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Default Extension="xlsx" ContentType="application/vnd.openxmlformats-officedocument.spreadsheetml.sheet"/>
  <Override PartName="/ppt/charts/chart3.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0"/>
  </p:notesMasterIdLst>
  <p:sldIdLst>
    <p:sldId id="256" r:id="rId2"/>
    <p:sldId id="257" r:id="rId3"/>
    <p:sldId id="258" r:id="rId4"/>
    <p:sldId id="259" r:id="rId5"/>
    <p:sldId id="260" r:id="rId6"/>
    <p:sldId id="264"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8872"/>
    <a:srgbClr val="11D552"/>
    <a:srgbClr val="53B5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298" autoAdjust="0"/>
  </p:normalViewPr>
  <p:slideViewPr>
    <p:cSldViewPr>
      <p:cViewPr varScale="1">
        <p:scale>
          <a:sx n="93" d="100"/>
          <a:sy n="93" d="100"/>
        </p:scale>
        <p:origin x="-504"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Office_Excel_2007_Workbook1.xlsx"/></Relationships>
</file>

<file path=ppt/charts/_rels/chart2.xml.rels><?xml version="1.0" encoding="UTF-8" standalone="yes"?>
<Relationships xmlns="http://schemas.openxmlformats.org/package/2006/relationships"><Relationship Id="rId1" Type="http://schemas.openxmlformats.org/officeDocument/2006/relationships/oleObject" Target="file:///F:\RM10\socialtrendseducation.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F:\RM10\socialtrendseducation.xls"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GB"/>
  <c:chart>
    <c:title>
      <c:tx>
        <c:rich>
          <a:bodyPr/>
          <a:lstStyle/>
          <a:p>
            <a:pPr>
              <a:defRPr/>
            </a:pPr>
            <a:r>
              <a:rPr lang="en-US" dirty="0" smtClean="0">
                <a:solidFill>
                  <a:schemeClr val="tx1"/>
                </a:solidFill>
              </a:rPr>
              <a:t>Voting</a:t>
            </a:r>
            <a:r>
              <a:rPr lang="en-US" baseline="0" dirty="0" smtClean="0">
                <a:solidFill>
                  <a:schemeClr val="tx1"/>
                </a:solidFill>
              </a:rPr>
              <a:t> intentions</a:t>
            </a:r>
            <a:endParaRPr lang="en-US" dirty="0">
              <a:solidFill>
                <a:schemeClr val="tx1"/>
              </a:solidFill>
            </a:endParaRPr>
          </a:p>
        </c:rich>
      </c:tx>
      <c:layout/>
    </c:title>
    <c:plotArea>
      <c:layout/>
      <c:pieChart>
        <c:varyColors val="1"/>
        <c:ser>
          <c:idx val="0"/>
          <c:order val="0"/>
          <c:tx>
            <c:strRef>
              <c:f>Sheet1!$B$1</c:f>
              <c:strCache>
                <c:ptCount val="1"/>
                <c:pt idx="0">
                  <c:v>Sales</c:v>
                </c:pt>
              </c:strCache>
            </c:strRef>
          </c:tx>
          <c:spPr>
            <a:solidFill>
              <a:schemeClr val="accent5">
                <a:lumMod val="60000"/>
                <a:lumOff val="40000"/>
              </a:schemeClr>
            </a:solidFill>
          </c:spPr>
          <c:dPt>
            <c:idx val="0"/>
            <c:spPr>
              <a:solidFill>
                <a:srgbClr val="F68872"/>
              </a:solidFill>
            </c:spPr>
          </c:dPt>
          <c:dPt>
            <c:idx val="1"/>
            <c:spPr>
              <a:solidFill>
                <a:srgbClr val="11D552"/>
              </a:solidFill>
            </c:spPr>
          </c:dPt>
          <c:dPt>
            <c:idx val="2"/>
            <c:spPr>
              <a:solidFill>
                <a:srgbClr val="53B5FF"/>
              </a:solidFill>
            </c:spPr>
          </c:dPt>
          <c:cat>
            <c:strRef>
              <c:f>Sheet1!$A$2:$A$5</c:f>
              <c:strCache>
                <c:ptCount val="3"/>
                <c:pt idx="0">
                  <c:v>1st Qtr</c:v>
                </c:pt>
                <c:pt idx="1">
                  <c:v>2nd Qtr</c:v>
                </c:pt>
                <c:pt idx="2">
                  <c:v>3rd Qtr</c:v>
                </c:pt>
              </c:strCache>
            </c:strRef>
          </c:cat>
          <c:val>
            <c:numRef>
              <c:f>Sheet1!$B$2:$B$5</c:f>
              <c:numCache>
                <c:formatCode>General</c:formatCode>
                <c:ptCount val="4"/>
                <c:pt idx="0">
                  <c:v>30</c:v>
                </c:pt>
                <c:pt idx="1">
                  <c:v>31.5</c:v>
                </c:pt>
                <c:pt idx="2">
                  <c:v>35</c:v>
                </c:pt>
              </c:numCache>
            </c:numRef>
          </c:val>
        </c:ser>
        <c:firstSliceAng val="0"/>
      </c:pieChart>
    </c:plotArea>
    <c:plotVisOnly val="1"/>
  </c:chart>
  <c:txPr>
    <a:bodyPr/>
    <a:lstStyle/>
    <a:p>
      <a:pPr>
        <a:defRPr sz="1800"/>
      </a:pPr>
      <a:endParaRPr lang="en-US"/>
    </a:p>
  </c:txPr>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GB"/>
  <c:chart>
    <c:title>
      <c:tx>
        <c:rich>
          <a:bodyPr/>
          <a:lstStyle/>
          <a:p>
            <a:pPr>
              <a:defRPr/>
            </a:pPr>
            <a:r>
              <a:rPr lang="en-US" dirty="0"/>
              <a:t>Intention to remain in full-time education by social class, 2005</a:t>
            </a:r>
          </a:p>
        </c:rich>
      </c:tx>
      <c:layout>
        <c:manualLayout>
          <c:xMode val="edge"/>
          <c:yMode val="edge"/>
          <c:x val="0.1324809260323124"/>
          <c:y val="1.5686164720374561E-2"/>
        </c:manualLayout>
      </c:layout>
      <c:spPr>
        <a:ln w="3175"/>
      </c:spPr>
    </c:title>
    <c:plotArea>
      <c:layout/>
      <c:barChart>
        <c:barDir val="col"/>
        <c:grouping val="clustered"/>
        <c:ser>
          <c:idx val="0"/>
          <c:order val="0"/>
          <c:cat>
            <c:strRef>
              <c:f>'3.10'!$A$5:$A$10</c:f>
              <c:strCache>
                <c:ptCount val="6"/>
                <c:pt idx="0">
                  <c:v>Higher professional</c:v>
                </c:pt>
                <c:pt idx="1">
                  <c:v>Lower professional</c:v>
                </c:pt>
                <c:pt idx="2">
                  <c:v>Intermediate</c:v>
                </c:pt>
                <c:pt idx="3">
                  <c:v>Lower supervisory</c:v>
                </c:pt>
                <c:pt idx="4">
                  <c:v>Routine</c:v>
                </c:pt>
                <c:pt idx="5">
                  <c:v>Other4</c:v>
                </c:pt>
              </c:strCache>
            </c:strRef>
          </c:cat>
          <c:val>
            <c:numRef>
              <c:f>'3.10'!$B$5:$B$10</c:f>
              <c:numCache>
                <c:formatCode>0</c:formatCode>
                <c:ptCount val="6"/>
                <c:pt idx="0">
                  <c:v>94</c:v>
                </c:pt>
                <c:pt idx="1">
                  <c:v>89</c:v>
                </c:pt>
                <c:pt idx="2">
                  <c:v>85</c:v>
                </c:pt>
                <c:pt idx="3">
                  <c:v>77</c:v>
                </c:pt>
                <c:pt idx="4">
                  <c:v>75</c:v>
                </c:pt>
                <c:pt idx="5">
                  <c:v>84</c:v>
                </c:pt>
              </c:numCache>
            </c:numRef>
          </c:val>
        </c:ser>
        <c:gapWidth val="75"/>
        <c:overlap val="-25"/>
        <c:axId val="99211136"/>
        <c:axId val="99250176"/>
      </c:barChart>
      <c:catAx>
        <c:axId val="99211136"/>
        <c:scaling>
          <c:orientation val="minMax"/>
        </c:scaling>
        <c:axPos val="b"/>
        <c:title>
          <c:tx>
            <c:rich>
              <a:bodyPr/>
              <a:lstStyle/>
              <a:p>
                <a:pPr>
                  <a:defRPr/>
                </a:pPr>
                <a:r>
                  <a:rPr lang="en-GB"/>
                  <a:t>Social Class </a:t>
                </a:r>
              </a:p>
            </c:rich>
          </c:tx>
          <c:layout/>
        </c:title>
        <c:majorTickMark val="none"/>
        <c:tickLblPos val="nextTo"/>
        <c:crossAx val="99250176"/>
        <c:crosses val="autoZero"/>
        <c:auto val="1"/>
        <c:lblAlgn val="ctr"/>
        <c:lblOffset val="100"/>
      </c:catAx>
      <c:valAx>
        <c:axId val="99250176"/>
        <c:scaling>
          <c:orientation val="minMax"/>
        </c:scaling>
        <c:axPos val="l"/>
        <c:majorGridlines/>
        <c:title>
          <c:tx>
            <c:rich>
              <a:bodyPr rot="-5400000" vert="horz"/>
              <a:lstStyle/>
              <a:p>
                <a:pPr>
                  <a:defRPr/>
                </a:pPr>
                <a:r>
                  <a:rPr lang="en-US"/>
                  <a:t>Percentage</a:t>
                </a:r>
              </a:p>
            </c:rich>
          </c:tx>
          <c:layout/>
        </c:title>
        <c:numFmt formatCode="0" sourceLinked="1"/>
        <c:majorTickMark val="none"/>
        <c:tickLblPos val="nextTo"/>
        <c:spPr>
          <a:ln w="9525">
            <a:noFill/>
          </a:ln>
        </c:spPr>
        <c:crossAx val="99211136"/>
        <c:crosses val="autoZero"/>
        <c:crossBetween val="between"/>
      </c:valAx>
    </c:plotArea>
    <c:plotVisOnly val="1"/>
    <c:dispBlanksAs val="gap"/>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GB"/>
  <c:chart>
    <c:title>
      <c:tx>
        <c:rich>
          <a:bodyPr/>
          <a:lstStyle/>
          <a:p>
            <a:pPr>
              <a:defRPr/>
            </a:pPr>
            <a:r>
              <a:rPr lang="en-US" dirty="0">
                <a:solidFill>
                  <a:schemeClr val="bg1"/>
                </a:solidFill>
              </a:rPr>
              <a:t>Intention to remain in full-time education by social class, 2005</a:t>
            </a:r>
          </a:p>
        </c:rich>
      </c:tx>
      <c:layout/>
    </c:title>
    <c:view3D>
      <c:perspective val="30"/>
    </c:view3D>
    <c:plotArea>
      <c:layout/>
      <c:bar3DChart>
        <c:barDir val="col"/>
        <c:grouping val="clustered"/>
        <c:ser>
          <c:idx val="0"/>
          <c:order val="0"/>
          <c:cat>
            <c:strRef>
              <c:f>'3.10'!$A$5:$A$10</c:f>
              <c:strCache>
                <c:ptCount val="6"/>
                <c:pt idx="0">
                  <c:v>Higher professional</c:v>
                </c:pt>
                <c:pt idx="1">
                  <c:v>Lower professional</c:v>
                </c:pt>
                <c:pt idx="2">
                  <c:v>Intermediate</c:v>
                </c:pt>
                <c:pt idx="3">
                  <c:v>Lower supervisory</c:v>
                </c:pt>
                <c:pt idx="4">
                  <c:v>Routine</c:v>
                </c:pt>
                <c:pt idx="5">
                  <c:v>Other4</c:v>
                </c:pt>
              </c:strCache>
            </c:strRef>
          </c:cat>
          <c:val>
            <c:numRef>
              <c:f>'3.10'!$B$5:$B$10</c:f>
              <c:numCache>
                <c:formatCode>0</c:formatCode>
                <c:ptCount val="6"/>
                <c:pt idx="0">
                  <c:v>94</c:v>
                </c:pt>
                <c:pt idx="1">
                  <c:v>89</c:v>
                </c:pt>
                <c:pt idx="2">
                  <c:v>85</c:v>
                </c:pt>
                <c:pt idx="3">
                  <c:v>77</c:v>
                </c:pt>
                <c:pt idx="4">
                  <c:v>75</c:v>
                </c:pt>
                <c:pt idx="5">
                  <c:v>84</c:v>
                </c:pt>
              </c:numCache>
            </c:numRef>
          </c:val>
        </c:ser>
        <c:gapWidth val="75"/>
        <c:shape val="box"/>
        <c:axId val="99285632"/>
        <c:axId val="99967744"/>
        <c:axId val="0"/>
      </c:bar3DChart>
      <c:catAx>
        <c:axId val="99285632"/>
        <c:scaling>
          <c:orientation val="minMax"/>
        </c:scaling>
        <c:axPos val="b"/>
        <c:title>
          <c:tx>
            <c:rich>
              <a:bodyPr/>
              <a:lstStyle/>
              <a:p>
                <a:pPr>
                  <a:defRPr/>
                </a:pPr>
                <a:r>
                  <a:rPr lang="en-GB"/>
                  <a:t>Social Class </a:t>
                </a:r>
              </a:p>
            </c:rich>
          </c:tx>
          <c:layout/>
        </c:title>
        <c:majorTickMark val="none"/>
        <c:tickLblPos val="nextTo"/>
        <c:crossAx val="99967744"/>
        <c:crosses val="autoZero"/>
        <c:auto val="1"/>
        <c:lblAlgn val="ctr"/>
        <c:lblOffset val="100"/>
      </c:catAx>
      <c:valAx>
        <c:axId val="99967744"/>
        <c:scaling>
          <c:orientation val="minMax"/>
          <c:min val="80"/>
        </c:scaling>
        <c:axPos val="l"/>
        <c:majorGridlines/>
        <c:title>
          <c:tx>
            <c:rich>
              <a:bodyPr rot="-5400000" vert="horz"/>
              <a:lstStyle/>
              <a:p>
                <a:pPr>
                  <a:defRPr/>
                </a:pPr>
                <a:r>
                  <a:rPr lang="en-US"/>
                  <a:t>Percentage</a:t>
                </a:r>
              </a:p>
            </c:rich>
          </c:tx>
          <c:layout/>
        </c:title>
        <c:numFmt formatCode="0" sourceLinked="1"/>
        <c:majorTickMark val="none"/>
        <c:tickLblPos val="nextTo"/>
        <c:spPr>
          <a:ln w="9525">
            <a:noFill/>
          </a:ln>
        </c:spPr>
        <c:crossAx val="99285632"/>
        <c:crosses val="autoZero"/>
        <c:crossBetween val="between"/>
      </c:valAx>
    </c:plotArea>
    <c:plotVisOnly val="1"/>
    <c:dispBlanksAs val="gap"/>
  </c:chart>
  <c:externalData r:id="rId1"/>
</c:chartSpace>
</file>

<file path=ppt/drawings/drawing1.xml><?xml version="1.0" encoding="utf-8"?>
<c:userShapes xmlns:c="http://schemas.openxmlformats.org/drawingml/2006/chart">
  <cdr:relSizeAnchor xmlns:cdr="http://schemas.openxmlformats.org/drawingml/2006/chartDrawing">
    <cdr:from>
      <cdr:x>0.55906</cdr:x>
      <cdr:y>0.34053</cdr:y>
    </cdr:from>
    <cdr:to>
      <cdr:x>0.72443</cdr:x>
      <cdr:y>0.53544</cdr:y>
    </cdr:to>
    <cdr:sp macro="" textlink="">
      <cdr:nvSpPr>
        <cdr:cNvPr id="2" name="TextBox 1"/>
        <cdr:cNvSpPr txBox="1"/>
      </cdr:nvSpPr>
      <cdr:spPr>
        <a:xfrm xmlns:a="http://schemas.openxmlformats.org/drawingml/2006/main">
          <a:off x="3408040" y="1383928"/>
          <a:ext cx="1008112" cy="79208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GB" sz="1600" b="1" dirty="0" smtClean="0"/>
            <a:t>PALIN</a:t>
          </a:r>
        </a:p>
        <a:p xmlns:a="http://schemas.openxmlformats.org/drawingml/2006/main">
          <a:r>
            <a:rPr lang="en-GB" sz="1600" b="1" dirty="0" smtClean="0"/>
            <a:t>70%</a:t>
          </a:r>
          <a:endParaRPr lang="en-GB" sz="1600" b="1" dirty="0"/>
        </a:p>
      </cdr:txBody>
    </cdr:sp>
  </cdr:relSizeAnchor>
  <cdr:relSizeAnchor xmlns:cdr="http://schemas.openxmlformats.org/drawingml/2006/chartDrawing">
    <cdr:from>
      <cdr:x>0.41731</cdr:x>
      <cdr:y>0.6949</cdr:y>
    </cdr:from>
    <cdr:to>
      <cdr:x>0.60631</cdr:x>
      <cdr:y>0.85437</cdr:y>
    </cdr:to>
    <cdr:sp macro="" textlink="">
      <cdr:nvSpPr>
        <cdr:cNvPr id="3" name="TextBox 2"/>
        <cdr:cNvSpPr txBox="1"/>
      </cdr:nvSpPr>
      <cdr:spPr>
        <a:xfrm xmlns:a="http://schemas.openxmlformats.org/drawingml/2006/main">
          <a:off x="2543944" y="2824088"/>
          <a:ext cx="1152128" cy="64807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GB" sz="1600" b="1" dirty="0" smtClean="0"/>
            <a:t>ROMNEY</a:t>
          </a:r>
        </a:p>
        <a:p xmlns:a="http://schemas.openxmlformats.org/drawingml/2006/main">
          <a:r>
            <a:rPr lang="en-GB" sz="1600" b="1" dirty="0" smtClean="0"/>
            <a:t>60%</a:t>
          </a:r>
          <a:endParaRPr lang="en-GB" sz="1600" b="1" dirty="0"/>
        </a:p>
      </cdr:txBody>
    </cdr:sp>
  </cdr:relSizeAnchor>
  <cdr:relSizeAnchor xmlns:cdr="http://schemas.openxmlformats.org/drawingml/2006/chartDrawing">
    <cdr:from>
      <cdr:x>0.26375</cdr:x>
      <cdr:y>0.39369</cdr:y>
    </cdr:from>
    <cdr:to>
      <cdr:x>0.46456</cdr:x>
      <cdr:y>0.60631</cdr:y>
    </cdr:to>
    <cdr:sp macro="" textlink="">
      <cdr:nvSpPr>
        <cdr:cNvPr id="4" name="TextBox 3"/>
        <cdr:cNvSpPr txBox="1"/>
      </cdr:nvSpPr>
      <cdr:spPr>
        <a:xfrm xmlns:a="http://schemas.openxmlformats.org/drawingml/2006/main">
          <a:off x="1607840" y="1599952"/>
          <a:ext cx="1224136" cy="86409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GB" sz="1600" b="1" dirty="0" smtClean="0"/>
            <a:t>HUCKABEE</a:t>
          </a:r>
        </a:p>
        <a:p xmlns:a="http://schemas.openxmlformats.org/drawingml/2006/main">
          <a:r>
            <a:rPr lang="en-GB" sz="1600" b="1" dirty="0" smtClean="0"/>
            <a:t>63%</a:t>
          </a:r>
          <a:endParaRPr lang="en-GB" sz="1600" b="1"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E1B449D-1A25-4CBE-B555-97CF6829AEF6}" type="datetimeFigureOut">
              <a:rPr lang="en-GB" smtClean="0"/>
              <a:pPr/>
              <a:t>14/07/2011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D089242-23BB-4335-9D18-595776EEE653}" type="slidenum">
              <a:rPr lang="en-GB" smtClean="0"/>
              <a:pPr/>
              <a:t>‹#›</a:t>
            </a:fld>
            <a:endParaRPr lang="en-GB"/>
          </a:p>
        </p:txBody>
      </p:sp>
    </p:spTree>
    <p:extLst>
      <p:ext uri="{BB962C8B-B14F-4D97-AF65-F5344CB8AC3E}">
        <p14:creationId xmlns:p14="http://schemas.microsoft.com/office/powerpoint/2010/main" xmlns="" val="1121983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Pie charts are rarely a useful way on conveying</a:t>
            </a:r>
            <a:r>
              <a:rPr lang="en-GB" baseline="0" dirty="0" smtClean="0"/>
              <a:t> information but this is worst than most. It </a:t>
            </a:r>
            <a:r>
              <a:rPr lang="en-GB" dirty="0" smtClean="0"/>
              <a:t>makes a fundamental error in that it attempts to show two variables on a chart which is designed to show a single variable which adds up to 100% in total.</a:t>
            </a:r>
          </a:p>
          <a:p>
            <a:endParaRPr lang="en-GB" dirty="0" smtClean="0"/>
          </a:p>
          <a:p>
            <a:r>
              <a:rPr lang="en-GB" dirty="0" smtClean="0"/>
              <a:t>Think about this chart, in which ‘slice’ would you find a 30 year old female? Each case should only appear once in the</a:t>
            </a:r>
            <a:r>
              <a:rPr lang="en-GB" baseline="0" dirty="0" smtClean="0"/>
              <a:t> chart.</a:t>
            </a:r>
            <a:endParaRPr lang="en-GB" dirty="0"/>
          </a:p>
        </p:txBody>
      </p:sp>
      <p:sp>
        <p:nvSpPr>
          <p:cNvPr id="4" name="Slide Number Placeholder 3"/>
          <p:cNvSpPr>
            <a:spLocks noGrp="1"/>
          </p:cNvSpPr>
          <p:nvPr>
            <p:ph type="sldNum" sz="quarter" idx="10"/>
          </p:nvPr>
        </p:nvSpPr>
        <p:spPr/>
        <p:txBody>
          <a:bodyPr/>
          <a:lstStyle/>
          <a:p>
            <a:fld id="{FD089242-23BB-4335-9D18-595776EEE653}" type="slidenum">
              <a:rPr lang="en-GB" smtClean="0"/>
              <a:pPr/>
              <a:t>3</a:t>
            </a:fld>
            <a:endParaRPr lang="en-GB"/>
          </a:p>
        </p:txBody>
      </p:sp>
    </p:spTree>
    <p:extLst>
      <p:ext uri="{BB962C8B-B14F-4D97-AF65-F5344CB8AC3E}">
        <p14:creationId xmlns:p14="http://schemas.microsoft.com/office/powerpoint/2010/main" xmlns="" val="7524296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Another fundamental pie chart</a:t>
            </a:r>
            <a:r>
              <a:rPr lang="en-GB" baseline="0" dirty="0" smtClean="0"/>
              <a:t> error, this pie adds up to 193%, I wish I knew how to bake one like that!</a:t>
            </a:r>
            <a:endParaRPr lang="en-GB" dirty="0"/>
          </a:p>
        </p:txBody>
      </p:sp>
      <p:sp>
        <p:nvSpPr>
          <p:cNvPr id="4" name="Slide Number Placeholder 3"/>
          <p:cNvSpPr>
            <a:spLocks noGrp="1"/>
          </p:cNvSpPr>
          <p:nvPr>
            <p:ph type="sldNum" sz="quarter" idx="10"/>
          </p:nvPr>
        </p:nvSpPr>
        <p:spPr/>
        <p:txBody>
          <a:bodyPr/>
          <a:lstStyle/>
          <a:p>
            <a:fld id="{FD089242-23BB-4335-9D18-595776EEE653}" type="slidenum">
              <a:rPr lang="en-GB" smtClean="0"/>
              <a:pPr/>
              <a:t>4</a:t>
            </a:fld>
            <a:endParaRPr lang="en-GB"/>
          </a:p>
        </p:txBody>
      </p:sp>
    </p:spTree>
    <p:extLst>
      <p:ext uri="{BB962C8B-B14F-4D97-AF65-F5344CB8AC3E}">
        <p14:creationId xmlns:p14="http://schemas.microsoft.com/office/powerpoint/2010/main" xmlns="" val="1371114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Since the number of countries in the EU has grown so much, EU publications are faced with the difficult task</a:t>
            </a:r>
            <a:r>
              <a:rPr lang="en-GB" baseline="0" dirty="0" smtClean="0"/>
              <a:t> of finding a way to display all the data for each country. This is certainly not it! There is far too much information here, as they have felt the need to add the actual percentages to each bar in this chart the data would be better presented as a table.</a:t>
            </a:r>
            <a:endParaRPr lang="en-GB" dirty="0"/>
          </a:p>
        </p:txBody>
      </p:sp>
      <p:sp>
        <p:nvSpPr>
          <p:cNvPr id="4" name="Slide Number Placeholder 3"/>
          <p:cNvSpPr>
            <a:spLocks noGrp="1"/>
          </p:cNvSpPr>
          <p:nvPr>
            <p:ph type="sldNum" sz="quarter" idx="10"/>
          </p:nvPr>
        </p:nvSpPr>
        <p:spPr/>
        <p:txBody>
          <a:bodyPr/>
          <a:lstStyle/>
          <a:p>
            <a:fld id="{FD089242-23BB-4335-9D18-595776EEE653}" type="slidenum">
              <a:rPr lang="en-GB" smtClean="0"/>
              <a:pPr/>
              <a:t>5</a:t>
            </a:fld>
            <a:endParaRPr lang="en-GB"/>
          </a:p>
        </p:txBody>
      </p:sp>
    </p:spTree>
    <p:extLst>
      <p:ext uri="{BB962C8B-B14F-4D97-AF65-F5344CB8AC3E}">
        <p14:creationId xmlns:p14="http://schemas.microsoft.com/office/powerpoint/2010/main" xmlns="" val="15344725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Since the number of countries in the EU has grown so much, EU publications are faced with the difficult task</a:t>
            </a:r>
            <a:r>
              <a:rPr lang="en-GB" baseline="0" dirty="0" smtClean="0"/>
              <a:t> of finding a way to display all the data for each country. This is certainly not it! There is far too much information here, as they have felt the need to add the actual percentages to each bar in this chart the data would be better presented as a table.</a:t>
            </a:r>
            <a:endParaRPr lang="en-GB" dirty="0"/>
          </a:p>
        </p:txBody>
      </p:sp>
      <p:sp>
        <p:nvSpPr>
          <p:cNvPr id="4" name="Slide Number Placeholder 3"/>
          <p:cNvSpPr>
            <a:spLocks noGrp="1"/>
          </p:cNvSpPr>
          <p:nvPr>
            <p:ph type="sldNum" sz="quarter" idx="10"/>
          </p:nvPr>
        </p:nvSpPr>
        <p:spPr/>
        <p:txBody>
          <a:bodyPr/>
          <a:lstStyle/>
          <a:p>
            <a:fld id="{FD089242-23BB-4335-9D18-595776EEE653}" type="slidenum">
              <a:rPr lang="en-GB" smtClean="0"/>
              <a:pPr/>
              <a:t>6</a:t>
            </a:fld>
            <a:endParaRPr lang="en-GB"/>
          </a:p>
        </p:txBody>
      </p:sp>
    </p:spTree>
    <p:extLst>
      <p:ext uri="{BB962C8B-B14F-4D97-AF65-F5344CB8AC3E}">
        <p14:creationId xmlns:p14="http://schemas.microsoft.com/office/powerpoint/2010/main" xmlns="" val="15344725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How to turn a good chart bad in Excel. In this example the previously</a:t>
            </a:r>
            <a:r>
              <a:rPr lang="en-GB" baseline="0" dirty="0" smtClean="0"/>
              <a:t> clear chart has been ‘</a:t>
            </a:r>
            <a:r>
              <a:rPr lang="en-GB" baseline="0" dirty="0" err="1" smtClean="0"/>
              <a:t>Excelified</a:t>
            </a:r>
            <a:r>
              <a:rPr lang="en-GB" baseline="0" dirty="0" smtClean="0"/>
              <a:t>’, turned into 3D (which adds nothing to the presentation of the data), and the scale has been left for Excel to decide (so it now runs from 80-94%). This greatly exaggerates the differences between categories as well as making it look as if virtually no one from the Routine group intends to stay on in education (when in fact 4 in 5 intend to do so).</a:t>
            </a:r>
            <a:endParaRPr lang="en-GB" dirty="0"/>
          </a:p>
        </p:txBody>
      </p:sp>
      <p:sp>
        <p:nvSpPr>
          <p:cNvPr id="4" name="Slide Number Placeholder 3"/>
          <p:cNvSpPr>
            <a:spLocks noGrp="1"/>
          </p:cNvSpPr>
          <p:nvPr>
            <p:ph type="sldNum" sz="quarter" idx="10"/>
          </p:nvPr>
        </p:nvSpPr>
        <p:spPr/>
        <p:txBody>
          <a:bodyPr/>
          <a:lstStyle/>
          <a:p>
            <a:fld id="{FD089242-23BB-4335-9D18-595776EEE653}" type="slidenum">
              <a:rPr lang="en-GB" smtClean="0"/>
              <a:pPr/>
              <a:t>7</a:t>
            </a:fld>
            <a:endParaRPr lang="en-GB"/>
          </a:p>
        </p:txBody>
      </p:sp>
    </p:spTree>
    <p:extLst>
      <p:ext uri="{BB962C8B-B14F-4D97-AF65-F5344CB8AC3E}">
        <p14:creationId xmlns:p14="http://schemas.microsoft.com/office/powerpoint/2010/main" xmlns="" val="6008237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828D10E-642F-4582-9EF3-66FEE74192E8}" type="datetimeFigureOut">
              <a:rPr lang="en-GB" smtClean="0"/>
              <a:pPr/>
              <a:t>14/07/2011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6AD347-2D3C-4412-8C74-C3C467622EEE}"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28D10E-642F-4582-9EF3-66FEE74192E8}" type="datetimeFigureOut">
              <a:rPr lang="en-GB" smtClean="0"/>
              <a:pPr/>
              <a:t>14/07/2011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6AD347-2D3C-4412-8C74-C3C467622EE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828D10E-642F-4582-9EF3-66FEE74192E8}" type="datetimeFigureOut">
              <a:rPr lang="en-GB" smtClean="0"/>
              <a:pPr/>
              <a:t>14/07/2011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6AD347-2D3C-4412-8C74-C3C467622EEE}" type="slidenum">
              <a:rPr lang="en-GB" smtClean="0"/>
              <a:pPr/>
              <a:t>‹#›</a:t>
            </a:fld>
            <a:endParaRPr lang="en-GB"/>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28D10E-642F-4582-9EF3-66FEE74192E8}" type="datetimeFigureOut">
              <a:rPr lang="en-GB" smtClean="0"/>
              <a:pPr/>
              <a:t>14/07/2011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6AD347-2D3C-4412-8C74-C3C467622EEE}" type="slidenum">
              <a:rPr lang="en-GB" smtClean="0"/>
              <a:pPr/>
              <a:t>‹#›</a:t>
            </a:fld>
            <a:endParaRPr lang="en-GB"/>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828D10E-642F-4582-9EF3-66FEE74192E8}" type="datetimeFigureOut">
              <a:rPr lang="en-GB" smtClean="0"/>
              <a:pPr/>
              <a:t>14/07/2011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36AD347-2D3C-4412-8C74-C3C467622EEE}"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C828D10E-642F-4582-9EF3-66FEE74192E8}" type="datetimeFigureOut">
              <a:rPr lang="en-GB" smtClean="0"/>
              <a:pPr/>
              <a:t>14/07/2011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36AD347-2D3C-4412-8C74-C3C467622EEE}" type="slidenum">
              <a:rPr lang="en-GB" smtClean="0"/>
              <a:pPr/>
              <a:t>‹#›</a:t>
            </a:fld>
            <a:endParaRPr lang="en-GB"/>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828D10E-642F-4582-9EF3-66FEE74192E8}" type="datetimeFigureOut">
              <a:rPr lang="en-GB" smtClean="0"/>
              <a:pPr/>
              <a:t>14/07/2011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36AD347-2D3C-4412-8C74-C3C467622EEE}"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828D10E-642F-4582-9EF3-66FEE74192E8}" type="datetimeFigureOut">
              <a:rPr lang="en-GB" smtClean="0"/>
              <a:pPr/>
              <a:t>14/07/2011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36AD347-2D3C-4412-8C74-C3C467622EEE}"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C828D10E-642F-4582-9EF3-66FEE74192E8}" type="datetimeFigureOut">
              <a:rPr lang="en-GB" smtClean="0"/>
              <a:pPr/>
              <a:t>14/07/2011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36AD347-2D3C-4412-8C74-C3C467622EEE}"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C828D10E-642F-4582-9EF3-66FEE74192E8}" type="datetimeFigureOut">
              <a:rPr lang="en-GB" smtClean="0"/>
              <a:pPr/>
              <a:t>14/07/2011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36AD347-2D3C-4412-8C74-C3C467622EEE}" type="slidenum">
              <a:rPr lang="en-GB" smtClean="0"/>
              <a:pPr/>
              <a:t>‹#›</a:t>
            </a:fld>
            <a:endParaRPr lang="en-GB"/>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28D10E-642F-4582-9EF3-66FEE74192E8}" type="datetimeFigureOut">
              <a:rPr lang="en-GB" smtClean="0"/>
              <a:pPr/>
              <a:t>14/07/2011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36AD347-2D3C-4412-8C74-C3C467622EEE}" type="slidenum">
              <a:rPr lang="en-GB" smtClean="0"/>
              <a:pPr/>
              <a:t>‹#›</a:t>
            </a:fld>
            <a:endParaRPr lang="en-GB"/>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C828D10E-642F-4582-9EF3-66FEE74192E8}" type="datetimeFigureOut">
              <a:rPr lang="en-GB" smtClean="0"/>
              <a:pPr/>
              <a:t>14/07/2011</a:t>
            </a:fld>
            <a:endParaRPr lang="en-GB"/>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GB"/>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D36AD347-2D3C-4412-8C74-C3C467622EEE}" type="slidenum">
              <a:rPr lang="en-GB" smtClean="0"/>
              <a:pPr/>
              <a:t>‹#›</a:t>
            </a:fld>
            <a:endParaRPr lang="en-GB"/>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flowingdata.com/2009/11/26/fox-news-makes-the-best-pie-chart-ever/"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5.xml.rels><?xml version="1.0" encoding="UTF-8" standalone="yes"?>
<Relationships xmlns="http://schemas.openxmlformats.org/package/2006/relationships"><Relationship Id="rId3" Type="http://schemas.openxmlformats.org/officeDocument/2006/relationships/hyperlink" Target="http://ec.europa.eu/employment_social/social_situation/docs/ssr2005_2006_en.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flowingdata.com/category/statistics/mistaken-data/"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How (not) to present data</a:t>
            </a:r>
            <a:endParaRPr lang="en-GB" dirty="0"/>
          </a:p>
        </p:txBody>
      </p:sp>
      <p:sp>
        <p:nvSpPr>
          <p:cNvPr id="3" name="Subtitle 2"/>
          <p:cNvSpPr>
            <a:spLocks noGrp="1"/>
          </p:cNvSpPr>
          <p:nvPr>
            <p:ph type="subTitle" idx="1"/>
          </p:nvPr>
        </p:nvSpPr>
        <p:spPr/>
        <p:txBody>
          <a:bodyPr>
            <a:normAutofit/>
          </a:bodyPr>
          <a:lstStyle/>
          <a:p>
            <a:r>
              <a:rPr lang="en-GB" dirty="0" smtClean="0"/>
              <a:t>Paula </a:t>
            </a:r>
            <a:r>
              <a:rPr lang="en-GB" dirty="0" err="1" smtClean="0"/>
              <a:t>Surridge</a:t>
            </a:r>
            <a:endParaRPr lang="en-GB" dirty="0" smtClean="0"/>
          </a:p>
          <a:p>
            <a:r>
              <a:rPr lang="en-GB" dirty="0" smtClean="0"/>
              <a:t>School of Sociology, Politics and International Studies</a:t>
            </a:r>
          </a:p>
          <a:p>
            <a:r>
              <a:rPr lang="en-GB" dirty="0" smtClean="0"/>
              <a:t>University of Bristol</a:t>
            </a:r>
            <a:endParaRPr lang="en-GB" dirty="0"/>
          </a:p>
        </p:txBody>
      </p:sp>
    </p:spTree>
    <p:extLst>
      <p:ext uri="{BB962C8B-B14F-4D97-AF65-F5344CB8AC3E}">
        <p14:creationId xmlns:p14="http://schemas.microsoft.com/office/powerpoint/2010/main" xmlns="" val="5304351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GB" dirty="0" smtClean="0"/>
              <a:t>Good graphs should:</a:t>
            </a:r>
          </a:p>
          <a:p>
            <a:pPr lvl="1"/>
            <a:r>
              <a:rPr lang="en-GB" dirty="0" smtClean="0"/>
              <a:t>Convey the data visually without the need for further explanation</a:t>
            </a:r>
          </a:p>
          <a:p>
            <a:pPr lvl="1"/>
            <a:endParaRPr lang="en-GB" dirty="0" smtClean="0"/>
          </a:p>
          <a:p>
            <a:pPr lvl="1"/>
            <a:r>
              <a:rPr lang="en-GB" dirty="0" smtClean="0"/>
              <a:t>Be appropriate for the type of data</a:t>
            </a:r>
          </a:p>
          <a:p>
            <a:pPr lvl="1"/>
            <a:endParaRPr lang="en-GB" dirty="0" smtClean="0"/>
          </a:p>
          <a:p>
            <a:pPr lvl="1"/>
            <a:r>
              <a:rPr lang="en-GB" dirty="0" smtClean="0"/>
              <a:t>Have appropriate scales and labels</a:t>
            </a:r>
          </a:p>
          <a:p>
            <a:pPr lvl="1"/>
            <a:endParaRPr lang="en-GB" dirty="0" smtClean="0"/>
          </a:p>
          <a:p>
            <a:pPr lvl="1"/>
            <a:r>
              <a:rPr lang="en-GB" dirty="0" smtClean="0"/>
              <a:t>Be as simple as possible to convey the data</a:t>
            </a:r>
          </a:p>
          <a:p>
            <a:pPr lvl="2"/>
            <a:r>
              <a:rPr lang="en-GB" dirty="0" smtClean="0"/>
              <a:t>Avoid 3D effects and complex colour schemes</a:t>
            </a:r>
          </a:p>
          <a:p>
            <a:pPr lvl="2"/>
            <a:r>
              <a:rPr lang="en-GB" dirty="0" smtClean="0"/>
              <a:t>Just because Excel </a:t>
            </a:r>
            <a:r>
              <a:rPr lang="en-GB" i="1" dirty="0" smtClean="0"/>
              <a:t>can</a:t>
            </a:r>
            <a:r>
              <a:rPr lang="en-GB" dirty="0" smtClean="0"/>
              <a:t> do it doesn’t mean you </a:t>
            </a:r>
            <a:r>
              <a:rPr lang="en-GB" i="1" dirty="0" smtClean="0"/>
              <a:t>should</a:t>
            </a:r>
            <a:r>
              <a:rPr lang="en-GB" dirty="0" smtClean="0"/>
              <a:t> do it</a:t>
            </a:r>
          </a:p>
          <a:p>
            <a:pPr lvl="1"/>
            <a:endParaRPr lang="en-GB" dirty="0"/>
          </a:p>
        </p:txBody>
      </p:sp>
      <p:sp>
        <p:nvSpPr>
          <p:cNvPr id="3" name="Title 2"/>
          <p:cNvSpPr>
            <a:spLocks noGrp="1"/>
          </p:cNvSpPr>
          <p:nvPr>
            <p:ph type="title"/>
          </p:nvPr>
        </p:nvSpPr>
        <p:spPr/>
        <p:txBody>
          <a:bodyPr/>
          <a:lstStyle/>
          <a:p>
            <a:r>
              <a:rPr lang="en-GB" dirty="0" smtClean="0">
                <a:solidFill>
                  <a:schemeClr val="bg1"/>
                </a:solidFill>
              </a:rPr>
              <a:t>Presenting data using graphs</a:t>
            </a:r>
            <a:endParaRPr lang="en-GB" dirty="0">
              <a:solidFill>
                <a:schemeClr val="bg1"/>
              </a:solidFill>
            </a:endParaRPr>
          </a:p>
        </p:txBody>
      </p:sp>
    </p:spTree>
    <p:extLst>
      <p:ext uri="{BB962C8B-B14F-4D97-AF65-F5344CB8AC3E}">
        <p14:creationId xmlns:p14="http://schemas.microsoft.com/office/powerpoint/2010/main" xmlns="" val="1406296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Resp Profiles.gif"/>
          <p:cNvPicPr>
            <a:picLocks noGrp="1" noChangeAspect="1"/>
          </p:cNvPicPr>
          <p:nvPr>
            <p:ph idx="1"/>
          </p:nvPr>
        </p:nvPicPr>
        <p:blipFill>
          <a:blip r:embed="rId3" cstate="print"/>
          <a:stretch>
            <a:fillRect/>
          </a:stretch>
        </p:blipFill>
        <p:spPr>
          <a:xfrm>
            <a:off x="1979712" y="2090458"/>
            <a:ext cx="4680520" cy="3473594"/>
          </a:xfrm>
        </p:spPr>
      </p:pic>
      <p:sp>
        <p:nvSpPr>
          <p:cNvPr id="3" name="Title 2"/>
          <p:cNvSpPr>
            <a:spLocks noGrp="1"/>
          </p:cNvSpPr>
          <p:nvPr>
            <p:ph type="title"/>
          </p:nvPr>
        </p:nvSpPr>
        <p:spPr/>
        <p:txBody>
          <a:bodyPr/>
          <a:lstStyle/>
          <a:p>
            <a:r>
              <a:rPr lang="en-GB" dirty="0" smtClean="0">
                <a:solidFill>
                  <a:schemeClr val="bg1"/>
                </a:solidFill>
              </a:rPr>
              <a:t>Bad pie chart: Example 1</a:t>
            </a:r>
            <a:endParaRPr lang="en-GB" dirty="0">
              <a:solidFill>
                <a:schemeClr val="bg1"/>
              </a:solidFill>
            </a:endParaRPr>
          </a:p>
        </p:txBody>
      </p:sp>
      <p:sp>
        <p:nvSpPr>
          <p:cNvPr id="5" name="TextBox 4"/>
          <p:cNvSpPr txBox="1"/>
          <p:nvPr/>
        </p:nvSpPr>
        <p:spPr>
          <a:xfrm>
            <a:off x="3286116" y="6215082"/>
            <a:ext cx="5500726" cy="369332"/>
          </a:xfrm>
          <a:prstGeom prst="rect">
            <a:avLst/>
          </a:prstGeom>
          <a:noFill/>
        </p:spPr>
        <p:txBody>
          <a:bodyPr wrap="square" rtlCol="0">
            <a:spAutoFit/>
          </a:bodyPr>
          <a:lstStyle/>
          <a:p>
            <a:r>
              <a:rPr lang="en-GB" dirty="0" smtClean="0"/>
              <a:t>Source: http://www.researchwallofshame.com/</a:t>
            </a:r>
            <a:endParaRPr lang="en-GB" dirty="0"/>
          </a:p>
        </p:txBody>
      </p:sp>
    </p:spTree>
    <p:extLst>
      <p:ext uri="{BB962C8B-B14F-4D97-AF65-F5344CB8AC3E}">
        <p14:creationId xmlns:p14="http://schemas.microsoft.com/office/powerpoint/2010/main" xmlns="" val="27318047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solidFill>
                  <a:schemeClr val="bg1"/>
                </a:solidFill>
              </a:rPr>
              <a:t>Bad pie chart: Example 2</a:t>
            </a:r>
            <a:endParaRPr lang="en-GB" dirty="0">
              <a:solidFill>
                <a:schemeClr val="bg1"/>
              </a:solidFill>
            </a:endParaRPr>
          </a:p>
        </p:txBody>
      </p:sp>
      <p:sp>
        <p:nvSpPr>
          <p:cNvPr id="5" name="TextBox 4"/>
          <p:cNvSpPr txBox="1"/>
          <p:nvPr/>
        </p:nvSpPr>
        <p:spPr>
          <a:xfrm>
            <a:off x="539552" y="5733256"/>
            <a:ext cx="8604448" cy="646331"/>
          </a:xfrm>
          <a:prstGeom prst="rect">
            <a:avLst/>
          </a:prstGeom>
          <a:noFill/>
        </p:spPr>
        <p:txBody>
          <a:bodyPr wrap="square" rtlCol="0">
            <a:spAutoFit/>
          </a:bodyPr>
          <a:lstStyle/>
          <a:p>
            <a:r>
              <a:rPr lang="en-GB" dirty="0" smtClean="0"/>
              <a:t>Based on an </a:t>
            </a:r>
            <a:r>
              <a:rPr lang="en-GB" i="1" dirty="0" smtClean="0"/>
              <a:t>actual</a:t>
            </a:r>
            <a:r>
              <a:rPr lang="en-GB" dirty="0" smtClean="0"/>
              <a:t> pie chart used by a Fox </a:t>
            </a:r>
            <a:r>
              <a:rPr lang="en-GB" smtClean="0"/>
              <a:t>TV station </a:t>
            </a:r>
            <a:r>
              <a:rPr lang="en-GB" dirty="0" smtClean="0"/>
              <a:t>in the USA. See </a:t>
            </a:r>
            <a:r>
              <a:rPr lang="en-GB" dirty="0" smtClean="0">
                <a:hlinkClick r:id="rId3"/>
              </a:rPr>
              <a:t>http://flowingdata.com/2009/11/26/fox-news-makes-the-best-pie-chart-ever/</a:t>
            </a:r>
            <a:endParaRPr lang="en-GB" dirty="0"/>
          </a:p>
        </p:txBody>
      </p:sp>
      <p:graphicFrame>
        <p:nvGraphicFramePr>
          <p:cNvPr id="6" name="Chart 5"/>
          <p:cNvGraphicFramePr/>
          <p:nvPr/>
        </p:nvGraphicFramePr>
        <p:xfrm>
          <a:off x="539552" y="1772816"/>
          <a:ext cx="6096000" cy="4064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xmlns="" val="25248322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solidFill>
                  <a:schemeClr val="bg1"/>
                </a:solidFill>
              </a:rPr>
              <a:t>Bad bar chart</a:t>
            </a:r>
            <a:endParaRPr lang="en-GB" dirty="0">
              <a:solidFill>
                <a:schemeClr val="bg1"/>
              </a:solidFill>
            </a:endParaRPr>
          </a:p>
        </p:txBody>
      </p:sp>
      <p:sp>
        <p:nvSpPr>
          <p:cNvPr id="4" name="Content Placeholder 3"/>
          <p:cNvSpPr>
            <a:spLocks noGrp="1"/>
          </p:cNvSpPr>
          <p:nvPr>
            <p:ph idx="1"/>
          </p:nvPr>
        </p:nvSpPr>
        <p:spPr>
          <a:xfrm>
            <a:off x="872067" y="4221087"/>
            <a:ext cx="7408333" cy="1905075"/>
          </a:xfrm>
        </p:spPr>
        <p:txBody>
          <a:bodyPr/>
          <a:lstStyle/>
          <a:p>
            <a:pPr>
              <a:buNone/>
            </a:pPr>
            <a:r>
              <a:rPr lang="en-GB" dirty="0" smtClean="0"/>
              <a:t>[Graph removed for copyright reasons. Original on page 17 of </a:t>
            </a:r>
            <a:r>
              <a:rPr lang="en-GB" dirty="0" smtClean="0">
                <a:hlinkClick r:id="rId3"/>
              </a:rPr>
              <a:t>“The social situation in the European Union 2005-2006”</a:t>
            </a:r>
            <a:r>
              <a:rPr lang="en-GB" dirty="0" smtClean="0"/>
              <a:t> </a:t>
            </a:r>
            <a:r>
              <a:rPr lang="en-GB" dirty="0" smtClean="0"/>
              <a:t>The European Commission] </a:t>
            </a:r>
            <a:endParaRPr lang="en-GB" dirty="0"/>
          </a:p>
        </p:txBody>
      </p:sp>
    </p:spTree>
    <p:extLst>
      <p:ext uri="{BB962C8B-B14F-4D97-AF65-F5344CB8AC3E}">
        <p14:creationId xmlns:p14="http://schemas.microsoft.com/office/powerpoint/2010/main" xmlns="" val="1702609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2"/>
          <p:cNvSpPr txBox="1">
            <a:spLocks/>
          </p:cNvSpPr>
          <p:nvPr/>
        </p:nvSpPr>
        <p:spPr>
          <a:xfrm>
            <a:off x="467544" y="476672"/>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4400" b="0" i="0" u="none" strike="noStrike" kern="1200" cap="none" spc="0" normalizeH="0" baseline="0" noProof="0" dirty="0" smtClean="0">
                <a:ln>
                  <a:noFill/>
                </a:ln>
                <a:solidFill>
                  <a:schemeClr val="bg1"/>
                </a:solidFill>
                <a:effectLst/>
                <a:uLnTx/>
                <a:uFillTx/>
                <a:latin typeface="+mj-lt"/>
                <a:ea typeface="+mj-ea"/>
                <a:cs typeface="+mj-cs"/>
              </a:rPr>
              <a:t>Example: Good column chart</a:t>
            </a:r>
            <a:endParaRPr kumimoji="0" lang="en-GB" sz="4400" b="0" i="0" u="none" strike="noStrike" kern="1200" cap="none" spc="0" normalizeH="0" baseline="0" noProof="0" dirty="0">
              <a:ln>
                <a:noFill/>
              </a:ln>
              <a:solidFill>
                <a:schemeClr val="bg1"/>
              </a:solidFill>
              <a:effectLst/>
              <a:uLnTx/>
              <a:uFillTx/>
              <a:latin typeface="+mj-lt"/>
              <a:ea typeface="+mj-ea"/>
              <a:cs typeface="+mj-cs"/>
            </a:endParaRPr>
          </a:p>
        </p:txBody>
      </p:sp>
      <p:graphicFrame>
        <p:nvGraphicFramePr>
          <p:cNvPr id="7" name="Chart 6"/>
          <p:cNvGraphicFramePr>
            <a:graphicFrameLocks noGrp="1"/>
          </p:cNvGraphicFramePr>
          <p:nvPr/>
        </p:nvGraphicFramePr>
        <p:xfrm>
          <a:off x="683568" y="2000216"/>
          <a:ext cx="7143768" cy="485778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17026092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p:cNvGraphicFramePr>
          <p:nvPr/>
        </p:nvGraphicFramePr>
        <p:xfrm>
          <a:off x="-80010" y="388620"/>
          <a:ext cx="9304020" cy="608076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3119781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GB" dirty="0" smtClean="0"/>
              <a:t>Reading</a:t>
            </a:r>
          </a:p>
          <a:p>
            <a:pPr lvl="1"/>
            <a:r>
              <a:rPr lang="en-GB" dirty="0" err="1" smtClean="0"/>
              <a:t>Bryman</a:t>
            </a:r>
            <a:r>
              <a:rPr lang="en-GB" dirty="0" smtClean="0"/>
              <a:t>, A. (2008) </a:t>
            </a:r>
            <a:r>
              <a:rPr lang="en-GB" i="1" dirty="0" smtClean="0"/>
              <a:t>Social Research Methods </a:t>
            </a:r>
          </a:p>
          <a:p>
            <a:pPr lvl="1"/>
            <a:r>
              <a:rPr lang="en-GB" dirty="0" smtClean="0"/>
              <a:t>De </a:t>
            </a:r>
            <a:r>
              <a:rPr lang="en-GB" dirty="0" err="1" smtClean="0"/>
              <a:t>Vaus</a:t>
            </a:r>
            <a:r>
              <a:rPr lang="en-GB" dirty="0" smtClean="0"/>
              <a:t>, D. (1996) </a:t>
            </a:r>
            <a:r>
              <a:rPr lang="en-GB" i="1" dirty="0" smtClean="0"/>
              <a:t>Surveys in Social Research</a:t>
            </a:r>
          </a:p>
          <a:p>
            <a:endParaRPr lang="en-GB" dirty="0" smtClean="0"/>
          </a:p>
          <a:p>
            <a:r>
              <a:rPr lang="en-GB" dirty="0" smtClean="0"/>
              <a:t>Bad graphs examples:</a:t>
            </a:r>
          </a:p>
          <a:p>
            <a:pPr lvl="1"/>
            <a:r>
              <a:rPr lang="en-GB" dirty="0" smtClean="0">
                <a:hlinkClick r:id="rId2"/>
              </a:rPr>
              <a:t>http://flowingdata.com/category/statistics/mistaken-data/</a:t>
            </a:r>
            <a:endParaRPr lang="en-GB" dirty="0" smtClean="0"/>
          </a:p>
          <a:p>
            <a:pPr lvl="1"/>
            <a:r>
              <a:rPr lang="en-GB" dirty="0" smtClean="0"/>
              <a:t>http://www.researchwallofshame.com/</a:t>
            </a:r>
          </a:p>
          <a:p>
            <a:pPr lvl="1"/>
            <a:endParaRPr lang="en-GB" dirty="0" smtClean="0"/>
          </a:p>
          <a:p>
            <a:r>
              <a:rPr lang="en-GB" dirty="0" smtClean="0"/>
              <a:t>Data used for tables and charts:</a:t>
            </a:r>
          </a:p>
          <a:p>
            <a:pPr lvl="1"/>
            <a:r>
              <a:rPr lang="en-GB" dirty="0" smtClean="0"/>
              <a:t>Social Trends 39</a:t>
            </a:r>
          </a:p>
          <a:p>
            <a:pPr lvl="1"/>
            <a:r>
              <a:rPr lang="en-GB" dirty="0" smtClean="0"/>
              <a:t>British Social Attitudes Survey 2007</a:t>
            </a:r>
          </a:p>
          <a:p>
            <a:endParaRPr lang="en-GB" dirty="0" smtClean="0"/>
          </a:p>
          <a:p>
            <a:endParaRPr lang="en-GB" dirty="0"/>
          </a:p>
        </p:txBody>
      </p:sp>
      <p:sp>
        <p:nvSpPr>
          <p:cNvPr id="3" name="Title 2"/>
          <p:cNvSpPr>
            <a:spLocks noGrp="1"/>
          </p:cNvSpPr>
          <p:nvPr>
            <p:ph type="title"/>
          </p:nvPr>
        </p:nvSpPr>
        <p:spPr/>
        <p:txBody>
          <a:bodyPr/>
          <a:lstStyle/>
          <a:p>
            <a:r>
              <a:rPr lang="en-GB" dirty="0" smtClean="0"/>
              <a:t>Sources and further reading</a:t>
            </a:r>
            <a:endParaRPr lang="en-GB" dirty="0"/>
          </a:p>
        </p:txBody>
      </p:sp>
    </p:spTree>
    <p:extLst>
      <p:ext uri="{BB962C8B-B14F-4D97-AF65-F5344CB8AC3E}">
        <p14:creationId xmlns:p14="http://schemas.microsoft.com/office/powerpoint/2010/main" xmlns="" val="23065396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370</TotalTime>
  <Words>596</Words>
  <Application>Microsoft Office PowerPoint</Application>
  <PresentationFormat>On-screen Show (4:3)</PresentationFormat>
  <Paragraphs>59</Paragraphs>
  <Slides>8</Slides>
  <Notes>5</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Waveform</vt:lpstr>
      <vt:lpstr>How (not) to present data</vt:lpstr>
      <vt:lpstr>Presenting data using graphs</vt:lpstr>
      <vt:lpstr>Bad pie chart: Example 1</vt:lpstr>
      <vt:lpstr>Bad pie chart: Example 2</vt:lpstr>
      <vt:lpstr>Bad bar chart</vt:lpstr>
      <vt:lpstr>Slide 6</vt:lpstr>
      <vt:lpstr>Slide 7</vt:lpstr>
      <vt:lpstr>Sources and further reading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(not) to present data</dc:title>
  <dc:subject>Statistics for Sociology</dc:subject>
  <dc:creator>Paula Surridge</dc:creator>
  <cp:lastModifiedBy>plmlp</cp:lastModifiedBy>
  <cp:revision>18</cp:revision>
  <dcterms:created xsi:type="dcterms:W3CDTF">2011-06-20T15:03:13Z</dcterms:created>
  <dcterms:modified xsi:type="dcterms:W3CDTF">2011-07-14T15:07:33Z</dcterms:modified>
</cp:coreProperties>
</file>