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9"/>
  </p:notesMasterIdLst>
  <p:handoutMasterIdLst>
    <p:handoutMasterId r:id="rId50"/>
  </p:handoutMasterIdLst>
  <p:sldIdLst>
    <p:sldId id="256" r:id="rId2"/>
    <p:sldId id="384" r:id="rId3"/>
    <p:sldId id="385" r:id="rId4"/>
    <p:sldId id="452" r:id="rId5"/>
    <p:sldId id="402" r:id="rId6"/>
    <p:sldId id="403" r:id="rId7"/>
    <p:sldId id="370" r:id="rId8"/>
    <p:sldId id="404" r:id="rId9"/>
    <p:sldId id="429" r:id="rId10"/>
    <p:sldId id="430" r:id="rId11"/>
    <p:sldId id="405" r:id="rId12"/>
    <p:sldId id="406" r:id="rId13"/>
    <p:sldId id="383" r:id="rId14"/>
    <p:sldId id="376" r:id="rId15"/>
    <p:sldId id="432" r:id="rId16"/>
    <p:sldId id="407" r:id="rId17"/>
    <p:sldId id="431" r:id="rId18"/>
    <p:sldId id="408" r:id="rId19"/>
    <p:sldId id="410" r:id="rId20"/>
    <p:sldId id="411" r:id="rId21"/>
    <p:sldId id="409" r:id="rId22"/>
    <p:sldId id="389" r:id="rId23"/>
    <p:sldId id="412" r:id="rId24"/>
    <p:sldId id="417" r:id="rId25"/>
    <p:sldId id="419" r:id="rId26"/>
    <p:sldId id="436" r:id="rId27"/>
    <p:sldId id="437" r:id="rId28"/>
    <p:sldId id="438" r:id="rId29"/>
    <p:sldId id="439" r:id="rId30"/>
    <p:sldId id="433" r:id="rId31"/>
    <p:sldId id="434" r:id="rId32"/>
    <p:sldId id="435" r:id="rId33"/>
    <p:sldId id="440" r:id="rId34"/>
    <p:sldId id="441" r:id="rId35"/>
    <p:sldId id="442" r:id="rId36"/>
    <p:sldId id="443" r:id="rId37"/>
    <p:sldId id="444" r:id="rId38"/>
    <p:sldId id="445" r:id="rId39"/>
    <p:sldId id="446" r:id="rId40"/>
    <p:sldId id="447" r:id="rId41"/>
    <p:sldId id="424" r:id="rId42"/>
    <p:sldId id="448" r:id="rId43"/>
    <p:sldId id="449" r:id="rId44"/>
    <p:sldId id="450" r:id="rId45"/>
    <p:sldId id="451" r:id="rId46"/>
    <p:sldId id="425" r:id="rId47"/>
    <p:sldId id="355" r:id="rId48"/>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676767"/>
    <a:srgbClr val="E5405D"/>
    <a:srgbClr val="FFFFFF"/>
    <a:srgbClr val="316501"/>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8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512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1</a:t>
            </a:r>
          </a:p>
        </p:txBody>
      </p:sp>
      <p:sp>
        <p:nvSpPr>
          <p:cNvPr id="512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512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5126" name="Rectangle 6"/>
          <p:cNvSpPr>
            <a:spLocks noChangeArrowheads="1" noTextEdit="1"/>
          </p:cNvSpPr>
          <p:nvPr>
            <p:ph type="sldImg"/>
          </p:nvPr>
        </p:nvSpPr>
        <p:spPr>
          <a:xfrm>
            <a:off x="1150938" y="692150"/>
            <a:ext cx="4556125" cy="3416300"/>
          </a:xfrm>
          <a:ln cap="flat"/>
        </p:spPr>
      </p:sp>
      <p:sp>
        <p:nvSpPr>
          <p:cNvPr id="512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758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758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758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75814" name="Rectangle 6"/>
          <p:cNvSpPr>
            <a:spLocks noChangeArrowheads="1" noTextEdit="1"/>
          </p:cNvSpPr>
          <p:nvPr>
            <p:ph type="sldImg"/>
          </p:nvPr>
        </p:nvSpPr>
        <p:spPr>
          <a:xfrm>
            <a:off x="1150938" y="692150"/>
            <a:ext cx="4556125" cy="3416300"/>
          </a:xfrm>
          <a:ln cap="flat"/>
        </p:spPr>
      </p:sp>
      <p:sp>
        <p:nvSpPr>
          <p:cNvPr id="37581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225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225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225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22566" name="Rectangle 6"/>
          <p:cNvSpPr>
            <a:spLocks noChangeArrowheads="1" noTextEdit="1"/>
          </p:cNvSpPr>
          <p:nvPr>
            <p:ph type="sldImg"/>
          </p:nvPr>
        </p:nvSpPr>
        <p:spPr>
          <a:xfrm>
            <a:off x="1150938" y="692150"/>
            <a:ext cx="4556125" cy="3416300"/>
          </a:xfrm>
          <a:ln cap="flat"/>
        </p:spPr>
      </p:sp>
      <p:sp>
        <p:nvSpPr>
          <p:cNvPr id="32256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246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246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246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24614" name="Rectangle 6"/>
          <p:cNvSpPr>
            <a:spLocks noChangeArrowheads="1" noTextEdit="1"/>
          </p:cNvSpPr>
          <p:nvPr>
            <p:ph type="sldImg"/>
          </p:nvPr>
        </p:nvSpPr>
        <p:spPr>
          <a:xfrm>
            <a:off x="1150938" y="692150"/>
            <a:ext cx="4556125" cy="3416300"/>
          </a:xfrm>
          <a:ln cap="flat"/>
        </p:spPr>
      </p:sp>
      <p:sp>
        <p:nvSpPr>
          <p:cNvPr id="32461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71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271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71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71366" name="Rectangle 6"/>
          <p:cNvSpPr>
            <a:spLocks noChangeArrowheads="1" noTextEdit="1"/>
          </p:cNvSpPr>
          <p:nvPr>
            <p:ph type="sldImg"/>
          </p:nvPr>
        </p:nvSpPr>
        <p:spPr>
          <a:xfrm>
            <a:off x="1150938" y="692150"/>
            <a:ext cx="4556125" cy="3416300"/>
          </a:xfrm>
          <a:ln cap="flat"/>
        </p:spPr>
      </p:sp>
      <p:sp>
        <p:nvSpPr>
          <p:cNvPr id="27136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560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2560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560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56006" name="Rectangle 6"/>
          <p:cNvSpPr>
            <a:spLocks noChangeArrowheads="1" noTextEdit="1"/>
          </p:cNvSpPr>
          <p:nvPr>
            <p:ph type="sldImg"/>
          </p:nvPr>
        </p:nvSpPr>
        <p:spPr>
          <a:xfrm>
            <a:off x="1150938" y="692150"/>
            <a:ext cx="4556125" cy="3416300"/>
          </a:xfrm>
          <a:ln cap="flat"/>
        </p:spPr>
      </p:sp>
      <p:sp>
        <p:nvSpPr>
          <p:cNvPr id="25600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880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881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881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88102" name="Rectangle 6"/>
          <p:cNvSpPr>
            <a:spLocks noChangeArrowheads="1" noTextEdit="1"/>
          </p:cNvSpPr>
          <p:nvPr>
            <p:ph type="sldImg"/>
          </p:nvPr>
        </p:nvSpPr>
        <p:spPr>
          <a:xfrm>
            <a:off x="1150938" y="692150"/>
            <a:ext cx="4556125" cy="3416300"/>
          </a:xfrm>
          <a:ln cap="flat"/>
        </p:spPr>
      </p:sp>
      <p:sp>
        <p:nvSpPr>
          <p:cNvPr id="38810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266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266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266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26662" name="Rectangle 6"/>
          <p:cNvSpPr>
            <a:spLocks noChangeArrowheads="1" noTextEdit="1"/>
          </p:cNvSpPr>
          <p:nvPr>
            <p:ph type="sldImg"/>
          </p:nvPr>
        </p:nvSpPr>
        <p:spPr>
          <a:xfrm>
            <a:off x="1150938" y="692150"/>
            <a:ext cx="4556125" cy="3416300"/>
          </a:xfrm>
          <a:ln cap="flat"/>
        </p:spPr>
      </p:sp>
      <p:sp>
        <p:nvSpPr>
          <p:cNvPr id="32666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819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819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819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81958" name="Rectangle 6"/>
          <p:cNvSpPr>
            <a:spLocks noChangeArrowheads="1" noTextEdit="1"/>
          </p:cNvSpPr>
          <p:nvPr>
            <p:ph type="sldImg"/>
          </p:nvPr>
        </p:nvSpPr>
        <p:spPr>
          <a:xfrm>
            <a:off x="1150938" y="692150"/>
            <a:ext cx="4556125" cy="3416300"/>
          </a:xfrm>
          <a:ln cap="flat"/>
        </p:spPr>
      </p:sp>
      <p:sp>
        <p:nvSpPr>
          <p:cNvPr id="38195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287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287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287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28710" name="Rectangle 6"/>
          <p:cNvSpPr>
            <a:spLocks noChangeArrowheads="1" noTextEdit="1"/>
          </p:cNvSpPr>
          <p:nvPr>
            <p:ph type="sldImg"/>
          </p:nvPr>
        </p:nvSpPr>
        <p:spPr>
          <a:xfrm>
            <a:off x="1150938" y="692150"/>
            <a:ext cx="4556125" cy="3416300"/>
          </a:xfrm>
          <a:ln cap="flat"/>
        </p:spPr>
      </p:sp>
      <p:sp>
        <p:nvSpPr>
          <p:cNvPr id="328711"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328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328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328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32806" name="Rectangle 6"/>
          <p:cNvSpPr>
            <a:spLocks noChangeArrowheads="1" noTextEdit="1"/>
          </p:cNvSpPr>
          <p:nvPr>
            <p:ph type="sldImg"/>
          </p:nvPr>
        </p:nvSpPr>
        <p:spPr>
          <a:xfrm>
            <a:off x="1150938" y="692150"/>
            <a:ext cx="4556125" cy="3416300"/>
          </a:xfrm>
          <a:ln cap="flat"/>
        </p:spPr>
      </p:sp>
      <p:sp>
        <p:nvSpPr>
          <p:cNvPr id="33280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73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273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73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73414" name="Rectangle 6"/>
          <p:cNvSpPr>
            <a:spLocks noChangeArrowheads="1" noTextEdit="1"/>
          </p:cNvSpPr>
          <p:nvPr>
            <p:ph type="sldImg"/>
          </p:nvPr>
        </p:nvSpPr>
        <p:spPr>
          <a:xfrm>
            <a:off x="1150938" y="692150"/>
            <a:ext cx="4556125" cy="3416300"/>
          </a:xfrm>
          <a:ln cap="flat"/>
        </p:spPr>
      </p:sp>
      <p:sp>
        <p:nvSpPr>
          <p:cNvPr id="27341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3485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91</a:t>
            </a:r>
          </a:p>
        </p:txBody>
      </p:sp>
      <p:sp>
        <p:nvSpPr>
          <p:cNvPr id="33485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3485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34854" name="Rectangle 6"/>
          <p:cNvSpPr>
            <a:spLocks noChangeArrowheads="1" noTextEdit="1"/>
          </p:cNvSpPr>
          <p:nvPr>
            <p:ph type="sldImg"/>
          </p:nvPr>
        </p:nvSpPr>
        <p:spPr>
          <a:xfrm>
            <a:off x="1150938" y="692150"/>
            <a:ext cx="4556125" cy="3416300"/>
          </a:xfrm>
          <a:ln cap="flat"/>
        </p:spPr>
      </p:sp>
      <p:sp>
        <p:nvSpPr>
          <p:cNvPr id="33485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307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307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307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30758" name="Rectangle 6"/>
          <p:cNvSpPr>
            <a:spLocks noChangeArrowheads="1" noTextEdit="1"/>
          </p:cNvSpPr>
          <p:nvPr>
            <p:ph type="sldImg"/>
          </p:nvPr>
        </p:nvSpPr>
        <p:spPr>
          <a:xfrm>
            <a:off x="1150938" y="692150"/>
            <a:ext cx="4556125" cy="3416300"/>
          </a:xfrm>
          <a:ln cap="flat"/>
        </p:spPr>
      </p:sp>
      <p:sp>
        <p:nvSpPr>
          <p:cNvPr id="33075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856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95</a:t>
            </a:r>
          </a:p>
        </p:txBody>
      </p:sp>
      <p:sp>
        <p:nvSpPr>
          <p:cNvPr id="2857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857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85702" name="Rectangle 6"/>
          <p:cNvSpPr>
            <a:spLocks noChangeArrowheads="1" noTextEdit="1"/>
          </p:cNvSpPr>
          <p:nvPr>
            <p:ph type="sldImg"/>
          </p:nvPr>
        </p:nvSpPr>
        <p:spPr>
          <a:xfrm>
            <a:off x="1150938" y="692150"/>
            <a:ext cx="4556125" cy="3416300"/>
          </a:xfrm>
          <a:ln cap="flat"/>
        </p:spPr>
      </p:sp>
      <p:sp>
        <p:nvSpPr>
          <p:cNvPr id="28570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368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369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369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36902" name="Rectangle 6"/>
          <p:cNvSpPr>
            <a:spLocks noChangeArrowheads="1" noTextEdit="1"/>
          </p:cNvSpPr>
          <p:nvPr>
            <p:ph type="sldImg"/>
          </p:nvPr>
        </p:nvSpPr>
        <p:spPr>
          <a:xfrm>
            <a:off x="1150938" y="692150"/>
            <a:ext cx="4556125" cy="3416300"/>
          </a:xfrm>
          <a:ln cap="flat"/>
        </p:spPr>
      </p:sp>
      <p:sp>
        <p:nvSpPr>
          <p:cNvPr id="33690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481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91</a:t>
            </a:r>
          </a:p>
        </p:txBody>
      </p:sp>
      <p:sp>
        <p:nvSpPr>
          <p:cNvPr id="3481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481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48166" name="Rectangle 6"/>
          <p:cNvSpPr>
            <a:spLocks noChangeArrowheads="1" noTextEdit="1"/>
          </p:cNvSpPr>
          <p:nvPr>
            <p:ph type="sldImg"/>
          </p:nvPr>
        </p:nvSpPr>
        <p:spPr>
          <a:xfrm>
            <a:off x="1150938" y="692150"/>
            <a:ext cx="4556125" cy="3416300"/>
          </a:xfrm>
          <a:ln cap="flat"/>
        </p:spPr>
      </p:sp>
      <p:sp>
        <p:nvSpPr>
          <p:cNvPr id="34816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5328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5328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5328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53286" name="Rectangle 6"/>
          <p:cNvSpPr>
            <a:spLocks noChangeArrowheads="1" noTextEdit="1"/>
          </p:cNvSpPr>
          <p:nvPr>
            <p:ph type="sldImg"/>
          </p:nvPr>
        </p:nvSpPr>
        <p:spPr>
          <a:xfrm>
            <a:off x="1150938" y="692150"/>
            <a:ext cx="4556125" cy="3416300"/>
          </a:xfrm>
          <a:ln cap="flat"/>
        </p:spPr>
      </p:sp>
      <p:sp>
        <p:nvSpPr>
          <p:cNvPr id="35328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973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973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973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97318" name="Rectangle 6"/>
          <p:cNvSpPr>
            <a:spLocks noChangeArrowheads="1" noTextEdit="1"/>
          </p:cNvSpPr>
          <p:nvPr>
            <p:ph type="sldImg"/>
          </p:nvPr>
        </p:nvSpPr>
        <p:spPr>
          <a:xfrm>
            <a:off x="1150938" y="692150"/>
            <a:ext cx="4556125" cy="3416300"/>
          </a:xfrm>
          <a:ln cap="flat"/>
        </p:spPr>
      </p:sp>
      <p:sp>
        <p:nvSpPr>
          <p:cNvPr id="39731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993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993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993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99366" name="Rectangle 6"/>
          <p:cNvSpPr>
            <a:spLocks noChangeArrowheads="1" noTextEdit="1"/>
          </p:cNvSpPr>
          <p:nvPr>
            <p:ph type="sldImg"/>
          </p:nvPr>
        </p:nvSpPr>
        <p:spPr>
          <a:xfrm>
            <a:off x="1150938" y="692150"/>
            <a:ext cx="4556125" cy="3416300"/>
          </a:xfrm>
          <a:ln cap="flat"/>
        </p:spPr>
      </p:sp>
      <p:sp>
        <p:nvSpPr>
          <p:cNvPr id="39936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0141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0141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0141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01414" name="Rectangle 6"/>
          <p:cNvSpPr>
            <a:spLocks noChangeArrowheads="1" noTextEdit="1"/>
          </p:cNvSpPr>
          <p:nvPr>
            <p:ph type="sldImg"/>
          </p:nvPr>
        </p:nvSpPr>
        <p:spPr>
          <a:xfrm>
            <a:off x="1150938" y="692150"/>
            <a:ext cx="4556125" cy="3416300"/>
          </a:xfrm>
          <a:ln cap="flat"/>
        </p:spPr>
      </p:sp>
      <p:sp>
        <p:nvSpPr>
          <p:cNvPr id="40141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03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03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03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03462" name="Rectangle 6"/>
          <p:cNvSpPr>
            <a:spLocks noChangeArrowheads="1" noTextEdit="1"/>
          </p:cNvSpPr>
          <p:nvPr>
            <p:ph type="sldImg"/>
          </p:nvPr>
        </p:nvSpPr>
        <p:spPr>
          <a:xfrm>
            <a:off x="1150938" y="692150"/>
            <a:ext cx="4556125" cy="3416300"/>
          </a:xfrm>
          <a:ln cap="flat"/>
        </p:spPr>
      </p:sp>
      <p:sp>
        <p:nvSpPr>
          <p:cNvPr id="40346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7545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27546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7546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75462" name="Rectangle 6"/>
          <p:cNvSpPr>
            <a:spLocks noChangeArrowheads="1" noTextEdit="1"/>
          </p:cNvSpPr>
          <p:nvPr>
            <p:ph type="sldImg"/>
          </p:nvPr>
        </p:nvSpPr>
        <p:spPr>
          <a:xfrm>
            <a:off x="1150938" y="692150"/>
            <a:ext cx="4556125" cy="3416300"/>
          </a:xfrm>
          <a:ln cap="flat"/>
        </p:spPr>
      </p:sp>
      <p:sp>
        <p:nvSpPr>
          <p:cNvPr id="27546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911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911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911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91174" name="Rectangle 6"/>
          <p:cNvSpPr>
            <a:spLocks noChangeArrowheads="1" noTextEdit="1"/>
          </p:cNvSpPr>
          <p:nvPr>
            <p:ph type="sldImg"/>
          </p:nvPr>
        </p:nvSpPr>
        <p:spPr>
          <a:xfrm>
            <a:off x="1150938" y="692150"/>
            <a:ext cx="4556125" cy="3416300"/>
          </a:xfrm>
          <a:ln cap="flat"/>
        </p:spPr>
      </p:sp>
      <p:sp>
        <p:nvSpPr>
          <p:cNvPr id="39117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932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932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932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93222" name="Rectangle 6"/>
          <p:cNvSpPr>
            <a:spLocks noChangeArrowheads="1" noTextEdit="1"/>
          </p:cNvSpPr>
          <p:nvPr>
            <p:ph type="sldImg"/>
          </p:nvPr>
        </p:nvSpPr>
        <p:spPr>
          <a:xfrm>
            <a:off x="1150938" y="692150"/>
            <a:ext cx="4556125" cy="3416300"/>
          </a:xfrm>
          <a:ln cap="flat"/>
        </p:spPr>
      </p:sp>
      <p:sp>
        <p:nvSpPr>
          <p:cNvPr id="39322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952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952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952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95270" name="Rectangle 6"/>
          <p:cNvSpPr>
            <a:spLocks noChangeArrowheads="1" noTextEdit="1"/>
          </p:cNvSpPr>
          <p:nvPr>
            <p:ph type="sldImg"/>
          </p:nvPr>
        </p:nvSpPr>
        <p:spPr>
          <a:xfrm>
            <a:off x="1150938" y="692150"/>
            <a:ext cx="4556125" cy="3416300"/>
          </a:xfrm>
          <a:ln cap="flat"/>
        </p:spPr>
      </p:sp>
      <p:sp>
        <p:nvSpPr>
          <p:cNvPr id="395271"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0550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0550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0550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05510" name="Rectangle 6"/>
          <p:cNvSpPr>
            <a:spLocks noChangeArrowheads="1" noTextEdit="1"/>
          </p:cNvSpPr>
          <p:nvPr>
            <p:ph type="sldImg"/>
          </p:nvPr>
        </p:nvSpPr>
        <p:spPr>
          <a:xfrm>
            <a:off x="1150938" y="692150"/>
            <a:ext cx="4556125" cy="3416300"/>
          </a:xfrm>
          <a:ln cap="flat"/>
        </p:spPr>
      </p:sp>
      <p:sp>
        <p:nvSpPr>
          <p:cNvPr id="405511"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0755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0755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0755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07558" name="Rectangle 6"/>
          <p:cNvSpPr>
            <a:spLocks noChangeArrowheads="1" noTextEdit="1"/>
          </p:cNvSpPr>
          <p:nvPr>
            <p:ph type="sldImg"/>
          </p:nvPr>
        </p:nvSpPr>
        <p:spPr>
          <a:xfrm>
            <a:off x="1150938" y="692150"/>
            <a:ext cx="4556125" cy="3416300"/>
          </a:xfrm>
          <a:ln cap="flat"/>
        </p:spPr>
      </p:sp>
      <p:sp>
        <p:nvSpPr>
          <p:cNvPr id="40755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0960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0960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0960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09606" name="Rectangle 6"/>
          <p:cNvSpPr>
            <a:spLocks noChangeArrowheads="1" noTextEdit="1"/>
          </p:cNvSpPr>
          <p:nvPr>
            <p:ph type="sldImg"/>
          </p:nvPr>
        </p:nvSpPr>
        <p:spPr>
          <a:xfrm>
            <a:off x="1150938" y="692150"/>
            <a:ext cx="4556125" cy="3416300"/>
          </a:xfrm>
          <a:ln cap="flat"/>
        </p:spPr>
      </p:sp>
      <p:sp>
        <p:nvSpPr>
          <p:cNvPr id="40960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1165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1165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1165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11654" name="Rectangle 6"/>
          <p:cNvSpPr>
            <a:spLocks noChangeArrowheads="1" noTextEdit="1"/>
          </p:cNvSpPr>
          <p:nvPr>
            <p:ph type="sldImg"/>
          </p:nvPr>
        </p:nvSpPr>
        <p:spPr>
          <a:xfrm>
            <a:off x="1150938" y="692150"/>
            <a:ext cx="4556125" cy="3416300"/>
          </a:xfrm>
          <a:ln cap="flat"/>
        </p:spPr>
      </p:sp>
      <p:sp>
        <p:nvSpPr>
          <p:cNvPr id="41165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1369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1370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1370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13702" name="Rectangle 6"/>
          <p:cNvSpPr>
            <a:spLocks noChangeArrowheads="1" noTextEdit="1"/>
          </p:cNvSpPr>
          <p:nvPr>
            <p:ph type="sldImg"/>
          </p:nvPr>
        </p:nvSpPr>
        <p:spPr>
          <a:xfrm>
            <a:off x="1150938" y="692150"/>
            <a:ext cx="4556125" cy="3416300"/>
          </a:xfrm>
          <a:ln cap="flat"/>
        </p:spPr>
      </p:sp>
      <p:sp>
        <p:nvSpPr>
          <p:cNvPr id="41370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1574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1574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1574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15750" name="Rectangle 6"/>
          <p:cNvSpPr>
            <a:spLocks noChangeArrowheads="1" noTextEdit="1"/>
          </p:cNvSpPr>
          <p:nvPr>
            <p:ph type="sldImg"/>
          </p:nvPr>
        </p:nvSpPr>
        <p:spPr>
          <a:xfrm>
            <a:off x="1150938" y="692150"/>
            <a:ext cx="4556125" cy="3416300"/>
          </a:xfrm>
          <a:ln cap="flat"/>
        </p:spPr>
      </p:sp>
      <p:sp>
        <p:nvSpPr>
          <p:cNvPr id="415751"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1779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1779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1779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17798" name="Rectangle 6"/>
          <p:cNvSpPr>
            <a:spLocks noChangeArrowheads="1" noTextEdit="1"/>
          </p:cNvSpPr>
          <p:nvPr>
            <p:ph type="sldImg"/>
          </p:nvPr>
        </p:nvSpPr>
        <p:spPr>
          <a:xfrm>
            <a:off x="1150938" y="692150"/>
            <a:ext cx="4556125" cy="3416300"/>
          </a:xfrm>
          <a:ln cap="flat"/>
        </p:spPr>
      </p:sp>
      <p:sp>
        <p:nvSpPr>
          <p:cNvPr id="41779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6285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6285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6285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62854" name="Rectangle 6"/>
          <p:cNvSpPr>
            <a:spLocks noChangeArrowheads="1" noTextEdit="1"/>
          </p:cNvSpPr>
          <p:nvPr>
            <p:ph type="sldImg"/>
          </p:nvPr>
        </p:nvSpPr>
        <p:spPr>
          <a:xfrm>
            <a:off x="1150938" y="692150"/>
            <a:ext cx="4556125" cy="3416300"/>
          </a:xfrm>
          <a:ln cap="flat"/>
        </p:spPr>
      </p:sp>
      <p:sp>
        <p:nvSpPr>
          <p:cNvPr id="46285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1984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1984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1984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19846" name="Rectangle 6"/>
          <p:cNvSpPr>
            <a:spLocks noChangeArrowheads="1" noTextEdit="1"/>
          </p:cNvSpPr>
          <p:nvPr>
            <p:ph type="sldImg"/>
          </p:nvPr>
        </p:nvSpPr>
        <p:spPr>
          <a:xfrm>
            <a:off x="1150938" y="692150"/>
            <a:ext cx="4556125" cy="3416300"/>
          </a:xfrm>
          <a:ln cap="flat"/>
        </p:spPr>
      </p:sp>
      <p:sp>
        <p:nvSpPr>
          <p:cNvPr id="41984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6352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6352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6352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63526" name="Rectangle 6"/>
          <p:cNvSpPr>
            <a:spLocks noChangeArrowheads="1" noTextEdit="1"/>
          </p:cNvSpPr>
          <p:nvPr>
            <p:ph type="sldImg"/>
          </p:nvPr>
        </p:nvSpPr>
        <p:spPr>
          <a:xfrm>
            <a:off x="1150938" y="692150"/>
            <a:ext cx="4556125" cy="3416300"/>
          </a:xfrm>
          <a:ln cap="flat"/>
        </p:spPr>
      </p:sp>
      <p:sp>
        <p:nvSpPr>
          <p:cNvPr id="363527"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2189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2189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2189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21894" name="Rectangle 6"/>
          <p:cNvSpPr>
            <a:spLocks noChangeArrowheads="1" noTextEdit="1"/>
          </p:cNvSpPr>
          <p:nvPr>
            <p:ph type="sldImg"/>
          </p:nvPr>
        </p:nvSpPr>
        <p:spPr>
          <a:xfrm>
            <a:off x="1150938" y="692150"/>
            <a:ext cx="4556125" cy="3416300"/>
          </a:xfrm>
          <a:ln cap="flat"/>
        </p:spPr>
      </p:sp>
      <p:sp>
        <p:nvSpPr>
          <p:cNvPr id="42189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2393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2394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2394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23942" name="Rectangle 6"/>
          <p:cNvSpPr>
            <a:spLocks noChangeArrowheads="1" noTextEdit="1"/>
          </p:cNvSpPr>
          <p:nvPr>
            <p:ph type="sldImg"/>
          </p:nvPr>
        </p:nvSpPr>
        <p:spPr>
          <a:xfrm>
            <a:off x="1150938" y="692150"/>
            <a:ext cx="4556125" cy="3416300"/>
          </a:xfrm>
          <a:ln cap="flat"/>
        </p:spPr>
      </p:sp>
      <p:sp>
        <p:nvSpPr>
          <p:cNvPr id="42394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2598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2598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2598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25990" name="Rectangle 6"/>
          <p:cNvSpPr>
            <a:spLocks noChangeArrowheads="1" noTextEdit="1"/>
          </p:cNvSpPr>
          <p:nvPr>
            <p:ph type="sldImg"/>
          </p:nvPr>
        </p:nvSpPr>
        <p:spPr>
          <a:xfrm>
            <a:off x="1150938" y="692150"/>
            <a:ext cx="4556125" cy="3416300"/>
          </a:xfrm>
          <a:ln cap="flat"/>
        </p:spPr>
      </p:sp>
      <p:sp>
        <p:nvSpPr>
          <p:cNvPr id="425991"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42803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42803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42803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428038" name="Rectangle 6"/>
          <p:cNvSpPr>
            <a:spLocks noChangeArrowheads="1" noTextEdit="1"/>
          </p:cNvSpPr>
          <p:nvPr>
            <p:ph type="sldImg"/>
          </p:nvPr>
        </p:nvSpPr>
        <p:spPr>
          <a:xfrm>
            <a:off x="1150938" y="692150"/>
            <a:ext cx="4556125" cy="3416300"/>
          </a:xfrm>
          <a:ln cap="flat"/>
        </p:spPr>
      </p:sp>
      <p:sp>
        <p:nvSpPr>
          <p:cNvPr id="42803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65571"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65572"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65573"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65574" name="Rectangle 6"/>
          <p:cNvSpPr>
            <a:spLocks noChangeArrowheads="1" noTextEdit="1"/>
          </p:cNvSpPr>
          <p:nvPr>
            <p:ph type="sldImg"/>
          </p:nvPr>
        </p:nvSpPr>
        <p:spPr>
          <a:xfrm>
            <a:off x="1150938" y="692150"/>
            <a:ext cx="4556125" cy="3416300"/>
          </a:xfrm>
          <a:ln cap="flat"/>
        </p:spPr>
      </p:sp>
      <p:sp>
        <p:nvSpPr>
          <p:cNvPr id="365575"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0787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96</a:t>
            </a:r>
          </a:p>
        </p:txBody>
      </p:sp>
      <p:sp>
        <p:nvSpPr>
          <p:cNvPr id="20787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0787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07878" name="Rectangle 6"/>
          <p:cNvSpPr>
            <a:spLocks noChangeArrowheads="1" noTextEdit="1"/>
          </p:cNvSpPr>
          <p:nvPr>
            <p:ph type="sldImg"/>
          </p:nvPr>
        </p:nvSpPr>
        <p:spPr>
          <a:xfrm>
            <a:off x="1150938" y="692150"/>
            <a:ext cx="4556125" cy="3416300"/>
          </a:xfrm>
          <a:ln cap="flat"/>
        </p:spPr>
      </p:sp>
      <p:sp>
        <p:nvSpPr>
          <p:cNvPr id="20787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16419"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16420"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16421"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16422" name="Rectangle 6"/>
          <p:cNvSpPr>
            <a:spLocks noChangeArrowheads="1" noTextEdit="1"/>
          </p:cNvSpPr>
          <p:nvPr>
            <p:ph type="sldImg"/>
          </p:nvPr>
        </p:nvSpPr>
        <p:spPr>
          <a:xfrm>
            <a:off x="1150938" y="692150"/>
            <a:ext cx="4556125" cy="3416300"/>
          </a:xfrm>
          <a:ln cap="flat"/>
        </p:spPr>
      </p:sp>
      <p:sp>
        <p:nvSpPr>
          <p:cNvPr id="316423"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18467"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18468"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18469"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18470" name="Rectangle 6"/>
          <p:cNvSpPr>
            <a:spLocks noChangeArrowheads="1" noTextEdit="1"/>
          </p:cNvSpPr>
          <p:nvPr>
            <p:ph type="sldImg"/>
          </p:nvPr>
        </p:nvSpPr>
        <p:spPr>
          <a:xfrm>
            <a:off x="1150938" y="692150"/>
            <a:ext cx="4556125" cy="3416300"/>
          </a:xfrm>
          <a:ln cap="flat"/>
        </p:spPr>
      </p:sp>
      <p:sp>
        <p:nvSpPr>
          <p:cNvPr id="318471"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2437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91</a:t>
            </a:r>
          </a:p>
        </p:txBody>
      </p:sp>
      <p:sp>
        <p:nvSpPr>
          <p:cNvPr id="2437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2437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243718" name="Rectangle 6"/>
          <p:cNvSpPr>
            <a:spLocks noChangeArrowheads="1" noTextEdit="1"/>
          </p:cNvSpPr>
          <p:nvPr>
            <p:ph type="sldImg"/>
          </p:nvPr>
        </p:nvSpPr>
        <p:spPr>
          <a:xfrm>
            <a:off x="1150938" y="692150"/>
            <a:ext cx="4556125" cy="3416300"/>
          </a:xfrm>
          <a:ln cap="flat"/>
        </p:spPr>
      </p:sp>
      <p:sp>
        <p:nvSpPr>
          <p:cNvPr id="24371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20515"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20516"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20517"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20518" name="Rectangle 6"/>
          <p:cNvSpPr>
            <a:spLocks noChangeArrowheads="1" noTextEdit="1"/>
          </p:cNvSpPr>
          <p:nvPr>
            <p:ph type="sldImg"/>
          </p:nvPr>
        </p:nvSpPr>
        <p:spPr>
          <a:xfrm>
            <a:off x="1150938" y="692150"/>
            <a:ext cx="4556125" cy="3416300"/>
          </a:xfrm>
          <a:ln cap="flat"/>
        </p:spPr>
      </p:sp>
      <p:sp>
        <p:nvSpPr>
          <p:cNvPr id="320519" name="Rectangle 7"/>
          <p:cNvSpPr>
            <a:spLocks noGrp="1" noChangeArrowheads="1"/>
          </p:cNvSpPr>
          <p:nvPr>
            <p:ph type="body" idx="1"/>
          </p:nvPr>
        </p:nvSpPr>
        <p:spPr>
          <a:ln/>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ChangeArrowheads="1"/>
          </p:cNvSpPr>
          <p:nvPr/>
        </p:nvSpPr>
        <p:spPr bwMode="auto">
          <a:xfrm>
            <a:off x="3886200" y="0"/>
            <a:ext cx="2971800" cy="457200"/>
          </a:xfrm>
          <a:prstGeom prst="rect">
            <a:avLst/>
          </a:prstGeom>
          <a:noFill/>
          <a:ln w="12700">
            <a:noFill/>
            <a:miter lim="800000"/>
            <a:headEnd/>
            <a:tailEnd/>
          </a:ln>
          <a:effectLst/>
        </p:spPr>
        <p:txBody>
          <a:bodyPr wrap="none" anchor="ctr"/>
          <a:lstStyle/>
          <a:p>
            <a:endParaRPr lang="en-GB"/>
          </a:p>
        </p:txBody>
      </p:sp>
      <p:sp>
        <p:nvSpPr>
          <p:cNvPr id="373763" name="Rectangle 3"/>
          <p:cNvSpPr>
            <a:spLocks noChangeArrowheads="1"/>
          </p:cNvSpPr>
          <p:nvPr/>
        </p:nvSpPr>
        <p:spPr bwMode="auto">
          <a:xfrm>
            <a:off x="3886200" y="8686800"/>
            <a:ext cx="2971800" cy="457200"/>
          </a:xfrm>
          <a:prstGeom prst="rect">
            <a:avLst/>
          </a:prstGeom>
          <a:noFill/>
          <a:ln w="12700">
            <a:noFill/>
            <a:miter lim="800000"/>
            <a:headEnd/>
            <a:tailEnd/>
          </a:ln>
          <a:effectLst/>
        </p:spPr>
        <p:txBody>
          <a:bodyPr lIns="19050" tIns="0" rIns="19050" bIns="0" anchor="b"/>
          <a:lstStyle/>
          <a:p>
            <a:pPr algn="r"/>
            <a:r>
              <a:rPr lang="en-US" sz="1000" i="1"/>
              <a:t>93</a:t>
            </a:r>
          </a:p>
        </p:txBody>
      </p:sp>
      <p:sp>
        <p:nvSpPr>
          <p:cNvPr id="373764" name="Rectangle 4"/>
          <p:cNvSpPr>
            <a:spLocks noChangeArrowheads="1"/>
          </p:cNvSpPr>
          <p:nvPr/>
        </p:nvSpPr>
        <p:spPr bwMode="auto">
          <a:xfrm>
            <a:off x="0" y="8686800"/>
            <a:ext cx="2971800" cy="457200"/>
          </a:xfrm>
          <a:prstGeom prst="rect">
            <a:avLst/>
          </a:prstGeom>
          <a:noFill/>
          <a:ln w="12700">
            <a:noFill/>
            <a:miter lim="800000"/>
            <a:headEnd/>
            <a:tailEnd/>
          </a:ln>
          <a:effectLst/>
        </p:spPr>
        <p:txBody>
          <a:bodyPr wrap="none" anchor="ctr"/>
          <a:lstStyle/>
          <a:p>
            <a:endParaRPr lang="en-GB"/>
          </a:p>
        </p:txBody>
      </p:sp>
      <p:sp>
        <p:nvSpPr>
          <p:cNvPr id="373765" name="Rectangle 5"/>
          <p:cNvSpPr>
            <a:spLocks noChangeArrowheads="1"/>
          </p:cNvSpPr>
          <p:nvPr/>
        </p:nvSpPr>
        <p:spPr bwMode="auto">
          <a:xfrm>
            <a:off x="0" y="0"/>
            <a:ext cx="2971800" cy="457200"/>
          </a:xfrm>
          <a:prstGeom prst="rect">
            <a:avLst/>
          </a:prstGeom>
          <a:noFill/>
          <a:ln w="12700">
            <a:noFill/>
            <a:miter lim="800000"/>
            <a:headEnd/>
            <a:tailEnd/>
          </a:ln>
          <a:effectLst/>
        </p:spPr>
        <p:txBody>
          <a:bodyPr wrap="none" anchor="ctr"/>
          <a:lstStyle/>
          <a:p>
            <a:endParaRPr lang="en-GB"/>
          </a:p>
        </p:txBody>
      </p:sp>
      <p:sp>
        <p:nvSpPr>
          <p:cNvPr id="373766" name="Rectangle 6"/>
          <p:cNvSpPr>
            <a:spLocks noChangeArrowheads="1" noTextEdit="1"/>
          </p:cNvSpPr>
          <p:nvPr>
            <p:ph type="sldImg"/>
          </p:nvPr>
        </p:nvSpPr>
        <p:spPr>
          <a:xfrm>
            <a:off x="1150938" y="692150"/>
            <a:ext cx="4556125" cy="3416300"/>
          </a:xfrm>
          <a:ln cap="flat"/>
        </p:spPr>
      </p:sp>
      <p:sp>
        <p:nvSpPr>
          <p:cNvPr id="373767" name="Rectangle 7"/>
          <p:cNvSpPr>
            <a:spLocks noGrp="1" noChangeArrowheads="1"/>
          </p:cNvSpPr>
          <p:nvPr>
            <p:ph type="body" idx="1"/>
          </p:nvPr>
        </p:nvSpPr>
        <p:spPr>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0825" y="152400"/>
            <a:ext cx="2028825"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4350" y="152400"/>
            <a:ext cx="5934075"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
            <a:ext cx="8115300" cy="11620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3400" y="18288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828800"/>
            <a:ext cx="396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62400"/>
            <a:ext cx="396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
            <a:ext cx="8115300" cy="116205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533400" y="18288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3962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8288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288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508000" y="1409700"/>
            <a:ext cx="8624888" cy="133350"/>
          </a:xfrm>
          <a:prstGeom prst="rect">
            <a:avLst/>
          </a:prstGeom>
          <a:gradFill rotWithShape="0">
            <a:gsLst>
              <a:gs pos="0">
                <a:srgbClr val="ACACAC">
                  <a:gamma/>
                  <a:shade val="29804"/>
                  <a:invGamma/>
                </a:srgbClr>
              </a:gs>
              <a:gs pos="100000">
                <a:srgbClr val="ACACAC"/>
              </a:gs>
            </a:gsLst>
            <a:lin ang="5400000" scaled="1"/>
          </a:gradFill>
          <a:ln w="12700">
            <a:noFill/>
            <a:miter lim="800000"/>
            <a:headEnd/>
            <a:tailEnd/>
          </a:ln>
          <a:effectLst/>
        </p:spPr>
        <p:txBody>
          <a:bodyPr wrap="none" anchor="ctr"/>
          <a:lstStyle/>
          <a:p>
            <a:endParaRPr lang="en-GB"/>
          </a:p>
        </p:txBody>
      </p:sp>
      <p:sp>
        <p:nvSpPr>
          <p:cNvPr id="1027" name="Rectangle 3"/>
          <p:cNvSpPr>
            <a:spLocks noGrp="1" noChangeArrowheads="1"/>
          </p:cNvSpPr>
          <p:nvPr>
            <p:ph type="title"/>
          </p:nvPr>
        </p:nvSpPr>
        <p:spPr bwMode="auto">
          <a:xfrm>
            <a:off x="514350" y="152400"/>
            <a:ext cx="8115300" cy="116205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828800"/>
            <a:ext cx="8077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14288" y="6459538"/>
            <a:ext cx="8982075" cy="271462"/>
          </a:xfrm>
          <a:prstGeom prst="rect">
            <a:avLst/>
          </a:prstGeom>
          <a:noFill/>
          <a:ln w="12700">
            <a:noFill/>
            <a:miter lim="800000"/>
            <a:headEnd/>
            <a:tailEnd/>
          </a:ln>
          <a:effectLst/>
        </p:spPr>
        <p:txBody>
          <a:bodyPr lIns="90488" tIns="44450" rIns="90488" bIns="44450">
            <a:spAutoFit/>
          </a:bodyPr>
          <a:lstStyle/>
          <a:p>
            <a:pPr algn="ctr"/>
            <a:r>
              <a:rPr lang="en-GB" sz="1200" i="1">
                <a:latin typeface="Arial" charset="0"/>
              </a:rPr>
              <a:t>Health Economics – SOCE3B11 – Autumn 04/05</a:t>
            </a:r>
            <a:endParaRPr lang="en-US" sz="1200" i="1">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4000" b="1" i="1">
          <a:solidFill>
            <a:schemeClr val="tx1"/>
          </a:solidFill>
          <a:latin typeface="+mj-lt"/>
          <a:ea typeface="+mj-ea"/>
          <a:cs typeface="+mj-cs"/>
        </a:defRPr>
      </a:lvl1pPr>
      <a:lvl2pPr algn="l" rtl="0" eaLnBrk="0" fontAlgn="base" hangingPunct="0">
        <a:spcBef>
          <a:spcPct val="0"/>
        </a:spcBef>
        <a:spcAft>
          <a:spcPct val="0"/>
        </a:spcAft>
        <a:defRPr sz="4000" b="1" i="1">
          <a:solidFill>
            <a:schemeClr val="tx1"/>
          </a:solidFill>
          <a:latin typeface="Arial" charset="0"/>
        </a:defRPr>
      </a:lvl2pPr>
      <a:lvl3pPr algn="l" rtl="0" eaLnBrk="0" fontAlgn="base" hangingPunct="0">
        <a:spcBef>
          <a:spcPct val="0"/>
        </a:spcBef>
        <a:spcAft>
          <a:spcPct val="0"/>
        </a:spcAft>
        <a:defRPr sz="4000" b="1" i="1">
          <a:solidFill>
            <a:schemeClr val="tx1"/>
          </a:solidFill>
          <a:latin typeface="Arial" charset="0"/>
        </a:defRPr>
      </a:lvl3pPr>
      <a:lvl4pPr algn="l" rtl="0" eaLnBrk="0" fontAlgn="base" hangingPunct="0">
        <a:spcBef>
          <a:spcPct val="0"/>
        </a:spcBef>
        <a:spcAft>
          <a:spcPct val="0"/>
        </a:spcAft>
        <a:defRPr sz="4000" b="1" i="1">
          <a:solidFill>
            <a:schemeClr val="tx1"/>
          </a:solidFill>
          <a:latin typeface="Arial" charset="0"/>
        </a:defRPr>
      </a:lvl4pPr>
      <a:lvl5pPr algn="l" rtl="0" eaLnBrk="0" fontAlgn="base" hangingPunct="0">
        <a:spcBef>
          <a:spcPct val="0"/>
        </a:spcBef>
        <a:spcAft>
          <a:spcPct val="0"/>
        </a:spcAft>
        <a:defRPr sz="4000" b="1" i="1">
          <a:solidFill>
            <a:schemeClr val="tx1"/>
          </a:solidFill>
          <a:latin typeface="Arial" charset="0"/>
        </a:defRPr>
      </a:lvl5pPr>
      <a:lvl6pPr marL="457200" algn="l" rtl="0" eaLnBrk="0" fontAlgn="base" hangingPunct="0">
        <a:spcBef>
          <a:spcPct val="0"/>
        </a:spcBef>
        <a:spcAft>
          <a:spcPct val="0"/>
        </a:spcAft>
        <a:defRPr sz="4000" b="1" i="1">
          <a:solidFill>
            <a:schemeClr val="tx1"/>
          </a:solidFill>
          <a:latin typeface="Arial" charset="0"/>
        </a:defRPr>
      </a:lvl6pPr>
      <a:lvl7pPr marL="914400" algn="l" rtl="0" eaLnBrk="0" fontAlgn="base" hangingPunct="0">
        <a:spcBef>
          <a:spcPct val="0"/>
        </a:spcBef>
        <a:spcAft>
          <a:spcPct val="0"/>
        </a:spcAft>
        <a:defRPr sz="4000" b="1" i="1">
          <a:solidFill>
            <a:schemeClr val="tx1"/>
          </a:solidFill>
          <a:latin typeface="Arial" charset="0"/>
        </a:defRPr>
      </a:lvl7pPr>
      <a:lvl8pPr marL="1371600" algn="l" rtl="0" eaLnBrk="0" fontAlgn="base" hangingPunct="0">
        <a:spcBef>
          <a:spcPct val="0"/>
        </a:spcBef>
        <a:spcAft>
          <a:spcPct val="0"/>
        </a:spcAft>
        <a:defRPr sz="4000" b="1" i="1">
          <a:solidFill>
            <a:schemeClr val="tx1"/>
          </a:solidFill>
          <a:latin typeface="Arial" charset="0"/>
        </a:defRPr>
      </a:lvl8pPr>
      <a:lvl9pPr marL="1828800" algn="l" rtl="0" eaLnBrk="0" fontAlgn="base" hangingPunct="0">
        <a:spcBef>
          <a:spcPct val="0"/>
        </a:spcBef>
        <a:spcAft>
          <a:spcPct val="0"/>
        </a:spcAft>
        <a:defRPr sz="4000" b="1" i="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n"/>
        <a:tabLst>
          <a:tab pos="457200" algn="l"/>
          <a:tab pos="742950" algn="l"/>
          <a:tab pos="1143000" algn="l"/>
        </a:tabLst>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tx2"/>
        </a:buClr>
        <a:buSzPct val="100000"/>
        <a:buFont typeface="Symbol" pitchFamily="18" charset="2"/>
        <a:buChar char="·"/>
        <a:tabLst>
          <a:tab pos="457200" algn="l"/>
          <a:tab pos="742950" algn="l"/>
          <a:tab pos="1143000" algn="l"/>
        </a:tabLst>
        <a:defRPr sz="2800">
          <a:solidFill>
            <a:srgbClr val="000000"/>
          </a:solidFill>
          <a:latin typeface="+mn-lt"/>
        </a:defRPr>
      </a:lvl2pPr>
      <a:lvl3pPr marL="11430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400">
          <a:solidFill>
            <a:srgbClr val="000000"/>
          </a:solidFill>
          <a:latin typeface="+mn-lt"/>
        </a:defRPr>
      </a:lvl3pPr>
      <a:lvl4pPr marL="16002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000">
          <a:solidFill>
            <a:srgbClr val="000000"/>
          </a:solidFill>
          <a:latin typeface="+mn-lt"/>
        </a:defRPr>
      </a:lvl4pPr>
      <a:lvl5pPr marL="20574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000">
          <a:solidFill>
            <a:srgbClr val="000000"/>
          </a:solidFill>
          <a:latin typeface="+mn-lt"/>
        </a:defRPr>
      </a:lvl5pPr>
      <a:lvl6pPr marL="25146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000">
          <a:solidFill>
            <a:srgbClr val="000000"/>
          </a:solidFill>
          <a:latin typeface="+mn-lt"/>
        </a:defRPr>
      </a:lvl6pPr>
      <a:lvl7pPr marL="29718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000">
          <a:solidFill>
            <a:srgbClr val="000000"/>
          </a:solidFill>
          <a:latin typeface="+mn-lt"/>
        </a:defRPr>
      </a:lvl7pPr>
      <a:lvl8pPr marL="34290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000">
          <a:solidFill>
            <a:srgbClr val="000000"/>
          </a:solidFill>
          <a:latin typeface="+mn-lt"/>
        </a:defRPr>
      </a:lvl8pPr>
      <a:lvl9pPr marL="3886200" indent="-228600" algn="l" rtl="0" eaLnBrk="0" fontAlgn="base" hangingPunct="0">
        <a:spcBef>
          <a:spcPct val="20000"/>
        </a:spcBef>
        <a:spcAft>
          <a:spcPct val="0"/>
        </a:spcAft>
        <a:buClr>
          <a:schemeClr val="tx2"/>
        </a:buClr>
        <a:buSzPct val="100000"/>
        <a:buChar char="–"/>
        <a:tabLst>
          <a:tab pos="457200" algn="l"/>
          <a:tab pos="742950" algn="l"/>
          <a:tab pos="1143000" algn="l"/>
        </a:tabLst>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09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100" name="Rectangle 4"/>
          <p:cNvSpPr>
            <a:spLocks noGrp="1" noChangeArrowheads="1"/>
          </p:cNvSpPr>
          <p:nvPr>
            <p:ph type="ctrTitle"/>
          </p:nvPr>
        </p:nvSpPr>
        <p:spPr>
          <a:xfrm>
            <a:off x="539750" y="476250"/>
            <a:ext cx="8353425" cy="855663"/>
          </a:xfrm>
          <a:noFill/>
          <a:ln/>
        </p:spPr>
        <p:txBody>
          <a:bodyPr/>
          <a:lstStyle/>
          <a:p>
            <a:pPr algn="ctr"/>
            <a:r>
              <a:rPr lang="en-US" sz="3600"/>
              <a:t>Lecture 21: The Economics of AMR</a:t>
            </a:r>
          </a:p>
        </p:txBody>
      </p:sp>
      <p:sp>
        <p:nvSpPr>
          <p:cNvPr id="4102" name="Text Box 6"/>
          <p:cNvSpPr txBox="1">
            <a:spLocks noChangeArrowheads="1"/>
          </p:cNvSpPr>
          <p:nvPr/>
        </p:nvSpPr>
        <p:spPr bwMode="auto">
          <a:xfrm>
            <a:off x="466725" y="2555875"/>
            <a:ext cx="8197850" cy="2041525"/>
          </a:xfrm>
          <a:prstGeom prst="rect">
            <a:avLst/>
          </a:prstGeom>
          <a:noFill/>
          <a:ln w="12700">
            <a:noFill/>
            <a:miter lim="800000"/>
            <a:headEnd/>
            <a:tailEnd/>
          </a:ln>
          <a:effectLst/>
        </p:spPr>
        <p:txBody>
          <a:bodyPr wrap="none">
            <a:spAutoFit/>
          </a:bodyPr>
          <a:lstStyle/>
          <a:p>
            <a:pPr algn="ctr"/>
            <a:r>
              <a:rPr lang="en-GB" sz="3200">
                <a:solidFill>
                  <a:srgbClr val="000000"/>
                </a:solidFill>
                <a:latin typeface="Book Antiqua" pitchFamily="18" charset="0"/>
              </a:rPr>
              <a:t>Richard Smith</a:t>
            </a:r>
          </a:p>
          <a:p>
            <a:pPr algn="ctr"/>
            <a:r>
              <a:rPr lang="en-GB" sz="3200">
                <a:solidFill>
                  <a:srgbClr val="000000"/>
                </a:solidFill>
                <a:latin typeface="Book Antiqua" pitchFamily="18" charset="0"/>
              </a:rPr>
              <a:t>Reader in Health Economics</a:t>
            </a:r>
          </a:p>
          <a:p>
            <a:pPr algn="ctr"/>
            <a:r>
              <a:rPr lang="en-GB" sz="3200">
                <a:solidFill>
                  <a:srgbClr val="000000"/>
                </a:solidFill>
                <a:latin typeface="Book Antiqua" pitchFamily="18" charset="0"/>
              </a:rPr>
              <a:t>School of Medicine, Health Policy &amp; Practice</a:t>
            </a:r>
          </a:p>
          <a:p>
            <a:pPr algn="ctr"/>
            <a:endParaRPr lang="en-GB" sz="3200">
              <a:solidFill>
                <a:srgbClr val="000000"/>
              </a:solidFill>
              <a:latin typeface="Book Antiqua"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747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74788" name="Rectangle 4"/>
          <p:cNvSpPr>
            <a:spLocks noGrp="1" noChangeArrowheads="1"/>
          </p:cNvSpPr>
          <p:nvPr>
            <p:ph type="title"/>
          </p:nvPr>
        </p:nvSpPr>
        <p:spPr>
          <a:noFill/>
          <a:ln/>
        </p:spPr>
        <p:txBody>
          <a:bodyPr/>
          <a:lstStyle/>
          <a:p>
            <a:r>
              <a:rPr lang="en-US"/>
              <a:t>Optimisation of AM Use</a:t>
            </a:r>
          </a:p>
        </p:txBody>
      </p:sp>
      <p:sp>
        <p:nvSpPr>
          <p:cNvPr id="374789" name="Rectangle 5"/>
          <p:cNvSpPr>
            <a:spLocks noGrp="1" noChangeArrowheads="1"/>
          </p:cNvSpPr>
          <p:nvPr>
            <p:ph type="body" idx="1"/>
          </p:nvPr>
        </p:nvSpPr>
        <p:spPr>
          <a:xfrm>
            <a:off x="533400" y="1628775"/>
            <a:ext cx="8286750" cy="5029200"/>
          </a:xfrm>
          <a:noFill/>
          <a:ln/>
        </p:spPr>
        <p:txBody>
          <a:bodyPr/>
          <a:lstStyle/>
          <a:p>
            <a:pPr marL="0" indent="0">
              <a:lnSpc>
                <a:spcPct val="80000"/>
              </a:lnSpc>
              <a:buFont typeface="Monotype Sorts" pitchFamily="2" charset="2"/>
              <a:buNone/>
            </a:pPr>
            <a:endParaRPr lang="en-GB" sz="2000"/>
          </a:p>
          <a:p>
            <a:pPr marL="0" indent="0" algn="ctr">
              <a:lnSpc>
                <a:spcPct val="80000"/>
              </a:lnSpc>
              <a:buFont typeface="Monotype Sorts" pitchFamily="2" charset="2"/>
              <a:buNone/>
            </a:pPr>
            <a:r>
              <a:rPr lang="en-GB"/>
              <a:t>NB</a:t>
            </a:r>
            <a:r>
              <a:rPr lang="en-GB" baseline="30000"/>
              <a:t>A</a:t>
            </a:r>
            <a:r>
              <a:rPr lang="en-GB" baseline="-25000"/>
              <a:t>t</a:t>
            </a:r>
            <a:r>
              <a:rPr lang="en-GB"/>
              <a:t> = </a:t>
            </a:r>
            <a:r>
              <a:rPr lang="en-GB" i="1"/>
              <a:t>f</a:t>
            </a:r>
            <a:r>
              <a:rPr lang="en-GB"/>
              <a:t>(B</a:t>
            </a:r>
            <a:r>
              <a:rPr lang="en-GB" baseline="-25000"/>
              <a:t>t</a:t>
            </a:r>
            <a:r>
              <a:rPr lang="en-GB"/>
              <a:t>, C</a:t>
            </a:r>
            <a:r>
              <a:rPr lang="en-GB" baseline="-25000"/>
              <a:t>t</a:t>
            </a:r>
            <a:r>
              <a:rPr lang="en-GB"/>
              <a:t>, S</a:t>
            </a:r>
            <a:r>
              <a:rPr lang="en-GB" baseline="-25000"/>
              <a:t>t</a:t>
            </a:r>
            <a:r>
              <a:rPr lang="en-GB"/>
              <a:t>, D</a:t>
            </a:r>
            <a:r>
              <a:rPr lang="en-GB" baseline="-25000"/>
              <a:t>t</a:t>
            </a:r>
            <a:r>
              <a:rPr lang="en-GB"/>
              <a:t>, E</a:t>
            </a:r>
            <a:r>
              <a:rPr lang="en-GB" baseline="30000"/>
              <a:t>P</a:t>
            </a:r>
            <a:r>
              <a:rPr lang="en-GB" baseline="-25000"/>
              <a:t>t</a:t>
            </a:r>
            <a:r>
              <a:rPr lang="en-GB"/>
              <a:t>, E</a:t>
            </a:r>
            <a:r>
              <a:rPr lang="en-GB" baseline="30000"/>
              <a:t>R</a:t>
            </a:r>
            <a:r>
              <a:rPr lang="en-GB" baseline="-25000"/>
              <a:t>t</a:t>
            </a:r>
            <a:r>
              <a:rPr lang="en-GB"/>
              <a:t>, A</a:t>
            </a:r>
            <a:r>
              <a:rPr lang="en-GB" baseline="-25000"/>
              <a:t>t</a:t>
            </a:r>
            <a:r>
              <a:rPr lang="en-GB"/>
              <a:t>, X</a:t>
            </a:r>
            <a:r>
              <a:rPr lang="en-GB" baseline="30000"/>
              <a:t>i</a:t>
            </a:r>
            <a:r>
              <a:rPr lang="en-GB" baseline="-25000"/>
              <a:t>t</a:t>
            </a:r>
            <a:r>
              <a:rPr lang="en-GB"/>
              <a:t>)</a:t>
            </a:r>
          </a:p>
          <a:p>
            <a:pPr marL="0" indent="0">
              <a:lnSpc>
                <a:spcPct val="80000"/>
              </a:lnSpc>
            </a:pPr>
            <a:endParaRPr lang="en-GB"/>
          </a:p>
          <a:p>
            <a:pPr marL="0" indent="0">
              <a:lnSpc>
                <a:spcPct val="80000"/>
              </a:lnSpc>
              <a:buFont typeface="Monotype Sorts" pitchFamily="2" charset="2"/>
              <a:buNone/>
            </a:pPr>
            <a:r>
              <a:rPr lang="en-GB"/>
              <a:t>NB</a:t>
            </a:r>
            <a:r>
              <a:rPr lang="en-GB" baseline="30000"/>
              <a:t>A</a:t>
            </a:r>
            <a:r>
              <a:rPr lang="en-GB" baseline="-25000"/>
              <a:t>t	</a:t>
            </a:r>
            <a:r>
              <a:rPr lang="en-GB"/>
              <a:t>= net benefit from AMs used in time </a:t>
            </a:r>
            <a:r>
              <a:rPr lang="en-GB" i="1"/>
              <a:t>t</a:t>
            </a:r>
          </a:p>
          <a:p>
            <a:pPr marL="0" indent="0">
              <a:lnSpc>
                <a:spcPct val="80000"/>
              </a:lnSpc>
              <a:buFont typeface="Monotype Sorts" pitchFamily="2" charset="2"/>
              <a:buNone/>
            </a:pPr>
            <a:r>
              <a:rPr lang="en-GB"/>
              <a:t>B</a:t>
            </a:r>
            <a:r>
              <a:rPr lang="en-GB" baseline="-25000"/>
              <a:t>t			</a:t>
            </a:r>
            <a:r>
              <a:rPr lang="en-GB"/>
              <a:t>= direct benefit to patient of AM</a:t>
            </a:r>
          </a:p>
          <a:p>
            <a:pPr marL="0" indent="0">
              <a:lnSpc>
                <a:spcPct val="80000"/>
              </a:lnSpc>
              <a:buFont typeface="Monotype Sorts" pitchFamily="2" charset="2"/>
              <a:buNone/>
            </a:pPr>
            <a:r>
              <a:rPr lang="en-GB"/>
              <a:t>C</a:t>
            </a:r>
            <a:r>
              <a:rPr lang="en-GB" baseline="-25000"/>
              <a:t>t			</a:t>
            </a:r>
            <a:r>
              <a:rPr lang="en-GB"/>
              <a:t>= drug (+ administration) cost</a:t>
            </a:r>
          </a:p>
          <a:p>
            <a:pPr marL="0" indent="0">
              <a:lnSpc>
                <a:spcPct val="80000"/>
              </a:lnSpc>
              <a:buFont typeface="Monotype Sorts" pitchFamily="2" charset="2"/>
              <a:buNone/>
            </a:pPr>
            <a:r>
              <a:rPr lang="en-GB"/>
              <a:t>S</a:t>
            </a:r>
            <a:r>
              <a:rPr lang="en-GB" baseline="-25000"/>
              <a:t>t			</a:t>
            </a:r>
            <a:r>
              <a:rPr lang="en-GB"/>
              <a:t>= cost associated with side-effects</a:t>
            </a:r>
          </a:p>
          <a:p>
            <a:pPr marL="0" indent="0">
              <a:lnSpc>
                <a:spcPct val="80000"/>
              </a:lnSpc>
              <a:buFont typeface="Monotype Sorts" pitchFamily="2" charset="2"/>
              <a:buNone/>
            </a:pPr>
            <a:r>
              <a:rPr lang="en-GB"/>
              <a:t>D</a:t>
            </a:r>
            <a:r>
              <a:rPr lang="en-GB" baseline="-25000"/>
              <a:t>t			</a:t>
            </a:r>
            <a:r>
              <a:rPr lang="en-GB"/>
              <a:t>= represents difficulties in diagnosis</a:t>
            </a:r>
          </a:p>
          <a:p>
            <a:pPr marL="0" indent="0">
              <a:lnSpc>
                <a:spcPct val="80000"/>
              </a:lnSpc>
              <a:buFont typeface="Monotype Sorts" pitchFamily="2" charset="2"/>
              <a:buNone/>
            </a:pPr>
            <a:r>
              <a:rPr lang="en-GB"/>
              <a:t>(E</a:t>
            </a:r>
            <a:r>
              <a:rPr lang="en-GB" baseline="30000"/>
              <a:t>P</a:t>
            </a:r>
            <a:r>
              <a:rPr lang="en-GB" baseline="-25000"/>
              <a:t>t</a:t>
            </a:r>
            <a:r>
              <a:rPr lang="en-GB"/>
              <a:t>, E</a:t>
            </a:r>
            <a:r>
              <a:rPr lang="en-GB" baseline="30000"/>
              <a:t>R</a:t>
            </a:r>
            <a:r>
              <a:rPr lang="en-GB" baseline="-25000"/>
              <a:t>t</a:t>
            </a:r>
            <a:r>
              <a:rPr lang="en-GB"/>
              <a:t>, A</a:t>
            </a:r>
            <a:r>
              <a:rPr lang="en-GB" baseline="-25000"/>
              <a:t>t</a:t>
            </a:r>
            <a:r>
              <a:rPr lang="en-GB"/>
              <a:t>, X</a:t>
            </a:r>
            <a:r>
              <a:rPr lang="en-GB" baseline="30000"/>
              <a:t>i</a:t>
            </a:r>
            <a:r>
              <a:rPr lang="en-GB" baseline="-25000"/>
              <a:t>t</a:t>
            </a:r>
            <a:r>
              <a:rPr lang="en-GB"/>
              <a:t> as before*)</a:t>
            </a:r>
          </a:p>
          <a:p>
            <a:pPr marL="0" indent="0">
              <a:lnSpc>
                <a:spcPct val="80000"/>
              </a:lnSpc>
              <a:buFont typeface="Monotype Sorts" pitchFamily="2" charset="2"/>
              <a:buNone/>
            </a:pPr>
            <a:endParaRPr lang="en-GB" sz="1400"/>
          </a:p>
          <a:p>
            <a:pPr marL="0" indent="0">
              <a:lnSpc>
                <a:spcPct val="80000"/>
              </a:lnSpc>
              <a:buFont typeface="Monotype Sorts" pitchFamily="2" charset="2"/>
              <a:buNone/>
            </a:pPr>
            <a:r>
              <a:rPr lang="en-GB" sz="1400"/>
              <a:t>*E</a:t>
            </a:r>
            <a:r>
              <a:rPr lang="en-GB" sz="1400" baseline="30000"/>
              <a:t>P</a:t>
            </a:r>
            <a:r>
              <a:rPr lang="en-GB" sz="1400" baseline="-25000"/>
              <a:t>t</a:t>
            </a:r>
            <a:r>
              <a:rPr lang="en-GB" sz="1400"/>
              <a:t> 	= externality associated with reduced transmission during time </a:t>
            </a:r>
            <a:r>
              <a:rPr lang="en-GB" sz="1400" i="1"/>
              <a:t>t; </a:t>
            </a:r>
            <a:r>
              <a:rPr lang="en-GB" sz="1400"/>
              <a:t>A</a:t>
            </a:r>
            <a:r>
              <a:rPr lang="en-GB" sz="1400" baseline="-25000"/>
              <a:t>t</a:t>
            </a:r>
            <a:r>
              <a:rPr lang="en-GB" sz="1400"/>
              <a:t> = quantity of AMs used in time </a:t>
            </a:r>
            <a:r>
              <a:rPr lang="en-GB" sz="1400" i="1"/>
              <a:t>t; </a:t>
            </a:r>
            <a:r>
              <a:rPr lang="en-GB" sz="1400"/>
              <a:t>E</a:t>
            </a:r>
            <a:r>
              <a:rPr lang="en-GB" sz="1400" baseline="30000"/>
              <a:t>R</a:t>
            </a:r>
            <a:r>
              <a:rPr lang="en-GB" sz="1400" baseline="-25000"/>
              <a:t>t </a:t>
            </a:r>
            <a:r>
              <a:rPr lang="en-GB" sz="1400"/>
              <a:t>= extent of externality (AMR) in time </a:t>
            </a:r>
            <a:r>
              <a:rPr lang="en-GB" sz="1400" i="1"/>
              <a:t>t; </a:t>
            </a:r>
            <a:r>
              <a:rPr lang="en-GB" sz="1400"/>
              <a:t>X</a:t>
            </a:r>
            <a:r>
              <a:rPr lang="en-GB" sz="1400" baseline="30000"/>
              <a:t>i</a:t>
            </a:r>
            <a:r>
              <a:rPr lang="en-GB" sz="1400" baseline="-25000"/>
              <a:t>t</a:t>
            </a:r>
            <a:r>
              <a:rPr lang="en-GB" sz="1400"/>
              <a:t> = vector of exogenous factors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4789">
                                            <p:txEl>
                                              <p:pRg st="1" end="1"/>
                                            </p:txEl>
                                          </p:spTgt>
                                        </p:tgtEl>
                                        <p:attrNameLst>
                                          <p:attrName>style.visibility</p:attrName>
                                        </p:attrNameLst>
                                      </p:cBhvr>
                                      <p:to>
                                        <p:strVal val="visible"/>
                                      </p:to>
                                    </p:set>
                                    <p:animEffect transition="in" filter="wipe(left)">
                                      <p:cBhvr>
                                        <p:cTn id="7" dur="500"/>
                                        <p:tgtEl>
                                          <p:spTgt spid="3747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4789">
                                            <p:txEl>
                                              <p:pRg st="3" end="3"/>
                                            </p:txEl>
                                          </p:spTgt>
                                        </p:tgtEl>
                                        <p:attrNameLst>
                                          <p:attrName>style.visibility</p:attrName>
                                        </p:attrNameLst>
                                      </p:cBhvr>
                                      <p:to>
                                        <p:strVal val="visible"/>
                                      </p:to>
                                    </p:set>
                                    <p:animEffect transition="in" filter="wipe(left)">
                                      <p:cBhvr>
                                        <p:cTn id="12" dur="500"/>
                                        <p:tgtEl>
                                          <p:spTgt spid="37478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4789">
                                            <p:txEl>
                                              <p:pRg st="4" end="4"/>
                                            </p:txEl>
                                          </p:spTgt>
                                        </p:tgtEl>
                                        <p:attrNameLst>
                                          <p:attrName>style.visibility</p:attrName>
                                        </p:attrNameLst>
                                      </p:cBhvr>
                                      <p:to>
                                        <p:strVal val="visible"/>
                                      </p:to>
                                    </p:set>
                                    <p:animEffect transition="in" filter="wipe(left)">
                                      <p:cBhvr>
                                        <p:cTn id="17" dur="500"/>
                                        <p:tgtEl>
                                          <p:spTgt spid="37478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4789">
                                            <p:txEl>
                                              <p:pRg st="5" end="5"/>
                                            </p:txEl>
                                          </p:spTgt>
                                        </p:tgtEl>
                                        <p:attrNameLst>
                                          <p:attrName>style.visibility</p:attrName>
                                        </p:attrNameLst>
                                      </p:cBhvr>
                                      <p:to>
                                        <p:strVal val="visible"/>
                                      </p:to>
                                    </p:set>
                                    <p:animEffect transition="in" filter="wipe(left)">
                                      <p:cBhvr>
                                        <p:cTn id="22" dur="500"/>
                                        <p:tgtEl>
                                          <p:spTgt spid="37478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4789">
                                            <p:txEl>
                                              <p:pRg st="6" end="6"/>
                                            </p:txEl>
                                          </p:spTgt>
                                        </p:tgtEl>
                                        <p:attrNameLst>
                                          <p:attrName>style.visibility</p:attrName>
                                        </p:attrNameLst>
                                      </p:cBhvr>
                                      <p:to>
                                        <p:strVal val="visible"/>
                                      </p:to>
                                    </p:set>
                                    <p:animEffect transition="in" filter="wipe(left)">
                                      <p:cBhvr>
                                        <p:cTn id="27" dur="500"/>
                                        <p:tgtEl>
                                          <p:spTgt spid="37478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4789">
                                            <p:txEl>
                                              <p:pRg st="7" end="7"/>
                                            </p:txEl>
                                          </p:spTgt>
                                        </p:tgtEl>
                                        <p:attrNameLst>
                                          <p:attrName>style.visibility</p:attrName>
                                        </p:attrNameLst>
                                      </p:cBhvr>
                                      <p:to>
                                        <p:strVal val="visible"/>
                                      </p:to>
                                    </p:set>
                                    <p:animEffect transition="in" filter="wipe(left)">
                                      <p:cBhvr>
                                        <p:cTn id="32" dur="500"/>
                                        <p:tgtEl>
                                          <p:spTgt spid="374789">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4789">
                                            <p:txEl>
                                              <p:pRg st="8" end="8"/>
                                            </p:txEl>
                                          </p:spTgt>
                                        </p:tgtEl>
                                        <p:attrNameLst>
                                          <p:attrName>style.visibility</p:attrName>
                                        </p:attrNameLst>
                                      </p:cBhvr>
                                      <p:to>
                                        <p:strVal val="visible"/>
                                      </p:to>
                                    </p:set>
                                    <p:animEffect transition="in" filter="wipe(left)">
                                      <p:cBhvr>
                                        <p:cTn id="37" dur="500"/>
                                        <p:tgtEl>
                                          <p:spTgt spid="374789">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4789">
                                            <p:txEl>
                                              <p:pRg st="10" end="10"/>
                                            </p:txEl>
                                          </p:spTgt>
                                        </p:tgtEl>
                                        <p:attrNameLst>
                                          <p:attrName>style.visibility</p:attrName>
                                        </p:attrNameLst>
                                      </p:cBhvr>
                                      <p:to>
                                        <p:strVal val="visible"/>
                                      </p:to>
                                    </p:set>
                                    <p:animEffect transition="in" filter="wipe(left)">
                                      <p:cBhvr>
                                        <p:cTn id="42" dur="500"/>
                                        <p:tgtEl>
                                          <p:spTgt spid="37478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215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21540" name="Rectangle 4"/>
          <p:cNvSpPr>
            <a:spLocks noGrp="1" noChangeArrowheads="1"/>
          </p:cNvSpPr>
          <p:nvPr>
            <p:ph type="title"/>
          </p:nvPr>
        </p:nvSpPr>
        <p:spPr>
          <a:noFill/>
          <a:ln/>
        </p:spPr>
        <p:txBody>
          <a:bodyPr/>
          <a:lstStyle/>
          <a:p>
            <a:r>
              <a:rPr lang="en-GB" sz="3600"/>
              <a:t>Implications Of AMR As Externality</a:t>
            </a:r>
            <a:endParaRPr lang="en-US" sz="3600"/>
          </a:p>
        </p:txBody>
      </p:sp>
      <p:sp>
        <p:nvSpPr>
          <p:cNvPr id="321541" name="Rectangle 5"/>
          <p:cNvSpPr>
            <a:spLocks noGrp="1" noChangeArrowheads="1"/>
          </p:cNvSpPr>
          <p:nvPr>
            <p:ph type="body" idx="1"/>
          </p:nvPr>
        </p:nvSpPr>
        <p:spPr>
          <a:xfrm>
            <a:off x="533400" y="1773238"/>
            <a:ext cx="8286750" cy="5084762"/>
          </a:xfrm>
          <a:noFill/>
          <a:ln/>
        </p:spPr>
        <p:txBody>
          <a:bodyPr/>
          <a:lstStyle/>
          <a:p>
            <a:r>
              <a:rPr lang="en-GB"/>
              <a:t>NOT eradication, but </a:t>
            </a:r>
            <a:r>
              <a:rPr lang="en-GB" b="1" i="1"/>
              <a:t>containment</a:t>
            </a:r>
            <a:r>
              <a:rPr lang="en-GB"/>
              <a:t> of AMR</a:t>
            </a:r>
          </a:p>
          <a:p>
            <a:r>
              <a:rPr lang="en-GB"/>
              <a:t>Importance of optimisation </a:t>
            </a:r>
            <a:r>
              <a:rPr lang="en-GB" b="1" i="1"/>
              <a:t>over time</a:t>
            </a:r>
            <a:r>
              <a:rPr lang="en-GB"/>
              <a:t> - use (and  benefit from) AMs now and in future</a:t>
            </a:r>
          </a:p>
          <a:p>
            <a:r>
              <a:rPr lang="en-GB"/>
              <a:t>Importance of assessing costs and benefits of AM use </a:t>
            </a:r>
            <a:r>
              <a:rPr lang="en-GB" b="1" i="1"/>
              <a:t>and</a:t>
            </a:r>
            <a:r>
              <a:rPr lang="en-GB"/>
              <a:t> strategies to contain AMR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1541">
                                            <p:txEl>
                                              <p:pRg st="0" end="0"/>
                                            </p:txEl>
                                          </p:spTgt>
                                        </p:tgtEl>
                                        <p:attrNameLst>
                                          <p:attrName>style.visibility</p:attrName>
                                        </p:attrNameLst>
                                      </p:cBhvr>
                                      <p:to>
                                        <p:strVal val="visible"/>
                                      </p:to>
                                    </p:set>
                                    <p:animEffect transition="in" filter="wipe(left)">
                                      <p:cBhvr>
                                        <p:cTn id="7" dur="500"/>
                                        <p:tgtEl>
                                          <p:spTgt spid="3215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1541">
                                            <p:txEl>
                                              <p:pRg st="1" end="1"/>
                                            </p:txEl>
                                          </p:spTgt>
                                        </p:tgtEl>
                                        <p:attrNameLst>
                                          <p:attrName>style.visibility</p:attrName>
                                        </p:attrNameLst>
                                      </p:cBhvr>
                                      <p:to>
                                        <p:strVal val="visible"/>
                                      </p:to>
                                    </p:set>
                                    <p:animEffect transition="in" filter="wipe(left)">
                                      <p:cBhvr>
                                        <p:cTn id="12" dur="500"/>
                                        <p:tgtEl>
                                          <p:spTgt spid="3215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1541">
                                            <p:txEl>
                                              <p:pRg st="2" end="2"/>
                                            </p:txEl>
                                          </p:spTgt>
                                        </p:tgtEl>
                                        <p:attrNameLst>
                                          <p:attrName>style.visibility</p:attrName>
                                        </p:attrNameLst>
                                      </p:cBhvr>
                                      <p:to>
                                        <p:strVal val="visible"/>
                                      </p:to>
                                    </p:set>
                                    <p:animEffect transition="in" filter="wipe(left)">
                                      <p:cBhvr>
                                        <p:cTn id="17" dur="500"/>
                                        <p:tgtEl>
                                          <p:spTgt spid="3215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235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23588" name="Rectangle 4"/>
          <p:cNvSpPr>
            <a:spLocks noGrp="1" noChangeArrowheads="1"/>
          </p:cNvSpPr>
          <p:nvPr>
            <p:ph type="title"/>
          </p:nvPr>
        </p:nvSpPr>
        <p:spPr>
          <a:noFill/>
          <a:ln/>
        </p:spPr>
        <p:txBody>
          <a:bodyPr/>
          <a:lstStyle/>
          <a:p>
            <a:r>
              <a:rPr lang="en-US"/>
              <a:t>Cost of AMR</a:t>
            </a:r>
          </a:p>
        </p:txBody>
      </p:sp>
      <p:sp>
        <p:nvSpPr>
          <p:cNvPr id="323589" name="Rectangle 5"/>
          <p:cNvSpPr>
            <a:spLocks noGrp="1" noChangeArrowheads="1"/>
          </p:cNvSpPr>
          <p:nvPr>
            <p:ph type="body" idx="1"/>
          </p:nvPr>
        </p:nvSpPr>
        <p:spPr>
          <a:xfrm>
            <a:off x="533400" y="1828800"/>
            <a:ext cx="8286750" cy="4479925"/>
          </a:xfrm>
          <a:noFill/>
          <a:ln/>
        </p:spPr>
        <p:txBody>
          <a:bodyPr/>
          <a:lstStyle/>
          <a:p>
            <a:pPr>
              <a:lnSpc>
                <a:spcPct val="90000"/>
              </a:lnSpc>
            </a:pPr>
            <a:r>
              <a:rPr lang="en-GB"/>
              <a:t>Additional investigations</a:t>
            </a:r>
          </a:p>
          <a:p>
            <a:pPr>
              <a:lnSpc>
                <a:spcPct val="90000"/>
              </a:lnSpc>
            </a:pPr>
            <a:r>
              <a:rPr lang="en-GB"/>
              <a:t>Additional treatments</a:t>
            </a:r>
          </a:p>
          <a:p>
            <a:pPr>
              <a:lnSpc>
                <a:spcPct val="90000"/>
              </a:lnSpc>
            </a:pPr>
            <a:r>
              <a:rPr lang="en-GB"/>
              <a:t>Longer hospital stay</a:t>
            </a:r>
          </a:p>
          <a:p>
            <a:pPr>
              <a:lnSpc>
                <a:spcPct val="90000"/>
              </a:lnSpc>
            </a:pPr>
            <a:r>
              <a:rPr lang="en-GB"/>
              <a:t>Longer time off work</a:t>
            </a:r>
          </a:p>
          <a:p>
            <a:pPr>
              <a:lnSpc>
                <a:spcPct val="90000"/>
              </a:lnSpc>
            </a:pPr>
            <a:r>
              <a:rPr lang="en-GB"/>
              <a:t>Reduced quality of life</a:t>
            </a:r>
          </a:p>
          <a:p>
            <a:pPr>
              <a:lnSpc>
                <a:spcPct val="90000"/>
              </a:lnSpc>
            </a:pPr>
            <a:r>
              <a:rPr lang="en-GB"/>
              <a:t>Greater likelihood of death</a:t>
            </a:r>
          </a:p>
          <a:p>
            <a:pPr>
              <a:lnSpc>
                <a:spcPct val="90000"/>
              </a:lnSpc>
            </a:pPr>
            <a:r>
              <a:rPr lang="en-GB"/>
              <a:t>Impact on wider society (health and economic)</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3589">
                                            <p:txEl>
                                              <p:pRg st="0" end="0"/>
                                            </p:txEl>
                                          </p:spTgt>
                                        </p:tgtEl>
                                        <p:attrNameLst>
                                          <p:attrName>style.visibility</p:attrName>
                                        </p:attrNameLst>
                                      </p:cBhvr>
                                      <p:to>
                                        <p:strVal val="visible"/>
                                      </p:to>
                                    </p:set>
                                    <p:animEffect transition="in" filter="wipe(left)">
                                      <p:cBhvr>
                                        <p:cTn id="7" dur="500"/>
                                        <p:tgtEl>
                                          <p:spTgt spid="3235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3589">
                                            <p:txEl>
                                              <p:pRg st="1" end="1"/>
                                            </p:txEl>
                                          </p:spTgt>
                                        </p:tgtEl>
                                        <p:attrNameLst>
                                          <p:attrName>style.visibility</p:attrName>
                                        </p:attrNameLst>
                                      </p:cBhvr>
                                      <p:to>
                                        <p:strVal val="visible"/>
                                      </p:to>
                                    </p:set>
                                    <p:animEffect transition="in" filter="wipe(left)">
                                      <p:cBhvr>
                                        <p:cTn id="12" dur="500"/>
                                        <p:tgtEl>
                                          <p:spTgt spid="3235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3589">
                                            <p:txEl>
                                              <p:pRg st="2" end="2"/>
                                            </p:txEl>
                                          </p:spTgt>
                                        </p:tgtEl>
                                        <p:attrNameLst>
                                          <p:attrName>style.visibility</p:attrName>
                                        </p:attrNameLst>
                                      </p:cBhvr>
                                      <p:to>
                                        <p:strVal val="visible"/>
                                      </p:to>
                                    </p:set>
                                    <p:animEffect transition="in" filter="wipe(left)">
                                      <p:cBhvr>
                                        <p:cTn id="17" dur="500"/>
                                        <p:tgtEl>
                                          <p:spTgt spid="3235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3589">
                                            <p:txEl>
                                              <p:pRg st="3" end="3"/>
                                            </p:txEl>
                                          </p:spTgt>
                                        </p:tgtEl>
                                        <p:attrNameLst>
                                          <p:attrName>style.visibility</p:attrName>
                                        </p:attrNameLst>
                                      </p:cBhvr>
                                      <p:to>
                                        <p:strVal val="visible"/>
                                      </p:to>
                                    </p:set>
                                    <p:animEffect transition="in" filter="wipe(left)">
                                      <p:cBhvr>
                                        <p:cTn id="22" dur="500"/>
                                        <p:tgtEl>
                                          <p:spTgt spid="3235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3589">
                                            <p:txEl>
                                              <p:pRg st="4" end="4"/>
                                            </p:txEl>
                                          </p:spTgt>
                                        </p:tgtEl>
                                        <p:attrNameLst>
                                          <p:attrName>style.visibility</p:attrName>
                                        </p:attrNameLst>
                                      </p:cBhvr>
                                      <p:to>
                                        <p:strVal val="visible"/>
                                      </p:to>
                                    </p:set>
                                    <p:animEffect transition="in" filter="wipe(left)">
                                      <p:cBhvr>
                                        <p:cTn id="27" dur="500"/>
                                        <p:tgtEl>
                                          <p:spTgt spid="32358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3589">
                                            <p:txEl>
                                              <p:pRg st="5" end="5"/>
                                            </p:txEl>
                                          </p:spTgt>
                                        </p:tgtEl>
                                        <p:attrNameLst>
                                          <p:attrName>style.visibility</p:attrName>
                                        </p:attrNameLst>
                                      </p:cBhvr>
                                      <p:to>
                                        <p:strVal val="visible"/>
                                      </p:to>
                                    </p:set>
                                    <p:animEffect transition="in" filter="wipe(left)">
                                      <p:cBhvr>
                                        <p:cTn id="32" dur="500"/>
                                        <p:tgtEl>
                                          <p:spTgt spid="32358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3589">
                                            <p:txEl>
                                              <p:pRg st="6" end="6"/>
                                            </p:txEl>
                                          </p:spTgt>
                                        </p:tgtEl>
                                        <p:attrNameLst>
                                          <p:attrName>style.visibility</p:attrName>
                                        </p:attrNameLst>
                                      </p:cBhvr>
                                      <p:to>
                                        <p:strVal val="visible"/>
                                      </p:to>
                                    </p:set>
                                    <p:animEffect transition="in" filter="wipe(left)">
                                      <p:cBhvr>
                                        <p:cTn id="37" dur="500"/>
                                        <p:tgtEl>
                                          <p:spTgt spid="3235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70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70340" name="Rectangle 4"/>
          <p:cNvSpPr>
            <a:spLocks noGrp="1" noChangeArrowheads="1"/>
          </p:cNvSpPr>
          <p:nvPr>
            <p:ph type="title"/>
          </p:nvPr>
        </p:nvSpPr>
        <p:spPr>
          <a:noFill/>
          <a:ln/>
        </p:spPr>
        <p:txBody>
          <a:bodyPr/>
          <a:lstStyle/>
          <a:p>
            <a:r>
              <a:rPr lang="en-US"/>
              <a:t>Cost of AMR</a:t>
            </a:r>
          </a:p>
        </p:txBody>
      </p:sp>
      <p:sp>
        <p:nvSpPr>
          <p:cNvPr id="270341" name="Rectangle 5"/>
          <p:cNvSpPr>
            <a:spLocks noGrp="1" noChangeArrowheads="1"/>
          </p:cNvSpPr>
          <p:nvPr>
            <p:ph type="body" idx="1"/>
          </p:nvPr>
        </p:nvSpPr>
        <p:spPr>
          <a:noFill/>
          <a:ln/>
        </p:spPr>
        <p:txBody>
          <a:bodyPr/>
          <a:lstStyle/>
          <a:p>
            <a:r>
              <a:rPr lang="en-GB" sz="2800"/>
              <a:t>By country (e.g. USA)</a:t>
            </a:r>
          </a:p>
          <a:p>
            <a:pPr lvl="1"/>
            <a:r>
              <a:rPr lang="en-GB" sz="2400"/>
              <a:t>$4-7bn pa to medical care sector (American Soc. for Microbiology, 1995; John &amp; Fishman, 1997)</a:t>
            </a:r>
          </a:p>
          <a:p>
            <a:r>
              <a:rPr lang="en-GB" sz="2800"/>
              <a:t>By institution (e.g. hospital)</a:t>
            </a:r>
          </a:p>
          <a:p>
            <a:pPr lvl="1"/>
            <a:r>
              <a:rPr lang="en-GB" sz="2400"/>
              <a:t>~£500,000 to contain 5 week outbreak of MRSA in general hospital (Cox </a:t>
            </a:r>
            <a:r>
              <a:rPr lang="en-GB" sz="2400" i="1"/>
              <a:t>et al</a:t>
            </a:r>
            <a:r>
              <a:rPr lang="en-GB" sz="2400"/>
              <a:t>, 1995)</a:t>
            </a:r>
          </a:p>
          <a:p>
            <a:r>
              <a:rPr lang="en-GB" sz="2800"/>
              <a:t>By disease (e.g. Tuberculosis)</a:t>
            </a:r>
          </a:p>
          <a:p>
            <a:pPr lvl="1"/>
            <a:r>
              <a:rPr lang="en-GB" sz="2400"/>
              <a:t>Double cost of standard treatment ($13,000-$30,000) (Wilton </a:t>
            </a:r>
            <a:r>
              <a:rPr lang="en-GB" sz="2400" i="1"/>
              <a:t>et al</a:t>
            </a:r>
            <a:r>
              <a:rPr lang="en-GB" sz="2400"/>
              <a:t>, 2001)</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41">
                                            <p:txEl>
                                              <p:pRg st="0" end="0"/>
                                            </p:txEl>
                                          </p:spTgt>
                                        </p:tgtEl>
                                        <p:attrNameLst>
                                          <p:attrName>style.visibility</p:attrName>
                                        </p:attrNameLst>
                                      </p:cBhvr>
                                      <p:to>
                                        <p:strVal val="visible"/>
                                      </p:to>
                                    </p:set>
                                    <p:animEffect transition="in" filter="wipe(left)">
                                      <p:cBhvr>
                                        <p:cTn id="7" dur="500"/>
                                        <p:tgtEl>
                                          <p:spTgt spid="27034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0341">
                                            <p:txEl>
                                              <p:pRg st="1" end="1"/>
                                            </p:txEl>
                                          </p:spTgt>
                                        </p:tgtEl>
                                        <p:attrNameLst>
                                          <p:attrName>style.visibility</p:attrName>
                                        </p:attrNameLst>
                                      </p:cBhvr>
                                      <p:to>
                                        <p:strVal val="visible"/>
                                      </p:to>
                                    </p:set>
                                    <p:animEffect transition="in" filter="wipe(left)">
                                      <p:cBhvr>
                                        <p:cTn id="10" dur="500"/>
                                        <p:tgtEl>
                                          <p:spTgt spid="27034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0341">
                                            <p:txEl>
                                              <p:pRg st="2" end="2"/>
                                            </p:txEl>
                                          </p:spTgt>
                                        </p:tgtEl>
                                        <p:attrNameLst>
                                          <p:attrName>style.visibility</p:attrName>
                                        </p:attrNameLst>
                                      </p:cBhvr>
                                      <p:to>
                                        <p:strVal val="visible"/>
                                      </p:to>
                                    </p:set>
                                    <p:animEffect transition="in" filter="wipe(left)">
                                      <p:cBhvr>
                                        <p:cTn id="15" dur="500"/>
                                        <p:tgtEl>
                                          <p:spTgt spid="27034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0341">
                                            <p:txEl>
                                              <p:pRg st="3" end="3"/>
                                            </p:txEl>
                                          </p:spTgt>
                                        </p:tgtEl>
                                        <p:attrNameLst>
                                          <p:attrName>style.visibility</p:attrName>
                                        </p:attrNameLst>
                                      </p:cBhvr>
                                      <p:to>
                                        <p:strVal val="visible"/>
                                      </p:to>
                                    </p:set>
                                    <p:animEffect transition="in" filter="wipe(left)">
                                      <p:cBhvr>
                                        <p:cTn id="18" dur="500"/>
                                        <p:tgtEl>
                                          <p:spTgt spid="27034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70341">
                                            <p:txEl>
                                              <p:pRg st="4" end="4"/>
                                            </p:txEl>
                                          </p:spTgt>
                                        </p:tgtEl>
                                        <p:attrNameLst>
                                          <p:attrName>style.visibility</p:attrName>
                                        </p:attrNameLst>
                                      </p:cBhvr>
                                      <p:to>
                                        <p:strVal val="visible"/>
                                      </p:to>
                                    </p:set>
                                    <p:animEffect transition="in" filter="wipe(left)">
                                      <p:cBhvr>
                                        <p:cTn id="23" dur="500"/>
                                        <p:tgtEl>
                                          <p:spTgt spid="27034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0341">
                                            <p:txEl>
                                              <p:pRg st="5" end="5"/>
                                            </p:txEl>
                                          </p:spTgt>
                                        </p:tgtEl>
                                        <p:attrNameLst>
                                          <p:attrName>style.visibility</p:attrName>
                                        </p:attrNameLst>
                                      </p:cBhvr>
                                      <p:to>
                                        <p:strVal val="visible"/>
                                      </p:to>
                                    </p:set>
                                    <p:animEffect transition="in" filter="wipe(left)">
                                      <p:cBhvr>
                                        <p:cTn id="26" dur="500"/>
                                        <p:tgtEl>
                                          <p:spTgt spid="270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549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54980" name="Rectangle 4"/>
          <p:cNvSpPr>
            <a:spLocks noGrp="1" noChangeArrowheads="1"/>
          </p:cNvSpPr>
          <p:nvPr>
            <p:ph type="title"/>
          </p:nvPr>
        </p:nvSpPr>
        <p:spPr>
          <a:noFill/>
          <a:ln/>
        </p:spPr>
        <p:txBody>
          <a:bodyPr/>
          <a:lstStyle/>
          <a:p>
            <a:r>
              <a:rPr lang="en-GB" sz="3600"/>
              <a:t>Micro-economic Evaluation Of Strategies To Contain AMR</a:t>
            </a:r>
            <a:endParaRPr lang="en-US" sz="3600"/>
          </a:p>
        </p:txBody>
      </p:sp>
      <p:sp>
        <p:nvSpPr>
          <p:cNvPr id="254981" name="Rectangle 5"/>
          <p:cNvSpPr>
            <a:spLocks noGrp="1" noChangeArrowheads="1"/>
          </p:cNvSpPr>
          <p:nvPr>
            <p:ph type="body" sz="half" idx="1"/>
          </p:nvPr>
        </p:nvSpPr>
        <p:spPr>
          <a:xfrm>
            <a:off x="4859338" y="1828800"/>
            <a:ext cx="3962400" cy="4114800"/>
          </a:xfrm>
          <a:noFill/>
          <a:ln/>
        </p:spPr>
        <p:txBody>
          <a:bodyPr/>
          <a:lstStyle/>
          <a:p>
            <a:pPr>
              <a:lnSpc>
                <a:spcPct val="90000"/>
              </a:lnSpc>
            </a:pPr>
            <a:r>
              <a:rPr lang="en-GB" sz="2400"/>
              <a:t>Systematic review of strategies (GFHR/ WHO)</a:t>
            </a:r>
          </a:p>
          <a:p>
            <a:pPr>
              <a:lnSpc>
                <a:spcPct val="90000"/>
              </a:lnSpc>
            </a:pPr>
            <a:endParaRPr lang="en-GB" sz="2400"/>
          </a:p>
          <a:p>
            <a:pPr>
              <a:lnSpc>
                <a:spcPct val="90000"/>
              </a:lnSpc>
            </a:pPr>
            <a:r>
              <a:rPr lang="en-GB" sz="2400"/>
              <a:t>Specific economic policies (WHO, CMH, UNDP, CIDA/Health Canada, US NAS)</a:t>
            </a:r>
          </a:p>
          <a:p>
            <a:pPr>
              <a:lnSpc>
                <a:spcPct val="90000"/>
              </a:lnSpc>
            </a:pPr>
            <a:endParaRPr lang="en-GB" sz="2400"/>
          </a:p>
          <a:p>
            <a:pPr>
              <a:lnSpc>
                <a:spcPct val="90000"/>
              </a:lnSpc>
            </a:pPr>
            <a:r>
              <a:rPr lang="en-GB" sz="2400"/>
              <a:t>Development of WHO ‘Global Strategy’</a:t>
            </a:r>
            <a:endParaRPr lang="en-US" sz="2400"/>
          </a:p>
        </p:txBody>
      </p:sp>
      <p:pic>
        <p:nvPicPr>
          <p:cNvPr id="254985" name="Picture 9"/>
          <p:cNvPicPr>
            <a:picLocks noChangeAspect="1" noChangeArrowheads="1"/>
          </p:cNvPicPr>
          <p:nvPr>
            <p:ph sz="quarter" idx="2"/>
          </p:nvPr>
        </p:nvPicPr>
        <p:blipFill>
          <a:blip r:embed="rId3" cstate="print"/>
          <a:srcRect/>
          <a:stretch>
            <a:fillRect/>
          </a:stretch>
        </p:blipFill>
        <p:spPr>
          <a:xfrm>
            <a:off x="468313" y="1701800"/>
            <a:ext cx="1462087" cy="1981200"/>
          </a:xfrm>
          <a:noFill/>
          <a:ln/>
        </p:spPr>
      </p:pic>
      <p:pic>
        <p:nvPicPr>
          <p:cNvPr id="254986" name="Picture 10"/>
          <p:cNvPicPr>
            <a:picLocks noChangeAspect="1" noChangeArrowheads="1"/>
          </p:cNvPicPr>
          <p:nvPr>
            <p:ph sz="quarter" idx="3"/>
          </p:nvPr>
        </p:nvPicPr>
        <p:blipFill>
          <a:blip r:embed="rId4" cstate="print"/>
          <a:srcRect/>
          <a:stretch>
            <a:fillRect/>
          </a:stretch>
        </p:blipFill>
        <p:spPr>
          <a:xfrm>
            <a:off x="1476375" y="2781300"/>
            <a:ext cx="1333500" cy="1981200"/>
          </a:xfrm>
          <a:noFill/>
          <a:ln/>
        </p:spPr>
      </p:pic>
      <p:pic>
        <p:nvPicPr>
          <p:cNvPr id="254988" name="Picture 12"/>
          <p:cNvPicPr>
            <a:picLocks noChangeAspect="1" noChangeArrowheads="1"/>
          </p:cNvPicPr>
          <p:nvPr/>
        </p:nvPicPr>
        <p:blipFill>
          <a:blip r:embed="rId5" cstate="print"/>
          <a:srcRect/>
          <a:stretch>
            <a:fillRect/>
          </a:stretch>
        </p:blipFill>
        <p:spPr bwMode="auto">
          <a:xfrm>
            <a:off x="2484438" y="4149725"/>
            <a:ext cx="1778000" cy="2303463"/>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4981">
                                            <p:txEl>
                                              <p:pRg st="0" end="0"/>
                                            </p:txEl>
                                          </p:spTgt>
                                        </p:tgtEl>
                                        <p:attrNameLst>
                                          <p:attrName>style.visibility</p:attrName>
                                        </p:attrNameLst>
                                      </p:cBhvr>
                                      <p:to>
                                        <p:strVal val="visible"/>
                                      </p:to>
                                    </p:set>
                                    <p:animEffect transition="in" filter="wipe(left)">
                                      <p:cBhvr>
                                        <p:cTn id="7" dur="500"/>
                                        <p:tgtEl>
                                          <p:spTgt spid="2549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4981">
                                            <p:txEl>
                                              <p:pRg st="2" end="2"/>
                                            </p:txEl>
                                          </p:spTgt>
                                        </p:tgtEl>
                                        <p:attrNameLst>
                                          <p:attrName>style.visibility</p:attrName>
                                        </p:attrNameLst>
                                      </p:cBhvr>
                                      <p:to>
                                        <p:strVal val="visible"/>
                                      </p:to>
                                    </p:set>
                                    <p:animEffect transition="in" filter="wipe(left)">
                                      <p:cBhvr>
                                        <p:cTn id="12" dur="500"/>
                                        <p:tgtEl>
                                          <p:spTgt spid="25498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4981">
                                            <p:txEl>
                                              <p:pRg st="4" end="4"/>
                                            </p:txEl>
                                          </p:spTgt>
                                        </p:tgtEl>
                                        <p:attrNameLst>
                                          <p:attrName>style.visibility</p:attrName>
                                        </p:attrNameLst>
                                      </p:cBhvr>
                                      <p:to>
                                        <p:strVal val="visible"/>
                                      </p:to>
                                    </p:set>
                                    <p:animEffect transition="in" filter="wipe(left)">
                                      <p:cBhvr>
                                        <p:cTn id="17" dur="500"/>
                                        <p:tgtEl>
                                          <p:spTgt spid="2549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870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87076" name="Rectangle 4"/>
          <p:cNvSpPr>
            <a:spLocks noGrp="1" noChangeArrowheads="1"/>
          </p:cNvSpPr>
          <p:nvPr>
            <p:ph type="title"/>
          </p:nvPr>
        </p:nvSpPr>
        <p:spPr>
          <a:noFill/>
          <a:ln/>
        </p:spPr>
        <p:txBody>
          <a:bodyPr/>
          <a:lstStyle/>
          <a:p>
            <a:r>
              <a:rPr lang="en-US"/>
              <a:t>Strategies To Contain AMR</a:t>
            </a:r>
          </a:p>
        </p:txBody>
      </p:sp>
      <p:graphicFrame>
        <p:nvGraphicFramePr>
          <p:cNvPr id="387079" name="Object 7"/>
          <p:cNvGraphicFramePr>
            <a:graphicFrameLocks noChangeAspect="1"/>
          </p:cNvGraphicFramePr>
          <p:nvPr>
            <p:ph idx="1"/>
          </p:nvPr>
        </p:nvGraphicFramePr>
        <p:xfrm>
          <a:off x="533400" y="2027238"/>
          <a:ext cx="8359775" cy="3846512"/>
        </p:xfrm>
        <a:graphic>
          <a:graphicData uri="http://schemas.openxmlformats.org/presentationml/2006/ole">
            <p:oleObj spid="_x0000_s387079" name="Document" r:id="rId4" imgW="8103240" imgH="3727800" progId="Word.Document.8">
              <p:embed/>
            </p:oleObj>
          </a:graphicData>
        </a:graphic>
      </p:graphicFrame>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256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25636" name="Rectangle 4"/>
          <p:cNvSpPr>
            <a:spLocks noGrp="1" noChangeArrowheads="1"/>
          </p:cNvSpPr>
          <p:nvPr>
            <p:ph type="title"/>
          </p:nvPr>
        </p:nvSpPr>
        <p:spPr>
          <a:noFill/>
          <a:ln/>
        </p:spPr>
        <p:txBody>
          <a:bodyPr/>
          <a:lstStyle/>
          <a:p>
            <a:r>
              <a:rPr lang="en-US"/>
              <a:t>Strategies To Contain AMR</a:t>
            </a:r>
          </a:p>
        </p:txBody>
      </p:sp>
      <p:pic>
        <p:nvPicPr>
          <p:cNvPr id="325639" name="Picture 7"/>
          <p:cNvPicPr>
            <a:picLocks noChangeAspect="1" noChangeArrowheads="1"/>
          </p:cNvPicPr>
          <p:nvPr>
            <p:ph idx="1"/>
          </p:nvPr>
        </p:nvPicPr>
        <p:blipFill>
          <a:blip r:embed="rId3" cstate="print">
            <a:lum bright="-6000"/>
          </a:blip>
          <a:srcRect/>
          <a:stretch>
            <a:fillRect/>
          </a:stretch>
        </p:blipFill>
        <p:spPr>
          <a:xfrm>
            <a:off x="1547813" y="1655763"/>
            <a:ext cx="5903912" cy="4751387"/>
          </a:xfrm>
          <a:noFill/>
          <a:ln/>
        </p:spPr>
      </p:pic>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09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809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80932" name="Rectangle 4"/>
          <p:cNvSpPr>
            <a:spLocks noGrp="1" noChangeArrowheads="1"/>
          </p:cNvSpPr>
          <p:nvPr>
            <p:ph type="title"/>
          </p:nvPr>
        </p:nvSpPr>
        <p:spPr>
          <a:noFill/>
          <a:ln/>
        </p:spPr>
        <p:txBody>
          <a:bodyPr/>
          <a:lstStyle/>
          <a:p>
            <a:r>
              <a:rPr lang="en-US"/>
              <a:t>Strategies To Contain AMR</a:t>
            </a:r>
          </a:p>
        </p:txBody>
      </p:sp>
      <p:pic>
        <p:nvPicPr>
          <p:cNvPr id="380935" name="Picture 7"/>
          <p:cNvPicPr>
            <a:picLocks noChangeAspect="1" noChangeArrowheads="1"/>
          </p:cNvPicPr>
          <p:nvPr>
            <p:ph idx="1"/>
          </p:nvPr>
        </p:nvPicPr>
        <p:blipFill>
          <a:blip r:embed="rId3" cstate="print"/>
          <a:srcRect/>
          <a:stretch>
            <a:fillRect/>
          </a:stretch>
        </p:blipFill>
        <p:spPr>
          <a:xfrm>
            <a:off x="1116013" y="1601788"/>
            <a:ext cx="7272337" cy="4805362"/>
          </a:xfrm>
          <a:noFill/>
          <a:ln/>
        </p:spPr>
      </p:pic>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2768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27684" name="Rectangle 4"/>
          <p:cNvSpPr>
            <a:spLocks noGrp="1" noChangeArrowheads="1"/>
          </p:cNvSpPr>
          <p:nvPr>
            <p:ph type="title"/>
          </p:nvPr>
        </p:nvSpPr>
        <p:spPr>
          <a:noFill/>
          <a:ln/>
        </p:spPr>
        <p:txBody>
          <a:bodyPr/>
          <a:lstStyle/>
          <a:p>
            <a:r>
              <a:rPr lang="en-US"/>
              <a:t>Evidence: Literature Review</a:t>
            </a:r>
          </a:p>
        </p:txBody>
      </p:sp>
      <p:sp>
        <p:nvSpPr>
          <p:cNvPr id="327685" name="Rectangle 5"/>
          <p:cNvSpPr>
            <a:spLocks noGrp="1" noChangeArrowheads="1"/>
          </p:cNvSpPr>
          <p:nvPr>
            <p:ph type="body" idx="1"/>
          </p:nvPr>
        </p:nvSpPr>
        <p:spPr>
          <a:xfrm>
            <a:off x="533400" y="1828800"/>
            <a:ext cx="8286750" cy="4479925"/>
          </a:xfrm>
          <a:noFill/>
          <a:ln/>
        </p:spPr>
        <p:txBody>
          <a:bodyPr/>
          <a:lstStyle/>
          <a:p>
            <a:pPr>
              <a:buFont typeface="Monotype Sorts" pitchFamily="2" charset="2"/>
              <a:buNone/>
            </a:pPr>
            <a:r>
              <a:rPr lang="en-GB" sz="2800"/>
              <a:t>127 studies of strategies to contain AMR.  Most are:</a:t>
            </a:r>
          </a:p>
          <a:p>
            <a:endParaRPr lang="en-GB" sz="2800"/>
          </a:p>
          <a:p>
            <a:r>
              <a:rPr lang="en-GB" sz="2800"/>
              <a:t>of poor methodological quality (high risk of bias)</a:t>
            </a:r>
          </a:p>
          <a:p>
            <a:r>
              <a:rPr lang="en-GB" sz="2800"/>
              <a:t>from developed nations (principally the USA)</a:t>
            </a:r>
          </a:p>
          <a:p>
            <a:r>
              <a:rPr lang="en-GB" sz="2800"/>
              <a:t>not measuring the cost impact of AMR</a:t>
            </a:r>
          </a:p>
          <a:p>
            <a:r>
              <a:rPr lang="en-GB" sz="2800"/>
              <a:t>micro (institution) not macro (community)</a:t>
            </a:r>
          </a:p>
          <a:p>
            <a:r>
              <a:rPr lang="en-GB" sz="2800"/>
              <a:t>concerned with transmission not emergence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685">
                                            <p:txEl>
                                              <p:pRg st="0" end="0"/>
                                            </p:txEl>
                                          </p:spTgt>
                                        </p:tgtEl>
                                        <p:attrNameLst>
                                          <p:attrName>style.visibility</p:attrName>
                                        </p:attrNameLst>
                                      </p:cBhvr>
                                      <p:to>
                                        <p:strVal val="visible"/>
                                      </p:to>
                                    </p:set>
                                    <p:animEffect transition="in" filter="wipe(left)">
                                      <p:cBhvr>
                                        <p:cTn id="7" dur="500"/>
                                        <p:tgtEl>
                                          <p:spTgt spid="3276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685">
                                            <p:txEl>
                                              <p:pRg st="2" end="2"/>
                                            </p:txEl>
                                          </p:spTgt>
                                        </p:tgtEl>
                                        <p:attrNameLst>
                                          <p:attrName>style.visibility</p:attrName>
                                        </p:attrNameLst>
                                      </p:cBhvr>
                                      <p:to>
                                        <p:strVal val="visible"/>
                                      </p:to>
                                    </p:set>
                                    <p:animEffect transition="in" filter="wipe(left)">
                                      <p:cBhvr>
                                        <p:cTn id="12" dur="500"/>
                                        <p:tgtEl>
                                          <p:spTgt spid="32768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685">
                                            <p:txEl>
                                              <p:pRg st="3" end="3"/>
                                            </p:txEl>
                                          </p:spTgt>
                                        </p:tgtEl>
                                        <p:attrNameLst>
                                          <p:attrName>style.visibility</p:attrName>
                                        </p:attrNameLst>
                                      </p:cBhvr>
                                      <p:to>
                                        <p:strVal val="visible"/>
                                      </p:to>
                                    </p:set>
                                    <p:animEffect transition="in" filter="wipe(left)">
                                      <p:cBhvr>
                                        <p:cTn id="17" dur="500"/>
                                        <p:tgtEl>
                                          <p:spTgt spid="32768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685">
                                            <p:txEl>
                                              <p:pRg st="4" end="4"/>
                                            </p:txEl>
                                          </p:spTgt>
                                        </p:tgtEl>
                                        <p:attrNameLst>
                                          <p:attrName>style.visibility</p:attrName>
                                        </p:attrNameLst>
                                      </p:cBhvr>
                                      <p:to>
                                        <p:strVal val="visible"/>
                                      </p:to>
                                    </p:set>
                                    <p:animEffect transition="in" filter="wipe(left)">
                                      <p:cBhvr>
                                        <p:cTn id="22" dur="500"/>
                                        <p:tgtEl>
                                          <p:spTgt spid="32768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685">
                                            <p:txEl>
                                              <p:pRg st="5" end="5"/>
                                            </p:txEl>
                                          </p:spTgt>
                                        </p:tgtEl>
                                        <p:attrNameLst>
                                          <p:attrName>style.visibility</p:attrName>
                                        </p:attrNameLst>
                                      </p:cBhvr>
                                      <p:to>
                                        <p:strVal val="visible"/>
                                      </p:to>
                                    </p:set>
                                    <p:animEffect transition="in" filter="wipe(left)">
                                      <p:cBhvr>
                                        <p:cTn id="27" dur="500"/>
                                        <p:tgtEl>
                                          <p:spTgt spid="32768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685">
                                            <p:txEl>
                                              <p:pRg st="6" end="6"/>
                                            </p:txEl>
                                          </p:spTgt>
                                        </p:tgtEl>
                                        <p:attrNameLst>
                                          <p:attrName>style.visibility</p:attrName>
                                        </p:attrNameLst>
                                      </p:cBhvr>
                                      <p:to>
                                        <p:strVal val="visible"/>
                                      </p:to>
                                    </p:set>
                                    <p:animEffect transition="in" filter="wipe(left)">
                                      <p:cBhvr>
                                        <p:cTn id="32" dur="500"/>
                                        <p:tgtEl>
                                          <p:spTgt spid="3276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317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31780" name="Rectangle 4"/>
          <p:cNvSpPr>
            <a:spLocks noGrp="1" noChangeArrowheads="1"/>
          </p:cNvSpPr>
          <p:nvPr>
            <p:ph type="title"/>
          </p:nvPr>
        </p:nvSpPr>
        <p:spPr>
          <a:noFill/>
          <a:ln/>
        </p:spPr>
        <p:txBody>
          <a:bodyPr/>
          <a:lstStyle/>
          <a:p>
            <a:r>
              <a:rPr lang="en-US" sz="3600"/>
              <a:t>Importance Of Transmission Versus Emergence</a:t>
            </a:r>
          </a:p>
        </p:txBody>
      </p:sp>
      <p:graphicFrame>
        <p:nvGraphicFramePr>
          <p:cNvPr id="331783" name="Object 7"/>
          <p:cNvGraphicFramePr>
            <a:graphicFrameLocks noChangeAspect="1"/>
          </p:cNvGraphicFramePr>
          <p:nvPr>
            <p:ph idx="1"/>
          </p:nvPr>
        </p:nvGraphicFramePr>
        <p:xfrm>
          <a:off x="1692275" y="1727200"/>
          <a:ext cx="6192838" cy="4645025"/>
        </p:xfrm>
        <a:graphic>
          <a:graphicData uri="http://schemas.openxmlformats.org/presentationml/2006/ole">
            <p:oleObj spid="_x0000_s331783" name="Slide" r:id="rId4" imgW="4300064" imgH="3225358" progId="PowerPoint.Slide.8">
              <p:embed/>
            </p:oleObj>
          </a:graphicData>
        </a:graphic>
      </p:graphicFrame>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72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72388" name="Rectangle 4"/>
          <p:cNvSpPr>
            <a:spLocks noGrp="1" noChangeArrowheads="1"/>
          </p:cNvSpPr>
          <p:nvPr>
            <p:ph type="title"/>
          </p:nvPr>
        </p:nvSpPr>
        <p:spPr>
          <a:noFill/>
          <a:ln/>
        </p:spPr>
        <p:txBody>
          <a:bodyPr/>
          <a:lstStyle/>
          <a:p>
            <a:r>
              <a:rPr lang="en-US"/>
              <a:t>Overview of lecture</a:t>
            </a:r>
          </a:p>
        </p:txBody>
      </p:sp>
      <p:sp>
        <p:nvSpPr>
          <p:cNvPr id="272389" name="Rectangle 5"/>
          <p:cNvSpPr>
            <a:spLocks noGrp="1" noChangeArrowheads="1"/>
          </p:cNvSpPr>
          <p:nvPr>
            <p:ph type="body" idx="1"/>
          </p:nvPr>
        </p:nvSpPr>
        <p:spPr>
          <a:noFill/>
          <a:ln/>
        </p:spPr>
        <p:txBody>
          <a:bodyPr/>
          <a:lstStyle/>
          <a:p>
            <a:pPr>
              <a:lnSpc>
                <a:spcPct val="90000"/>
              </a:lnSpc>
            </a:pPr>
            <a:r>
              <a:rPr lang="en-GB"/>
              <a:t>What is antimicrobial resistance (AMR)?</a:t>
            </a:r>
          </a:p>
          <a:p>
            <a:pPr>
              <a:lnSpc>
                <a:spcPct val="90000"/>
              </a:lnSpc>
            </a:pPr>
            <a:r>
              <a:rPr lang="en-GB"/>
              <a:t>Economic conceptualisation of AMR</a:t>
            </a:r>
          </a:p>
          <a:p>
            <a:pPr>
              <a:lnSpc>
                <a:spcPct val="90000"/>
              </a:lnSpc>
            </a:pPr>
            <a:r>
              <a:rPr lang="en-GB"/>
              <a:t>Cost of resistance - country, hospital, disease</a:t>
            </a:r>
          </a:p>
          <a:p>
            <a:pPr>
              <a:lnSpc>
                <a:spcPct val="90000"/>
              </a:lnSpc>
            </a:pPr>
            <a:r>
              <a:rPr lang="en-GB"/>
              <a:t>Micro-economic evaluation of strategies to contain AMR</a:t>
            </a:r>
          </a:p>
          <a:p>
            <a:pPr>
              <a:lnSpc>
                <a:spcPct val="90000"/>
              </a:lnSpc>
            </a:pPr>
            <a:r>
              <a:rPr lang="en-GB"/>
              <a:t>Macro-economic evaluation of impact of AMR and strategies to contain AMR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2389">
                                            <p:txEl>
                                              <p:pRg st="0" end="0"/>
                                            </p:txEl>
                                          </p:spTgt>
                                        </p:tgtEl>
                                        <p:attrNameLst>
                                          <p:attrName>style.visibility</p:attrName>
                                        </p:attrNameLst>
                                      </p:cBhvr>
                                      <p:to>
                                        <p:strVal val="visible"/>
                                      </p:to>
                                    </p:set>
                                    <p:animEffect transition="in" filter="wipe(left)">
                                      <p:cBhvr>
                                        <p:cTn id="7" dur="500"/>
                                        <p:tgtEl>
                                          <p:spTgt spid="2723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2389">
                                            <p:txEl>
                                              <p:pRg st="1" end="1"/>
                                            </p:txEl>
                                          </p:spTgt>
                                        </p:tgtEl>
                                        <p:attrNameLst>
                                          <p:attrName>style.visibility</p:attrName>
                                        </p:attrNameLst>
                                      </p:cBhvr>
                                      <p:to>
                                        <p:strVal val="visible"/>
                                      </p:to>
                                    </p:set>
                                    <p:animEffect transition="in" filter="wipe(left)">
                                      <p:cBhvr>
                                        <p:cTn id="12" dur="500"/>
                                        <p:tgtEl>
                                          <p:spTgt spid="2723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2389">
                                            <p:txEl>
                                              <p:pRg st="2" end="2"/>
                                            </p:txEl>
                                          </p:spTgt>
                                        </p:tgtEl>
                                        <p:attrNameLst>
                                          <p:attrName>style.visibility</p:attrName>
                                        </p:attrNameLst>
                                      </p:cBhvr>
                                      <p:to>
                                        <p:strVal val="visible"/>
                                      </p:to>
                                    </p:set>
                                    <p:animEffect transition="in" filter="wipe(left)">
                                      <p:cBhvr>
                                        <p:cTn id="17" dur="500"/>
                                        <p:tgtEl>
                                          <p:spTgt spid="2723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2389">
                                            <p:txEl>
                                              <p:pRg st="3" end="3"/>
                                            </p:txEl>
                                          </p:spTgt>
                                        </p:tgtEl>
                                        <p:attrNameLst>
                                          <p:attrName>style.visibility</p:attrName>
                                        </p:attrNameLst>
                                      </p:cBhvr>
                                      <p:to>
                                        <p:strVal val="visible"/>
                                      </p:to>
                                    </p:set>
                                    <p:animEffect transition="in" filter="wipe(left)">
                                      <p:cBhvr>
                                        <p:cTn id="22" dur="500"/>
                                        <p:tgtEl>
                                          <p:spTgt spid="27238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72389">
                                            <p:txEl>
                                              <p:pRg st="4" end="4"/>
                                            </p:txEl>
                                          </p:spTgt>
                                        </p:tgtEl>
                                        <p:attrNameLst>
                                          <p:attrName>style.visibility</p:attrName>
                                        </p:attrNameLst>
                                      </p:cBhvr>
                                      <p:to>
                                        <p:strVal val="visible"/>
                                      </p:to>
                                    </p:set>
                                    <p:animEffect transition="in" filter="wipe(left)">
                                      <p:cBhvr>
                                        <p:cTn id="27" dur="500"/>
                                        <p:tgtEl>
                                          <p:spTgt spid="2723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338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33828" name="Rectangle 4"/>
          <p:cNvSpPr>
            <a:spLocks noGrp="1" noChangeArrowheads="1"/>
          </p:cNvSpPr>
          <p:nvPr>
            <p:ph type="title"/>
          </p:nvPr>
        </p:nvSpPr>
        <p:spPr>
          <a:noFill/>
          <a:ln/>
        </p:spPr>
        <p:txBody>
          <a:bodyPr/>
          <a:lstStyle/>
          <a:p>
            <a:r>
              <a:rPr lang="en-GB"/>
              <a:t>Importance of Time</a:t>
            </a:r>
            <a:endParaRPr lang="en-US"/>
          </a:p>
        </p:txBody>
      </p:sp>
      <p:sp>
        <p:nvSpPr>
          <p:cNvPr id="333829" name="Rectangle 5"/>
          <p:cNvSpPr>
            <a:spLocks noGrp="1" noChangeArrowheads="1"/>
          </p:cNvSpPr>
          <p:nvPr>
            <p:ph type="body" idx="1"/>
          </p:nvPr>
        </p:nvSpPr>
        <p:spPr>
          <a:xfrm>
            <a:off x="533400" y="1828800"/>
            <a:ext cx="8077200" cy="4552950"/>
          </a:xfrm>
          <a:noFill/>
          <a:ln/>
        </p:spPr>
        <p:txBody>
          <a:bodyPr/>
          <a:lstStyle/>
          <a:p>
            <a:pPr>
              <a:lnSpc>
                <a:spcPct val="90000"/>
              </a:lnSpc>
            </a:pPr>
            <a:r>
              <a:rPr lang="en-GB"/>
              <a:t>Because of </a:t>
            </a:r>
            <a:r>
              <a:rPr lang="en-GB" b="1" i="1"/>
              <a:t>uncertainty</a:t>
            </a:r>
            <a:r>
              <a:rPr lang="en-GB"/>
              <a:t>, evaluation of strategies to reduce transmission easier to undertake than evaluation of strategies to control emergence</a:t>
            </a:r>
          </a:p>
          <a:p>
            <a:pPr>
              <a:lnSpc>
                <a:spcPct val="90000"/>
              </a:lnSpc>
            </a:pPr>
            <a:endParaRPr lang="en-GB"/>
          </a:p>
          <a:p>
            <a:pPr>
              <a:lnSpc>
                <a:spcPct val="90000"/>
              </a:lnSpc>
            </a:pPr>
            <a:r>
              <a:rPr lang="en-GB"/>
              <a:t>Because of </a:t>
            </a:r>
            <a:r>
              <a:rPr lang="en-GB" b="1" i="1"/>
              <a:t>discounting</a:t>
            </a:r>
            <a:r>
              <a:rPr lang="en-GB"/>
              <a:t> of future benefits, strategies to reduce transmission likely to appear to be more cost-effective than strategies to control emergence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3829">
                                            <p:txEl>
                                              <p:pRg st="0" end="0"/>
                                            </p:txEl>
                                          </p:spTgt>
                                        </p:tgtEl>
                                        <p:attrNameLst>
                                          <p:attrName>style.visibility</p:attrName>
                                        </p:attrNameLst>
                                      </p:cBhvr>
                                      <p:to>
                                        <p:strVal val="visible"/>
                                      </p:to>
                                    </p:set>
                                    <p:animEffect transition="in" filter="wipe(left)">
                                      <p:cBhvr>
                                        <p:cTn id="7" dur="500"/>
                                        <p:tgtEl>
                                          <p:spTgt spid="333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3829">
                                            <p:txEl>
                                              <p:pRg st="2" end="2"/>
                                            </p:txEl>
                                          </p:spTgt>
                                        </p:tgtEl>
                                        <p:attrNameLst>
                                          <p:attrName>style.visibility</p:attrName>
                                        </p:attrNameLst>
                                      </p:cBhvr>
                                      <p:to>
                                        <p:strVal val="visible"/>
                                      </p:to>
                                    </p:set>
                                    <p:animEffect transition="in" filter="wipe(left)">
                                      <p:cBhvr>
                                        <p:cTn id="12" dur="500"/>
                                        <p:tgtEl>
                                          <p:spTgt spid="3338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297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29732" name="Rectangle 4"/>
          <p:cNvSpPr>
            <a:spLocks noGrp="1" noChangeArrowheads="1"/>
          </p:cNvSpPr>
          <p:nvPr>
            <p:ph type="title"/>
          </p:nvPr>
        </p:nvSpPr>
        <p:spPr>
          <a:noFill/>
          <a:ln/>
        </p:spPr>
        <p:txBody>
          <a:bodyPr/>
          <a:lstStyle/>
          <a:p>
            <a:r>
              <a:rPr lang="en-US"/>
              <a:t>The Problem</a:t>
            </a:r>
          </a:p>
        </p:txBody>
      </p:sp>
      <p:sp>
        <p:nvSpPr>
          <p:cNvPr id="329733" name="Rectangle 5"/>
          <p:cNvSpPr>
            <a:spLocks noGrp="1" noChangeArrowheads="1"/>
          </p:cNvSpPr>
          <p:nvPr>
            <p:ph type="body" idx="1"/>
          </p:nvPr>
        </p:nvSpPr>
        <p:spPr>
          <a:xfrm>
            <a:off x="533400" y="1828800"/>
            <a:ext cx="8286750" cy="4479925"/>
          </a:xfrm>
          <a:noFill/>
          <a:ln/>
        </p:spPr>
        <p:txBody>
          <a:bodyPr/>
          <a:lstStyle/>
          <a:p>
            <a:r>
              <a:rPr lang="en-GB"/>
              <a:t>Micro policies – generally to contain </a:t>
            </a:r>
            <a:r>
              <a:rPr lang="en-GB" i="1"/>
              <a:t>transmission</a:t>
            </a:r>
            <a:r>
              <a:rPr lang="en-GB"/>
              <a:t> – are more likely to be rigorously evaluated ...</a:t>
            </a:r>
          </a:p>
          <a:p>
            <a:endParaRPr lang="en-GB"/>
          </a:p>
          <a:p>
            <a:r>
              <a:rPr lang="en-GB"/>
              <a:t>BUT ... macro policies – generally to contain </a:t>
            </a:r>
            <a:r>
              <a:rPr lang="en-GB" i="1"/>
              <a:t>emergence</a:t>
            </a:r>
            <a:r>
              <a:rPr lang="en-GB"/>
              <a:t> – are more likely to be socially optimal (and) in the long-term.</a:t>
            </a:r>
          </a:p>
          <a:p>
            <a:endParaRPr lang="en-GB"/>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9733">
                                            <p:txEl>
                                              <p:pRg st="0" end="0"/>
                                            </p:txEl>
                                          </p:spTgt>
                                        </p:tgtEl>
                                        <p:attrNameLst>
                                          <p:attrName>style.visibility</p:attrName>
                                        </p:attrNameLst>
                                      </p:cBhvr>
                                      <p:to>
                                        <p:strVal val="visible"/>
                                      </p:to>
                                    </p:set>
                                    <p:animEffect transition="in" filter="wipe(left)">
                                      <p:cBhvr>
                                        <p:cTn id="7" dur="500"/>
                                        <p:tgtEl>
                                          <p:spTgt spid="3297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9733">
                                            <p:txEl>
                                              <p:pRg st="2" end="2"/>
                                            </p:txEl>
                                          </p:spTgt>
                                        </p:tgtEl>
                                        <p:attrNameLst>
                                          <p:attrName>style.visibility</p:attrName>
                                        </p:attrNameLst>
                                      </p:cBhvr>
                                      <p:to>
                                        <p:strVal val="visible"/>
                                      </p:to>
                                    </p:set>
                                    <p:animEffect transition="in" filter="wipe(left)">
                                      <p:cBhvr>
                                        <p:cTn id="12" dur="500"/>
                                        <p:tgtEl>
                                          <p:spTgt spid="3297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3"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846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84676" name="Rectangle 4"/>
          <p:cNvSpPr>
            <a:spLocks noGrp="1" noChangeArrowheads="1"/>
          </p:cNvSpPr>
          <p:nvPr>
            <p:ph type="title"/>
          </p:nvPr>
        </p:nvSpPr>
        <p:spPr>
          <a:noFill/>
          <a:ln/>
        </p:spPr>
        <p:txBody>
          <a:bodyPr/>
          <a:lstStyle/>
          <a:p>
            <a:r>
              <a:rPr lang="en-US"/>
              <a:t>Macro-economic Impact Of AMR</a:t>
            </a:r>
          </a:p>
        </p:txBody>
      </p:sp>
      <p:sp>
        <p:nvSpPr>
          <p:cNvPr id="284677" name="Rectangle 5"/>
          <p:cNvSpPr>
            <a:spLocks noGrp="1" noChangeArrowheads="1"/>
          </p:cNvSpPr>
          <p:nvPr>
            <p:ph type="body" idx="1"/>
          </p:nvPr>
        </p:nvSpPr>
        <p:spPr>
          <a:xfrm>
            <a:off x="533400" y="1828800"/>
            <a:ext cx="8077200" cy="4695825"/>
          </a:xfrm>
          <a:noFill/>
          <a:ln/>
        </p:spPr>
        <p:txBody>
          <a:bodyPr/>
          <a:lstStyle/>
          <a:p>
            <a:pPr>
              <a:lnSpc>
                <a:spcPct val="80000"/>
              </a:lnSpc>
            </a:pPr>
            <a:r>
              <a:rPr lang="en-GB" sz="2800"/>
              <a:t>As Lecture 18, national ‘health’ and ‘wealth’ are closely linked</a:t>
            </a:r>
          </a:p>
          <a:p>
            <a:pPr>
              <a:lnSpc>
                <a:spcPct val="80000"/>
              </a:lnSpc>
            </a:pPr>
            <a:r>
              <a:rPr lang="en-GB" sz="2800"/>
              <a:t>BUT: micro-economic evaluation typically concentrate on impact only to health care sector (+ patient/family)</a:t>
            </a:r>
          </a:p>
          <a:p>
            <a:pPr>
              <a:lnSpc>
                <a:spcPct val="80000"/>
              </a:lnSpc>
            </a:pPr>
            <a:r>
              <a:rPr lang="en-GB" sz="2800"/>
              <a:t>Such ‘micro’ analyses may result in loss of social efficiency, especially so when evaluating ‘macro’ interventions</a:t>
            </a:r>
          </a:p>
          <a:p>
            <a:pPr>
              <a:lnSpc>
                <a:spcPct val="80000"/>
              </a:lnSpc>
            </a:pPr>
            <a:r>
              <a:rPr lang="en-GB" sz="2800"/>
              <a:t>An alternative is macro analysis – CGE is most ‘popular’ (e.g. energy, environment, taxation, economic development, international trade, agriculture, trade reform etc).</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4677">
                                            <p:txEl>
                                              <p:pRg st="0" end="0"/>
                                            </p:txEl>
                                          </p:spTgt>
                                        </p:tgtEl>
                                        <p:attrNameLst>
                                          <p:attrName>style.visibility</p:attrName>
                                        </p:attrNameLst>
                                      </p:cBhvr>
                                      <p:to>
                                        <p:strVal val="visible"/>
                                      </p:to>
                                    </p:set>
                                    <p:animEffect transition="in" filter="wipe(left)">
                                      <p:cBhvr>
                                        <p:cTn id="7" dur="500"/>
                                        <p:tgtEl>
                                          <p:spTgt spid="284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4677">
                                            <p:txEl>
                                              <p:pRg st="1" end="1"/>
                                            </p:txEl>
                                          </p:spTgt>
                                        </p:tgtEl>
                                        <p:attrNameLst>
                                          <p:attrName>style.visibility</p:attrName>
                                        </p:attrNameLst>
                                      </p:cBhvr>
                                      <p:to>
                                        <p:strVal val="visible"/>
                                      </p:to>
                                    </p:set>
                                    <p:animEffect transition="in" filter="wipe(left)">
                                      <p:cBhvr>
                                        <p:cTn id="12" dur="500"/>
                                        <p:tgtEl>
                                          <p:spTgt spid="284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4677">
                                            <p:txEl>
                                              <p:pRg st="2" end="2"/>
                                            </p:txEl>
                                          </p:spTgt>
                                        </p:tgtEl>
                                        <p:attrNameLst>
                                          <p:attrName>style.visibility</p:attrName>
                                        </p:attrNameLst>
                                      </p:cBhvr>
                                      <p:to>
                                        <p:strVal val="visible"/>
                                      </p:to>
                                    </p:set>
                                    <p:animEffect transition="in" filter="wipe(left)">
                                      <p:cBhvr>
                                        <p:cTn id="17" dur="500"/>
                                        <p:tgtEl>
                                          <p:spTgt spid="2846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4677">
                                            <p:txEl>
                                              <p:pRg st="3" end="3"/>
                                            </p:txEl>
                                          </p:spTgt>
                                        </p:tgtEl>
                                        <p:attrNameLst>
                                          <p:attrName>style.visibility</p:attrName>
                                        </p:attrNameLst>
                                      </p:cBhvr>
                                      <p:to>
                                        <p:strVal val="visible"/>
                                      </p:to>
                                    </p:set>
                                    <p:animEffect transition="in" filter="wipe(left)">
                                      <p:cBhvr>
                                        <p:cTn id="22" dur="500"/>
                                        <p:tgtEl>
                                          <p:spTgt spid="28467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358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35876" name="Rectangle 4"/>
          <p:cNvSpPr>
            <a:spLocks noGrp="1" noChangeArrowheads="1"/>
          </p:cNvSpPr>
          <p:nvPr>
            <p:ph type="title"/>
          </p:nvPr>
        </p:nvSpPr>
        <p:spPr>
          <a:noFill/>
          <a:ln/>
        </p:spPr>
        <p:txBody>
          <a:bodyPr/>
          <a:lstStyle/>
          <a:p>
            <a:r>
              <a:rPr lang="en-US"/>
              <a:t>Overview of CGE Approach</a:t>
            </a:r>
          </a:p>
        </p:txBody>
      </p:sp>
      <p:sp>
        <p:nvSpPr>
          <p:cNvPr id="335877" name="Rectangle 5"/>
          <p:cNvSpPr>
            <a:spLocks noGrp="1" noChangeArrowheads="1"/>
          </p:cNvSpPr>
          <p:nvPr>
            <p:ph type="body" idx="1"/>
          </p:nvPr>
        </p:nvSpPr>
        <p:spPr>
          <a:xfrm>
            <a:off x="533400" y="1828800"/>
            <a:ext cx="8286750" cy="4695825"/>
          </a:xfrm>
          <a:noFill/>
          <a:ln/>
        </p:spPr>
        <p:txBody>
          <a:bodyPr/>
          <a:lstStyle/>
          <a:p>
            <a:pPr>
              <a:lnSpc>
                <a:spcPct val="80000"/>
              </a:lnSpc>
            </a:pPr>
            <a:r>
              <a:rPr lang="en-GB" sz="2800"/>
              <a:t>CGE is general equilibrium model solved to find prices at which quantity supplied equals quantity demanded across all markets (sectors)</a:t>
            </a:r>
          </a:p>
          <a:p>
            <a:pPr>
              <a:lnSpc>
                <a:spcPct val="80000"/>
              </a:lnSpc>
            </a:pPr>
            <a:r>
              <a:rPr lang="en-GB" sz="2800"/>
              <a:t>Describes economy using representative agents: consumers, producers, and government</a:t>
            </a:r>
          </a:p>
          <a:p>
            <a:pPr>
              <a:lnSpc>
                <a:spcPct val="80000"/>
              </a:lnSpc>
            </a:pPr>
            <a:r>
              <a:rPr lang="en-GB" sz="2800"/>
              <a:t>Consumers allocate time to employment/leisure and income to consumption/saving to max utility </a:t>
            </a:r>
          </a:p>
          <a:p>
            <a:pPr>
              <a:lnSpc>
                <a:spcPct val="80000"/>
              </a:lnSpc>
            </a:pPr>
            <a:r>
              <a:rPr lang="en-GB" sz="2800"/>
              <a:t>Producers combine labour/capital inputs to max profit</a:t>
            </a:r>
          </a:p>
          <a:p>
            <a:pPr>
              <a:lnSpc>
                <a:spcPct val="80000"/>
              </a:lnSpc>
            </a:pPr>
            <a:r>
              <a:rPr lang="en-GB" sz="2800"/>
              <a:t>Government collects tax revenue to finance expenditure &amp; redistribute as benefits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5877">
                                            <p:txEl>
                                              <p:pRg st="0" end="0"/>
                                            </p:txEl>
                                          </p:spTgt>
                                        </p:tgtEl>
                                        <p:attrNameLst>
                                          <p:attrName>style.visibility</p:attrName>
                                        </p:attrNameLst>
                                      </p:cBhvr>
                                      <p:to>
                                        <p:strVal val="visible"/>
                                      </p:to>
                                    </p:set>
                                    <p:animEffect transition="in" filter="wipe(left)">
                                      <p:cBhvr>
                                        <p:cTn id="7" dur="500"/>
                                        <p:tgtEl>
                                          <p:spTgt spid="3358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77">
                                            <p:txEl>
                                              <p:pRg st="1" end="1"/>
                                            </p:txEl>
                                          </p:spTgt>
                                        </p:tgtEl>
                                        <p:attrNameLst>
                                          <p:attrName>style.visibility</p:attrName>
                                        </p:attrNameLst>
                                      </p:cBhvr>
                                      <p:to>
                                        <p:strVal val="visible"/>
                                      </p:to>
                                    </p:set>
                                    <p:animEffect transition="in" filter="wipe(left)">
                                      <p:cBhvr>
                                        <p:cTn id="12" dur="500"/>
                                        <p:tgtEl>
                                          <p:spTgt spid="3358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5877">
                                            <p:txEl>
                                              <p:pRg st="2" end="2"/>
                                            </p:txEl>
                                          </p:spTgt>
                                        </p:tgtEl>
                                        <p:attrNameLst>
                                          <p:attrName>style.visibility</p:attrName>
                                        </p:attrNameLst>
                                      </p:cBhvr>
                                      <p:to>
                                        <p:strVal val="visible"/>
                                      </p:to>
                                    </p:set>
                                    <p:animEffect transition="in" filter="wipe(left)">
                                      <p:cBhvr>
                                        <p:cTn id="17" dur="500"/>
                                        <p:tgtEl>
                                          <p:spTgt spid="33587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5877">
                                            <p:txEl>
                                              <p:pRg st="3" end="3"/>
                                            </p:txEl>
                                          </p:spTgt>
                                        </p:tgtEl>
                                        <p:attrNameLst>
                                          <p:attrName>style.visibility</p:attrName>
                                        </p:attrNameLst>
                                      </p:cBhvr>
                                      <p:to>
                                        <p:strVal val="visible"/>
                                      </p:to>
                                    </p:set>
                                    <p:animEffect transition="in" filter="wipe(left)">
                                      <p:cBhvr>
                                        <p:cTn id="22" dur="500"/>
                                        <p:tgtEl>
                                          <p:spTgt spid="33587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5877">
                                            <p:txEl>
                                              <p:pRg st="4" end="4"/>
                                            </p:txEl>
                                          </p:spTgt>
                                        </p:tgtEl>
                                        <p:attrNameLst>
                                          <p:attrName>style.visibility</p:attrName>
                                        </p:attrNameLst>
                                      </p:cBhvr>
                                      <p:to>
                                        <p:strVal val="visible"/>
                                      </p:to>
                                    </p:set>
                                    <p:animEffect transition="in" filter="wipe(left)">
                                      <p:cBhvr>
                                        <p:cTn id="27" dur="500"/>
                                        <p:tgtEl>
                                          <p:spTgt spid="3358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71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471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47140" name="Rectangle 4"/>
          <p:cNvSpPr>
            <a:spLocks noGrp="1" noChangeArrowheads="1"/>
          </p:cNvSpPr>
          <p:nvPr>
            <p:ph type="title"/>
          </p:nvPr>
        </p:nvSpPr>
        <p:spPr>
          <a:noFill/>
          <a:ln/>
        </p:spPr>
        <p:txBody>
          <a:bodyPr/>
          <a:lstStyle/>
          <a:p>
            <a:r>
              <a:rPr lang="en-GB"/>
              <a:t>The Modelling Process</a:t>
            </a:r>
            <a:endParaRPr lang="en-US"/>
          </a:p>
        </p:txBody>
      </p:sp>
      <p:sp>
        <p:nvSpPr>
          <p:cNvPr id="347143" name="AutoShape 7"/>
          <p:cNvSpPr>
            <a:spLocks noChangeArrowheads="1"/>
          </p:cNvSpPr>
          <p:nvPr/>
        </p:nvSpPr>
        <p:spPr bwMode="auto">
          <a:xfrm>
            <a:off x="2051050" y="1527175"/>
            <a:ext cx="5184775" cy="1008063"/>
          </a:xfrm>
          <a:prstGeom prst="flowChartAlternateProcess">
            <a:avLst/>
          </a:prstGeom>
          <a:solidFill>
            <a:srgbClr val="FFFF99"/>
          </a:solidFill>
          <a:ln w="9525">
            <a:solidFill>
              <a:srgbClr val="000000"/>
            </a:solidFill>
            <a:miter lim="800000"/>
            <a:headEnd/>
            <a:tailEnd/>
          </a:ln>
        </p:spPr>
        <p:txBody>
          <a:bodyPr/>
          <a:lstStyle/>
          <a:p>
            <a:pPr algn="ctr"/>
            <a:r>
              <a:rPr lang="en-GB" sz="2600">
                <a:latin typeface="Arial" charset="0"/>
              </a:rPr>
              <a:t>Microconsistent benchmark data set for single year (SAM)</a:t>
            </a:r>
          </a:p>
        </p:txBody>
      </p:sp>
      <p:sp>
        <p:nvSpPr>
          <p:cNvPr id="347144" name="Line 8"/>
          <p:cNvSpPr>
            <a:spLocks noChangeShapeType="1"/>
          </p:cNvSpPr>
          <p:nvPr/>
        </p:nvSpPr>
        <p:spPr bwMode="auto">
          <a:xfrm>
            <a:off x="4425950" y="2535238"/>
            <a:ext cx="1588" cy="309562"/>
          </a:xfrm>
          <a:prstGeom prst="line">
            <a:avLst/>
          </a:prstGeom>
          <a:noFill/>
          <a:ln w="9525">
            <a:solidFill>
              <a:srgbClr val="000000"/>
            </a:solidFill>
            <a:round/>
            <a:headEnd/>
            <a:tailEnd type="triangle" w="med" len="med"/>
          </a:ln>
        </p:spPr>
        <p:txBody>
          <a:bodyPr/>
          <a:lstStyle/>
          <a:p>
            <a:endParaRPr lang="en-GB"/>
          </a:p>
        </p:txBody>
      </p:sp>
      <p:sp>
        <p:nvSpPr>
          <p:cNvPr id="347145" name="AutoShape 9"/>
          <p:cNvSpPr>
            <a:spLocks noChangeArrowheads="1"/>
          </p:cNvSpPr>
          <p:nvPr/>
        </p:nvSpPr>
        <p:spPr bwMode="auto">
          <a:xfrm>
            <a:off x="682625" y="2895600"/>
            <a:ext cx="2160588" cy="936625"/>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Exogenous elasticities</a:t>
            </a:r>
          </a:p>
        </p:txBody>
      </p:sp>
      <p:sp>
        <p:nvSpPr>
          <p:cNvPr id="347146" name="AutoShape 10"/>
          <p:cNvSpPr>
            <a:spLocks noChangeArrowheads="1"/>
          </p:cNvSpPr>
          <p:nvPr/>
        </p:nvSpPr>
        <p:spPr bwMode="auto">
          <a:xfrm>
            <a:off x="3348038" y="2895600"/>
            <a:ext cx="2376487" cy="936625"/>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Calibration</a:t>
            </a:r>
          </a:p>
          <a:p>
            <a:r>
              <a:rPr lang="en-GB" sz="2600">
                <a:latin typeface="Arial" charset="0"/>
              </a:rPr>
              <a:t>(model spec.)</a:t>
            </a:r>
          </a:p>
        </p:txBody>
      </p:sp>
      <p:sp>
        <p:nvSpPr>
          <p:cNvPr id="347147" name="Line 11"/>
          <p:cNvSpPr>
            <a:spLocks noChangeShapeType="1"/>
          </p:cNvSpPr>
          <p:nvPr/>
        </p:nvSpPr>
        <p:spPr bwMode="auto">
          <a:xfrm>
            <a:off x="2911475" y="3327400"/>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347148" name="Line 12"/>
          <p:cNvSpPr>
            <a:spLocks noChangeShapeType="1"/>
          </p:cNvSpPr>
          <p:nvPr/>
        </p:nvSpPr>
        <p:spPr bwMode="auto">
          <a:xfrm>
            <a:off x="5940425" y="4767263"/>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347149" name="AutoShape 13"/>
          <p:cNvSpPr>
            <a:spLocks noChangeArrowheads="1"/>
          </p:cNvSpPr>
          <p:nvPr/>
        </p:nvSpPr>
        <p:spPr bwMode="auto">
          <a:xfrm>
            <a:off x="6443663" y="4335463"/>
            <a:ext cx="1944687" cy="863600"/>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Replication check</a:t>
            </a:r>
          </a:p>
        </p:txBody>
      </p:sp>
      <p:sp>
        <p:nvSpPr>
          <p:cNvPr id="347150" name="Line 14"/>
          <p:cNvSpPr>
            <a:spLocks noChangeShapeType="1"/>
          </p:cNvSpPr>
          <p:nvPr/>
        </p:nvSpPr>
        <p:spPr bwMode="auto">
          <a:xfrm>
            <a:off x="4425950" y="3830638"/>
            <a:ext cx="1588" cy="412750"/>
          </a:xfrm>
          <a:prstGeom prst="line">
            <a:avLst/>
          </a:prstGeom>
          <a:noFill/>
          <a:ln w="9525">
            <a:solidFill>
              <a:srgbClr val="000000"/>
            </a:solidFill>
            <a:round/>
            <a:headEnd/>
            <a:tailEnd type="triangle" w="med" len="med"/>
          </a:ln>
        </p:spPr>
        <p:txBody>
          <a:bodyPr/>
          <a:lstStyle/>
          <a:p>
            <a:endParaRPr lang="en-GB"/>
          </a:p>
        </p:txBody>
      </p:sp>
      <p:sp>
        <p:nvSpPr>
          <p:cNvPr id="347151" name="AutoShape 15"/>
          <p:cNvSpPr>
            <a:spLocks noChangeArrowheads="1"/>
          </p:cNvSpPr>
          <p:nvPr/>
        </p:nvSpPr>
        <p:spPr bwMode="auto">
          <a:xfrm>
            <a:off x="3059113" y="4264025"/>
            <a:ext cx="2808287" cy="936625"/>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Calculation of benchmark equil.</a:t>
            </a:r>
          </a:p>
        </p:txBody>
      </p:sp>
      <p:sp>
        <p:nvSpPr>
          <p:cNvPr id="347152" name="Line 16"/>
          <p:cNvSpPr>
            <a:spLocks noChangeShapeType="1"/>
          </p:cNvSpPr>
          <p:nvPr/>
        </p:nvSpPr>
        <p:spPr bwMode="auto">
          <a:xfrm>
            <a:off x="4425950" y="5199063"/>
            <a:ext cx="1588" cy="412750"/>
          </a:xfrm>
          <a:prstGeom prst="line">
            <a:avLst/>
          </a:prstGeom>
          <a:noFill/>
          <a:ln w="9525">
            <a:solidFill>
              <a:srgbClr val="000000"/>
            </a:solidFill>
            <a:round/>
            <a:headEnd/>
            <a:tailEnd type="triangle" w="med" len="med"/>
          </a:ln>
        </p:spPr>
        <p:txBody>
          <a:bodyPr/>
          <a:lstStyle/>
          <a:p>
            <a:endParaRPr lang="en-GB"/>
          </a:p>
        </p:txBody>
      </p:sp>
      <p:sp>
        <p:nvSpPr>
          <p:cNvPr id="347153" name="AutoShape 17"/>
          <p:cNvSpPr>
            <a:spLocks noChangeArrowheads="1"/>
          </p:cNvSpPr>
          <p:nvPr/>
        </p:nvSpPr>
        <p:spPr bwMode="auto">
          <a:xfrm>
            <a:off x="1258888" y="5630863"/>
            <a:ext cx="6626225" cy="893762"/>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Policy evaluation - pairwise comparison between counterfactual &amp; benchmark equil.</a:t>
            </a: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5225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52260" name="Rectangle 4"/>
          <p:cNvSpPr>
            <a:spLocks noGrp="1" noChangeArrowheads="1"/>
          </p:cNvSpPr>
          <p:nvPr>
            <p:ph type="title"/>
          </p:nvPr>
        </p:nvSpPr>
        <p:spPr>
          <a:noFill/>
          <a:ln/>
        </p:spPr>
        <p:txBody>
          <a:bodyPr/>
          <a:lstStyle/>
          <a:p>
            <a:r>
              <a:rPr lang="en-GB" sz="3600"/>
              <a:t>The Social Accounting Matrix (SAM)</a:t>
            </a:r>
            <a:endParaRPr lang="en-US" sz="3600"/>
          </a:p>
        </p:txBody>
      </p:sp>
      <p:sp>
        <p:nvSpPr>
          <p:cNvPr id="352261" name="Rectangle 5"/>
          <p:cNvSpPr>
            <a:spLocks noGrp="1" noChangeArrowheads="1"/>
          </p:cNvSpPr>
          <p:nvPr>
            <p:ph type="body" sz="half" idx="1"/>
          </p:nvPr>
        </p:nvSpPr>
        <p:spPr>
          <a:xfrm>
            <a:off x="533400" y="1828800"/>
            <a:ext cx="8215313" cy="1960563"/>
          </a:xfrm>
          <a:noFill/>
          <a:ln/>
        </p:spPr>
        <p:txBody>
          <a:bodyPr/>
          <a:lstStyle/>
          <a:p>
            <a:pPr marL="0" indent="0">
              <a:buFont typeface="Monotype Sorts" pitchFamily="2" charset="2"/>
              <a:buNone/>
            </a:pPr>
            <a:r>
              <a:rPr lang="en-GB" sz="2800"/>
              <a:t>Organises data from diverse sources into consistent /comprehensive database of revenue &amp; expenditure for every commodity/agent.  E.g....</a:t>
            </a:r>
          </a:p>
        </p:txBody>
      </p:sp>
      <p:pic>
        <p:nvPicPr>
          <p:cNvPr id="352262" name="Picture 6"/>
          <p:cNvPicPr>
            <a:picLocks noChangeAspect="1" noChangeArrowheads="1"/>
          </p:cNvPicPr>
          <p:nvPr>
            <p:ph sz="half" idx="2"/>
          </p:nvPr>
        </p:nvPicPr>
        <p:blipFill>
          <a:blip r:embed="rId3" cstate="print"/>
          <a:srcRect/>
          <a:stretch>
            <a:fillRect/>
          </a:stretch>
        </p:blipFill>
        <p:spPr>
          <a:xfrm>
            <a:off x="749300" y="3119438"/>
            <a:ext cx="7926388" cy="2541587"/>
          </a:xfrm>
          <a:noFill/>
          <a:ln/>
        </p:spPr>
      </p:pic>
      <p:sp>
        <p:nvSpPr>
          <p:cNvPr id="352265" name="Text Box 9"/>
          <p:cNvSpPr txBox="1">
            <a:spLocks noChangeArrowheads="1"/>
          </p:cNvSpPr>
          <p:nvPr/>
        </p:nvSpPr>
        <p:spPr bwMode="auto">
          <a:xfrm>
            <a:off x="735013" y="5589588"/>
            <a:ext cx="7869237" cy="915987"/>
          </a:xfrm>
          <a:prstGeom prst="rect">
            <a:avLst/>
          </a:prstGeom>
          <a:noFill/>
          <a:ln w="12700">
            <a:noFill/>
            <a:miter lim="800000"/>
            <a:headEnd/>
            <a:tailEnd/>
          </a:ln>
          <a:effectLst/>
        </p:spPr>
        <p:txBody>
          <a:bodyPr>
            <a:spAutoFit/>
          </a:bodyPr>
          <a:lstStyle/>
          <a:p>
            <a:r>
              <a:rPr lang="en-GB" sz="1800">
                <a:solidFill>
                  <a:srgbClr val="000000"/>
                </a:solidFill>
                <a:latin typeface="Book Antiqua" pitchFamily="18" charset="0"/>
              </a:rPr>
              <a:t>Note: Rows=receipts from column accounts, columns=expenditure on row accounts. E.g. firms ‘spend’ (expenditure) on goods &amp; factors, and goods receive ‘income’ (receipts) from firms and consumers who buy them</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962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96292" name="Rectangle 4"/>
          <p:cNvSpPr>
            <a:spLocks noGrp="1" noChangeArrowheads="1"/>
          </p:cNvSpPr>
          <p:nvPr>
            <p:ph type="title"/>
          </p:nvPr>
        </p:nvSpPr>
        <p:spPr>
          <a:noFill/>
          <a:ln/>
        </p:spPr>
        <p:txBody>
          <a:bodyPr/>
          <a:lstStyle/>
          <a:p>
            <a:r>
              <a:rPr lang="en-US"/>
              <a:t>The basic AMR-CGE model</a:t>
            </a:r>
          </a:p>
        </p:txBody>
      </p:sp>
      <p:sp>
        <p:nvSpPr>
          <p:cNvPr id="396293" name="Rectangle 5"/>
          <p:cNvSpPr>
            <a:spLocks noGrp="1" noChangeArrowheads="1"/>
          </p:cNvSpPr>
          <p:nvPr>
            <p:ph type="body" idx="1"/>
          </p:nvPr>
        </p:nvSpPr>
        <p:spPr>
          <a:xfrm>
            <a:off x="533400" y="1628775"/>
            <a:ext cx="8077200" cy="5029200"/>
          </a:xfrm>
          <a:noFill/>
          <a:ln/>
        </p:spPr>
        <p:txBody>
          <a:bodyPr/>
          <a:lstStyle/>
          <a:p>
            <a:r>
              <a:rPr lang="en-GB"/>
              <a:t>The basic model represents a simple static, closed-economy model, with 10 sectors of the UK economy using SAM from 1995 (last IO data)</a:t>
            </a:r>
          </a:p>
          <a:p>
            <a:r>
              <a:rPr lang="en-GB"/>
              <a:t>Modifies the 8-sector version of 123 sector IO table to disaggregate health sector into 3 separate sectors based on OECD accounts and NHS expenditure allocation for 1995</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293">
                                            <p:txEl>
                                              <p:pRg st="0" end="0"/>
                                            </p:txEl>
                                          </p:spTgt>
                                        </p:tgtEl>
                                        <p:attrNameLst>
                                          <p:attrName>style.visibility</p:attrName>
                                        </p:attrNameLst>
                                      </p:cBhvr>
                                      <p:to>
                                        <p:strVal val="visible"/>
                                      </p:to>
                                    </p:set>
                                    <p:animEffect transition="in" filter="wipe(left)">
                                      <p:cBhvr>
                                        <p:cTn id="7" dur="500"/>
                                        <p:tgtEl>
                                          <p:spTgt spid="396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6293">
                                            <p:txEl>
                                              <p:pRg st="1" end="1"/>
                                            </p:txEl>
                                          </p:spTgt>
                                        </p:tgtEl>
                                        <p:attrNameLst>
                                          <p:attrName>style.visibility</p:attrName>
                                        </p:attrNameLst>
                                      </p:cBhvr>
                                      <p:to>
                                        <p:strVal val="visible"/>
                                      </p:to>
                                    </p:set>
                                    <p:animEffect transition="in" filter="wipe(left)">
                                      <p:cBhvr>
                                        <p:cTn id="12" dur="500"/>
                                        <p:tgtEl>
                                          <p:spTgt spid="3962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83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983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98340" name="Rectangle 4"/>
          <p:cNvSpPr>
            <a:spLocks noGrp="1" noChangeArrowheads="1"/>
          </p:cNvSpPr>
          <p:nvPr>
            <p:ph type="title"/>
          </p:nvPr>
        </p:nvSpPr>
        <p:spPr>
          <a:noFill/>
          <a:ln/>
        </p:spPr>
        <p:txBody>
          <a:bodyPr/>
          <a:lstStyle/>
          <a:p>
            <a:r>
              <a:rPr lang="nb-NO" sz="3600"/>
              <a:t>Data – SAM for UK (1995 £million)</a:t>
            </a:r>
            <a:endParaRPr lang="en-US" sz="3600"/>
          </a:p>
        </p:txBody>
      </p:sp>
      <p:pic>
        <p:nvPicPr>
          <p:cNvPr id="398343" name="Picture 7"/>
          <p:cNvPicPr>
            <a:picLocks noChangeAspect="1" noChangeArrowheads="1"/>
          </p:cNvPicPr>
          <p:nvPr>
            <p:ph idx="1"/>
          </p:nvPr>
        </p:nvPicPr>
        <p:blipFill>
          <a:blip r:embed="rId3" cstate="print"/>
          <a:srcRect/>
          <a:stretch>
            <a:fillRect/>
          </a:stretch>
        </p:blipFill>
        <p:spPr>
          <a:xfrm>
            <a:off x="250825" y="1828800"/>
            <a:ext cx="8642350" cy="4586288"/>
          </a:xfrm>
          <a:noFill/>
          <a:ln/>
        </p:spPr>
      </p:pic>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00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00388" name="Rectangle 4"/>
          <p:cNvSpPr>
            <a:spLocks noGrp="1" noChangeArrowheads="1"/>
          </p:cNvSpPr>
          <p:nvPr>
            <p:ph type="title"/>
          </p:nvPr>
        </p:nvSpPr>
        <p:spPr>
          <a:noFill/>
          <a:ln/>
        </p:spPr>
        <p:txBody>
          <a:bodyPr/>
          <a:lstStyle/>
          <a:p>
            <a:r>
              <a:rPr lang="en-US"/>
              <a:t>The Modelling Process</a:t>
            </a:r>
          </a:p>
        </p:txBody>
      </p:sp>
      <p:sp>
        <p:nvSpPr>
          <p:cNvPr id="400391" name="AutoShape 7"/>
          <p:cNvSpPr>
            <a:spLocks noChangeArrowheads="1"/>
          </p:cNvSpPr>
          <p:nvPr/>
        </p:nvSpPr>
        <p:spPr bwMode="auto">
          <a:xfrm>
            <a:off x="2051050" y="1527175"/>
            <a:ext cx="5184775" cy="1008063"/>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Microconsistent benchmark data set for single year (SAM)</a:t>
            </a:r>
          </a:p>
        </p:txBody>
      </p:sp>
      <p:sp>
        <p:nvSpPr>
          <p:cNvPr id="400392" name="Line 8"/>
          <p:cNvSpPr>
            <a:spLocks noChangeShapeType="1"/>
          </p:cNvSpPr>
          <p:nvPr/>
        </p:nvSpPr>
        <p:spPr bwMode="auto">
          <a:xfrm>
            <a:off x="4425950" y="2535238"/>
            <a:ext cx="1588" cy="309562"/>
          </a:xfrm>
          <a:prstGeom prst="line">
            <a:avLst/>
          </a:prstGeom>
          <a:noFill/>
          <a:ln w="9525">
            <a:solidFill>
              <a:srgbClr val="000000"/>
            </a:solidFill>
            <a:round/>
            <a:headEnd/>
            <a:tailEnd type="triangle" w="med" len="med"/>
          </a:ln>
        </p:spPr>
        <p:txBody>
          <a:bodyPr/>
          <a:lstStyle/>
          <a:p>
            <a:endParaRPr lang="en-GB"/>
          </a:p>
        </p:txBody>
      </p:sp>
      <p:sp>
        <p:nvSpPr>
          <p:cNvPr id="400393" name="AutoShape 9"/>
          <p:cNvSpPr>
            <a:spLocks noChangeArrowheads="1"/>
          </p:cNvSpPr>
          <p:nvPr/>
        </p:nvSpPr>
        <p:spPr bwMode="auto">
          <a:xfrm>
            <a:off x="682625" y="2895600"/>
            <a:ext cx="2160588" cy="936625"/>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Exogenous elasticities</a:t>
            </a:r>
          </a:p>
        </p:txBody>
      </p:sp>
      <p:sp>
        <p:nvSpPr>
          <p:cNvPr id="400394" name="AutoShape 10"/>
          <p:cNvSpPr>
            <a:spLocks noChangeArrowheads="1"/>
          </p:cNvSpPr>
          <p:nvPr/>
        </p:nvSpPr>
        <p:spPr bwMode="auto">
          <a:xfrm>
            <a:off x="3348038" y="2895600"/>
            <a:ext cx="2376487" cy="936625"/>
          </a:xfrm>
          <a:prstGeom prst="flowChartAlternateProcess">
            <a:avLst/>
          </a:prstGeom>
          <a:solidFill>
            <a:srgbClr val="FFFF99"/>
          </a:solidFill>
          <a:ln w="9525">
            <a:solidFill>
              <a:srgbClr val="000000"/>
            </a:solidFill>
            <a:miter lim="800000"/>
            <a:headEnd/>
            <a:tailEnd/>
          </a:ln>
        </p:spPr>
        <p:txBody>
          <a:bodyPr/>
          <a:lstStyle/>
          <a:p>
            <a:r>
              <a:rPr lang="en-GB" sz="2600">
                <a:latin typeface="Arial" charset="0"/>
              </a:rPr>
              <a:t>Calibration</a:t>
            </a:r>
          </a:p>
          <a:p>
            <a:r>
              <a:rPr lang="en-GB" sz="2600">
                <a:latin typeface="Arial" charset="0"/>
              </a:rPr>
              <a:t>(model spec.)</a:t>
            </a:r>
          </a:p>
        </p:txBody>
      </p:sp>
      <p:sp>
        <p:nvSpPr>
          <p:cNvPr id="400395" name="Line 11"/>
          <p:cNvSpPr>
            <a:spLocks noChangeShapeType="1"/>
          </p:cNvSpPr>
          <p:nvPr/>
        </p:nvSpPr>
        <p:spPr bwMode="auto">
          <a:xfrm>
            <a:off x="2911475" y="3327400"/>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400396" name="Line 12"/>
          <p:cNvSpPr>
            <a:spLocks noChangeShapeType="1"/>
          </p:cNvSpPr>
          <p:nvPr/>
        </p:nvSpPr>
        <p:spPr bwMode="auto">
          <a:xfrm>
            <a:off x="5940425" y="4767263"/>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400397" name="AutoShape 13"/>
          <p:cNvSpPr>
            <a:spLocks noChangeArrowheads="1"/>
          </p:cNvSpPr>
          <p:nvPr/>
        </p:nvSpPr>
        <p:spPr bwMode="auto">
          <a:xfrm>
            <a:off x="6443663" y="4335463"/>
            <a:ext cx="1944687" cy="863600"/>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Replication check</a:t>
            </a:r>
          </a:p>
        </p:txBody>
      </p:sp>
      <p:sp>
        <p:nvSpPr>
          <p:cNvPr id="400398" name="Line 14"/>
          <p:cNvSpPr>
            <a:spLocks noChangeShapeType="1"/>
          </p:cNvSpPr>
          <p:nvPr/>
        </p:nvSpPr>
        <p:spPr bwMode="auto">
          <a:xfrm>
            <a:off x="4425950" y="3830638"/>
            <a:ext cx="1588" cy="412750"/>
          </a:xfrm>
          <a:prstGeom prst="line">
            <a:avLst/>
          </a:prstGeom>
          <a:noFill/>
          <a:ln w="9525">
            <a:solidFill>
              <a:srgbClr val="000000"/>
            </a:solidFill>
            <a:round/>
            <a:headEnd/>
            <a:tailEnd type="triangle" w="med" len="med"/>
          </a:ln>
        </p:spPr>
        <p:txBody>
          <a:bodyPr/>
          <a:lstStyle/>
          <a:p>
            <a:endParaRPr lang="en-GB"/>
          </a:p>
        </p:txBody>
      </p:sp>
      <p:sp>
        <p:nvSpPr>
          <p:cNvPr id="400399" name="AutoShape 15"/>
          <p:cNvSpPr>
            <a:spLocks noChangeArrowheads="1"/>
          </p:cNvSpPr>
          <p:nvPr/>
        </p:nvSpPr>
        <p:spPr bwMode="auto">
          <a:xfrm>
            <a:off x="3059113" y="4264025"/>
            <a:ext cx="2808287" cy="936625"/>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Calculation of benchmark equil.</a:t>
            </a:r>
          </a:p>
        </p:txBody>
      </p:sp>
      <p:sp>
        <p:nvSpPr>
          <p:cNvPr id="400400" name="Line 16"/>
          <p:cNvSpPr>
            <a:spLocks noChangeShapeType="1"/>
          </p:cNvSpPr>
          <p:nvPr/>
        </p:nvSpPr>
        <p:spPr bwMode="auto">
          <a:xfrm>
            <a:off x="4425950" y="5199063"/>
            <a:ext cx="1588" cy="412750"/>
          </a:xfrm>
          <a:prstGeom prst="line">
            <a:avLst/>
          </a:prstGeom>
          <a:noFill/>
          <a:ln w="9525">
            <a:solidFill>
              <a:srgbClr val="000000"/>
            </a:solidFill>
            <a:round/>
            <a:headEnd/>
            <a:tailEnd type="triangle" w="med" len="med"/>
          </a:ln>
        </p:spPr>
        <p:txBody>
          <a:bodyPr/>
          <a:lstStyle/>
          <a:p>
            <a:endParaRPr lang="en-GB"/>
          </a:p>
        </p:txBody>
      </p:sp>
      <p:sp>
        <p:nvSpPr>
          <p:cNvPr id="400401" name="AutoShape 17"/>
          <p:cNvSpPr>
            <a:spLocks noChangeArrowheads="1"/>
          </p:cNvSpPr>
          <p:nvPr/>
        </p:nvSpPr>
        <p:spPr bwMode="auto">
          <a:xfrm>
            <a:off x="1258888" y="5630863"/>
            <a:ext cx="6626225" cy="893762"/>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Policy evaluation - pairwise comparison between counterfactual &amp; benchmark equil.</a:t>
            </a: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024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02436" name="Rectangle 4"/>
          <p:cNvSpPr>
            <a:spLocks noGrp="1" noChangeArrowheads="1"/>
          </p:cNvSpPr>
          <p:nvPr>
            <p:ph type="title"/>
          </p:nvPr>
        </p:nvSpPr>
        <p:spPr>
          <a:noFill/>
          <a:ln/>
        </p:spPr>
        <p:txBody>
          <a:bodyPr/>
          <a:lstStyle/>
          <a:p>
            <a:r>
              <a:rPr lang="en-US"/>
              <a:t>Model Specification</a:t>
            </a:r>
          </a:p>
        </p:txBody>
      </p:sp>
      <p:sp>
        <p:nvSpPr>
          <p:cNvPr id="402437" name="Rectangle 5"/>
          <p:cNvSpPr>
            <a:spLocks noGrp="1" noChangeArrowheads="1"/>
          </p:cNvSpPr>
          <p:nvPr>
            <p:ph type="body" idx="1"/>
          </p:nvPr>
        </p:nvSpPr>
        <p:spPr>
          <a:xfrm>
            <a:off x="533400" y="1628775"/>
            <a:ext cx="8077200" cy="5029200"/>
          </a:xfrm>
          <a:noFill/>
          <a:ln/>
        </p:spPr>
        <p:txBody>
          <a:bodyPr/>
          <a:lstStyle/>
          <a:p>
            <a:r>
              <a:rPr lang="en-GB"/>
              <a:t>Dimensions of the model – number/type of sectors/industries, whether analysis is static/dynamic, whether model is closed or open economy, etc</a:t>
            </a:r>
          </a:p>
          <a:p>
            <a:r>
              <a:rPr lang="en-GB"/>
              <a:t>Types of functional forms to describe agents behaviour – normally constant elasticity of substitution (CES) function, usually Cobb-Douglas (CD)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2437">
                                            <p:txEl>
                                              <p:pRg st="0" end="0"/>
                                            </p:txEl>
                                          </p:spTgt>
                                        </p:tgtEl>
                                        <p:attrNameLst>
                                          <p:attrName>style.visibility</p:attrName>
                                        </p:attrNameLst>
                                      </p:cBhvr>
                                      <p:to>
                                        <p:strVal val="visible"/>
                                      </p:to>
                                    </p:set>
                                    <p:animEffect transition="in" filter="wipe(left)">
                                      <p:cBhvr>
                                        <p:cTn id="7" dur="500"/>
                                        <p:tgtEl>
                                          <p:spTgt spid="402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2437">
                                            <p:txEl>
                                              <p:pRg st="1" end="1"/>
                                            </p:txEl>
                                          </p:spTgt>
                                        </p:tgtEl>
                                        <p:attrNameLst>
                                          <p:attrName>style.visibility</p:attrName>
                                        </p:attrNameLst>
                                      </p:cBhvr>
                                      <p:to>
                                        <p:strVal val="visible"/>
                                      </p:to>
                                    </p:set>
                                    <p:animEffect transition="in" filter="wipe(left)">
                                      <p:cBhvr>
                                        <p:cTn id="12" dur="500"/>
                                        <p:tgtEl>
                                          <p:spTgt spid="4024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7443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74436" name="Rectangle 4"/>
          <p:cNvSpPr>
            <a:spLocks noGrp="1" noChangeArrowheads="1"/>
          </p:cNvSpPr>
          <p:nvPr>
            <p:ph type="title"/>
          </p:nvPr>
        </p:nvSpPr>
        <p:spPr>
          <a:noFill/>
          <a:ln/>
        </p:spPr>
        <p:txBody>
          <a:bodyPr/>
          <a:lstStyle/>
          <a:p>
            <a:r>
              <a:rPr lang="en-US"/>
              <a:t>Antimicrobial Resistance (AMR)</a:t>
            </a:r>
          </a:p>
        </p:txBody>
      </p:sp>
      <p:sp>
        <p:nvSpPr>
          <p:cNvPr id="274437" name="Rectangle 5"/>
          <p:cNvSpPr>
            <a:spLocks noGrp="1" noChangeArrowheads="1"/>
          </p:cNvSpPr>
          <p:nvPr>
            <p:ph type="body" idx="1"/>
          </p:nvPr>
        </p:nvSpPr>
        <p:spPr>
          <a:xfrm>
            <a:off x="533400" y="1712913"/>
            <a:ext cx="8431213" cy="5029200"/>
          </a:xfrm>
          <a:noFill/>
          <a:ln/>
        </p:spPr>
        <p:txBody>
          <a:bodyPr/>
          <a:lstStyle/>
          <a:p>
            <a:pPr>
              <a:lnSpc>
                <a:spcPct val="80000"/>
              </a:lnSpc>
            </a:pPr>
            <a:r>
              <a:rPr lang="en-GB" sz="2800"/>
              <a:t>AMR occurs where a micro-organism previously sensitive to an antimicrobial therapy develops resistance to its effect, rendering it ineffective</a:t>
            </a:r>
          </a:p>
          <a:p>
            <a:pPr>
              <a:lnSpc>
                <a:spcPct val="80000"/>
              </a:lnSpc>
            </a:pPr>
            <a:r>
              <a:rPr lang="en-GB" sz="2800"/>
              <a:t>It is associated with antimicrobial usage (over &amp; under use) and the interaction of micro-organisms, people and the environment</a:t>
            </a:r>
          </a:p>
          <a:p>
            <a:pPr>
              <a:lnSpc>
                <a:spcPct val="80000"/>
              </a:lnSpc>
            </a:pPr>
            <a:r>
              <a:rPr lang="en-GB" sz="2800"/>
              <a:t>It is potentially irreversible once developed:</a:t>
            </a:r>
          </a:p>
          <a:p>
            <a:pPr lvl="1">
              <a:lnSpc>
                <a:spcPct val="80000"/>
              </a:lnSpc>
            </a:pPr>
            <a:r>
              <a:rPr lang="en-GB" sz="2400"/>
              <a:t>some resistances are linked (therefore reduction in all associated antimicrobials is necessary)</a:t>
            </a:r>
          </a:p>
          <a:p>
            <a:pPr lvl="1">
              <a:lnSpc>
                <a:spcPct val="80000"/>
              </a:lnSpc>
            </a:pPr>
            <a:r>
              <a:rPr lang="en-GB" sz="2400"/>
              <a:t>the resistance mechanism/gene encoding may provide an unrelated selective advantage to the organism</a:t>
            </a:r>
          </a:p>
          <a:p>
            <a:pPr lvl="1">
              <a:lnSpc>
                <a:spcPct val="80000"/>
              </a:lnSpc>
            </a:pPr>
            <a:r>
              <a:rPr lang="en-GB" sz="2400"/>
              <a:t>the 'genetic cost' to the organism of maintaining AMR in the absence of selection pressure may be minimal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4437">
                                            <p:txEl>
                                              <p:pRg st="0" end="0"/>
                                            </p:txEl>
                                          </p:spTgt>
                                        </p:tgtEl>
                                        <p:attrNameLst>
                                          <p:attrName>style.visibility</p:attrName>
                                        </p:attrNameLst>
                                      </p:cBhvr>
                                      <p:to>
                                        <p:strVal val="visible"/>
                                      </p:to>
                                    </p:set>
                                    <p:animEffect transition="in" filter="wipe(left)">
                                      <p:cBhvr>
                                        <p:cTn id="7" dur="500"/>
                                        <p:tgtEl>
                                          <p:spTgt spid="274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4437">
                                            <p:txEl>
                                              <p:pRg st="1" end="1"/>
                                            </p:txEl>
                                          </p:spTgt>
                                        </p:tgtEl>
                                        <p:attrNameLst>
                                          <p:attrName>style.visibility</p:attrName>
                                        </p:attrNameLst>
                                      </p:cBhvr>
                                      <p:to>
                                        <p:strVal val="visible"/>
                                      </p:to>
                                    </p:set>
                                    <p:animEffect transition="in" filter="wipe(left)">
                                      <p:cBhvr>
                                        <p:cTn id="12" dur="500"/>
                                        <p:tgtEl>
                                          <p:spTgt spid="274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4437">
                                            <p:txEl>
                                              <p:pRg st="2" end="2"/>
                                            </p:txEl>
                                          </p:spTgt>
                                        </p:tgtEl>
                                        <p:attrNameLst>
                                          <p:attrName>style.visibility</p:attrName>
                                        </p:attrNameLst>
                                      </p:cBhvr>
                                      <p:to>
                                        <p:strVal val="visible"/>
                                      </p:to>
                                    </p:set>
                                    <p:animEffect transition="in" filter="wipe(left)">
                                      <p:cBhvr>
                                        <p:cTn id="17" dur="500"/>
                                        <p:tgtEl>
                                          <p:spTgt spid="274437">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74437">
                                            <p:txEl>
                                              <p:pRg st="3" end="3"/>
                                            </p:txEl>
                                          </p:spTgt>
                                        </p:tgtEl>
                                        <p:attrNameLst>
                                          <p:attrName>style.visibility</p:attrName>
                                        </p:attrNameLst>
                                      </p:cBhvr>
                                      <p:to>
                                        <p:strVal val="visible"/>
                                      </p:to>
                                    </p:set>
                                    <p:animEffect transition="in" filter="wipe(left)">
                                      <p:cBhvr>
                                        <p:cTn id="20" dur="500"/>
                                        <p:tgtEl>
                                          <p:spTgt spid="274437">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74437">
                                            <p:txEl>
                                              <p:pRg st="4" end="4"/>
                                            </p:txEl>
                                          </p:spTgt>
                                        </p:tgtEl>
                                        <p:attrNameLst>
                                          <p:attrName>style.visibility</p:attrName>
                                        </p:attrNameLst>
                                      </p:cBhvr>
                                      <p:to>
                                        <p:strVal val="visible"/>
                                      </p:to>
                                    </p:set>
                                    <p:animEffect transition="in" filter="wipe(left)">
                                      <p:cBhvr>
                                        <p:cTn id="23" dur="500"/>
                                        <p:tgtEl>
                                          <p:spTgt spid="274437">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4437">
                                            <p:txEl>
                                              <p:pRg st="5" end="5"/>
                                            </p:txEl>
                                          </p:spTgt>
                                        </p:tgtEl>
                                        <p:attrNameLst>
                                          <p:attrName>style.visibility</p:attrName>
                                        </p:attrNameLst>
                                      </p:cBhvr>
                                      <p:to>
                                        <p:strVal val="visible"/>
                                      </p:to>
                                    </p:set>
                                    <p:animEffect transition="in" filter="wipe(left)">
                                      <p:cBhvr>
                                        <p:cTn id="26" dur="500"/>
                                        <p:tgtEl>
                                          <p:spTgt spid="2744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901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90148" name="Rectangle 4"/>
          <p:cNvSpPr>
            <a:spLocks noGrp="1" noChangeArrowheads="1"/>
          </p:cNvSpPr>
          <p:nvPr>
            <p:ph type="title"/>
          </p:nvPr>
        </p:nvSpPr>
        <p:spPr>
          <a:noFill/>
          <a:ln/>
        </p:spPr>
        <p:txBody>
          <a:bodyPr/>
          <a:lstStyle/>
          <a:p>
            <a:r>
              <a:rPr lang="en-US"/>
              <a:t>The Modelling Process</a:t>
            </a:r>
          </a:p>
        </p:txBody>
      </p:sp>
      <p:sp>
        <p:nvSpPr>
          <p:cNvPr id="390151" name="AutoShape 7"/>
          <p:cNvSpPr>
            <a:spLocks noChangeArrowheads="1"/>
          </p:cNvSpPr>
          <p:nvPr/>
        </p:nvSpPr>
        <p:spPr bwMode="auto">
          <a:xfrm>
            <a:off x="2051050" y="1527175"/>
            <a:ext cx="5184775" cy="1008063"/>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Microconsistent benchmark data set for single year (SAM)</a:t>
            </a:r>
          </a:p>
        </p:txBody>
      </p:sp>
      <p:sp>
        <p:nvSpPr>
          <p:cNvPr id="390152" name="Line 8"/>
          <p:cNvSpPr>
            <a:spLocks noChangeShapeType="1"/>
          </p:cNvSpPr>
          <p:nvPr/>
        </p:nvSpPr>
        <p:spPr bwMode="auto">
          <a:xfrm>
            <a:off x="4425950" y="2535238"/>
            <a:ext cx="1588" cy="309562"/>
          </a:xfrm>
          <a:prstGeom prst="line">
            <a:avLst/>
          </a:prstGeom>
          <a:noFill/>
          <a:ln w="9525">
            <a:solidFill>
              <a:srgbClr val="000000"/>
            </a:solidFill>
            <a:round/>
            <a:headEnd/>
            <a:tailEnd type="triangle" w="med" len="med"/>
          </a:ln>
        </p:spPr>
        <p:txBody>
          <a:bodyPr/>
          <a:lstStyle/>
          <a:p>
            <a:endParaRPr lang="en-GB"/>
          </a:p>
        </p:txBody>
      </p:sp>
      <p:sp>
        <p:nvSpPr>
          <p:cNvPr id="390153" name="AutoShape 9"/>
          <p:cNvSpPr>
            <a:spLocks noChangeArrowheads="1"/>
          </p:cNvSpPr>
          <p:nvPr/>
        </p:nvSpPr>
        <p:spPr bwMode="auto">
          <a:xfrm>
            <a:off x="682625" y="2895600"/>
            <a:ext cx="2160588" cy="936625"/>
          </a:xfrm>
          <a:prstGeom prst="flowChartAlternateProcess">
            <a:avLst/>
          </a:prstGeom>
          <a:solidFill>
            <a:srgbClr val="FFFF99"/>
          </a:solidFill>
          <a:ln w="9525">
            <a:solidFill>
              <a:srgbClr val="000000"/>
            </a:solidFill>
            <a:miter lim="800000"/>
            <a:headEnd/>
            <a:tailEnd/>
          </a:ln>
        </p:spPr>
        <p:txBody>
          <a:bodyPr/>
          <a:lstStyle/>
          <a:p>
            <a:pPr algn="just"/>
            <a:r>
              <a:rPr lang="en-GB" sz="2600">
                <a:latin typeface="Arial" charset="0"/>
              </a:rPr>
              <a:t>Exogenous elasticities</a:t>
            </a:r>
          </a:p>
        </p:txBody>
      </p:sp>
      <p:sp>
        <p:nvSpPr>
          <p:cNvPr id="390154" name="AutoShape 10"/>
          <p:cNvSpPr>
            <a:spLocks noChangeArrowheads="1"/>
          </p:cNvSpPr>
          <p:nvPr/>
        </p:nvSpPr>
        <p:spPr bwMode="auto">
          <a:xfrm>
            <a:off x="3348038" y="2895600"/>
            <a:ext cx="2376487" cy="936625"/>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Calibration</a:t>
            </a:r>
          </a:p>
          <a:p>
            <a:r>
              <a:rPr lang="en-GB" sz="2600">
                <a:latin typeface="Arial" charset="0"/>
              </a:rPr>
              <a:t>(model spec.)</a:t>
            </a:r>
          </a:p>
        </p:txBody>
      </p:sp>
      <p:sp>
        <p:nvSpPr>
          <p:cNvPr id="390155" name="Line 11"/>
          <p:cNvSpPr>
            <a:spLocks noChangeShapeType="1"/>
          </p:cNvSpPr>
          <p:nvPr/>
        </p:nvSpPr>
        <p:spPr bwMode="auto">
          <a:xfrm>
            <a:off x="2911475" y="3327400"/>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390156" name="Line 12"/>
          <p:cNvSpPr>
            <a:spLocks noChangeShapeType="1"/>
          </p:cNvSpPr>
          <p:nvPr/>
        </p:nvSpPr>
        <p:spPr bwMode="auto">
          <a:xfrm>
            <a:off x="5940425" y="4767263"/>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390157" name="AutoShape 13"/>
          <p:cNvSpPr>
            <a:spLocks noChangeArrowheads="1"/>
          </p:cNvSpPr>
          <p:nvPr/>
        </p:nvSpPr>
        <p:spPr bwMode="auto">
          <a:xfrm>
            <a:off x="6443663" y="4335463"/>
            <a:ext cx="1944687" cy="863600"/>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Replication check</a:t>
            </a:r>
          </a:p>
        </p:txBody>
      </p:sp>
      <p:sp>
        <p:nvSpPr>
          <p:cNvPr id="390158" name="Line 14"/>
          <p:cNvSpPr>
            <a:spLocks noChangeShapeType="1"/>
          </p:cNvSpPr>
          <p:nvPr/>
        </p:nvSpPr>
        <p:spPr bwMode="auto">
          <a:xfrm>
            <a:off x="4425950" y="3830638"/>
            <a:ext cx="1588" cy="412750"/>
          </a:xfrm>
          <a:prstGeom prst="line">
            <a:avLst/>
          </a:prstGeom>
          <a:noFill/>
          <a:ln w="9525">
            <a:solidFill>
              <a:srgbClr val="000000"/>
            </a:solidFill>
            <a:round/>
            <a:headEnd/>
            <a:tailEnd type="triangle" w="med" len="med"/>
          </a:ln>
        </p:spPr>
        <p:txBody>
          <a:bodyPr/>
          <a:lstStyle/>
          <a:p>
            <a:endParaRPr lang="en-GB"/>
          </a:p>
        </p:txBody>
      </p:sp>
      <p:sp>
        <p:nvSpPr>
          <p:cNvPr id="390159" name="AutoShape 15"/>
          <p:cNvSpPr>
            <a:spLocks noChangeArrowheads="1"/>
          </p:cNvSpPr>
          <p:nvPr/>
        </p:nvSpPr>
        <p:spPr bwMode="auto">
          <a:xfrm>
            <a:off x="3059113" y="4264025"/>
            <a:ext cx="2808287" cy="936625"/>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Calculation of benchmark equil.</a:t>
            </a:r>
          </a:p>
        </p:txBody>
      </p:sp>
      <p:sp>
        <p:nvSpPr>
          <p:cNvPr id="390160" name="Line 16"/>
          <p:cNvSpPr>
            <a:spLocks noChangeShapeType="1"/>
          </p:cNvSpPr>
          <p:nvPr/>
        </p:nvSpPr>
        <p:spPr bwMode="auto">
          <a:xfrm>
            <a:off x="4425950" y="5199063"/>
            <a:ext cx="1588" cy="412750"/>
          </a:xfrm>
          <a:prstGeom prst="line">
            <a:avLst/>
          </a:prstGeom>
          <a:noFill/>
          <a:ln w="9525">
            <a:solidFill>
              <a:srgbClr val="000000"/>
            </a:solidFill>
            <a:round/>
            <a:headEnd/>
            <a:tailEnd type="triangle" w="med" len="med"/>
          </a:ln>
        </p:spPr>
        <p:txBody>
          <a:bodyPr/>
          <a:lstStyle/>
          <a:p>
            <a:endParaRPr lang="en-GB"/>
          </a:p>
        </p:txBody>
      </p:sp>
      <p:sp>
        <p:nvSpPr>
          <p:cNvPr id="390161" name="AutoShape 17"/>
          <p:cNvSpPr>
            <a:spLocks noChangeArrowheads="1"/>
          </p:cNvSpPr>
          <p:nvPr/>
        </p:nvSpPr>
        <p:spPr bwMode="auto">
          <a:xfrm>
            <a:off x="1258888" y="5630863"/>
            <a:ext cx="6626225" cy="893762"/>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Policy evaluation - pairwise comparison between counterfactual &amp; benchmark equil.</a:t>
            </a:r>
          </a:p>
        </p:txBody>
      </p:sp>
    </p:spTree>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921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92196" name="Rectangle 4"/>
          <p:cNvSpPr>
            <a:spLocks noGrp="1" noChangeArrowheads="1"/>
          </p:cNvSpPr>
          <p:nvPr>
            <p:ph type="title"/>
          </p:nvPr>
        </p:nvSpPr>
        <p:spPr>
          <a:noFill/>
          <a:ln/>
        </p:spPr>
        <p:txBody>
          <a:bodyPr/>
          <a:lstStyle/>
          <a:p>
            <a:r>
              <a:rPr lang="en-US"/>
              <a:t>Exogenous Elasticities</a:t>
            </a:r>
          </a:p>
        </p:txBody>
      </p:sp>
      <p:sp>
        <p:nvSpPr>
          <p:cNvPr id="392197" name="Rectangle 5"/>
          <p:cNvSpPr>
            <a:spLocks noGrp="1" noChangeArrowheads="1"/>
          </p:cNvSpPr>
          <p:nvPr>
            <p:ph type="body" idx="1"/>
          </p:nvPr>
        </p:nvSpPr>
        <p:spPr>
          <a:xfrm>
            <a:off x="533400" y="1628775"/>
            <a:ext cx="8077200" cy="5029200"/>
          </a:xfrm>
          <a:noFill/>
          <a:ln/>
        </p:spPr>
        <p:txBody>
          <a:bodyPr/>
          <a:lstStyle/>
          <a:p>
            <a:pPr>
              <a:lnSpc>
                <a:spcPct val="90000"/>
              </a:lnSpc>
            </a:pPr>
            <a:r>
              <a:rPr lang="en-GB"/>
              <a:t>For a CD function, a single price and quantity observation is sufficient to determine the parameters of the function uniquely</a:t>
            </a:r>
          </a:p>
          <a:p>
            <a:pPr>
              <a:lnSpc>
                <a:spcPct val="90000"/>
              </a:lnSpc>
            </a:pPr>
            <a:r>
              <a:rPr lang="en-GB"/>
              <a:t>But, for more general CES functions extra values of substitution elasticity parameters are required to infer the curvature of indifference curves and isoquants.  These are taken as exogenous inputs to the model</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2197">
                                            <p:txEl>
                                              <p:pRg st="0" end="0"/>
                                            </p:txEl>
                                          </p:spTgt>
                                        </p:tgtEl>
                                        <p:attrNameLst>
                                          <p:attrName>style.visibility</p:attrName>
                                        </p:attrNameLst>
                                      </p:cBhvr>
                                      <p:to>
                                        <p:strVal val="visible"/>
                                      </p:to>
                                    </p:set>
                                    <p:animEffect transition="in" filter="wipe(left)">
                                      <p:cBhvr>
                                        <p:cTn id="7" dur="500"/>
                                        <p:tgtEl>
                                          <p:spTgt spid="3921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2197">
                                            <p:txEl>
                                              <p:pRg st="1" end="1"/>
                                            </p:txEl>
                                          </p:spTgt>
                                        </p:tgtEl>
                                        <p:attrNameLst>
                                          <p:attrName>style.visibility</p:attrName>
                                        </p:attrNameLst>
                                      </p:cBhvr>
                                      <p:to>
                                        <p:strVal val="visible"/>
                                      </p:to>
                                    </p:set>
                                    <p:animEffect transition="in" filter="wipe(left)">
                                      <p:cBhvr>
                                        <p:cTn id="12" dur="500"/>
                                        <p:tgtEl>
                                          <p:spTgt spid="39219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19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942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94244" name="Rectangle 4"/>
          <p:cNvSpPr>
            <a:spLocks noGrp="1" noChangeArrowheads="1"/>
          </p:cNvSpPr>
          <p:nvPr>
            <p:ph type="title"/>
          </p:nvPr>
        </p:nvSpPr>
        <p:spPr>
          <a:noFill/>
          <a:ln/>
        </p:spPr>
        <p:txBody>
          <a:bodyPr/>
          <a:lstStyle/>
          <a:p>
            <a:r>
              <a:rPr lang="en-US"/>
              <a:t>Elasticity Parameters In Model</a:t>
            </a:r>
          </a:p>
        </p:txBody>
      </p:sp>
      <p:pic>
        <p:nvPicPr>
          <p:cNvPr id="394247" name="Picture 7"/>
          <p:cNvPicPr>
            <a:picLocks noChangeAspect="1" noChangeArrowheads="1"/>
          </p:cNvPicPr>
          <p:nvPr>
            <p:ph idx="1"/>
          </p:nvPr>
        </p:nvPicPr>
        <p:blipFill>
          <a:blip r:embed="rId3" cstate="print"/>
          <a:srcRect/>
          <a:stretch>
            <a:fillRect/>
          </a:stretch>
        </p:blipFill>
        <p:spPr>
          <a:xfrm>
            <a:off x="546100" y="2060575"/>
            <a:ext cx="8418513" cy="3881438"/>
          </a:xfrm>
          <a:noFill/>
          <a:ln/>
        </p:spPr>
      </p:pic>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0448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04484" name="Rectangle 4"/>
          <p:cNvSpPr>
            <a:spLocks noGrp="1" noChangeArrowheads="1"/>
          </p:cNvSpPr>
          <p:nvPr>
            <p:ph type="title"/>
          </p:nvPr>
        </p:nvSpPr>
        <p:spPr>
          <a:noFill/>
          <a:ln/>
        </p:spPr>
        <p:txBody>
          <a:bodyPr/>
          <a:lstStyle/>
          <a:p>
            <a:r>
              <a:rPr lang="en-US"/>
              <a:t>The Modelling Process</a:t>
            </a:r>
          </a:p>
        </p:txBody>
      </p:sp>
      <p:sp>
        <p:nvSpPr>
          <p:cNvPr id="404487" name="AutoShape 7"/>
          <p:cNvSpPr>
            <a:spLocks noChangeArrowheads="1"/>
          </p:cNvSpPr>
          <p:nvPr/>
        </p:nvSpPr>
        <p:spPr bwMode="auto">
          <a:xfrm>
            <a:off x="2051050" y="1527175"/>
            <a:ext cx="5184775" cy="1008063"/>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Microconsistent benchmark data set for single year (SAM)</a:t>
            </a:r>
          </a:p>
        </p:txBody>
      </p:sp>
      <p:sp>
        <p:nvSpPr>
          <p:cNvPr id="404488" name="Line 8"/>
          <p:cNvSpPr>
            <a:spLocks noChangeShapeType="1"/>
          </p:cNvSpPr>
          <p:nvPr/>
        </p:nvSpPr>
        <p:spPr bwMode="auto">
          <a:xfrm>
            <a:off x="4425950" y="2535238"/>
            <a:ext cx="1588" cy="309562"/>
          </a:xfrm>
          <a:prstGeom prst="line">
            <a:avLst/>
          </a:prstGeom>
          <a:noFill/>
          <a:ln w="9525">
            <a:solidFill>
              <a:srgbClr val="000000"/>
            </a:solidFill>
            <a:round/>
            <a:headEnd/>
            <a:tailEnd type="triangle" w="med" len="med"/>
          </a:ln>
        </p:spPr>
        <p:txBody>
          <a:bodyPr/>
          <a:lstStyle/>
          <a:p>
            <a:endParaRPr lang="en-GB"/>
          </a:p>
        </p:txBody>
      </p:sp>
      <p:sp>
        <p:nvSpPr>
          <p:cNvPr id="404489" name="AutoShape 9"/>
          <p:cNvSpPr>
            <a:spLocks noChangeArrowheads="1"/>
          </p:cNvSpPr>
          <p:nvPr/>
        </p:nvSpPr>
        <p:spPr bwMode="auto">
          <a:xfrm>
            <a:off x="682625" y="2895600"/>
            <a:ext cx="2160588" cy="936625"/>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Exogenous elasticities</a:t>
            </a:r>
          </a:p>
        </p:txBody>
      </p:sp>
      <p:sp>
        <p:nvSpPr>
          <p:cNvPr id="404490" name="AutoShape 10"/>
          <p:cNvSpPr>
            <a:spLocks noChangeArrowheads="1"/>
          </p:cNvSpPr>
          <p:nvPr/>
        </p:nvSpPr>
        <p:spPr bwMode="auto">
          <a:xfrm>
            <a:off x="3348038" y="2895600"/>
            <a:ext cx="2376487" cy="936625"/>
          </a:xfrm>
          <a:prstGeom prst="flowChartAlternateProcess">
            <a:avLst/>
          </a:prstGeom>
          <a:solidFill>
            <a:srgbClr val="FFFFFF"/>
          </a:solidFill>
          <a:ln w="9525">
            <a:solidFill>
              <a:srgbClr val="000000"/>
            </a:solidFill>
            <a:miter lim="800000"/>
            <a:headEnd/>
            <a:tailEnd/>
          </a:ln>
          <a:effectLst/>
        </p:spPr>
        <p:txBody>
          <a:bodyPr/>
          <a:lstStyle/>
          <a:p>
            <a:r>
              <a:rPr lang="en-GB" sz="2600">
                <a:latin typeface="Arial" charset="0"/>
              </a:rPr>
              <a:t>Calibration</a:t>
            </a:r>
          </a:p>
          <a:p>
            <a:r>
              <a:rPr lang="en-GB" sz="2600">
                <a:latin typeface="Arial" charset="0"/>
              </a:rPr>
              <a:t>(model spec.)</a:t>
            </a:r>
          </a:p>
        </p:txBody>
      </p:sp>
      <p:sp>
        <p:nvSpPr>
          <p:cNvPr id="404491" name="Line 11"/>
          <p:cNvSpPr>
            <a:spLocks noChangeShapeType="1"/>
          </p:cNvSpPr>
          <p:nvPr/>
        </p:nvSpPr>
        <p:spPr bwMode="auto">
          <a:xfrm>
            <a:off x="2911475" y="3327400"/>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404492" name="Line 12"/>
          <p:cNvSpPr>
            <a:spLocks noChangeShapeType="1"/>
          </p:cNvSpPr>
          <p:nvPr/>
        </p:nvSpPr>
        <p:spPr bwMode="auto">
          <a:xfrm>
            <a:off x="5940425" y="4767263"/>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404493" name="AutoShape 13"/>
          <p:cNvSpPr>
            <a:spLocks noChangeArrowheads="1"/>
          </p:cNvSpPr>
          <p:nvPr/>
        </p:nvSpPr>
        <p:spPr bwMode="auto">
          <a:xfrm>
            <a:off x="6443663" y="4335463"/>
            <a:ext cx="1944687" cy="863600"/>
          </a:xfrm>
          <a:prstGeom prst="flowChartAlternateProcess">
            <a:avLst/>
          </a:prstGeom>
          <a:solidFill>
            <a:srgbClr val="FFFF99"/>
          </a:solidFill>
          <a:ln w="9525">
            <a:solidFill>
              <a:srgbClr val="000000"/>
            </a:solidFill>
            <a:miter lim="800000"/>
            <a:headEnd/>
            <a:tailEnd/>
          </a:ln>
        </p:spPr>
        <p:txBody>
          <a:bodyPr/>
          <a:lstStyle/>
          <a:p>
            <a:pPr algn="just"/>
            <a:r>
              <a:rPr lang="en-GB" sz="2600">
                <a:latin typeface="Arial" charset="0"/>
              </a:rPr>
              <a:t>Replication check</a:t>
            </a:r>
          </a:p>
        </p:txBody>
      </p:sp>
      <p:sp>
        <p:nvSpPr>
          <p:cNvPr id="404494" name="Line 14"/>
          <p:cNvSpPr>
            <a:spLocks noChangeShapeType="1"/>
          </p:cNvSpPr>
          <p:nvPr/>
        </p:nvSpPr>
        <p:spPr bwMode="auto">
          <a:xfrm>
            <a:off x="4425950" y="3830638"/>
            <a:ext cx="1588" cy="412750"/>
          </a:xfrm>
          <a:prstGeom prst="line">
            <a:avLst/>
          </a:prstGeom>
          <a:noFill/>
          <a:ln w="9525">
            <a:solidFill>
              <a:srgbClr val="000000"/>
            </a:solidFill>
            <a:round/>
            <a:headEnd/>
            <a:tailEnd type="triangle" w="med" len="med"/>
          </a:ln>
        </p:spPr>
        <p:txBody>
          <a:bodyPr/>
          <a:lstStyle/>
          <a:p>
            <a:endParaRPr lang="en-GB"/>
          </a:p>
        </p:txBody>
      </p:sp>
      <p:sp>
        <p:nvSpPr>
          <p:cNvPr id="404495" name="AutoShape 15"/>
          <p:cNvSpPr>
            <a:spLocks noChangeArrowheads="1"/>
          </p:cNvSpPr>
          <p:nvPr/>
        </p:nvSpPr>
        <p:spPr bwMode="auto">
          <a:xfrm>
            <a:off x="3059113" y="4264025"/>
            <a:ext cx="2808287" cy="936625"/>
          </a:xfrm>
          <a:prstGeom prst="flowChartAlternateProcess">
            <a:avLst/>
          </a:prstGeom>
          <a:solidFill>
            <a:srgbClr val="FFFF99"/>
          </a:solidFill>
          <a:ln w="9525">
            <a:solidFill>
              <a:srgbClr val="000000"/>
            </a:solidFill>
            <a:miter lim="800000"/>
            <a:headEnd/>
            <a:tailEnd/>
          </a:ln>
        </p:spPr>
        <p:txBody>
          <a:bodyPr/>
          <a:lstStyle/>
          <a:p>
            <a:pPr algn="ctr"/>
            <a:r>
              <a:rPr lang="en-GB" sz="2600">
                <a:latin typeface="Arial" charset="0"/>
              </a:rPr>
              <a:t>Calculation of benchmark equil.</a:t>
            </a:r>
          </a:p>
        </p:txBody>
      </p:sp>
      <p:sp>
        <p:nvSpPr>
          <p:cNvPr id="404496" name="Line 16"/>
          <p:cNvSpPr>
            <a:spLocks noChangeShapeType="1"/>
          </p:cNvSpPr>
          <p:nvPr/>
        </p:nvSpPr>
        <p:spPr bwMode="auto">
          <a:xfrm>
            <a:off x="4425950" y="5199063"/>
            <a:ext cx="1588" cy="412750"/>
          </a:xfrm>
          <a:prstGeom prst="line">
            <a:avLst/>
          </a:prstGeom>
          <a:noFill/>
          <a:ln w="9525">
            <a:solidFill>
              <a:srgbClr val="000000"/>
            </a:solidFill>
            <a:round/>
            <a:headEnd/>
            <a:tailEnd type="triangle" w="med" len="med"/>
          </a:ln>
        </p:spPr>
        <p:txBody>
          <a:bodyPr/>
          <a:lstStyle/>
          <a:p>
            <a:endParaRPr lang="en-GB"/>
          </a:p>
        </p:txBody>
      </p:sp>
      <p:sp>
        <p:nvSpPr>
          <p:cNvPr id="404497" name="AutoShape 17"/>
          <p:cNvSpPr>
            <a:spLocks noChangeArrowheads="1"/>
          </p:cNvSpPr>
          <p:nvPr/>
        </p:nvSpPr>
        <p:spPr bwMode="auto">
          <a:xfrm>
            <a:off x="1258888" y="5630863"/>
            <a:ext cx="6626225" cy="893762"/>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Policy evaluation - pairwise comparison between counterfactual &amp; benchmark equil.</a:t>
            </a:r>
          </a:p>
        </p:txBody>
      </p:sp>
    </p:spTree>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065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06532" name="Rectangle 4"/>
          <p:cNvSpPr>
            <a:spLocks noGrp="1" noChangeArrowheads="1"/>
          </p:cNvSpPr>
          <p:nvPr>
            <p:ph type="title"/>
          </p:nvPr>
        </p:nvSpPr>
        <p:spPr>
          <a:noFill/>
          <a:ln/>
        </p:spPr>
        <p:txBody>
          <a:bodyPr/>
          <a:lstStyle/>
          <a:p>
            <a:r>
              <a:rPr lang="en-US" sz="3600"/>
              <a:t>Calculating Benchmark Equilibrium</a:t>
            </a:r>
          </a:p>
        </p:txBody>
      </p:sp>
      <p:sp>
        <p:nvSpPr>
          <p:cNvPr id="406533" name="Rectangle 5"/>
          <p:cNvSpPr>
            <a:spLocks noGrp="1" noChangeArrowheads="1"/>
          </p:cNvSpPr>
          <p:nvPr>
            <p:ph type="body" idx="1"/>
          </p:nvPr>
        </p:nvSpPr>
        <p:spPr>
          <a:xfrm>
            <a:off x="533400" y="1628775"/>
            <a:ext cx="8077200" cy="5040313"/>
          </a:xfrm>
          <a:noFill/>
          <a:ln/>
        </p:spPr>
        <p:txBody>
          <a:bodyPr/>
          <a:lstStyle/>
          <a:p>
            <a:pPr>
              <a:lnSpc>
                <a:spcPct val="90000"/>
              </a:lnSpc>
            </a:pPr>
            <a:r>
              <a:rPr lang="en-GB"/>
              <a:t>Analysis requires calculating a ‘benchmark’ equilibrium year (from data for a single year, or average from a number of years)</a:t>
            </a:r>
          </a:p>
          <a:p>
            <a:pPr>
              <a:lnSpc>
                <a:spcPct val="90000"/>
              </a:lnSpc>
            </a:pPr>
            <a:r>
              <a:rPr lang="en-GB"/>
              <a:t>As benchmark uses values from the SAM, the model can reproduce the SAM as an equilibrium solution (consistency check)</a:t>
            </a:r>
          </a:p>
          <a:p>
            <a:pPr>
              <a:lnSpc>
                <a:spcPct val="90000"/>
              </a:lnSpc>
            </a:pPr>
            <a:r>
              <a:rPr lang="en-GB"/>
              <a:t>Once calibration is complete, a fully specified numerical model is available for policy analysis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3">
                                            <p:txEl>
                                              <p:pRg st="0" end="0"/>
                                            </p:txEl>
                                          </p:spTgt>
                                        </p:tgtEl>
                                        <p:attrNameLst>
                                          <p:attrName>style.visibility</p:attrName>
                                        </p:attrNameLst>
                                      </p:cBhvr>
                                      <p:to>
                                        <p:strVal val="visible"/>
                                      </p:to>
                                    </p:set>
                                    <p:animEffect transition="in" filter="wipe(left)">
                                      <p:cBhvr>
                                        <p:cTn id="7" dur="500"/>
                                        <p:tgtEl>
                                          <p:spTgt spid="406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6533">
                                            <p:txEl>
                                              <p:pRg st="1" end="1"/>
                                            </p:txEl>
                                          </p:spTgt>
                                        </p:tgtEl>
                                        <p:attrNameLst>
                                          <p:attrName>style.visibility</p:attrName>
                                        </p:attrNameLst>
                                      </p:cBhvr>
                                      <p:to>
                                        <p:strVal val="visible"/>
                                      </p:to>
                                    </p:set>
                                    <p:animEffect transition="in" filter="wipe(left)">
                                      <p:cBhvr>
                                        <p:cTn id="12" dur="500"/>
                                        <p:tgtEl>
                                          <p:spTgt spid="4065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6533">
                                            <p:txEl>
                                              <p:pRg st="2" end="2"/>
                                            </p:txEl>
                                          </p:spTgt>
                                        </p:tgtEl>
                                        <p:attrNameLst>
                                          <p:attrName>style.visibility</p:attrName>
                                        </p:attrNameLst>
                                      </p:cBhvr>
                                      <p:to>
                                        <p:strVal val="visible"/>
                                      </p:to>
                                    </p:set>
                                    <p:animEffect transition="in" filter="wipe(left)">
                                      <p:cBhvr>
                                        <p:cTn id="17" dur="500"/>
                                        <p:tgtEl>
                                          <p:spTgt spid="406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85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085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08580" name="Rectangle 4"/>
          <p:cNvSpPr>
            <a:spLocks noGrp="1" noChangeArrowheads="1"/>
          </p:cNvSpPr>
          <p:nvPr>
            <p:ph type="title"/>
          </p:nvPr>
        </p:nvSpPr>
        <p:spPr>
          <a:noFill/>
          <a:ln/>
        </p:spPr>
        <p:txBody>
          <a:bodyPr/>
          <a:lstStyle/>
          <a:p>
            <a:r>
              <a:rPr lang="en-US"/>
              <a:t>Solving The Model</a:t>
            </a:r>
          </a:p>
        </p:txBody>
      </p:sp>
      <p:sp>
        <p:nvSpPr>
          <p:cNvPr id="408581" name="Rectangle 5"/>
          <p:cNvSpPr>
            <a:spLocks noGrp="1" noChangeArrowheads="1"/>
          </p:cNvSpPr>
          <p:nvPr>
            <p:ph type="body" idx="1"/>
          </p:nvPr>
        </p:nvSpPr>
        <p:spPr>
          <a:xfrm>
            <a:off x="533400" y="1628775"/>
            <a:ext cx="8077200" cy="5029200"/>
          </a:xfrm>
          <a:noFill/>
          <a:ln/>
        </p:spPr>
        <p:txBody>
          <a:bodyPr/>
          <a:lstStyle/>
          <a:p>
            <a:r>
              <a:rPr lang="en-GB"/>
              <a:t>CGE models rely on well established solution algorithms available as software packages</a:t>
            </a:r>
          </a:p>
          <a:p>
            <a:r>
              <a:rPr lang="en-GB"/>
              <a:t>The Generalised Algebraic Modelling System (GAMS) is popular</a:t>
            </a:r>
          </a:p>
          <a:p>
            <a:r>
              <a:rPr lang="en-GB"/>
              <a:t>GAMS is a set of syntax which declare sets, data, parameters, variables and equations, and assigns model relationships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8581">
                                            <p:txEl>
                                              <p:pRg st="0" end="0"/>
                                            </p:txEl>
                                          </p:spTgt>
                                        </p:tgtEl>
                                        <p:attrNameLst>
                                          <p:attrName>style.visibility</p:attrName>
                                        </p:attrNameLst>
                                      </p:cBhvr>
                                      <p:to>
                                        <p:strVal val="visible"/>
                                      </p:to>
                                    </p:set>
                                    <p:animEffect transition="in" filter="wipe(left)">
                                      <p:cBhvr>
                                        <p:cTn id="7" dur="500"/>
                                        <p:tgtEl>
                                          <p:spTgt spid="40858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8581">
                                            <p:txEl>
                                              <p:pRg st="1" end="1"/>
                                            </p:txEl>
                                          </p:spTgt>
                                        </p:tgtEl>
                                        <p:attrNameLst>
                                          <p:attrName>style.visibility</p:attrName>
                                        </p:attrNameLst>
                                      </p:cBhvr>
                                      <p:to>
                                        <p:strVal val="visible"/>
                                      </p:to>
                                    </p:set>
                                    <p:animEffect transition="in" filter="wipe(left)">
                                      <p:cBhvr>
                                        <p:cTn id="12" dur="500"/>
                                        <p:tgtEl>
                                          <p:spTgt spid="40858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8581">
                                            <p:txEl>
                                              <p:pRg st="2" end="2"/>
                                            </p:txEl>
                                          </p:spTgt>
                                        </p:tgtEl>
                                        <p:attrNameLst>
                                          <p:attrName>style.visibility</p:attrName>
                                        </p:attrNameLst>
                                      </p:cBhvr>
                                      <p:to>
                                        <p:strVal val="visible"/>
                                      </p:to>
                                    </p:set>
                                    <p:animEffect transition="in" filter="wipe(left)">
                                      <p:cBhvr>
                                        <p:cTn id="17" dur="500"/>
                                        <p:tgtEl>
                                          <p:spTgt spid="4085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6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106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10628" name="Rectangle 4"/>
          <p:cNvSpPr>
            <a:spLocks noGrp="1" noChangeArrowheads="1"/>
          </p:cNvSpPr>
          <p:nvPr>
            <p:ph type="title"/>
          </p:nvPr>
        </p:nvSpPr>
        <p:spPr>
          <a:noFill/>
          <a:ln/>
        </p:spPr>
        <p:txBody>
          <a:bodyPr/>
          <a:lstStyle/>
          <a:p>
            <a:r>
              <a:rPr lang="en-US"/>
              <a:t>The Modelling Process</a:t>
            </a:r>
          </a:p>
        </p:txBody>
      </p:sp>
      <p:sp>
        <p:nvSpPr>
          <p:cNvPr id="410631" name="AutoShape 7"/>
          <p:cNvSpPr>
            <a:spLocks noChangeArrowheads="1"/>
          </p:cNvSpPr>
          <p:nvPr/>
        </p:nvSpPr>
        <p:spPr bwMode="auto">
          <a:xfrm>
            <a:off x="2051050" y="1527175"/>
            <a:ext cx="5184775" cy="1008063"/>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Microconsistent benchmark data set for single year (SAM)</a:t>
            </a:r>
          </a:p>
        </p:txBody>
      </p:sp>
      <p:sp>
        <p:nvSpPr>
          <p:cNvPr id="410632" name="Line 8"/>
          <p:cNvSpPr>
            <a:spLocks noChangeShapeType="1"/>
          </p:cNvSpPr>
          <p:nvPr/>
        </p:nvSpPr>
        <p:spPr bwMode="auto">
          <a:xfrm>
            <a:off x="4425950" y="2535238"/>
            <a:ext cx="1588" cy="309562"/>
          </a:xfrm>
          <a:prstGeom prst="line">
            <a:avLst/>
          </a:prstGeom>
          <a:noFill/>
          <a:ln w="9525">
            <a:solidFill>
              <a:srgbClr val="000000"/>
            </a:solidFill>
            <a:round/>
            <a:headEnd/>
            <a:tailEnd type="triangle" w="med" len="med"/>
          </a:ln>
        </p:spPr>
        <p:txBody>
          <a:bodyPr/>
          <a:lstStyle/>
          <a:p>
            <a:endParaRPr lang="en-GB"/>
          </a:p>
        </p:txBody>
      </p:sp>
      <p:sp>
        <p:nvSpPr>
          <p:cNvPr id="410633" name="AutoShape 9"/>
          <p:cNvSpPr>
            <a:spLocks noChangeArrowheads="1"/>
          </p:cNvSpPr>
          <p:nvPr/>
        </p:nvSpPr>
        <p:spPr bwMode="auto">
          <a:xfrm>
            <a:off x="682625" y="2895600"/>
            <a:ext cx="2160588" cy="936625"/>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Exogenous elasticities</a:t>
            </a:r>
          </a:p>
        </p:txBody>
      </p:sp>
      <p:sp>
        <p:nvSpPr>
          <p:cNvPr id="410634" name="AutoShape 10"/>
          <p:cNvSpPr>
            <a:spLocks noChangeArrowheads="1"/>
          </p:cNvSpPr>
          <p:nvPr/>
        </p:nvSpPr>
        <p:spPr bwMode="auto">
          <a:xfrm>
            <a:off x="3348038" y="2895600"/>
            <a:ext cx="2376487" cy="936625"/>
          </a:xfrm>
          <a:prstGeom prst="flowChartAlternateProcess">
            <a:avLst/>
          </a:prstGeom>
          <a:solidFill>
            <a:srgbClr val="FFFFFF"/>
          </a:solidFill>
          <a:ln w="9525">
            <a:solidFill>
              <a:srgbClr val="000000"/>
            </a:solidFill>
            <a:miter lim="800000"/>
            <a:headEnd/>
            <a:tailEnd/>
          </a:ln>
        </p:spPr>
        <p:txBody>
          <a:bodyPr/>
          <a:lstStyle/>
          <a:p>
            <a:r>
              <a:rPr lang="en-GB" sz="2600">
                <a:latin typeface="Arial" charset="0"/>
              </a:rPr>
              <a:t>Calibration</a:t>
            </a:r>
          </a:p>
          <a:p>
            <a:r>
              <a:rPr lang="en-GB" sz="2600">
                <a:latin typeface="Arial" charset="0"/>
              </a:rPr>
              <a:t>(model spec.)</a:t>
            </a:r>
          </a:p>
        </p:txBody>
      </p:sp>
      <p:sp>
        <p:nvSpPr>
          <p:cNvPr id="410635" name="Line 11"/>
          <p:cNvSpPr>
            <a:spLocks noChangeShapeType="1"/>
          </p:cNvSpPr>
          <p:nvPr/>
        </p:nvSpPr>
        <p:spPr bwMode="auto">
          <a:xfrm>
            <a:off x="2911475" y="3327400"/>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410636" name="Line 12"/>
          <p:cNvSpPr>
            <a:spLocks noChangeShapeType="1"/>
          </p:cNvSpPr>
          <p:nvPr/>
        </p:nvSpPr>
        <p:spPr bwMode="auto">
          <a:xfrm>
            <a:off x="5940425" y="4767263"/>
            <a:ext cx="365125" cy="0"/>
          </a:xfrm>
          <a:prstGeom prst="line">
            <a:avLst/>
          </a:prstGeom>
          <a:noFill/>
          <a:ln w="9525">
            <a:solidFill>
              <a:srgbClr val="000000"/>
            </a:solidFill>
            <a:round/>
            <a:headEnd type="triangle" w="med" len="med"/>
            <a:tailEnd type="triangle" w="med" len="med"/>
          </a:ln>
        </p:spPr>
        <p:txBody>
          <a:bodyPr/>
          <a:lstStyle/>
          <a:p>
            <a:endParaRPr lang="en-GB"/>
          </a:p>
        </p:txBody>
      </p:sp>
      <p:sp>
        <p:nvSpPr>
          <p:cNvPr id="410637" name="AutoShape 13"/>
          <p:cNvSpPr>
            <a:spLocks noChangeArrowheads="1"/>
          </p:cNvSpPr>
          <p:nvPr/>
        </p:nvSpPr>
        <p:spPr bwMode="auto">
          <a:xfrm>
            <a:off x="6443663" y="4335463"/>
            <a:ext cx="1944687" cy="863600"/>
          </a:xfrm>
          <a:prstGeom prst="flowChartAlternateProcess">
            <a:avLst/>
          </a:prstGeom>
          <a:solidFill>
            <a:srgbClr val="FFFFFF"/>
          </a:solidFill>
          <a:ln w="9525">
            <a:solidFill>
              <a:srgbClr val="000000"/>
            </a:solidFill>
            <a:miter lim="800000"/>
            <a:headEnd/>
            <a:tailEnd/>
          </a:ln>
        </p:spPr>
        <p:txBody>
          <a:bodyPr/>
          <a:lstStyle/>
          <a:p>
            <a:pPr algn="just"/>
            <a:r>
              <a:rPr lang="en-GB" sz="2600">
                <a:latin typeface="Arial" charset="0"/>
              </a:rPr>
              <a:t>Replication check</a:t>
            </a:r>
          </a:p>
        </p:txBody>
      </p:sp>
      <p:sp>
        <p:nvSpPr>
          <p:cNvPr id="410638" name="Line 14"/>
          <p:cNvSpPr>
            <a:spLocks noChangeShapeType="1"/>
          </p:cNvSpPr>
          <p:nvPr/>
        </p:nvSpPr>
        <p:spPr bwMode="auto">
          <a:xfrm>
            <a:off x="4425950" y="3830638"/>
            <a:ext cx="1588" cy="412750"/>
          </a:xfrm>
          <a:prstGeom prst="line">
            <a:avLst/>
          </a:prstGeom>
          <a:noFill/>
          <a:ln w="9525">
            <a:solidFill>
              <a:srgbClr val="000000"/>
            </a:solidFill>
            <a:round/>
            <a:headEnd/>
            <a:tailEnd type="triangle" w="med" len="med"/>
          </a:ln>
        </p:spPr>
        <p:txBody>
          <a:bodyPr/>
          <a:lstStyle/>
          <a:p>
            <a:endParaRPr lang="en-GB"/>
          </a:p>
        </p:txBody>
      </p:sp>
      <p:sp>
        <p:nvSpPr>
          <p:cNvPr id="410639" name="AutoShape 15"/>
          <p:cNvSpPr>
            <a:spLocks noChangeArrowheads="1"/>
          </p:cNvSpPr>
          <p:nvPr/>
        </p:nvSpPr>
        <p:spPr bwMode="auto">
          <a:xfrm>
            <a:off x="3059113" y="4264025"/>
            <a:ext cx="2808287" cy="936625"/>
          </a:xfrm>
          <a:prstGeom prst="flowChartAlternateProcess">
            <a:avLst/>
          </a:prstGeom>
          <a:solidFill>
            <a:srgbClr val="FFFFFF"/>
          </a:solidFill>
          <a:ln w="9525">
            <a:solidFill>
              <a:srgbClr val="000000"/>
            </a:solidFill>
            <a:miter lim="800000"/>
            <a:headEnd/>
            <a:tailEnd/>
          </a:ln>
        </p:spPr>
        <p:txBody>
          <a:bodyPr/>
          <a:lstStyle/>
          <a:p>
            <a:pPr algn="ctr"/>
            <a:r>
              <a:rPr lang="en-GB" sz="2600">
                <a:latin typeface="Arial" charset="0"/>
              </a:rPr>
              <a:t>Calculation of benchmark equil.</a:t>
            </a:r>
          </a:p>
        </p:txBody>
      </p:sp>
      <p:sp>
        <p:nvSpPr>
          <p:cNvPr id="410640" name="Line 16"/>
          <p:cNvSpPr>
            <a:spLocks noChangeShapeType="1"/>
          </p:cNvSpPr>
          <p:nvPr/>
        </p:nvSpPr>
        <p:spPr bwMode="auto">
          <a:xfrm>
            <a:off x="4425950" y="5199063"/>
            <a:ext cx="1588" cy="412750"/>
          </a:xfrm>
          <a:prstGeom prst="line">
            <a:avLst/>
          </a:prstGeom>
          <a:noFill/>
          <a:ln w="9525">
            <a:solidFill>
              <a:srgbClr val="000000"/>
            </a:solidFill>
            <a:round/>
            <a:headEnd/>
            <a:tailEnd type="triangle" w="med" len="med"/>
          </a:ln>
        </p:spPr>
        <p:txBody>
          <a:bodyPr/>
          <a:lstStyle/>
          <a:p>
            <a:endParaRPr lang="en-GB"/>
          </a:p>
        </p:txBody>
      </p:sp>
      <p:sp>
        <p:nvSpPr>
          <p:cNvPr id="410641" name="AutoShape 17"/>
          <p:cNvSpPr>
            <a:spLocks noChangeArrowheads="1"/>
          </p:cNvSpPr>
          <p:nvPr/>
        </p:nvSpPr>
        <p:spPr bwMode="auto">
          <a:xfrm>
            <a:off x="1258888" y="5630863"/>
            <a:ext cx="6626225" cy="893762"/>
          </a:xfrm>
          <a:prstGeom prst="flowChartAlternateProcess">
            <a:avLst/>
          </a:prstGeom>
          <a:solidFill>
            <a:srgbClr val="FFFF99"/>
          </a:solidFill>
          <a:ln w="9525">
            <a:solidFill>
              <a:srgbClr val="000000"/>
            </a:solidFill>
            <a:miter lim="800000"/>
            <a:headEnd/>
            <a:tailEnd/>
          </a:ln>
        </p:spPr>
        <p:txBody>
          <a:bodyPr/>
          <a:lstStyle/>
          <a:p>
            <a:r>
              <a:rPr lang="en-GB" sz="2600">
                <a:latin typeface="Arial" charset="0"/>
              </a:rPr>
              <a:t>Policy evaluation - pairwise comparison between benchmark equil. &amp; counterfactual</a:t>
            </a:r>
          </a:p>
        </p:txBody>
      </p:sp>
    </p:spTree>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267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1267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12676" name="Rectangle 4"/>
          <p:cNvSpPr>
            <a:spLocks noGrp="1" noChangeArrowheads="1"/>
          </p:cNvSpPr>
          <p:nvPr>
            <p:ph type="title"/>
          </p:nvPr>
        </p:nvSpPr>
        <p:spPr>
          <a:noFill/>
          <a:ln/>
        </p:spPr>
        <p:txBody>
          <a:bodyPr/>
          <a:lstStyle/>
          <a:p>
            <a:r>
              <a:rPr lang="en-US"/>
              <a:t>Policy Evaluation</a:t>
            </a:r>
          </a:p>
        </p:txBody>
      </p:sp>
      <p:sp>
        <p:nvSpPr>
          <p:cNvPr id="412677" name="Rectangle 5"/>
          <p:cNvSpPr>
            <a:spLocks noGrp="1" noChangeArrowheads="1"/>
          </p:cNvSpPr>
          <p:nvPr>
            <p:ph type="body" idx="1"/>
          </p:nvPr>
        </p:nvSpPr>
        <p:spPr>
          <a:xfrm>
            <a:off x="533400" y="1628775"/>
            <a:ext cx="8077200" cy="5029200"/>
          </a:xfrm>
          <a:noFill/>
          <a:ln/>
        </p:spPr>
        <p:txBody>
          <a:bodyPr/>
          <a:lstStyle/>
          <a:p>
            <a:r>
              <a:rPr lang="en-GB" sz="2800"/>
              <a:t>Policy analysis in CGE models is ‘comparative static’ – what would happen if some policy is introduced as exogenous ‘shock’ to the model?</a:t>
            </a:r>
          </a:p>
          <a:p>
            <a:r>
              <a:rPr lang="en-GB" sz="2800"/>
              <a:t>The ‘post-change’ counterfactual equilibrium is compared with the benchmark equilibrium</a:t>
            </a:r>
          </a:p>
          <a:p>
            <a:r>
              <a:rPr lang="en-GB" sz="2800"/>
              <a:t>Policy is evaluated in terms of macro-economic indicators – national income, employment, inflation, welfare criteria [compensating (CV) and equivalent (EV) variations)]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2677">
                                            <p:txEl>
                                              <p:pRg st="0" end="0"/>
                                            </p:txEl>
                                          </p:spTgt>
                                        </p:tgtEl>
                                        <p:attrNameLst>
                                          <p:attrName>style.visibility</p:attrName>
                                        </p:attrNameLst>
                                      </p:cBhvr>
                                      <p:to>
                                        <p:strVal val="visible"/>
                                      </p:to>
                                    </p:set>
                                    <p:animEffect transition="in" filter="wipe(left)">
                                      <p:cBhvr>
                                        <p:cTn id="7" dur="500"/>
                                        <p:tgtEl>
                                          <p:spTgt spid="4126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2677">
                                            <p:txEl>
                                              <p:pRg st="1" end="1"/>
                                            </p:txEl>
                                          </p:spTgt>
                                        </p:tgtEl>
                                        <p:attrNameLst>
                                          <p:attrName>style.visibility</p:attrName>
                                        </p:attrNameLst>
                                      </p:cBhvr>
                                      <p:to>
                                        <p:strVal val="visible"/>
                                      </p:to>
                                    </p:set>
                                    <p:animEffect transition="in" filter="wipe(left)">
                                      <p:cBhvr>
                                        <p:cTn id="12" dur="500"/>
                                        <p:tgtEl>
                                          <p:spTgt spid="4126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2677">
                                            <p:txEl>
                                              <p:pRg st="2" end="2"/>
                                            </p:txEl>
                                          </p:spTgt>
                                        </p:tgtEl>
                                        <p:attrNameLst>
                                          <p:attrName>style.visibility</p:attrName>
                                        </p:attrNameLst>
                                      </p:cBhvr>
                                      <p:to>
                                        <p:strVal val="visible"/>
                                      </p:to>
                                    </p:set>
                                    <p:animEffect transition="in" filter="wipe(left)">
                                      <p:cBhvr>
                                        <p:cTn id="17" dur="500"/>
                                        <p:tgtEl>
                                          <p:spTgt spid="4126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472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1472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14724" name="Rectangle 4"/>
          <p:cNvSpPr>
            <a:spLocks noGrp="1" noChangeArrowheads="1"/>
          </p:cNvSpPr>
          <p:nvPr>
            <p:ph type="title"/>
          </p:nvPr>
        </p:nvSpPr>
        <p:spPr>
          <a:noFill/>
          <a:ln/>
        </p:spPr>
        <p:txBody>
          <a:bodyPr/>
          <a:lstStyle/>
          <a:p>
            <a:r>
              <a:rPr lang="en-US"/>
              <a:t>Macroeconomic Impact Of AMR</a:t>
            </a:r>
          </a:p>
        </p:txBody>
      </p:sp>
      <p:sp>
        <p:nvSpPr>
          <p:cNvPr id="414725" name="Rectangle 5"/>
          <p:cNvSpPr>
            <a:spLocks noGrp="1" noChangeArrowheads="1"/>
          </p:cNvSpPr>
          <p:nvPr>
            <p:ph type="body" idx="1"/>
          </p:nvPr>
        </p:nvSpPr>
        <p:spPr>
          <a:xfrm>
            <a:off x="533400" y="1628775"/>
            <a:ext cx="8077200" cy="5029200"/>
          </a:xfrm>
          <a:noFill/>
          <a:ln/>
        </p:spPr>
        <p:txBody>
          <a:bodyPr/>
          <a:lstStyle/>
          <a:p>
            <a:r>
              <a:rPr lang="en-GB" sz="2800"/>
              <a:t>AMR is a (negative) exogenous shock on the labour supply and productivity of inputs, and a (positive) shock (cost) to healthcare delivery</a:t>
            </a:r>
          </a:p>
          <a:p>
            <a:r>
              <a:rPr lang="en-GB" sz="2800"/>
              <a:t>No UK data of impact on productivity or labour supply so use data from other areas/countries</a:t>
            </a:r>
          </a:p>
          <a:p>
            <a:r>
              <a:rPr lang="en-GB" sz="2800"/>
              <a:t>Assumptions:</a:t>
            </a:r>
          </a:p>
          <a:p>
            <a:pPr lvl="1"/>
            <a:r>
              <a:rPr lang="en-GB" sz="2400"/>
              <a:t>Prevalence of AMR ~40% in UK</a:t>
            </a:r>
          </a:p>
          <a:p>
            <a:pPr lvl="1"/>
            <a:r>
              <a:rPr lang="en-GB" sz="2400"/>
              <a:t>AMR reduces labour supply by 0.1% to 0.8%</a:t>
            </a:r>
          </a:p>
          <a:p>
            <a:pPr lvl="1"/>
            <a:r>
              <a:rPr lang="en-GB" sz="2400"/>
              <a:t>AMR reduces productivity by 0.5% to 10%</a:t>
            </a:r>
          </a:p>
          <a:p>
            <a:pPr lvl="1"/>
            <a:r>
              <a:rPr lang="en-GB" sz="2400"/>
              <a:t>AMR increases healthcare cost by 0.5% to 10%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4725">
                                            <p:txEl>
                                              <p:pRg st="0" end="0"/>
                                            </p:txEl>
                                          </p:spTgt>
                                        </p:tgtEl>
                                        <p:attrNameLst>
                                          <p:attrName>style.visibility</p:attrName>
                                        </p:attrNameLst>
                                      </p:cBhvr>
                                      <p:to>
                                        <p:strVal val="visible"/>
                                      </p:to>
                                    </p:set>
                                    <p:animEffect transition="in" filter="wipe(left)">
                                      <p:cBhvr>
                                        <p:cTn id="7" dur="500"/>
                                        <p:tgtEl>
                                          <p:spTgt spid="414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4725">
                                            <p:txEl>
                                              <p:pRg st="1" end="1"/>
                                            </p:txEl>
                                          </p:spTgt>
                                        </p:tgtEl>
                                        <p:attrNameLst>
                                          <p:attrName>style.visibility</p:attrName>
                                        </p:attrNameLst>
                                      </p:cBhvr>
                                      <p:to>
                                        <p:strVal val="visible"/>
                                      </p:to>
                                    </p:set>
                                    <p:animEffect transition="in" filter="wipe(left)">
                                      <p:cBhvr>
                                        <p:cTn id="12" dur="500"/>
                                        <p:tgtEl>
                                          <p:spTgt spid="4147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4725">
                                            <p:txEl>
                                              <p:pRg st="2" end="2"/>
                                            </p:txEl>
                                          </p:spTgt>
                                        </p:tgtEl>
                                        <p:attrNameLst>
                                          <p:attrName>style.visibility</p:attrName>
                                        </p:attrNameLst>
                                      </p:cBhvr>
                                      <p:to>
                                        <p:strVal val="visible"/>
                                      </p:to>
                                    </p:set>
                                    <p:animEffect transition="in" filter="wipe(left)">
                                      <p:cBhvr>
                                        <p:cTn id="17" dur="500"/>
                                        <p:tgtEl>
                                          <p:spTgt spid="41472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14725">
                                            <p:txEl>
                                              <p:pRg st="3" end="3"/>
                                            </p:txEl>
                                          </p:spTgt>
                                        </p:tgtEl>
                                        <p:attrNameLst>
                                          <p:attrName>style.visibility</p:attrName>
                                        </p:attrNameLst>
                                      </p:cBhvr>
                                      <p:to>
                                        <p:strVal val="visible"/>
                                      </p:to>
                                    </p:set>
                                    <p:animEffect transition="in" filter="wipe(left)">
                                      <p:cBhvr>
                                        <p:cTn id="20" dur="500"/>
                                        <p:tgtEl>
                                          <p:spTgt spid="41472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14725">
                                            <p:txEl>
                                              <p:pRg st="4" end="4"/>
                                            </p:txEl>
                                          </p:spTgt>
                                        </p:tgtEl>
                                        <p:attrNameLst>
                                          <p:attrName>style.visibility</p:attrName>
                                        </p:attrNameLst>
                                      </p:cBhvr>
                                      <p:to>
                                        <p:strVal val="visible"/>
                                      </p:to>
                                    </p:set>
                                    <p:animEffect transition="in" filter="wipe(left)">
                                      <p:cBhvr>
                                        <p:cTn id="23" dur="500"/>
                                        <p:tgtEl>
                                          <p:spTgt spid="414725">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14725">
                                            <p:txEl>
                                              <p:pRg st="5" end="5"/>
                                            </p:txEl>
                                          </p:spTgt>
                                        </p:tgtEl>
                                        <p:attrNameLst>
                                          <p:attrName>style.visibility</p:attrName>
                                        </p:attrNameLst>
                                      </p:cBhvr>
                                      <p:to>
                                        <p:strVal val="visible"/>
                                      </p:to>
                                    </p:set>
                                    <p:animEffect transition="in" filter="wipe(left)">
                                      <p:cBhvr>
                                        <p:cTn id="26" dur="500"/>
                                        <p:tgtEl>
                                          <p:spTgt spid="414725">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14725">
                                            <p:txEl>
                                              <p:pRg st="6" end="6"/>
                                            </p:txEl>
                                          </p:spTgt>
                                        </p:tgtEl>
                                        <p:attrNameLst>
                                          <p:attrName>style.visibility</p:attrName>
                                        </p:attrNameLst>
                                      </p:cBhvr>
                                      <p:to>
                                        <p:strVal val="visible"/>
                                      </p:to>
                                    </p:set>
                                    <p:animEffect transition="in" filter="wipe(left)">
                                      <p:cBhvr>
                                        <p:cTn id="29" dur="500"/>
                                        <p:tgtEl>
                                          <p:spTgt spid="41472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5"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677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1677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16772" name="Rectangle 4"/>
          <p:cNvSpPr>
            <a:spLocks noGrp="1" noChangeArrowheads="1"/>
          </p:cNvSpPr>
          <p:nvPr>
            <p:ph type="title"/>
          </p:nvPr>
        </p:nvSpPr>
        <p:spPr>
          <a:noFill/>
          <a:ln/>
        </p:spPr>
        <p:txBody>
          <a:bodyPr/>
          <a:lstStyle/>
          <a:p>
            <a:r>
              <a:rPr lang="en-GB" sz="3600"/>
              <a:t>Macroeconomic Impact of AMR in UK</a:t>
            </a:r>
            <a:endParaRPr lang="en-US" sz="3600"/>
          </a:p>
        </p:txBody>
      </p:sp>
      <p:pic>
        <p:nvPicPr>
          <p:cNvPr id="416775" name="Picture 7"/>
          <p:cNvPicPr>
            <a:picLocks noChangeAspect="1" noChangeArrowheads="1"/>
          </p:cNvPicPr>
          <p:nvPr>
            <p:ph idx="1"/>
          </p:nvPr>
        </p:nvPicPr>
        <p:blipFill>
          <a:blip r:embed="rId3" cstate="print"/>
          <a:srcRect/>
          <a:stretch>
            <a:fillRect/>
          </a:stretch>
        </p:blipFill>
        <p:spPr>
          <a:xfrm>
            <a:off x="282575" y="2020888"/>
            <a:ext cx="8610600" cy="3975100"/>
          </a:xfrm>
          <a:noFill/>
          <a:ln/>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18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618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61828" name="Rectangle 4"/>
          <p:cNvSpPr>
            <a:spLocks noGrp="1" noChangeArrowheads="1"/>
          </p:cNvSpPr>
          <p:nvPr>
            <p:ph type="title"/>
          </p:nvPr>
        </p:nvSpPr>
        <p:spPr>
          <a:noFill/>
          <a:ln/>
        </p:spPr>
        <p:txBody>
          <a:bodyPr/>
          <a:lstStyle/>
          <a:p>
            <a:r>
              <a:rPr lang="en-US"/>
              <a:t>Importance of AMR</a:t>
            </a:r>
          </a:p>
        </p:txBody>
      </p:sp>
      <p:sp>
        <p:nvSpPr>
          <p:cNvPr id="461829" name="Rectangle 5"/>
          <p:cNvSpPr>
            <a:spLocks noGrp="1" noChangeArrowheads="1"/>
          </p:cNvSpPr>
          <p:nvPr>
            <p:ph type="body" idx="1"/>
          </p:nvPr>
        </p:nvSpPr>
        <p:spPr>
          <a:xfrm>
            <a:off x="533400" y="1828800"/>
            <a:ext cx="8286750" cy="4479925"/>
          </a:xfrm>
          <a:noFill/>
          <a:ln/>
        </p:spPr>
        <p:txBody>
          <a:bodyPr/>
          <a:lstStyle/>
          <a:p>
            <a:pPr>
              <a:lnSpc>
                <a:spcPct val="80000"/>
              </a:lnSpc>
            </a:pPr>
            <a:r>
              <a:rPr lang="en-GB" sz="2800"/>
              <a:t>“Despite the multifactorial nature of antibiotic resistance the central issue remains quite simple:  the more you use it, the faster you lose it” (The Lancet, 15/4/95)</a:t>
            </a:r>
          </a:p>
          <a:p>
            <a:pPr>
              <a:lnSpc>
                <a:spcPct val="80000"/>
              </a:lnSpc>
            </a:pPr>
            <a:r>
              <a:rPr lang="en-GB" sz="2800"/>
              <a:t>“We may look back at the antibiotic era as just a passing phase in the history of medicine, an era when a great natural resource was squandered, and the bugs proved smarter than the scientists” (Cannon, 1995)</a:t>
            </a:r>
          </a:p>
          <a:p>
            <a:pPr>
              <a:lnSpc>
                <a:spcPct val="80000"/>
              </a:lnSpc>
            </a:pPr>
            <a:r>
              <a:rPr lang="en-GB" sz="2800"/>
              <a:t>“We are further away from mastering infectious diseases than we were 25 years ago” The Times, 4/4/95</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1829">
                                            <p:txEl>
                                              <p:pRg st="0" end="0"/>
                                            </p:txEl>
                                          </p:spTgt>
                                        </p:tgtEl>
                                        <p:attrNameLst>
                                          <p:attrName>style.visibility</p:attrName>
                                        </p:attrNameLst>
                                      </p:cBhvr>
                                      <p:to>
                                        <p:strVal val="visible"/>
                                      </p:to>
                                    </p:set>
                                    <p:animEffect transition="in" filter="wipe(left)">
                                      <p:cBhvr>
                                        <p:cTn id="7" dur="500"/>
                                        <p:tgtEl>
                                          <p:spTgt spid="4618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1829">
                                            <p:txEl>
                                              <p:pRg st="1" end="1"/>
                                            </p:txEl>
                                          </p:spTgt>
                                        </p:tgtEl>
                                        <p:attrNameLst>
                                          <p:attrName>style.visibility</p:attrName>
                                        </p:attrNameLst>
                                      </p:cBhvr>
                                      <p:to>
                                        <p:strVal val="visible"/>
                                      </p:to>
                                    </p:set>
                                    <p:animEffect transition="in" filter="wipe(left)">
                                      <p:cBhvr>
                                        <p:cTn id="12" dur="500"/>
                                        <p:tgtEl>
                                          <p:spTgt spid="4618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1829">
                                            <p:txEl>
                                              <p:pRg st="2" end="2"/>
                                            </p:txEl>
                                          </p:spTgt>
                                        </p:tgtEl>
                                        <p:attrNameLst>
                                          <p:attrName>style.visibility</p:attrName>
                                        </p:attrNameLst>
                                      </p:cBhvr>
                                      <p:to>
                                        <p:strVal val="visible"/>
                                      </p:to>
                                    </p:set>
                                    <p:animEffect transition="in" filter="wipe(left)">
                                      <p:cBhvr>
                                        <p:cTn id="17" dur="500"/>
                                        <p:tgtEl>
                                          <p:spTgt spid="4618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1881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18820" name="Rectangle 4"/>
          <p:cNvSpPr>
            <a:spLocks noGrp="1" noChangeArrowheads="1"/>
          </p:cNvSpPr>
          <p:nvPr>
            <p:ph type="title"/>
          </p:nvPr>
        </p:nvSpPr>
        <p:spPr>
          <a:noFill/>
          <a:ln/>
        </p:spPr>
        <p:txBody>
          <a:bodyPr/>
          <a:lstStyle/>
          <a:p>
            <a:r>
              <a:rPr lang="en-US"/>
              <a:t>Summary Results</a:t>
            </a:r>
          </a:p>
        </p:txBody>
      </p:sp>
      <p:sp>
        <p:nvSpPr>
          <p:cNvPr id="418821" name="Rectangle 5"/>
          <p:cNvSpPr>
            <a:spLocks noGrp="1" noChangeArrowheads="1"/>
          </p:cNvSpPr>
          <p:nvPr>
            <p:ph type="body" sz="half" idx="1"/>
          </p:nvPr>
        </p:nvSpPr>
        <p:spPr>
          <a:xfrm>
            <a:off x="533400" y="5573713"/>
            <a:ext cx="8431213" cy="1095375"/>
          </a:xfrm>
          <a:noFill/>
          <a:ln/>
        </p:spPr>
        <p:txBody>
          <a:bodyPr/>
          <a:lstStyle/>
          <a:p>
            <a:pPr>
              <a:lnSpc>
                <a:spcPct val="90000"/>
              </a:lnSpc>
            </a:pPr>
            <a:r>
              <a:rPr lang="en-GB" sz="2000"/>
              <a:t>GDP loss = ~£3-11 billion (~ 6-20% of total NHS expenditures)</a:t>
            </a:r>
          </a:p>
          <a:p>
            <a:pPr>
              <a:lnSpc>
                <a:spcPct val="90000"/>
              </a:lnSpc>
            </a:pPr>
            <a:r>
              <a:rPr lang="en-GB" sz="2000"/>
              <a:t>Welfare losses imply society willing to pay ~ £8 billion to avoid AMR</a:t>
            </a:r>
          </a:p>
        </p:txBody>
      </p:sp>
      <p:pic>
        <p:nvPicPr>
          <p:cNvPr id="418825" name="Picture 9"/>
          <p:cNvPicPr>
            <a:picLocks noChangeAspect="1" noChangeArrowheads="1"/>
          </p:cNvPicPr>
          <p:nvPr>
            <p:ph sz="half" idx="2"/>
          </p:nvPr>
        </p:nvPicPr>
        <p:blipFill>
          <a:blip r:embed="rId3" cstate="print"/>
          <a:srcRect/>
          <a:stretch>
            <a:fillRect/>
          </a:stretch>
        </p:blipFill>
        <p:spPr>
          <a:xfrm>
            <a:off x="1116013" y="1474788"/>
            <a:ext cx="6702425" cy="3898900"/>
          </a:xfrm>
          <a:noFill/>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8821">
                                            <p:txEl>
                                              <p:pRg st="0" end="0"/>
                                            </p:txEl>
                                          </p:spTgt>
                                        </p:tgtEl>
                                        <p:attrNameLst>
                                          <p:attrName>style.visibility</p:attrName>
                                        </p:attrNameLst>
                                      </p:cBhvr>
                                      <p:to>
                                        <p:strVal val="visible"/>
                                      </p:to>
                                    </p:set>
                                    <p:animEffect transition="in" filter="wipe(left)">
                                      <p:cBhvr>
                                        <p:cTn id="7" dur="500"/>
                                        <p:tgtEl>
                                          <p:spTgt spid="4188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8821">
                                            <p:txEl>
                                              <p:pRg st="1" end="1"/>
                                            </p:txEl>
                                          </p:spTgt>
                                        </p:tgtEl>
                                        <p:attrNameLst>
                                          <p:attrName>style.visibility</p:attrName>
                                        </p:attrNameLst>
                                      </p:cBhvr>
                                      <p:to>
                                        <p:strVal val="visible"/>
                                      </p:to>
                                    </p:set>
                                    <p:animEffect transition="in" filter="wipe(left)">
                                      <p:cBhvr>
                                        <p:cTn id="12" dur="500"/>
                                        <p:tgtEl>
                                          <p:spTgt spid="4188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1"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6249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62500" name="Rectangle 4"/>
          <p:cNvSpPr>
            <a:spLocks noGrp="1" noChangeArrowheads="1"/>
          </p:cNvSpPr>
          <p:nvPr>
            <p:ph type="title"/>
          </p:nvPr>
        </p:nvSpPr>
        <p:spPr>
          <a:noFill/>
          <a:ln/>
        </p:spPr>
        <p:txBody>
          <a:bodyPr/>
          <a:lstStyle/>
          <a:p>
            <a:r>
              <a:rPr lang="en-GB" sz="3600"/>
              <a:t>Macro-Economic Strategies To Contain AMR</a:t>
            </a:r>
            <a:endParaRPr lang="en-US" sz="3600"/>
          </a:p>
        </p:txBody>
      </p:sp>
      <p:sp>
        <p:nvSpPr>
          <p:cNvPr id="362501" name="Rectangle 5"/>
          <p:cNvSpPr>
            <a:spLocks noGrp="1" noChangeArrowheads="1"/>
          </p:cNvSpPr>
          <p:nvPr>
            <p:ph type="body" idx="1"/>
          </p:nvPr>
        </p:nvSpPr>
        <p:spPr>
          <a:xfrm>
            <a:off x="533400" y="1701800"/>
            <a:ext cx="8077200" cy="4895850"/>
          </a:xfrm>
          <a:noFill/>
          <a:ln/>
        </p:spPr>
        <p:txBody>
          <a:bodyPr/>
          <a:lstStyle/>
          <a:p>
            <a:r>
              <a:rPr lang="en-GB" b="1"/>
              <a:t>Charges/taxes</a:t>
            </a:r>
            <a:r>
              <a:rPr lang="en-GB"/>
              <a:t> (equal to marginal external cost of AMR) – likely most efficient, but difficult to administer/inequitable</a:t>
            </a:r>
          </a:p>
          <a:p>
            <a:r>
              <a:rPr lang="en-GB" b="1"/>
              <a:t>Regulation</a:t>
            </a:r>
            <a:r>
              <a:rPr lang="en-GB"/>
              <a:t> – easy to introduce, less efficient than more direct ‘economic’ incentives</a:t>
            </a:r>
          </a:p>
          <a:p>
            <a:r>
              <a:rPr lang="en-GB" b="1"/>
              <a:t>Tradable permits</a:t>
            </a:r>
            <a:r>
              <a:rPr lang="en-GB"/>
              <a:t> (licences) - set quantity and let price adjust in market through physician ‘trading’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2501">
                                            <p:txEl>
                                              <p:pRg st="0" end="0"/>
                                            </p:txEl>
                                          </p:spTgt>
                                        </p:tgtEl>
                                        <p:attrNameLst>
                                          <p:attrName>style.visibility</p:attrName>
                                        </p:attrNameLst>
                                      </p:cBhvr>
                                      <p:to>
                                        <p:strVal val="visible"/>
                                      </p:to>
                                    </p:set>
                                    <p:animEffect transition="in" filter="wipe(left)">
                                      <p:cBhvr>
                                        <p:cTn id="7" dur="500"/>
                                        <p:tgtEl>
                                          <p:spTgt spid="362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2501">
                                            <p:txEl>
                                              <p:pRg st="1" end="1"/>
                                            </p:txEl>
                                          </p:spTgt>
                                        </p:tgtEl>
                                        <p:attrNameLst>
                                          <p:attrName>style.visibility</p:attrName>
                                        </p:attrNameLst>
                                      </p:cBhvr>
                                      <p:to>
                                        <p:strVal val="visible"/>
                                      </p:to>
                                    </p:set>
                                    <p:animEffect transition="in" filter="wipe(left)">
                                      <p:cBhvr>
                                        <p:cTn id="12" dur="500"/>
                                        <p:tgtEl>
                                          <p:spTgt spid="3625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2501">
                                            <p:txEl>
                                              <p:pRg st="2" end="2"/>
                                            </p:txEl>
                                          </p:spTgt>
                                        </p:tgtEl>
                                        <p:attrNameLst>
                                          <p:attrName>style.visibility</p:attrName>
                                        </p:attrNameLst>
                                      </p:cBhvr>
                                      <p:to>
                                        <p:strVal val="visible"/>
                                      </p:to>
                                    </p:set>
                                    <p:animEffect transition="in" filter="wipe(left)">
                                      <p:cBhvr>
                                        <p:cTn id="17" dur="500"/>
                                        <p:tgtEl>
                                          <p:spTgt spid="3625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086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2086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20868" name="Rectangle 4"/>
          <p:cNvSpPr>
            <a:spLocks noGrp="1" noChangeArrowheads="1"/>
          </p:cNvSpPr>
          <p:nvPr>
            <p:ph type="title"/>
          </p:nvPr>
        </p:nvSpPr>
        <p:spPr>
          <a:noFill/>
          <a:ln/>
        </p:spPr>
        <p:txBody>
          <a:bodyPr/>
          <a:lstStyle/>
          <a:p>
            <a:r>
              <a:rPr lang="en-US"/>
              <a:t>Evaluation Of ‘Macro’ Strategies</a:t>
            </a:r>
          </a:p>
        </p:txBody>
      </p:sp>
      <p:sp>
        <p:nvSpPr>
          <p:cNvPr id="420869" name="Rectangle 5"/>
          <p:cNvSpPr>
            <a:spLocks noGrp="1" noChangeArrowheads="1"/>
          </p:cNvSpPr>
          <p:nvPr>
            <p:ph type="body" idx="1"/>
          </p:nvPr>
        </p:nvSpPr>
        <p:spPr>
          <a:xfrm>
            <a:off x="533400" y="1628775"/>
            <a:ext cx="8286750" cy="5229225"/>
          </a:xfrm>
          <a:noFill/>
          <a:ln/>
        </p:spPr>
        <p:txBody>
          <a:bodyPr/>
          <a:lstStyle/>
          <a:p>
            <a:r>
              <a:rPr lang="en-GB" b="1"/>
              <a:t>User-charge/tax</a:t>
            </a:r>
            <a:r>
              <a:rPr lang="en-GB"/>
              <a:t> increase cost of AM use - 40% tax leads to reduction of 10% in use of AMs (based on price elasticities observed)</a:t>
            </a:r>
          </a:p>
          <a:p>
            <a:r>
              <a:rPr lang="en-GB" b="1"/>
              <a:t>Regulation</a:t>
            </a:r>
            <a:r>
              <a:rPr lang="en-GB"/>
              <a:t> yields 10% decrease in prescription of antimicrobials, but inflexible in who is targeted</a:t>
            </a:r>
          </a:p>
          <a:p>
            <a:r>
              <a:rPr lang="en-GB" b="1"/>
              <a:t>Permits</a:t>
            </a:r>
            <a:r>
              <a:rPr lang="en-GB"/>
              <a:t> are combination policy – yield 10% decrease in AM consumption overall, but flexibility in who consumes them</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0869">
                                            <p:txEl>
                                              <p:pRg st="0" end="0"/>
                                            </p:txEl>
                                          </p:spTgt>
                                        </p:tgtEl>
                                        <p:attrNameLst>
                                          <p:attrName>style.visibility</p:attrName>
                                        </p:attrNameLst>
                                      </p:cBhvr>
                                      <p:to>
                                        <p:strVal val="visible"/>
                                      </p:to>
                                    </p:set>
                                    <p:animEffect transition="in" filter="wipe(left)">
                                      <p:cBhvr>
                                        <p:cTn id="7" dur="500"/>
                                        <p:tgtEl>
                                          <p:spTgt spid="4208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869">
                                            <p:txEl>
                                              <p:pRg st="1" end="1"/>
                                            </p:txEl>
                                          </p:spTgt>
                                        </p:tgtEl>
                                        <p:attrNameLst>
                                          <p:attrName>style.visibility</p:attrName>
                                        </p:attrNameLst>
                                      </p:cBhvr>
                                      <p:to>
                                        <p:strVal val="visible"/>
                                      </p:to>
                                    </p:set>
                                    <p:animEffect transition="in" filter="wipe(left)">
                                      <p:cBhvr>
                                        <p:cTn id="12" dur="500"/>
                                        <p:tgtEl>
                                          <p:spTgt spid="4208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0869">
                                            <p:txEl>
                                              <p:pRg st="2" end="2"/>
                                            </p:txEl>
                                          </p:spTgt>
                                        </p:tgtEl>
                                        <p:attrNameLst>
                                          <p:attrName>style.visibility</p:attrName>
                                        </p:attrNameLst>
                                      </p:cBhvr>
                                      <p:to>
                                        <p:strVal val="visible"/>
                                      </p:to>
                                    </p:set>
                                    <p:animEffect transition="in" filter="wipe(left)">
                                      <p:cBhvr>
                                        <p:cTn id="17" dur="500"/>
                                        <p:tgtEl>
                                          <p:spTgt spid="42086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6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291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2291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22916" name="Rectangle 4"/>
          <p:cNvSpPr>
            <a:spLocks noGrp="1" noChangeArrowheads="1"/>
          </p:cNvSpPr>
          <p:nvPr>
            <p:ph type="title"/>
          </p:nvPr>
        </p:nvSpPr>
        <p:spPr>
          <a:noFill/>
          <a:ln/>
        </p:spPr>
        <p:txBody>
          <a:bodyPr/>
          <a:lstStyle/>
          <a:p>
            <a:r>
              <a:rPr lang="en-US"/>
              <a:t>Key Results</a:t>
            </a:r>
          </a:p>
        </p:txBody>
      </p:sp>
      <p:pic>
        <p:nvPicPr>
          <p:cNvPr id="422919" name="Picture 7"/>
          <p:cNvPicPr>
            <a:picLocks noChangeAspect="1" noChangeArrowheads="1"/>
          </p:cNvPicPr>
          <p:nvPr>
            <p:ph idx="1"/>
          </p:nvPr>
        </p:nvPicPr>
        <p:blipFill>
          <a:blip r:embed="rId3" cstate="print"/>
          <a:srcRect/>
          <a:stretch>
            <a:fillRect/>
          </a:stretch>
        </p:blipFill>
        <p:spPr>
          <a:xfrm>
            <a:off x="1474788" y="1557338"/>
            <a:ext cx="6192837" cy="4767262"/>
          </a:xfrm>
          <a:noFill/>
          <a:ln/>
        </p:spPr>
      </p:pic>
    </p:spTree>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2496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24964" name="Rectangle 4"/>
          <p:cNvSpPr>
            <a:spLocks noGrp="1" noChangeArrowheads="1"/>
          </p:cNvSpPr>
          <p:nvPr>
            <p:ph type="title"/>
          </p:nvPr>
        </p:nvSpPr>
        <p:spPr>
          <a:noFill/>
          <a:ln/>
        </p:spPr>
        <p:txBody>
          <a:bodyPr/>
          <a:lstStyle/>
          <a:p>
            <a:r>
              <a:rPr lang="en-US" sz="3600"/>
              <a:t>Key Conclusions of Macro Approach</a:t>
            </a:r>
          </a:p>
        </p:txBody>
      </p:sp>
      <p:sp>
        <p:nvSpPr>
          <p:cNvPr id="424965" name="Rectangle 5"/>
          <p:cNvSpPr>
            <a:spLocks noGrp="1" noChangeArrowheads="1"/>
          </p:cNvSpPr>
          <p:nvPr>
            <p:ph type="body" idx="1"/>
          </p:nvPr>
        </p:nvSpPr>
        <p:spPr>
          <a:xfrm>
            <a:off x="533400" y="1628775"/>
            <a:ext cx="8077200" cy="5029200"/>
          </a:xfrm>
          <a:noFill/>
          <a:ln/>
        </p:spPr>
        <p:txBody>
          <a:bodyPr/>
          <a:lstStyle/>
          <a:p>
            <a:r>
              <a:rPr lang="en-GB"/>
              <a:t>AMR substantially affects wider economy, not just healthcare</a:t>
            </a:r>
          </a:p>
          <a:p>
            <a:r>
              <a:rPr lang="en-GB"/>
              <a:t>Concentrating on healthcare sector alone may therefore underestimate the societal impact of AMR/strategies</a:t>
            </a:r>
          </a:p>
          <a:p>
            <a:r>
              <a:rPr lang="en-GB"/>
              <a:t>Of ‘macro’ strategies, taxation appears to be the least efficient &amp; tradable permits the most efficient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4965">
                                            <p:txEl>
                                              <p:pRg st="0" end="0"/>
                                            </p:txEl>
                                          </p:spTgt>
                                        </p:tgtEl>
                                        <p:attrNameLst>
                                          <p:attrName>style.visibility</p:attrName>
                                        </p:attrNameLst>
                                      </p:cBhvr>
                                      <p:to>
                                        <p:strVal val="visible"/>
                                      </p:to>
                                    </p:set>
                                    <p:animEffect transition="in" filter="wipe(left)">
                                      <p:cBhvr>
                                        <p:cTn id="7" dur="500"/>
                                        <p:tgtEl>
                                          <p:spTgt spid="4249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65">
                                            <p:txEl>
                                              <p:pRg st="1" end="1"/>
                                            </p:txEl>
                                          </p:spTgt>
                                        </p:tgtEl>
                                        <p:attrNameLst>
                                          <p:attrName>style.visibility</p:attrName>
                                        </p:attrNameLst>
                                      </p:cBhvr>
                                      <p:to>
                                        <p:strVal val="visible"/>
                                      </p:to>
                                    </p:set>
                                    <p:animEffect transition="in" filter="wipe(left)">
                                      <p:cBhvr>
                                        <p:cTn id="12" dur="500"/>
                                        <p:tgtEl>
                                          <p:spTgt spid="4249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65">
                                            <p:txEl>
                                              <p:pRg st="2" end="2"/>
                                            </p:txEl>
                                          </p:spTgt>
                                        </p:tgtEl>
                                        <p:attrNameLst>
                                          <p:attrName>style.visibility</p:attrName>
                                        </p:attrNameLst>
                                      </p:cBhvr>
                                      <p:to>
                                        <p:strVal val="visible"/>
                                      </p:to>
                                    </p:set>
                                    <p:animEffect transition="in" filter="wipe(left)">
                                      <p:cBhvr>
                                        <p:cTn id="17" dur="500"/>
                                        <p:tgtEl>
                                          <p:spTgt spid="4249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5"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42701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427012" name="Rectangle 4"/>
          <p:cNvSpPr>
            <a:spLocks noGrp="1" noChangeArrowheads="1"/>
          </p:cNvSpPr>
          <p:nvPr>
            <p:ph type="title"/>
          </p:nvPr>
        </p:nvSpPr>
        <p:spPr>
          <a:noFill/>
          <a:ln/>
        </p:spPr>
        <p:txBody>
          <a:bodyPr/>
          <a:lstStyle/>
          <a:p>
            <a:r>
              <a:rPr lang="en-US"/>
              <a:t>Extensions To Basic Model</a:t>
            </a:r>
          </a:p>
        </p:txBody>
      </p:sp>
      <p:sp>
        <p:nvSpPr>
          <p:cNvPr id="427013" name="Rectangle 5"/>
          <p:cNvSpPr>
            <a:spLocks noGrp="1" noChangeArrowheads="1"/>
          </p:cNvSpPr>
          <p:nvPr>
            <p:ph type="body" idx="1"/>
          </p:nvPr>
        </p:nvSpPr>
        <p:spPr>
          <a:xfrm>
            <a:off x="533400" y="1628775"/>
            <a:ext cx="8077200" cy="5029200"/>
          </a:xfrm>
          <a:noFill/>
          <a:ln/>
        </p:spPr>
        <p:txBody>
          <a:bodyPr/>
          <a:lstStyle/>
          <a:p>
            <a:r>
              <a:rPr lang="en-GB"/>
              <a:t>Capture international transactions, given the potential for global transmission of resistance</a:t>
            </a:r>
          </a:p>
          <a:p>
            <a:r>
              <a:rPr lang="en-GB"/>
              <a:t>Include temporal dynamics to account for structural adjustment to strategies</a:t>
            </a:r>
          </a:p>
          <a:p>
            <a:r>
              <a:rPr lang="en-GB"/>
              <a:t>Disaggregate consumer sector to understand better the distribution of the costs of AMR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7013">
                                            <p:txEl>
                                              <p:pRg st="0" end="0"/>
                                            </p:txEl>
                                          </p:spTgt>
                                        </p:tgtEl>
                                        <p:attrNameLst>
                                          <p:attrName>style.visibility</p:attrName>
                                        </p:attrNameLst>
                                      </p:cBhvr>
                                      <p:to>
                                        <p:strVal val="visible"/>
                                      </p:to>
                                    </p:set>
                                    <p:animEffect transition="in" filter="wipe(left)">
                                      <p:cBhvr>
                                        <p:cTn id="7" dur="500"/>
                                        <p:tgtEl>
                                          <p:spTgt spid="4270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7013">
                                            <p:txEl>
                                              <p:pRg st="1" end="1"/>
                                            </p:txEl>
                                          </p:spTgt>
                                        </p:tgtEl>
                                        <p:attrNameLst>
                                          <p:attrName>style.visibility</p:attrName>
                                        </p:attrNameLst>
                                      </p:cBhvr>
                                      <p:to>
                                        <p:strVal val="visible"/>
                                      </p:to>
                                    </p:set>
                                    <p:animEffect transition="in" filter="wipe(left)">
                                      <p:cBhvr>
                                        <p:cTn id="12" dur="500"/>
                                        <p:tgtEl>
                                          <p:spTgt spid="4270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7013">
                                            <p:txEl>
                                              <p:pRg st="2" end="2"/>
                                            </p:txEl>
                                          </p:spTgt>
                                        </p:tgtEl>
                                        <p:attrNameLst>
                                          <p:attrName>style.visibility</p:attrName>
                                        </p:attrNameLst>
                                      </p:cBhvr>
                                      <p:to>
                                        <p:strVal val="visible"/>
                                      </p:to>
                                    </p:set>
                                    <p:animEffect transition="in" filter="wipe(left)">
                                      <p:cBhvr>
                                        <p:cTn id="17" dur="500"/>
                                        <p:tgtEl>
                                          <p:spTgt spid="4270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3"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6454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64548" name="Rectangle 4"/>
          <p:cNvSpPr>
            <a:spLocks noGrp="1" noChangeArrowheads="1"/>
          </p:cNvSpPr>
          <p:nvPr>
            <p:ph type="title"/>
          </p:nvPr>
        </p:nvSpPr>
        <p:spPr>
          <a:noFill/>
          <a:ln/>
        </p:spPr>
        <p:txBody>
          <a:bodyPr/>
          <a:lstStyle/>
          <a:p>
            <a:r>
              <a:rPr lang="en-US" sz="3600"/>
              <a:t>Conclusions – Applying Economics To The Analysis of AMR</a:t>
            </a:r>
          </a:p>
        </p:txBody>
      </p:sp>
      <p:sp>
        <p:nvSpPr>
          <p:cNvPr id="364549" name="Rectangle 5"/>
          <p:cNvSpPr>
            <a:spLocks noGrp="1" noChangeArrowheads="1"/>
          </p:cNvSpPr>
          <p:nvPr>
            <p:ph type="body" idx="1"/>
          </p:nvPr>
        </p:nvSpPr>
        <p:spPr>
          <a:xfrm>
            <a:off x="533400" y="1828800"/>
            <a:ext cx="8077200" cy="4552950"/>
          </a:xfrm>
          <a:noFill/>
          <a:ln/>
        </p:spPr>
        <p:txBody>
          <a:bodyPr/>
          <a:lstStyle/>
          <a:p>
            <a:r>
              <a:rPr lang="en-GB" sz="2800"/>
              <a:t>Conceptualisation of problem:</a:t>
            </a:r>
          </a:p>
          <a:p>
            <a:pPr lvl="1"/>
            <a:r>
              <a:rPr lang="en-GB" sz="2400"/>
              <a:t>Optimisation and balance</a:t>
            </a:r>
          </a:p>
          <a:p>
            <a:pPr lvl="1"/>
            <a:r>
              <a:rPr lang="en-GB" sz="2400"/>
              <a:t>Importance of temporal factors (trade-off now vs future)</a:t>
            </a:r>
          </a:p>
          <a:p>
            <a:r>
              <a:rPr lang="en-GB" sz="2800"/>
              <a:t>Technical analysis:</a:t>
            </a:r>
          </a:p>
          <a:p>
            <a:pPr lvl="1"/>
            <a:r>
              <a:rPr lang="en-GB" sz="2400"/>
              <a:t>Micro-economic evaluation of strategies</a:t>
            </a:r>
          </a:p>
          <a:p>
            <a:pPr lvl="1"/>
            <a:r>
              <a:rPr lang="en-GB" sz="2400"/>
              <a:t>Macro-economic assessment</a:t>
            </a:r>
          </a:p>
          <a:p>
            <a:r>
              <a:rPr lang="en-GB" sz="2800"/>
              <a:t>Strategies:</a:t>
            </a:r>
          </a:p>
          <a:p>
            <a:pPr lvl="1"/>
            <a:r>
              <a:rPr lang="en-GB" sz="2400"/>
              <a:t>Financial incentive structures (e.g. permits)</a:t>
            </a:r>
          </a:p>
          <a:p>
            <a:pPr lvl="1"/>
            <a:r>
              <a:rPr lang="en-GB" sz="2400"/>
              <a:t>Tackling ‘public good’ issues globally (lecture 20)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4549">
                                            <p:txEl>
                                              <p:pRg st="0" end="0"/>
                                            </p:txEl>
                                          </p:spTgt>
                                        </p:tgtEl>
                                        <p:attrNameLst>
                                          <p:attrName>style.visibility</p:attrName>
                                        </p:attrNameLst>
                                      </p:cBhvr>
                                      <p:to>
                                        <p:strVal val="visible"/>
                                      </p:to>
                                    </p:set>
                                    <p:animEffect transition="in" filter="wipe(left)">
                                      <p:cBhvr>
                                        <p:cTn id="7" dur="500"/>
                                        <p:tgtEl>
                                          <p:spTgt spid="36454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4549">
                                            <p:txEl>
                                              <p:pRg st="1" end="1"/>
                                            </p:txEl>
                                          </p:spTgt>
                                        </p:tgtEl>
                                        <p:attrNameLst>
                                          <p:attrName>style.visibility</p:attrName>
                                        </p:attrNameLst>
                                      </p:cBhvr>
                                      <p:to>
                                        <p:strVal val="visible"/>
                                      </p:to>
                                    </p:set>
                                    <p:animEffect transition="in" filter="wipe(left)">
                                      <p:cBhvr>
                                        <p:cTn id="10" dur="500"/>
                                        <p:tgtEl>
                                          <p:spTgt spid="36454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64549">
                                            <p:txEl>
                                              <p:pRg st="2" end="2"/>
                                            </p:txEl>
                                          </p:spTgt>
                                        </p:tgtEl>
                                        <p:attrNameLst>
                                          <p:attrName>style.visibility</p:attrName>
                                        </p:attrNameLst>
                                      </p:cBhvr>
                                      <p:to>
                                        <p:strVal val="visible"/>
                                      </p:to>
                                    </p:set>
                                    <p:animEffect transition="in" filter="wipe(left)">
                                      <p:cBhvr>
                                        <p:cTn id="13" dur="500"/>
                                        <p:tgtEl>
                                          <p:spTgt spid="36454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64549">
                                            <p:txEl>
                                              <p:pRg st="3" end="3"/>
                                            </p:txEl>
                                          </p:spTgt>
                                        </p:tgtEl>
                                        <p:attrNameLst>
                                          <p:attrName>style.visibility</p:attrName>
                                        </p:attrNameLst>
                                      </p:cBhvr>
                                      <p:to>
                                        <p:strVal val="visible"/>
                                      </p:to>
                                    </p:set>
                                    <p:animEffect transition="in" filter="wipe(left)">
                                      <p:cBhvr>
                                        <p:cTn id="18" dur="500"/>
                                        <p:tgtEl>
                                          <p:spTgt spid="36454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64549">
                                            <p:txEl>
                                              <p:pRg st="4" end="4"/>
                                            </p:txEl>
                                          </p:spTgt>
                                        </p:tgtEl>
                                        <p:attrNameLst>
                                          <p:attrName>style.visibility</p:attrName>
                                        </p:attrNameLst>
                                      </p:cBhvr>
                                      <p:to>
                                        <p:strVal val="visible"/>
                                      </p:to>
                                    </p:set>
                                    <p:animEffect transition="in" filter="wipe(left)">
                                      <p:cBhvr>
                                        <p:cTn id="21" dur="500"/>
                                        <p:tgtEl>
                                          <p:spTgt spid="36454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4549">
                                            <p:txEl>
                                              <p:pRg st="5" end="5"/>
                                            </p:txEl>
                                          </p:spTgt>
                                        </p:tgtEl>
                                        <p:attrNameLst>
                                          <p:attrName>style.visibility</p:attrName>
                                        </p:attrNameLst>
                                      </p:cBhvr>
                                      <p:to>
                                        <p:strVal val="visible"/>
                                      </p:to>
                                    </p:set>
                                    <p:animEffect transition="in" filter="wipe(left)">
                                      <p:cBhvr>
                                        <p:cTn id="24" dur="500"/>
                                        <p:tgtEl>
                                          <p:spTgt spid="36454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64549">
                                            <p:txEl>
                                              <p:pRg st="6" end="6"/>
                                            </p:txEl>
                                          </p:spTgt>
                                        </p:tgtEl>
                                        <p:attrNameLst>
                                          <p:attrName>style.visibility</p:attrName>
                                        </p:attrNameLst>
                                      </p:cBhvr>
                                      <p:to>
                                        <p:strVal val="visible"/>
                                      </p:to>
                                    </p:set>
                                    <p:animEffect transition="in" filter="wipe(left)">
                                      <p:cBhvr>
                                        <p:cTn id="29" dur="500"/>
                                        <p:tgtEl>
                                          <p:spTgt spid="364549">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64549">
                                            <p:txEl>
                                              <p:pRg st="7" end="7"/>
                                            </p:txEl>
                                          </p:spTgt>
                                        </p:tgtEl>
                                        <p:attrNameLst>
                                          <p:attrName>style.visibility</p:attrName>
                                        </p:attrNameLst>
                                      </p:cBhvr>
                                      <p:to>
                                        <p:strVal val="visible"/>
                                      </p:to>
                                    </p:set>
                                    <p:animEffect transition="in" filter="wipe(left)">
                                      <p:cBhvr>
                                        <p:cTn id="32" dur="500"/>
                                        <p:tgtEl>
                                          <p:spTgt spid="364549">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64549">
                                            <p:txEl>
                                              <p:pRg st="8" end="8"/>
                                            </p:txEl>
                                          </p:spTgt>
                                        </p:tgtEl>
                                        <p:attrNameLst>
                                          <p:attrName>style.visibility</p:attrName>
                                        </p:attrNameLst>
                                      </p:cBhvr>
                                      <p:to>
                                        <p:strVal val="visible"/>
                                      </p:to>
                                    </p:set>
                                    <p:animEffect transition="in" filter="wipe(left)">
                                      <p:cBhvr>
                                        <p:cTn id="35" dur="500"/>
                                        <p:tgtEl>
                                          <p:spTgt spid="3645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0685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06852" name="Rectangle 4"/>
          <p:cNvSpPr>
            <a:spLocks noGrp="1" noChangeArrowheads="1"/>
          </p:cNvSpPr>
          <p:nvPr>
            <p:ph type="title"/>
          </p:nvPr>
        </p:nvSpPr>
        <p:spPr>
          <a:noFill/>
          <a:ln/>
        </p:spPr>
        <p:txBody>
          <a:bodyPr/>
          <a:lstStyle/>
          <a:p>
            <a:r>
              <a:rPr lang="en-US"/>
              <a:t>Further references</a:t>
            </a:r>
          </a:p>
        </p:txBody>
      </p:sp>
      <p:sp>
        <p:nvSpPr>
          <p:cNvPr id="206853" name="Rectangle 5"/>
          <p:cNvSpPr>
            <a:spLocks noGrp="1" noChangeArrowheads="1"/>
          </p:cNvSpPr>
          <p:nvPr>
            <p:ph type="body" idx="1"/>
          </p:nvPr>
        </p:nvSpPr>
        <p:spPr>
          <a:xfrm>
            <a:off x="533400" y="1628775"/>
            <a:ext cx="8286750" cy="5157788"/>
          </a:xfrm>
          <a:noFill/>
          <a:ln/>
        </p:spPr>
        <p:txBody>
          <a:bodyPr/>
          <a:lstStyle/>
          <a:p>
            <a:pPr>
              <a:lnSpc>
                <a:spcPct val="80000"/>
              </a:lnSpc>
            </a:pPr>
            <a:r>
              <a:rPr lang="en-GB" sz="1800" b="1"/>
              <a:t>Externality &amp; micro-economic evaluation:</a:t>
            </a:r>
          </a:p>
          <a:p>
            <a:pPr lvl="1">
              <a:lnSpc>
                <a:spcPct val="80000"/>
              </a:lnSpc>
            </a:pPr>
            <a:r>
              <a:rPr lang="en-GB" sz="1600"/>
              <a:t>Coast J, Smith RD, Miller MR.  Superbugs: should antimicrobial resistance be included as a cost in economic evaluation?  </a:t>
            </a:r>
            <a:r>
              <a:rPr lang="en-GB" sz="1600" i="1"/>
              <a:t>Health Economics</a:t>
            </a:r>
            <a:r>
              <a:rPr lang="en-GB" sz="1600"/>
              <a:t>, 1996; 5: 217-226. </a:t>
            </a:r>
          </a:p>
          <a:p>
            <a:pPr lvl="1">
              <a:lnSpc>
                <a:spcPct val="80000"/>
              </a:lnSpc>
            </a:pPr>
            <a:r>
              <a:rPr lang="en-GB" sz="1600"/>
              <a:t>Coast J, Smith RD, Karcher AM, Wilton P, Millar MR.  Superbugs II: How should economic evaluation be conducted for interventions which aim to reduce antimicrobial resistance?  </a:t>
            </a:r>
            <a:r>
              <a:rPr lang="en-GB" sz="1600" i="1"/>
              <a:t>Health Economics</a:t>
            </a:r>
            <a:r>
              <a:rPr lang="en-GB" sz="1600"/>
              <a:t>, 2002; 11(7): 637-647.</a:t>
            </a:r>
          </a:p>
          <a:p>
            <a:pPr lvl="1">
              <a:lnSpc>
                <a:spcPct val="80000"/>
              </a:lnSpc>
            </a:pPr>
            <a:r>
              <a:rPr lang="en-GB" sz="1600"/>
              <a:t>Wilton P, Smith RD, Coast J, Millar MR.  Strategies to contain the emergence of antimicrobial resistance: a systematic review of effectiveness and cost-effectiveness.  </a:t>
            </a:r>
            <a:r>
              <a:rPr lang="en-GB" sz="1600" i="1"/>
              <a:t>Journal of Health Services Research and Policy</a:t>
            </a:r>
            <a:r>
              <a:rPr lang="en-GB" sz="1600"/>
              <a:t>, 2002; 7(2): 111-117.</a:t>
            </a:r>
          </a:p>
          <a:p>
            <a:pPr>
              <a:lnSpc>
                <a:spcPct val="80000"/>
              </a:lnSpc>
            </a:pPr>
            <a:endParaRPr lang="en-GB" sz="1800"/>
          </a:p>
          <a:p>
            <a:pPr>
              <a:lnSpc>
                <a:spcPct val="80000"/>
              </a:lnSpc>
            </a:pPr>
            <a:r>
              <a:rPr lang="en-GB" sz="1800" b="1"/>
              <a:t>Macro policies &amp; macro-economic analysis:</a:t>
            </a:r>
          </a:p>
          <a:p>
            <a:pPr lvl="1">
              <a:lnSpc>
                <a:spcPct val="80000"/>
              </a:lnSpc>
            </a:pPr>
            <a:r>
              <a:rPr lang="en-GB" sz="1600"/>
              <a:t>Coast J, Smith RD, Millar MR. An economic perspective on policy for antimicrobial resistance. </a:t>
            </a:r>
            <a:r>
              <a:rPr lang="en-GB" sz="1600" i="1"/>
              <a:t>Social Science and Medicine</a:t>
            </a:r>
            <a:r>
              <a:rPr lang="en-GB" sz="1600"/>
              <a:t>, 1998; 46: 29-38.</a:t>
            </a:r>
          </a:p>
          <a:p>
            <a:pPr lvl="1">
              <a:lnSpc>
                <a:spcPct val="80000"/>
              </a:lnSpc>
            </a:pPr>
            <a:r>
              <a:rPr lang="en-GB" sz="1600"/>
              <a:t>Smith RD, Coast J. Controlling antimicrobial resistance: a proposed transferable permit market. </a:t>
            </a:r>
            <a:r>
              <a:rPr lang="en-GB" sz="1600" i="1"/>
              <a:t>Health Policy</a:t>
            </a:r>
            <a:r>
              <a:rPr lang="en-GB" sz="1600"/>
              <a:t>, 1998; 43: 219-32.</a:t>
            </a:r>
          </a:p>
          <a:p>
            <a:pPr lvl="1">
              <a:lnSpc>
                <a:spcPct val="80000"/>
              </a:lnSpc>
            </a:pPr>
            <a:r>
              <a:rPr lang="en-GB" sz="1600"/>
              <a:t>Smith RD, Coast J. Antimicrobial resistance: a global response.  </a:t>
            </a:r>
            <a:r>
              <a:rPr lang="en-GB" sz="1600" i="1"/>
              <a:t>Bulletin of the World Health Organisation</a:t>
            </a:r>
            <a:r>
              <a:rPr lang="en-GB" sz="1600"/>
              <a:t>, 2002; 80: 126-133.</a:t>
            </a:r>
          </a:p>
          <a:p>
            <a:pPr lvl="1">
              <a:lnSpc>
                <a:spcPct val="80000"/>
              </a:lnSpc>
            </a:pPr>
            <a:r>
              <a:rPr lang="en-GB" sz="1600"/>
              <a:t>Smith RD, Coast J.  Resisting resistance: thinking strategically about antimicrobial resistance.  </a:t>
            </a:r>
            <a:r>
              <a:rPr lang="en-GB" sz="1600" i="1"/>
              <a:t>Georgetown Journal of International Affairs</a:t>
            </a:r>
            <a:r>
              <a:rPr lang="en-GB" sz="1600"/>
              <a:t>, 2003; IV(1): 135-141.</a:t>
            </a:r>
          </a:p>
          <a:p>
            <a:pPr lvl="1">
              <a:lnSpc>
                <a:spcPct val="80000"/>
              </a:lnSpc>
            </a:pPr>
            <a:r>
              <a:rPr lang="en-GB" sz="1600"/>
              <a:t>Yago M, Smith RD, Coast J, Millar MR. Assessing the macroeconomic impact of a healthcare problem: the application of computable general equilibrium analysis to antimicrobial resistance.  </a:t>
            </a:r>
            <a:r>
              <a:rPr lang="en-GB" sz="1600" i="1"/>
              <a:t>Journal of Health Economics</a:t>
            </a:r>
            <a:r>
              <a:rPr lang="en-GB" sz="1600"/>
              <a:t> (in press).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6853">
                                            <p:txEl>
                                              <p:pRg st="0" end="0"/>
                                            </p:txEl>
                                          </p:spTgt>
                                        </p:tgtEl>
                                        <p:attrNameLst>
                                          <p:attrName>style.visibility</p:attrName>
                                        </p:attrNameLst>
                                      </p:cBhvr>
                                      <p:to>
                                        <p:strVal val="visible"/>
                                      </p:to>
                                    </p:set>
                                    <p:animEffect transition="in" filter="wipe(left)">
                                      <p:cBhvr>
                                        <p:cTn id="7" dur="500"/>
                                        <p:tgtEl>
                                          <p:spTgt spid="20685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6853">
                                            <p:txEl>
                                              <p:pRg st="1" end="1"/>
                                            </p:txEl>
                                          </p:spTgt>
                                        </p:tgtEl>
                                        <p:attrNameLst>
                                          <p:attrName>style.visibility</p:attrName>
                                        </p:attrNameLst>
                                      </p:cBhvr>
                                      <p:to>
                                        <p:strVal val="visible"/>
                                      </p:to>
                                    </p:set>
                                    <p:animEffect transition="in" filter="wipe(left)">
                                      <p:cBhvr>
                                        <p:cTn id="10" dur="500"/>
                                        <p:tgtEl>
                                          <p:spTgt spid="20685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06853">
                                            <p:txEl>
                                              <p:pRg st="2" end="2"/>
                                            </p:txEl>
                                          </p:spTgt>
                                        </p:tgtEl>
                                        <p:attrNameLst>
                                          <p:attrName>style.visibility</p:attrName>
                                        </p:attrNameLst>
                                      </p:cBhvr>
                                      <p:to>
                                        <p:strVal val="visible"/>
                                      </p:to>
                                    </p:set>
                                    <p:animEffect transition="in" filter="wipe(left)">
                                      <p:cBhvr>
                                        <p:cTn id="13" dur="500"/>
                                        <p:tgtEl>
                                          <p:spTgt spid="20685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06853">
                                            <p:txEl>
                                              <p:pRg st="3" end="3"/>
                                            </p:txEl>
                                          </p:spTgt>
                                        </p:tgtEl>
                                        <p:attrNameLst>
                                          <p:attrName>style.visibility</p:attrName>
                                        </p:attrNameLst>
                                      </p:cBhvr>
                                      <p:to>
                                        <p:strVal val="visible"/>
                                      </p:to>
                                    </p:set>
                                    <p:animEffect transition="in" filter="wipe(left)">
                                      <p:cBhvr>
                                        <p:cTn id="16" dur="500"/>
                                        <p:tgtEl>
                                          <p:spTgt spid="20685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6853">
                                            <p:txEl>
                                              <p:pRg st="5" end="5"/>
                                            </p:txEl>
                                          </p:spTgt>
                                        </p:tgtEl>
                                        <p:attrNameLst>
                                          <p:attrName>style.visibility</p:attrName>
                                        </p:attrNameLst>
                                      </p:cBhvr>
                                      <p:to>
                                        <p:strVal val="visible"/>
                                      </p:to>
                                    </p:set>
                                    <p:animEffect transition="in" filter="wipe(left)">
                                      <p:cBhvr>
                                        <p:cTn id="21" dur="500"/>
                                        <p:tgtEl>
                                          <p:spTgt spid="206853">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06853">
                                            <p:txEl>
                                              <p:pRg st="6" end="6"/>
                                            </p:txEl>
                                          </p:spTgt>
                                        </p:tgtEl>
                                        <p:attrNameLst>
                                          <p:attrName>style.visibility</p:attrName>
                                        </p:attrNameLst>
                                      </p:cBhvr>
                                      <p:to>
                                        <p:strVal val="visible"/>
                                      </p:to>
                                    </p:set>
                                    <p:animEffect transition="in" filter="wipe(left)">
                                      <p:cBhvr>
                                        <p:cTn id="24" dur="500"/>
                                        <p:tgtEl>
                                          <p:spTgt spid="206853">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06853">
                                            <p:txEl>
                                              <p:pRg st="7" end="7"/>
                                            </p:txEl>
                                          </p:spTgt>
                                        </p:tgtEl>
                                        <p:attrNameLst>
                                          <p:attrName>style.visibility</p:attrName>
                                        </p:attrNameLst>
                                      </p:cBhvr>
                                      <p:to>
                                        <p:strVal val="visible"/>
                                      </p:to>
                                    </p:set>
                                    <p:animEffect transition="in" filter="wipe(left)">
                                      <p:cBhvr>
                                        <p:cTn id="27" dur="500"/>
                                        <p:tgtEl>
                                          <p:spTgt spid="206853">
                                            <p:txEl>
                                              <p:pRg st="7" end="7"/>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06853">
                                            <p:txEl>
                                              <p:pRg st="8" end="8"/>
                                            </p:txEl>
                                          </p:spTgt>
                                        </p:tgtEl>
                                        <p:attrNameLst>
                                          <p:attrName>style.visibility</p:attrName>
                                        </p:attrNameLst>
                                      </p:cBhvr>
                                      <p:to>
                                        <p:strVal val="visible"/>
                                      </p:to>
                                    </p:set>
                                    <p:animEffect transition="in" filter="wipe(left)">
                                      <p:cBhvr>
                                        <p:cTn id="30" dur="500"/>
                                        <p:tgtEl>
                                          <p:spTgt spid="206853">
                                            <p:txEl>
                                              <p:pRg st="8" end="8"/>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06853">
                                            <p:txEl>
                                              <p:pRg st="9" end="9"/>
                                            </p:txEl>
                                          </p:spTgt>
                                        </p:tgtEl>
                                        <p:attrNameLst>
                                          <p:attrName>style.visibility</p:attrName>
                                        </p:attrNameLst>
                                      </p:cBhvr>
                                      <p:to>
                                        <p:strVal val="visible"/>
                                      </p:to>
                                    </p:set>
                                    <p:animEffect transition="in" filter="wipe(left)">
                                      <p:cBhvr>
                                        <p:cTn id="33" dur="500"/>
                                        <p:tgtEl>
                                          <p:spTgt spid="206853">
                                            <p:txEl>
                                              <p:pRg st="9" end="9"/>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6853">
                                            <p:txEl>
                                              <p:pRg st="10" end="10"/>
                                            </p:txEl>
                                          </p:spTgt>
                                        </p:tgtEl>
                                        <p:attrNameLst>
                                          <p:attrName>style.visibility</p:attrName>
                                        </p:attrNameLst>
                                      </p:cBhvr>
                                      <p:to>
                                        <p:strVal val="visible"/>
                                      </p:to>
                                    </p:set>
                                    <p:animEffect transition="in" filter="wipe(left)">
                                      <p:cBhvr>
                                        <p:cTn id="36" dur="500"/>
                                        <p:tgtEl>
                                          <p:spTgt spid="2068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15395"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15396" name="Rectangle 4"/>
          <p:cNvSpPr>
            <a:spLocks noGrp="1" noChangeArrowheads="1"/>
          </p:cNvSpPr>
          <p:nvPr>
            <p:ph type="title"/>
          </p:nvPr>
        </p:nvSpPr>
        <p:spPr>
          <a:noFill/>
          <a:ln/>
        </p:spPr>
        <p:txBody>
          <a:bodyPr/>
          <a:lstStyle/>
          <a:p>
            <a:r>
              <a:rPr lang="en-US"/>
              <a:t>Importance of AMR</a:t>
            </a:r>
          </a:p>
        </p:txBody>
      </p:sp>
      <p:pic>
        <p:nvPicPr>
          <p:cNvPr id="315399" name="Picture 7"/>
          <p:cNvPicPr>
            <a:picLocks noChangeAspect="1" noChangeArrowheads="1"/>
          </p:cNvPicPr>
          <p:nvPr>
            <p:ph sz="half" idx="1"/>
          </p:nvPr>
        </p:nvPicPr>
        <p:blipFill>
          <a:blip r:embed="rId3" cstate="print"/>
          <a:srcRect/>
          <a:stretch>
            <a:fillRect/>
          </a:stretch>
        </p:blipFill>
        <p:spPr>
          <a:xfrm>
            <a:off x="1000125" y="1828800"/>
            <a:ext cx="3244850" cy="4408488"/>
          </a:xfrm>
          <a:noFill/>
          <a:ln/>
        </p:spPr>
      </p:pic>
      <p:pic>
        <p:nvPicPr>
          <p:cNvPr id="315401" name="Picture 9"/>
          <p:cNvPicPr>
            <a:picLocks noChangeAspect="1" noChangeArrowheads="1"/>
          </p:cNvPicPr>
          <p:nvPr>
            <p:ph sz="half" idx="2"/>
          </p:nvPr>
        </p:nvPicPr>
        <p:blipFill>
          <a:blip r:embed="rId4" cstate="print"/>
          <a:srcRect/>
          <a:stretch>
            <a:fillRect/>
          </a:stretch>
        </p:blipFill>
        <p:spPr>
          <a:xfrm>
            <a:off x="4648200" y="2462213"/>
            <a:ext cx="4316413" cy="3100387"/>
          </a:xfrm>
          <a:noFill/>
          <a:ln/>
        </p:spPr>
      </p:pic>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2"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17443"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17444" name="Rectangle 4"/>
          <p:cNvSpPr>
            <a:spLocks noGrp="1" noChangeArrowheads="1"/>
          </p:cNvSpPr>
          <p:nvPr>
            <p:ph type="title"/>
          </p:nvPr>
        </p:nvSpPr>
        <p:spPr>
          <a:noFill/>
          <a:ln/>
        </p:spPr>
        <p:txBody>
          <a:bodyPr/>
          <a:lstStyle/>
          <a:p>
            <a:r>
              <a:rPr lang="en-GB" sz="3600"/>
              <a:t>Economic Conceptualisation of AMR</a:t>
            </a:r>
            <a:endParaRPr lang="en-US" sz="3600"/>
          </a:p>
        </p:txBody>
      </p:sp>
      <p:sp>
        <p:nvSpPr>
          <p:cNvPr id="317445" name="Rectangle 5"/>
          <p:cNvSpPr>
            <a:spLocks noGrp="1" noChangeArrowheads="1"/>
          </p:cNvSpPr>
          <p:nvPr>
            <p:ph type="body" idx="1"/>
          </p:nvPr>
        </p:nvSpPr>
        <p:spPr>
          <a:xfrm>
            <a:off x="533400" y="1828800"/>
            <a:ext cx="8286750" cy="4479925"/>
          </a:xfrm>
          <a:noFill/>
          <a:ln/>
        </p:spPr>
        <p:txBody>
          <a:bodyPr/>
          <a:lstStyle/>
          <a:p>
            <a:pPr>
              <a:lnSpc>
                <a:spcPct val="90000"/>
              </a:lnSpc>
              <a:tabLst>
                <a:tab pos="457200" algn="l"/>
                <a:tab pos="742950" algn="l"/>
                <a:tab pos="1143000" algn="l"/>
                <a:tab pos="2336800" algn="l"/>
              </a:tabLst>
            </a:pPr>
            <a:r>
              <a:rPr lang="en-GB" sz="2800"/>
              <a:t>Externality	=	Effect on those other than 						the immediate consumer (cross-					sectional &amp; temporal ext.)</a:t>
            </a:r>
          </a:p>
          <a:p>
            <a:pPr>
              <a:lnSpc>
                <a:spcPct val="90000"/>
              </a:lnSpc>
              <a:tabLst>
                <a:tab pos="457200" algn="l"/>
                <a:tab pos="742950" algn="l"/>
                <a:tab pos="1143000" algn="l"/>
                <a:tab pos="2336800" algn="l"/>
              </a:tabLst>
            </a:pPr>
            <a:endParaRPr lang="en-GB" sz="2800"/>
          </a:p>
          <a:p>
            <a:pPr>
              <a:lnSpc>
                <a:spcPct val="90000"/>
              </a:lnSpc>
              <a:tabLst>
                <a:tab pos="457200" algn="l"/>
                <a:tab pos="742950" algn="l"/>
                <a:tab pos="1143000" algn="l"/>
                <a:tab pos="2336800" algn="l"/>
              </a:tabLst>
            </a:pPr>
            <a:r>
              <a:rPr lang="en-GB" sz="2800"/>
              <a:t>Resistance	=	Negative externality (i.e. cost) 					associated with consumption 					of antimicrobials now</a:t>
            </a:r>
          </a:p>
          <a:p>
            <a:pPr>
              <a:lnSpc>
                <a:spcPct val="90000"/>
              </a:lnSpc>
              <a:tabLst>
                <a:tab pos="457200" algn="l"/>
                <a:tab pos="742950" algn="l"/>
                <a:tab pos="1143000" algn="l"/>
                <a:tab pos="2336800" algn="l"/>
              </a:tabLst>
            </a:pPr>
            <a:endParaRPr lang="en-GB" sz="2800"/>
          </a:p>
          <a:p>
            <a:pPr>
              <a:lnSpc>
                <a:spcPct val="90000"/>
              </a:lnSpc>
              <a:tabLst>
                <a:tab pos="457200" algn="l"/>
                <a:tab pos="742950" algn="l"/>
                <a:tab pos="1143000" algn="l"/>
                <a:tab pos="2336800" algn="l"/>
              </a:tabLst>
            </a:pPr>
            <a:r>
              <a:rPr lang="en-GB" sz="2800"/>
              <a:t>Implication	=	Sub-optimal (over) consumption 					of antimicrobials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45">
                                            <p:txEl>
                                              <p:pRg st="0" end="0"/>
                                            </p:txEl>
                                          </p:spTgt>
                                        </p:tgtEl>
                                        <p:attrNameLst>
                                          <p:attrName>style.visibility</p:attrName>
                                        </p:attrNameLst>
                                      </p:cBhvr>
                                      <p:to>
                                        <p:strVal val="visible"/>
                                      </p:to>
                                    </p:set>
                                    <p:animEffect transition="in" filter="wipe(left)">
                                      <p:cBhvr>
                                        <p:cTn id="7" dur="500"/>
                                        <p:tgtEl>
                                          <p:spTgt spid="3174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45">
                                            <p:txEl>
                                              <p:pRg st="2" end="2"/>
                                            </p:txEl>
                                          </p:spTgt>
                                        </p:tgtEl>
                                        <p:attrNameLst>
                                          <p:attrName>style.visibility</p:attrName>
                                        </p:attrNameLst>
                                      </p:cBhvr>
                                      <p:to>
                                        <p:strVal val="visible"/>
                                      </p:to>
                                    </p:set>
                                    <p:animEffect transition="in" filter="wipe(left)">
                                      <p:cBhvr>
                                        <p:cTn id="12" dur="500"/>
                                        <p:tgtEl>
                                          <p:spTgt spid="31744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45">
                                            <p:txEl>
                                              <p:pRg st="4" end="4"/>
                                            </p:txEl>
                                          </p:spTgt>
                                        </p:tgtEl>
                                        <p:attrNameLst>
                                          <p:attrName>style.visibility</p:attrName>
                                        </p:attrNameLst>
                                      </p:cBhvr>
                                      <p:to>
                                        <p:strVal val="visible"/>
                                      </p:to>
                                    </p:set>
                                    <p:animEffect transition="in" filter="wipe(left)">
                                      <p:cBhvr>
                                        <p:cTn id="17" dur="500"/>
                                        <p:tgtEl>
                                          <p:spTgt spid="3174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426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42692" name="Rectangle 4"/>
          <p:cNvSpPr>
            <a:spLocks noGrp="1" noChangeArrowheads="1"/>
          </p:cNvSpPr>
          <p:nvPr>
            <p:ph type="title"/>
          </p:nvPr>
        </p:nvSpPr>
        <p:spPr>
          <a:noFill/>
          <a:ln/>
        </p:spPr>
        <p:txBody>
          <a:bodyPr/>
          <a:lstStyle/>
          <a:p>
            <a:r>
              <a:rPr lang="en-US"/>
              <a:t>A Difficult Balance</a:t>
            </a:r>
          </a:p>
        </p:txBody>
      </p:sp>
      <p:sp>
        <p:nvSpPr>
          <p:cNvPr id="242695" name="AutoShape 7"/>
          <p:cNvSpPr>
            <a:spLocks noChangeArrowheads="1"/>
          </p:cNvSpPr>
          <p:nvPr/>
        </p:nvSpPr>
        <p:spPr bwMode="auto">
          <a:xfrm>
            <a:off x="4038600" y="4191000"/>
            <a:ext cx="1057275" cy="1524000"/>
          </a:xfrm>
          <a:prstGeom prst="triangle">
            <a:avLst>
              <a:gd name="adj" fmla="val 50000"/>
            </a:avLst>
          </a:prstGeom>
          <a:solidFill>
            <a:schemeClr val="accent2"/>
          </a:solidFill>
          <a:ln w="9525">
            <a:solidFill>
              <a:schemeClr val="tx1"/>
            </a:solidFill>
            <a:miter lim="800000"/>
            <a:headEnd/>
            <a:tailEnd/>
          </a:ln>
          <a:effectLst/>
        </p:spPr>
        <p:txBody>
          <a:bodyPr wrap="none" anchor="ctr"/>
          <a:lstStyle/>
          <a:p>
            <a:endParaRPr lang="en-GB"/>
          </a:p>
        </p:txBody>
      </p:sp>
      <p:sp>
        <p:nvSpPr>
          <p:cNvPr id="242696" name="Oval 8"/>
          <p:cNvSpPr>
            <a:spLocks noChangeArrowheads="1"/>
          </p:cNvSpPr>
          <p:nvPr/>
        </p:nvSpPr>
        <p:spPr bwMode="auto">
          <a:xfrm>
            <a:off x="685800" y="2362200"/>
            <a:ext cx="2286000" cy="2286000"/>
          </a:xfrm>
          <a:prstGeom prst="ellipse">
            <a:avLst/>
          </a:prstGeom>
          <a:solidFill>
            <a:schemeClr val="accent1"/>
          </a:solidFill>
          <a:ln w="9525">
            <a:solidFill>
              <a:schemeClr val="tx1"/>
            </a:solidFill>
            <a:round/>
            <a:headEnd/>
            <a:tailEnd/>
          </a:ln>
          <a:effectLst/>
        </p:spPr>
        <p:txBody>
          <a:bodyPr wrap="none" anchor="ctr"/>
          <a:lstStyle/>
          <a:p>
            <a:pPr algn="ctr"/>
            <a:endParaRPr lang="en-GB" sz="1600" b="1"/>
          </a:p>
          <a:p>
            <a:pPr algn="ctr"/>
            <a:r>
              <a:rPr lang="en-GB" sz="1800" b="1">
                <a:solidFill>
                  <a:srgbClr val="000099"/>
                </a:solidFill>
              </a:rPr>
              <a:t>The best interests </a:t>
            </a:r>
          </a:p>
          <a:p>
            <a:pPr algn="ctr"/>
            <a:r>
              <a:rPr lang="en-GB" sz="1800" b="1">
                <a:solidFill>
                  <a:srgbClr val="000099"/>
                </a:solidFill>
              </a:rPr>
              <a:t>of the individual</a:t>
            </a:r>
            <a:endParaRPr lang="en-GB" sz="1600" b="1"/>
          </a:p>
          <a:p>
            <a:pPr algn="ctr"/>
            <a:endParaRPr lang="en-GB" sz="1800" b="1">
              <a:solidFill>
                <a:srgbClr val="FF9933"/>
              </a:solidFill>
            </a:endParaRPr>
          </a:p>
        </p:txBody>
      </p:sp>
      <p:sp>
        <p:nvSpPr>
          <p:cNvPr id="242697" name="Oval 9"/>
          <p:cNvSpPr>
            <a:spLocks noChangeArrowheads="1"/>
          </p:cNvSpPr>
          <p:nvPr/>
        </p:nvSpPr>
        <p:spPr bwMode="auto">
          <a:xfrm>
            <a:off x="6096000" y="2362200"/>
            <a:ext cx="2362200" cy="2286000"/>
          </a:xfrm>
          <a:prstGeom prst="ellipse">
            <a:avLst/>
          </a:prstGeom>
          <a:solidFill>
            <a:schemeClr val="accent1"/>
          </a:solidFill>
          <a:ln w="9525">
            <a:solidFill>
              <a:schemeClr val="tx1"/>
            </a:solidFill>
            <a:round/>
            <a:headEnd/>
            <a:tailEnd/>
          </a:ln>
          <a:effectLst/>
        </p:spPr>
        <p:txBody>
          <a:bodyPr wrap="none" anchor="ctr"/>
          <a:lstStyle/>
          <a:p>
            <a:pPr algn="ctr"/>
            <a:r>
              <a:rPr lang="en-GB" sz="1800" b="1">
                <a:solidFill>
                  <a:srgbClr val="000099"/>
                </a:solidFill>
              </a:rPr>
              <a:t>Society’s need </a:t>
            </a:r>
          </a:p>
          <a:p>
            <a:pPr algn="ctr"/>
            <a:r>
              <a:rPr lang="en-GB" sz="1800" b="1">
                <a:solidFill>
                  <a:srgbClr val="000099"/>
                </a:solidFill>
              </a:rPr>
              <a:t>for sustainable</a:t>
            </a:r>
            <a:endParaRPr lang="en-GB" sz="1800" b="1">
              <a:solidFill>
                <a:schemeClr val="accent1"/>
              </a:solidFill>
            </a:endParaRPr>
          </a:p>
          <a:p>
            <a:pPr algn="ctr"/>
            <a:r>
              <a:rPr lang="en-GB" sz="1800" b="1">
                <a:solidFill>
                  <a:srgbClr val="000099"/>
                </a:solidFill>
              </a:rPr>
              <a:t> antibacterial use</a:t>
            </a:r>
            <a:endParaRPr lang="en-GB" sz="1800" b="1">
              <a:solidFill>
                <a:srgbClr val="FF9933"/>
              </a:solidFill>
            </a:endParaRPr>
          </a:p>
        </p:txBody>
      </p:sp>
      <p:sp>
        <p:nvSpPr>
          <p:cNvPr id="242698" name="Freeform 10"/>
          <p:cNvSpPr>
            <a:spLocks/>
          </p:cNvSpPr>
          <p:nvPr/>
        </p:nvSpPr>
        <p:spPr bwMode="auto">
          <a:xfrm>
            <a:off x="838200" y="4191000"/>
            <a:ext cx="7391400" cy="838200"/>
          </a:xfrm>
          <a:custGeom>
            <a:avLst/>
            <a:gdLst/>
            <a:ahLst/>
            <a:cxnLst>
              <a:cxn ang="0">
                <a:pos x="0" y="432"/>
              </a:cxn>
              <a:cxn ang="0">
                <a:pos x="2352" y="0"/>
              </a:cxn>
              <a:cxn ang="0">
                <a:pos x="4608" y="432"/>
              </a:cxn>
            </a:cxnLst>
            <a:rect l="0" t="0" r="r" b="b"/>
            <a:pathLst>
              <a:path w="4608" h="432">
                <a:moveTo>
                  <a:pt x="0" y="432"/>
                </a:moveTo>
                <a:cubicBezTo>
                  <a:pt x="792" y="216"/>
                  <a:pt x="1584" y="0"/>
                  <a:pt x="2352" y="0"/>
                </a:cubicBezTo>
                <a:cubicBezTo>
                  <a:pt x="3120" y="0"/>
                  <a:pt x="3864" y="216"/>
                  <a:pt x="4608" y="432"/>
                </a:cubicBezTo>
              </a:path>
            </a:pathLst>
          </a:custGeom>
          <a:noFill/>
          <a:ln w="38100" cmpd="sng">
            <a:solidFill>
              <a:schemeClr val="hlink"/>
            </a:solidFill>
            <a:round/>
            <a:headEnd/>
            <a:tailEnd/>
          </a:ln>
          <a:effectLst/>
        </p:spPr>
        <p:txBody>
          <a:bodyPr wrap="none" anchor="ctr"/>
          <a:lstStyle/>
          <a:p>
            <a:endParaRPr lang="en-GB"/>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1949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19492" name="Rectangle 4"/>
          <p:cNvSpPr>
            <a:spLocks noGrp="1" noChangeArrowheads="1"/>
          </p:cNvSpPr>
          <p:nvPr>
            <p:ph type="title"/>
          </p:nvPr>
        </p:nvSpPr>
        <p:spPr>
          <a:noFill/>
          <a:ln/>
        </p:spPr>
        <p:txBody>
          <a:bodyPr/>
          <a:lstStyle/>
          <a:p>
            <a:r>
              <a:rPr lang="en-US"/>
              <a:t>Form of Negative Externality</a:t>
            </a:r>
          </a:p>
        </p:txBody>
      </p:sp>
      <p:sp>
        <p:nvSpPr>
          <p:cNvPr id="319493" name="Rectangle 5"/>
          <p:cNvSpPr>
            <a:spLocks noGrp="1" noChangeArrowheads="1"/>
          </p:cNvSpPr>
          <p:nvPr>
            <p:ph type="body" idx="1"/>
          </p:nvPr>
        </p:nvSpPr>
        <p:spPr>
          <a:xfrm>
            <a:off x="533400" y="1828800"/>
            <a:ext cx="8286750" cy="4479925"/>
          </a:xfrm>
          <a:noFill/>
          <a:ln/>
        </p:spPr>
        <p:txBody>
          <a:bodyPr/>
          <a:lstStyle/>
          <a:p>
            <a:pPr>
              <a:buFont typeface="Monotype Sorts" pitchFamily="2" charset="2"/>
              <a:buNone/>
            </a:pPr>
            <a:endParaRPr lang="en-GB"/>
          </a:p>
          <a:p>
            <a:pPr algn="ctr">
              <a:buFont typeface="Monotype Sorts" pitchFamily="2" charset="2"/>
              <a:buNone/>
            </a:pPr>
            <a:r>
              <a:rPr lang="en-GB"/>
              <a:t>E</a:t>
            </a:r>
            <a:r>
              <a:rPr lang="en-GB" baseline="30000"/>
              <a:t>R</a:t>
            </a:r>
            <a:r>
              <a:rPr lang="en-GB" baseline="-25000"/>
              <a:t>t</a:t>
            </a:r>
            <a:r>
              <a:rPr lang="en-GB"/>
              <a:t> = </a:t>
            </a:r>
            <a:r>
              <a:rPr lang="en-GB" i="1"/>
              <a:t>f</a:t>
            </a:r>
            <a:r>
              <a:rPr lang="en-GB"/>
              <a:t>(A</a:t>
            </a:r>
            <a:r>
              <a:rPr lang="en-GB" baseline="-25000"/>
              <a:t>t</a:t>
            </a:r>
            <a:r>
              <a:rPr lang="en-GB"/>
              <a:t>, X</a:t>
            </a:r>
            <a:r>
              <a:rPr lang="en-GB" baseline="30000"/>
              <a:t>i</a:t>
            </a:r>
            <a:r>
              <a:rPr lang="en-GB" baseline="-25000"/>
              <a:t>t</a:t>
            </a:r>
            <a:r>
              <a:rPr lang="en-GB"/>
              <a:t>)</a:t>
            </a:r>
          </a:p>
          <a:p>
            <a:endParaRPr lang="en-GB"/>
          </a:p>
          <a:p>
            <a:pPr>
              <a:buFont typeface="Monotype Sorts" pitchFamily="2" charset="2"/>
              <a:buNone/>
            </a:pPr>
            <a:r>
              <a:rPr lang="en-GB"/>
              <a:t>E</a:t>
            </a:r>
            <a:r>
              <a:rPr lang="en-GB" baseline="30000"/>
              <a:t>R</a:t>
            </a:r>
            <a:r>
              <a:rPr lang="en-GB" baseline="-25000"/>
              <a:t>t</a:t>
            </a:r>
            <a:r>
              <a:rPr lang="en-GB"/>
              <a:t> 	= extent of externality (AMR) in time </a:t>
            </a:r>
            <a:r>
              <a:rPr lang="en-GB" i="1"/>
              <a:t>t</a:t>
            </a:r>
          </a:p>
          <a:p>
            <a:pPr>
              <a:buFont typeface="Monotype Sorts" pitchFamily="2" charset="2"/>
              <a:buNone/>
            </a:pPr>
            <a:r>
              <a:rPr lang="en-GB"/>
              <a:t>A</a:t>
            </a:r>
            <a:r>
              <a:rPr lang="en-GB" baseline="-25000"/>
              <a:t>t</a:t>
            </a:r>
            <a:r>
              <a:rPr lang="en-GB"/>
              <a:t>   	= quantity of AMs consumed in time </a:t>
            </a:r>
            <a:r>
              <a:rPr lang="en-GB" i="1"/>
              <a:t>t</a:t>
            </a:r>
          </a:p>
          <a:p>
            <a:pPr>
              <a:buFont typeface="Monotype Sorts" pitchFamily="2" charset="2"/>
              <a:buNone/>
            </a:pPr>
            <a:r>
              <a:rPr lang="en-GB"/>
              <a:t>X</a:t>
            </a:r>
            <a:r>
              <a:rPr lang="en-GB" baseline="30000"/>
              <a:t>i</a:t>
            </a:r>
            <a:r>
              <a:rPr lang="en-GB" baseline="-25000"/>
              <a:t>t</a:t>
            </a:r>
            <a:r>
              <a:rPr lang="en-GB"/>
              <a:t>   	= vector of exogenous factors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493">
                                            <p:txEl>
                                              <p:pRg st="1" end="1"/>
                                            </p:txEl>
                                          </p:spTgt>
                                        </p:tgtEl>
                                        <p:attrNameLst>
                                          <p:attrName>style.visibility</p:attrName>
                                        </p:attrNameLst>
                                      </p:cBhvr>
                                      <p:to>
                                        <p:strVal val="visible"/>
                                      </p:to>
                                    </p:set>
                                    <p:animEffect transition="in" filter="wipe(left)">
                                      <p:cBhvr>
                                        <p:cTn id="7" dur="500"/>
                                        <p:tgtEl>
                                          <p:spTgt spid="3194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9493">
                                            <p:txEl>
                                              <p:pRg st="3" end="3"/>
                                            </p:txEl>
                                          </p:spTgt>
                                        </p:tgtEl>
                                        <p:attrNameLst>
                                          <p:attrName>style.visibility</p:attrName>
                                        </p:attrNameLst>
                                      </p:cBhvr>
                                      <p:to>
                                        <p:strVal val="visible"/>
                                      </p:to>
                                    </p:set>
                                    <p:animEffect transition="in" filter="wipe(left)">
                                      <p:cBhvr>
                                        <p:cTn id="12" dur="500"/>
                                        <p:tgtEl>
                                          <p:spTgt spid="31949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9493">
                                            <p:txEl>
                                              <p:pRg st="4" end="4"/>
                                            </p:txEl>
                                          </p:spTgt>
                                        </p:tgtEl>
                                        <p:attrNameLst>
                                          <p:attrName>style.visibility</p:attrName>
                                        </p:attrNameLst>
                                      </p:cBhvr>
                                      <p:to>
                                        <p:strVal val="visible"/>
                                      </p:to>
                                    </p:set>
                                    <p:animEffect transition="in" filter="wipe(left)">
                                      <p:cBhvr>
                                        <p:cTn id="17" dur="500"/>
                                        <p:tgtEl>
                                          <p:spTgt spid="31949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9493">
                                            <p:txEl>
                                              <p:pRg st="5" end="5"/>
                                            </p:txEl>
                                          </p:spTgt>
                                        </p:tgtEl>
                                        <p:attrNameLst>
                                          <p:attrName>style.visibility</p:attrName>
                                        </p:attrNameLst>
                                      </p:cBhvr>
                                      <p:to>
                                        <p:strVal val="visible"/>
                                      </p:to>
                                    </p:set>
                                    <p:animEffect transition="in" filter="wipe(left)">
                                      <p:cBhvr>
                                        <p:cTn id="22" dur="500"/>
                                        <p:tgtEl>
                                          <p:spTgt spid="3194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37273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372740" name="Rectangle 4"/>
          <p:cNvSpPr>
            <a:spLocks noGrp="1" noChangeArrowheads="1"/>
          </p:cNvSpPr>
          <p:nvPr>
            <p:ph type="title"/>
          </p:nvPr>
        </p:nvSpPr>
        <p:spPr>
          <a:noFill/>
          <a:ln/>
        </p:spPr>
        <p:txBody>
          <a:bodyPr/>
          <a:lstStyle/>
          <a:p>
            <a:r>
              <a:rPr lang="en-US"/>
              <a:t>Form of Positive Externality</a:t>
            </a:r>
          </a:p>
        </p:txBody>
      </p:sp>
      <p:sp>
        <p:nvSpPr>
          <p:cNvPr id="372741" name="Rectangle 5"/>
          <p:cNvSpPr>
            <a:spLocks noGrp="1" noChangeArrowheads="1"/>
          </p:cNvSpPr>
          <p:nvPr>
            <p:ph type="body" idx="1"/>
          </p:nvPr>
        </p:nvSpPr>
        <p:spPr>
          <a:xfrm>
            <a:off x="533400" y="1828800"/>
            <a:ext cx="8286750" cy="4479925"/>
          </a:xfrm>
          <a:noFill/>
          <a:ln/>
        </p:spPr>
        <p:txBody>
          <a:bodyPr/>
          <a:lstStyle/>
          <a:p>
            <a:pPr>
              <a:lnSpc>
                <a:spcPct val="90000"/>
              </a:lnSpc>
              <a:buFont typeface="Monotype Sorts" pitchFamily="2" charset="2"/>
              <a:buNone/>
            </a:pPr>
            <a:endParaRPr lang="en-GB"/>
          </a:p>
          <a:p>
            <a:pPr algn="ctr">
              <a:lnSpc>
                <a:spcPct val="90000"/>
              </a:lnSpc>
              <a:buFont typeface="Monotype Sorts" pitchFamily="2" charset="2"/>
              <a:buNone/>
            </a:pPr>
            <a:r>
              <a:rPr lang="en-GB"/>
              <a:t>E</a:t>
            </a:r>
            <a:r>
              <a:rPr lang="en-GB" baseline="30000"/>
              <a:t>P</a:t>
            </a:r>
            <a:r>
              <a:rPr lang="en-GB" baseline="-25000"/>
              <a:t>t</a:t>
            </a:r>
            <a:r>
              <a:rPr lang="en-GB"/>
              <a:t> = </a:t>
            </a:r>
            <a:r>
              <a:rPr lang="en-GB" i="1"/>
              <a:t>f</a:t>
            </a:r>
            <a:r>
              <a:rPr lang="en-GB"/>
              <a:t>(A</a:t>
            </a:r>
            <a:r>
              <a:rPr lang="en-GB" baseline="-25000"/>
              <a:t>t</a:t>
            </a:r>
            <a:r>
              <a:rPr lang="en-GB"/>
              <a:t>, E</a:t>
            </a:r>
            <a:r>
              <a:rPr lang="en-GB" baseline="30000"/>
              <a:t>R</a:t>
            </a:r>
            <a:r>
              <a:rPr lang="en-GB" baseline="-25000"/>
              <a:t>t</a:t>
            </a:r>
            <a:r>
              <a:rPr lang="en-GB"/>
              <a:t>, X</a:t>
            </a:r>
            <a:r>
              <a:rPr lang="en-GB" baseline="30000"/>
              <a:t>i</a:t>
            </a:r>
            <a:r>
              <a:rPr lang="en-GB" baseline="-25000"/>
              <a:t>t</a:t>
            </a:r>
            <a:r>
              <a:rPr lang="en-GB"/>
              <a:t>,)</a:t>
            </a:r>
          </a:p>
          <a:p>
            <a:pPr>
              <a:lnSpc>
                <a:spcPct val="90000"/>
              </a:lnSpc>
            </a:pPr>
            <a:endParaRPr lang="en-GB"/>
          </a:p>
          <a:p>
            <a:pPr>
              <a:lnSpc>
                <a:spcPct val="90000"/>
              </a:lnSpc>
              <a:buFont typeface="Monotype Sorts" pitchFamily="2" charset="2"/>
              <a:buNone/>
            </a:pPr>
            <a:r>
              <a:rPr lang="en-GB"/>
              <a:t>E</a:t>
            </a:r>
            <a:r>
              <a:rPr lang="en-GB" baseline="30000"/>
              <a:t>P</a:t>
            </a:r>
            <a:r>
              <a:rPr lang="en-GB" baseline="-25000"/>
              <a:t>t</a:t>
            </a:r>
            <a:r>
              <a:rPr lang="en-GB"/>
              <a:t> 	= externality associated with reduced 		   </a:t>
            </a:r>
            <a:r>
              <a:rPr lang="en-GB" i="1"/>
              <a:t>transmission of disease</a:t>
            </a:r>
            <a:r>
              <a:rPr lang="en-GB"/>
              <a:t> during time </a:t>
            </a:r>
            <a:r>
              <a:rPr lang="en-GB" i="1"/>
              <a:t>t</a:t>
            </a:r>
          </a:p>
          <a:p>
            <a:pPr>
              <a:lnSpc>
                <a:spcPct val="90000"/>
              </a:lnSpc>
              <a:buFont typeface="Monotype Sorts" pitchFamily="2" charset="2"/>
              <a:buNone/>
            </a:pPr>
            <a:r>
              <a:rPr lang="en-GB"/>
              <a:t>A</a:t>
            </a:r>
            <a:r>
              <a:rPr lang="en-GB" baseline="-25000"/>
              <a:t>t</a:t>
            </a:r>
            <a:r>
              <a:rPr lang="en-GB"/>
              <a:t> 	= quantity of AMs used in time </a:t>
            </a:r>
            <a:r>
              <a:rPr lang="en-GB" i="1"/>
              <a:t>t</a:t>
            </a:r>
          </a:p>
          <a:p>
            <a:pPr>
              <a:lnSpc>
                <a:spcPct val="90000"/>
              </a:lnSpc>
              <a:buFont typeface="Monotype Sorts" pitchFamily="2" charset="2"/>
              <a:buNone/>
            </a:pPr>
            <a:r>
              <a:rPr lang="en-GB"/>
              <a:t>E</a:t>
            </a:r>
            <a:r>
              <a:rPr lang="en-GB" baseline="30000"/>
              <a:t>R</a:t>
            </a:r>
            <a:r>
              <a:rPr lang="en-GB" baseline="-25000"/>
              <a:t>t</a:t>
            </a:r>
            <a:r>
              <a:rPr lang="en-GB"/>
              <a:t> 	= extent of externality (AMR) in time </a:t>
            </a:r>
            <a:r>
              <a:rPr lang="en-GB" i="1"/>
              <a:t>t</a:t>
            </a:r>
          </a:p>
          <a:p>
            <a:pPr>
              <a:lnSpc>
                <a:spcPct val="90000"/>
              </a:lnSpc>
              <a:buFont typeface="Monotype Sorts" pitchFamily="2" charset="2"/>
              <a:buNone/>
            </a:pPr>
            <a:r>
              <a:rPr lang="en-GB"/>
              <a:t>X</a:t>
            </a:r>
            <a:r>
              <a:rPr lang="en-GB" baseline="30000"/>
              <a:t>i</a:t>
            </a:r>
            <a:r>
              <a:rPr lang="en-GB" baseline="-25000"/>
              <a:t>t</a:t>
            </a:r>
            <a:r>
              <a:rPr lang="en-GB"/>
              <a:t> 	= vector of exogenous factors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2741">
                                            <p:txEl>
                                              <p:pRg st="1" end="1"/>
                                            </p:txEl>
                                          </p:spTgt>
                                        </p:tgtEl>
                                        <p:attrNameLst>
                                          <p:attrName>style.visibility</p:attrName>
                                        </p:attrNameLst>
                                      </p:cBhvr>
                                      <p:to>
                                        <p:strVal val="visible"/>
                                      </p:to>
                                    </p:set>
                                    <p:animEffect transition="in" filter="wipe(left)">
                                      <p:cBhvr>
                                        <p:cTn id="7" dur="500"/>
                                        <p:tgtEl>
                                          <p:spTgt spid="37274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2741">
                                            <p:txEl>
                                              <p:pRg st="3" end="3"/>
                                            </p:txEl>
                                          </p:spTgt>
                                        </p:tgtEl>
                                        <p:attrNameLst>
                                          <p:attrName>style.visibility</p:attrName>
                                        </p:attrNameLst>
                                      </p:cBhvr>
                                      <p:to>
                                        <p:strVal val="visible"/>
                                      </p:to>
                                    </p:set>
                                    <p:animEffect transition="in" filter="wipe(left)">
                                      <p:cBhvr>
                                        <p:cTn id="12" dur="500"/>
                                        <p:tgtEl>
                                          <p:spTgt spid="37274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2741">
                                            <p:txEl>
                                              <p:pRg st="4" end="4"/>
                                            </p:txEl>
                                          </p:spTgt>
                                        </p:tgtEl>
                                        <p:attrNameLst>
                                          <p:attrName>style.visibility</p:attrName>
                                        </p:attrNameLst>
                                      </p:cBhvr>
                                      <p:to>
                                        <p:strVal val="visible"/>
                                      </p:to>
                                    </p:set>
                                    <p:animEffect transition="in" filter="wipe(left)">
                                      <p:cBhvr>
                                        <p:cTn id="17" dur="500"/>
                                        <p:tgtEl>
                                          <p:spTgt spid="37274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2741">
                                            <p:txEl>
                                              <p:pRg st="5" end="5"/>
                                            </p:txEl>
                                          </p:spTgt>
                                        </p:tgtEl>
                                        <p:attrNameLst>
                                          <p:attrName>style.visibility</p:attrName>
                                        </p:attrNameLst>
                                      </p:cBhvr>
                                      <p:to>
                                        <p:strVal val="visible"/>
                                      </p:to>
                                    </p:set>
                                    <p:animEffect transition="in" filter="wipe(left)">
                                      <p:cBhvr>
                                        <p:cTn id="22" dur="500"/>
                                        <p:tgtEl>
                                          <p:spTgt spid="37274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2741">
                                            <p:txEl>
                                              <p:pRg st="6" end="6"/>
                                            </p:txEl>
                                          </p:spTgt>
                                        </p:tgtEl>
                                        <p:attrNameLst>
                                          <p:attrName>style.visibility</p:attrName>
                                        </p:attrNameLst>
                                      </p:cBhvr>
                                      <p:to>
                                        <p:strVal val="visible"/>
                                      </p:to>
                                    </p:set>
                                    <p:animEffect transition="in" filter="wipe(left)">
                                      <p:cBhvr>
                                        <p:cTn id="27" dur="500"/>
                                        <p:tgtEl>
                                          <p:spTgt spid="3727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41" grpId="0" build="p" autoUpdateAnimBg="0"/>
    </p:bldLst>
  </p:timing>
</p:sld>
</file>

<file path=ppt/theme/theme1.xml><?xml version="1.0" encoding="utf-8"?>
<a:theme xmlns:a="http://schemas.openxmlformats.org/drawingml/2006/main" name="!stock.ppt">
  <a:themeElements>
    <a:clrScheme name="">
      <a:dk1>
        <a:srgbClr val="00279F"/>
      </a:dk1>
      <a:lt1>
        <a:srgbClr val="FDE3BA"/>
      </a:lt1>
      <a:dk2>
        <a:srgbClr val="114FFB"/>
      </a:dk2>
      <a:lt2>
        <a:srgbClr val="F6BF69"/>
      </a:lt2>
      <a:accent1>
        <a:srgbClr val="919191"/>
      </a:accent1>
      <a:accent2>
        <a:srgbClr val="FC0128"/>
      </a:accent2>
      <a:accent3>
        <a:srgbClr val="FEEFD9"/>
      </a:accent3>
      <a:accent4>
        <a:srgbClr val="002087"/>
      </a:accent4>
      <a:accent5>
        <a:srgbClr val="C7C7C7"/>
      </a:accent5>
      <a:accent6>
        <a:srgbClr val="E40123"/>
      </a:accent6>
      <a:hlink>
        <a:srgbClr val="60C900"/>
      </a:hlink>
      <a:folHlink>
        <a:srgbClr val="FFFFFF"/>
      </a:folHlink>
    </a:clrScheme>
    <a:fontScheme name="!stock.ppt">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ck.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ock.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ock.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ock.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ock.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ock.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ock.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c:\powerpnt\template\sldshow\!stock.ppt</Template>
  <TotalTime>1382</TotalTime>
  <Pages>98</Pages>
  <Words>2183</Words>
  <Application>Microsoft Office PowerPoint</Application>
  <PresentationFormat>On-screen Show (4:3)</PresentationFormat>
  <Paragraphs>282</Paragraphs>
  <Slides>47</Slides>
  <Notes>47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5" baseType="lpstr">
      <vt:lpstr>Times New Roman</vt:lpstr>
      <vt:lpstr>Arial</vt:lpstr>
      <vt:lpstr>Book Antiqua</vt:lpstr>
      <vt:lpstr>Monotype Sorts</vt:lpstr>
      <vt:lpstr>Symbol</vt:lpstr>
      <vt:lpstr>!stock.ppt</vt:lpstr>
      <vt:lpstr>Microsoft Word Document</vt:lpstr>
      <vt:lpstr>Microsoft PowerPoint Slide</vt:lpstr>
      <vt:lpstr>Lecture 21: The Economics of AMR</vt:lpstr>
      <vt:lpstr>Overview of lecture</vt:lpstr>
      <vt:lpstr>Antimicrobial Resistance (AMR)</vt:lpstr>
      <vt:lpstr>Importance of AMR</vt:lpstr>
      <vt:lpstr>Importance of AMR</vt:lpstr>
      <vt:lpstr>Economic Conceptualisation of AMR</vt:lpstr>
      <vt:lpstr>A Difficult Balance</vt:lpstr>
      <vt:lpstr>Form of Negative Externality</vt:lpstr>
      <vt:lpstr>Form of Positive Externality</vt:lpstr>
      <vt:lpstr>Optimisation of AM Use</vt:lpstr>
      <vt:lpstr>Implications Of AMR As Externality</vt:lpstr>
      <vt:lpstr>Cost of AMR</vt:lpstr>
      <vt:lpstr>Cost of AMR</vt:lpstr>
      <vt:lpstr>Micro-economic Evaluation Of Strategies To Contain AMR</vt:lpstr>
      <vt:lpstr>Strategies To Contain AMR</vt:lpstr>
      <vt:lpstr>Strategies To Contain AMR</vt:lpstr>
      <vt:lpstr>Strategies To Contain AMR</vt:lpstr>
      <vt:lpstr>Evidence: Literature Review</vt:lpstr>
      <vt:lpstr>Importance Of Transmission Versus Emergence</vt:lpstr>
      <vt:lpstr>Importance of Time</vt:lpstr>
      <vt:lpstr>The Problem</vt:lpstr>
      <vt:lpstr>Macro-economic Impact Of AMR</vt:lpstr>
      <vt:lpstr>Overview of CGE Approach</vt:lpstr>
      <vt:lpstr>The Modelling Process</vt:lpstr>
      <vt:lpstr>The Social Accounting Matrix (SAM)</vt:lpstr>
      <vt:lpstr>The basic AMR-CGE model</vt:lpstr>
      <vt:lpstr>Data – SAM for UK (1995 £million)</vt:lpstr>
      <vt:lpstr>The Modelling Process</vt:lpstr>
      <vt:lpstr>Model Specification</vt:lpstr>
      <vt:lpstr>The Modelling Process</vt:lpstr>
      <vt:lpstr>Exogenous Elasticities</vt:lpstr>
      <vt:lpstr>Elasticity Parameters In Model</vt:lpstr>
      <vt:lpstr>The Modelling Process</vt:lpstr>
      <vt:lpstr>Calculating Benchmark Equilibrium</vt:lpstr>
      <vt:lpstr>Solving The Model</vt:lpstr>
      <vt:lpstr>The Modelling Process</vt:lpstr>
      <vt:lpstr>Policy Evaluation</vt:lpstr>
      <vt:lpstr>Macroeconomic Impact Of AMR</vt:lpstr>
      <vt:lpstr>Macroeconomic Impact of AMR in UK</vt:lpstr>
      <vt:lpstr>Summary Results</vt:lpstr>
      <vt:lpstr>Macro-Economic Strategies To Contain AMR</vt:lpstr>
      <vt:lpstr>Evaluation Of ‘Macro’ Strategies</vt:lpstr>
      <vt:lpstr>Key Results</vt:lpstr>
      <vt:lpstr>Key Conclusions of Macro Approach</vt:lpstr>
      <vt:lpstr>Extensions To Basic Model</vt:lpstr>
      <vt:lpstr>Conclusions – Applying Economics To The Analysis of AMR</vt:lpstr>
      <vt:lpstr>Further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subject/>
  <dc:creator>Richard Smith</dc:creator>
  <cp:keywords/>
  <dc:description/>
  <cp:lastModifiedBy>Raymond Oppong</cp:lastModifiedBy>
  <cp:revision>73</cp:revision>
  <cp:lastPrinted>1601-01-01T00:00:00Z</cp:lastPrinted>
  <dcterms:created xsi:type="dcterms:W3CDTF">1998-10-01T15:25:46Z</dcterms:created>
  <dcterms:modified xsi:type="dcterms:W3CDTF">2012-03-09T11:39:30Z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learn@economics101.org</vt:lpwstr>
  </property>
  <property fmtid="{D5CDD505-2E9C-101B-9397-08002B2CF9AE}" pid="8" name="HomePage">
    <vt:lpwstr>http://economics101.org</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D:\0 - e101 org\ch21</vt:lpwstr>
  </property>
</Properties>
</file>