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8" r:id="rId2"/>
    <p:sldId id="259" r:id="rId3"/>
    <p:sldId id="298" r:id="rId4"/>
    <p:sldId id="300" r:id="rId5"/>
    <p:sldId id="260" r:id="rId6"/>
    <p:sldId id="342" r:id="rId7"/>
    <p:sldId id="344" r:id="rId8"/>
    <p:sldId id="310" r:id="rId9"/>
    <p:sldId id="343" r:id="rId10"/>
    <p:sldId id="311" r:id="rId11"/>
    <p:sldId id="341" r:id="rId12"/>
    <p:sldId id="312" r:id="rId13"/>
    <p:sldId id="315" r:id="rId14"/>
    <p:sldId id="316" r:id="rId15"/>
    <p:sldId id="318" r:id="rId16"/>
    <p:sldId id="339" r:id="rId17"/>
    <p:sldId id="337" r:id="rId18"/>
    <p:sldId id="319" r:id="rId19"/>
    <p:sldId id="320" r:id="rId20"/>
    <p:sldId id="322" r:id="rId21"/>
    <p:sldId id="323" r:id="rId22"/>
    <p:sldId id="321" r:id="rId23"/>
    <p:sldId id="336" r:id="rId24"/>
    <p:sldId id="335" r:id="rId25"/>
    <p:sldId id="327" r:id="rId26"/>
    <p:sldId id="325" r:id="rId27"/>
    <p:sldId id="338" r:id="rId28"/>
    <p:sldId id="332" r:id="rId29"/>
    <p:sldId id="328" r:id="rId30"/>
    <p:sldId id="330" r:id="rId31"/>
  </p:sldIdLst>
  <p:sldSz cx="9144000" cy="6858000" type="screen4x3"/>
  <p:notesSz cx="6797675" cy="9874250"/>
  <p:defaultTextStyle>
    <a:defPPr>
      <a:defRPr lang="en-GB"/>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CC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23" autoAdjust="0"/>
    <p:restoredTop sz="74689" autoAdjust="0"/>
  </p:normalViewPr>
  <p:slideViewPr>
    <p:cSldViewPr>
      <p:cViewPr varScale="1">
        <p:scale>
          <a:sx n="54" d="100"/>
          <a:sy n="54" d="100"/>
        </p:scale>
        <p:origin x="-9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GB"/>
          </a:p>
        </p:txBody>
      </p:sp>
      <p:sp>
        <p:nvSpPr>
          <p:cNvPr id="34819" name="Rectangle 3"/>
          <p:cNvSpPr>
            <a:spLocks noGrp="1" noChangeArrowheads="1"/>
          </p:cNvSpPr>
          <p:nvPr>
            <p:ph type="dt" sz="quarter" idx="1"/>
          </p:nvPr>
        </p:nvSpPr>
        <p:spPr bwMode="auto">
          <a:xfrm>
            <a:off x="3849688"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GB"/>
          </a:p>
        </p:txBody>
      </p:sp>
      <p:sp>
        <p:nvSpPr>
          <p:cNvPr id="34820" name="Rectangle 4"/>
          <p:cNvSpPr>
            <a:spLocks noGrp="1" noChangeArrowheads="1"/>
          </p:cNvSpPr>
          <p:nvPr>
            <p:ph type="ftr" sz="quarter" idx="2"/>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GB"/>
          </a:p>
        </p:txBody>
      </p:sp>
      <p:sp>
        <p:nvSpPr>
          <p:cNvPr id="34821" name="Rectangle 5"/>
          <p:cNvSpPr>
            <a:spLocks noGrp="1" noChangeArrowheads="1"/>
          </p:cNvSpPr>
          <p:nvPr>
            <p:ph type="sldNum" sz="quarter" idx="3"/>
          </p:nvPr>
        </p:nvSpPr>
        <p:spPr bwMode="auto">
          <a:xfrm>
            <a:off x="3849688"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B2FD437C-D019-4D43-BE63-203EC3C6A295}"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GB"/>
          </a:p>
        </p:txBody>
      </p:sp>
      <p:sp>
        <p:nvSpPr>
          <p:cNvPr id="37891" name="Rectangle 3"/>
          <p:cNvSpPr>
            <a:spLocks noGrp="1" noChangeArrowheads="1"/>
          </p:cNvSpPr>
          <p:nvPr>
            <p:ph type="dt" idx="1"/>
          </p:nvPr>
        </p:nvSpPr>
        <p:spPr bwMode="auto">
          <a:xfrm>
            <a:off x="3849688"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GB"/>
          </a:p>
        </p:txBody>
      </p:sp>
      <p:sp>
        <p:nvSpPr>
          <p:cNvPr id="33796" name="Rectangle 4"/>
          <p:cNvSpPr>
            <a:spLocks noRot="1" noChangeArrowheads="1" noTextEdit="1"/>
          </p:cNvSpPr>
          <p:nvPr>
            <p:ph type="sldImg" idx="2"/>
          </p:nvPr>
        </p:nvSpPr>
        <p:spPr bwMode="auto">
          <a:xfrm>
            <a:off x="930275" y="741363"/>
            <a:ext cx="4937125" cy="3702050"/>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679450" y="4689475"/>
            <a:ext cx="5438775"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7894" name="Rectangle 6"/>
          <p:cNvSpPr>
            <a:spLocks noGrp="1" noChangeArrowheads="1"/>
          </p:cNvSpPr>
          <p:nvPr>
            <p:ph type="ftr" sz="quarter" idx="4"/>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GB"/>
          </a:p>
        </p:txBody>
      </p:sp>
      <p:sp>
        <p:nvSpPr>
          <p:cNvPr id="37895" name="Rectangle 7"/>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DC753593-E664-40F0-8CAA-D459B85B1557}" type="slidenum">
              <a:rPr lang="en-GB"/>
              <a:pPr>
                <a:defRPr/>
              </a:pPr>
              <a:t>‹#›</a:t>
            </a:fld>
            <a:endParaRPr lang="en-GB"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805F6F0-2B8D-487D-A8F3-ED4B9E25EF21}" type="slidenum">
              <a:rPr lang="en-GB" smtClean="0"/>
              <a:pPr/>
              <a:t>1</a:t>
            </a:fld>
            <a:endParaRPr lang="en-GB"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45428D57-E547-468E-8190-529FD0B5BB89}" type="slidenum">
              <a:rPr lang="en-GB" smtClean="0"/>
              <a:pPr/>
              <a:t>10</a:t>
            </a:fld>
            <a:endParaRPr lang="en-GB" smtClean="0"/>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smtClean="0"/>
              <a:t>Actuarial estimates using per capita health expenditures in the USA show that a person age 65 to 74 spends, on average, between 3 to 4.4 times as much as a person age 35 to 44 in health services, and the amount is even higher for someone over 80.</a:t>
            </a:r>
          </a:p>
          <a:p>
            <a:pPr eaLnBrk="1" hangingPunct="1"/>
            <a:r>
              <a:rPr lang="en-US" smtClean="0"/>
              <a:t>The figure provides information by region on projected changes in total health spending between 2005 and 2025, as a result of changes in the numbers of people and changes in the demographic structure of the population.</a:t>
            </a:r>
          </a:p>
          <a:p>
            <a:pPr eaLnBrk="1" hangingPunct="1"/>
            <a:r>
              <a:rPr lang="en-US" smtClean="0"/>
              <a:t>For example, in Europe and Central Asia, a middle income region with close to zero population growth and long life expectancies, health spending is expected to rise 14 per cent overall: 1 percentage point is the result of population growth, and the other 13 percentage points are the results of sex-age structure changes.</a:t>
            </a:r>
          </a:p>
          <a:p>
            <a:pPr eaLnBrk="1" hangingPunct="1"/>
            <a:r>
              <a:rPr lang="en-US" smtClean="0"/>
              <a:t> </a:t>
            </a:r>
          </a:p>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E8C90BC7-4083-4499-8BCF-B968AF2B2C29}" type="slidenum">
              <a:rPr lang="en-GB" smtClean="0"/>
              <a:pPr/>
              <a:t>11</a:t>
            </a:fld>
            <a:endParaRPr lang="en-GB" smtClean="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57516605-232F-4F8D-B378-131D6BE17BAE}" type="slidenum">
              <a:rPr lang="en-GB" smtClean="0"/>
              <a:pPr/>
              <a:t>12</a:t>
            </a:fld>
            <a:endParaRPr lang="en-GB"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smtClean="0"/>
              <a:t>The figure describes the functions involved in health financing: collecting revenue, pooling resources, and purchasing goods and services. These functions often involve complex interactions.</a:t>
            </a:r>
          </a:p>
          <a:p>
            <a:pPr eaLnBrk="1" hangingPunct="1"/>
            <a:r>
              <a:rPr lang="en-US" smtClean="0"/>
              <a:t>Revenue collection is the way health systems raise money from households, businesses and external sources. Pooling deals with the accumulation and management of revenues so that members of the pool share collective health risks, thereby protecting individual pool members from large, unpredictable health expenditures. Pooling (coupled with prepayments) enables the establishment of insurance and the redistribution of health spending between high- and low-risk individuals (risk subsidies) and high- and low-income individuals (equity subsidies).</a:t>
            </a:r>
          </a:p>
          <a:p>
            <a:pPr eaLnBrk="1" hangingPunct="1"/>
            <a:r>
              <a:rPr lang="en-US" smtClean="0"/>
              <a:t>Purchasing refers to the mechanisms used to secure services from public and private providers.</a:t>
            </a:r>
          </a:p>
          <a:p>
            <a:pPr eaLnBrk="1" hangingPunct="1"/>
            <a:r>
              <a:rPr lang="en-US" smtClean="0"/>
              <a:t>In the functioning of a health system equity and efficiency are critical aspects for all financing functions. There are three broad types of efficiency concerns: efficiency of revenue collection, allocative efficiency and technical efficiency.</a:t>
            </a:r>
          </a:p>
          <a:p>
            <a:pPr eaLnBrk="1" hangingPunct="1"/>
            <a:r>
              <a:rPr lang="en-GB" smtClean="0"/>
              <a:t>Health sector functions entail directly providing services; financing, regulating and mandating service provision; and providing information (Musgrove 1996)</a:t>
            </a:r>
          </a:p>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097571E-0886-4498-B0E6-B3DC6D4821F1}" type="slidenum">
              <a:rPr lang="en-GB" smtClean="0"/>
              <a:pPr/>
              <a:t>13</a:t>
            </a:fld>
            <a:endParaRPr lang="en-GB" smtClean="0"/>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n-US" smtClean="0"/>
              <a:t>Financial protection (no household contributes or expends so much on health that it falls into and cannot overcome poverty)</a:t>
            </a:r>
          </a:p>
          <a:p>
            <a:pPr eaLnBrk="1" hangingPunct="1"/>
            <a:r>
              <a:rPr lang="en-US" smtClean="0"/>
              <a:t>Risk pooling and prepayments is central to the creation of cross-subsidies between high-risk and low-risk individuals (risk subsidy) and low-income and high-income individuals (equity subsidy).</a:t>
            </a:r>
          </a:p>
          <a:p>
            <a:pPr eaLnBrk="1" hangingPunct="1"/>
            <a:r>
              <a:rPr lang="en-US" smtClean="0"/>
              <a:t>The figure represents the evolution of the average cost of financing a given package of health services during the lifetime of an individual, his or her capacity to pay, and his or her needs for subsidies. The dotted line shows the relationship between actual average costs and age. The solid line represents the relationship between capacity of an individual to pay for health services and age. To the right of point A the individual (or household) will need a subsidy to be able to finance and gain access to the services required without recurring in excess expenditure.</a:t>
            </a:r>
          </a:p>
          <a:p>
            <a:pPr eaLnBrk="1" hangingPunct="1"/>
            <a:endParaRPr lang="en-US" smtClean="0"/>
          </a:p>
          <a:p>
            <a:pPr eaLnBrk="1" hangingPunct="1"/>
            <a:r>
              <a:rPr lang="en-US" smtClean="0"/>
              <a:t>Risk pooling plays a central role in facilitating such cross-subsidization. Because of economies of scale, risk pooling potentially reduces the average cost of the package, delaying reaching A. In contrast, the absence of a system for spreading risks results in high an unexpected out-of pocket expenditures for the individual who needs health care services.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5CAC3908-80C3-4A5E-A01E-145F7E450762}" type="slidenum">
              <a:rPr lang="en-GB" smtClean="0"/>
              <a:pPr/>
              <a:t>14</a:t>
            </a:fld>
            <a:endParaRPr lang="en-GB" smtClean="0"/>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US" smtClean="0"/>
              <a:t>Different instruments for revenue collection and purchase of health services. </a:t>
            </a:r>
          </a:p>
          <a:p>
            <a:pPr eaLnBrk="1" hangingPunct="1"/>
            <a:endParaRPr lang="en-US" smtClean="0"/>
          </a:p>
          <a:p>
            <a:pPr eaLnBrk="1" hangingPunct="1"/>
            <a:r>
              <a:rPr lang="en-US" smtClean="0"/>
              <a:t>These organizational arrangements generate revenue and finance equity subsidies through 3 main alternatives: subsidies within a risk pool, subsidies across different risk pools, and direct public subsidies through transfers from the government.</a:t>
            </a:r>
          </a:p>
          <a:p>
            <a:pPr eaLnBrk="1" hangingPunct="1"/>
            <a:endParaRPr lang="en-US" smtClean="0"/>
          </a:p>
          <a:p>
            <a:pPr eaLnBrk="1" hangingPunct="1"/>
            <a:r>
              <a:rPr lang="en-US" smtClean="0"/>
              <a:t>Pooling risks in traditional national health services and social security systems is achieved through subsidies within a risk pool, whether financed through general revenues or through payroll taxes. Its goal is to generate subsidies from high- to low income individuals. These systems are effective when payroll contributions are feasible or the general revenue base is sufficient, and a large proportion of the population participates in the same risk pool.</a:t>
            </a:r>
          </a:p>
          <a:p>
            <a:pPr eaLnBrk="1" hangingPunct="1"/>
            <a:r>
              <a:rPr lang="en-US" smtClean="0"/>
              <a:t>However, in a system with multiple competing public and private insurers and a fragmented risk pool, payroll contributions may increase the incentives for risk selection. In the case of national health service or social security system, financial resources might be insufficient or inappropriate for spreading the financial risks or for creating an equity subsidy, particularly if the general revenue or payroll contribution base is regressive.</a:t>
            </a:r>
          </a:p>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91B44955-F496-4B54-A477-47D8A94B9D6D}" type="slidenum">
              <a:rPr lang="en-GB" smtClean="0"/>
              <a:pPr/>
              <a:t>15</a:t>
            </a:fld>
            <a:endParaRPr lang="en-GB" smtClean="0"/>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25420C5-EC95-4ACA-9084-B1BF27CB907D}" type="slidenum">
              <a:rPr lang="en-GB" smtClean="0"/>
              <a:pPr/>
              <a:t>16</a:t>
            </a:fld>
            <a:endParaRPr lang="en-GB" smtClean="0"/>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US" smtClean="0"/>
              <a:t>The number of purchasing organizations, their size, and their market structure vary widely across countries. Nonetheless, the decentralization wave has reached almost every country over the last three decades, pushing purchasing decisions down from central to regional or local authorities. Only a few countries still retain centralized single-purchaser systems.</a:t>
            </a:r>
          </a:p>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AAC8CD9E-ED25-46C7-B0BB-AD4AB299CF9B}" type="slidenum">
              <a:rPr lang="en-GB" smtClean="0"/>
              <a:pPr/>
              <a:t>17</a:t>
            </a:fld>
            <a:endParaRPr lang="en-GB" smtClean="0"/>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567FE65-52E6-4CFF-A600-EA1EBCE70FAF}" type="slidenum">
              <a:rPr lang="en-GB" smtClean="0"/>
              <a:pPr/>
              <a:t>18</a:t>
            </a:fld>
            <a:endParaRPr lang="en-GB" smtClean="0"/>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745A1A2-DB00-45DB-A28E-B5339991E23E}" type="slidenum">
              <a:rPr lang="en-GB" smtClean="0"/>
              <a:pPr/>
              <a:t>19</a:t>
            </a:fld>
            <a:endParaRPr lang="en-GB" smtClean="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419CFEC-B8D0-4016-A1C4-00CBAFE38382}" type="slidenum">
              <a:rPr lang="en-GB" smtClean="0"/>
              <a:pPr/>
              <a:t>2</a:t>
            </a:fld>
            <a:endParaRPr lang="en-GB"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A92DAE4C-82AD-4834-BDF7-CCC8855CC9CA}" type="slidenum">
              <a:rPr lang="en-GB" smtClean="0"/>
              <a:pPr/>
              <a:t>20</a:t>
            </a:fld>
            <a:endParaRPr lang="en-GB" smtClean="0"/>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9D118696-813E-47CA-971F-FD6A177D8617}" type="slidenum">
              <a:rPr lang="en-GB" smtClean="0"/>
              <a:pPr/>
              <a:t>21</a:t>
            </a:fld>
            <a:endParaRPr lang="en-GB" smtClean="0"/>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AAD1FA3D-E58E-4CC1-A6B8-9B712495BC81}" type="slidenum">
              <a:rPr lang="en-GB" smtClean="0"/>
              <a:pPr/>
              <a:t>22</a:t>
            </a:fld>
            <a:endParaRPr lang="en-GB" smtClean="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6CFEB864-5B98-4DF0-A8C9-3440ADAC665D}" type="slidenum">
              <a:rPr lang="en-GB" smtClean="0"/>
              <a:pPr/>
              <a:t>23</a:t>
            </a:fld>
            <a:endParaRPr lang="en-GB" smtClean="0"/>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BB0AAF6-BC12-4266-B312-73F5D1C1397E}" type="slidenum">
              <a:rPr lang="en-GB" smtClean="0"/>
              <a:pPr/>
              <a:t>24</a:t>
            </a:fld>
            <a:endParaRPr lang="en-GB" smtClean="0"/>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8B6B6716-D2A6-4817-B271-052E2943967A}" type="slidenum">
              <a:rPr lang="en-GB" smtClean="0"/>
              <a:pPr/>
              <a:t>25</a:t>
            </a:fld>
            <a:endParaRPr lang="en-GB" smtClean="0"/>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smtClean="0"/>
              <a:t>Apart from the USA most of the countries derive the main part of their health care resources either through social security contributions or through direct and indirect tax payments in national health services. 9 out of the 25 countries in the figure finance their health care system mainly by social health insurance contributions, while 13 countries use mainly tax payments. </a:t>
            </a:r>
          </a:p>
          <a:p>
            <a:pPr eaLnBrk="1" hangingPunct="1"/>
            <a:r>
              <a:rPr lang="en-US" smtClean="0"/>
              <a:t>Singapore, USA and Greece in a low degree, fit neither of these classifications since they finance more than half of their health expenditure though other mechanisms, such as voluntary insurance premiums and out-of-pocket payments. In Greece, private expenditure finances slightly less than 50% of the total.</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8B94366F-DC15-46C6-8DD0-9B1D496F361A}" type="slidenum">
              <a:rPr lang="en-GB" smtClean="0"/>
              <a:pPr/>
              <a:t>26</a:t>
            </a:fld>
            <a:endParaRPr lang="en-GB" smtClean="0"/>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r>
              <a:rPr lang="en-GB" smtClean="0"/>
              <a:t>Although PHI accounts, on average, for 6.3% of total expenditure on health (THE), its importance in funding OECD health systems varies significantly (see figure). </a:t>
            </a:r>
          </a:p>
          <a:p>
            <a:r>
              <a:rPr lang="en-GB" smtClean="0"/>
              <a:t>The United States is the only OECD country where voluntary health insurance represents the main health financing and coverage system</a:t>
            </a:r>
          </a:p>
          <a:p>
            <a:r>
              <a:rPr lang="en-GB" smtClean="0"/>
              <a:t>for most of the population, explaining why PHI accounted for 35% of THE in 2000. In France, Germany, the Netherlands and Canada, the share of financing accounted for by private health insurance ranges from 10% to 15% of THE. A similar level is found in Switzerland, where 10% of total health expenditure comes from the voluntary supplementary health insurance market. </a:t>
            </a:r>
          </a:p>
          <a:p>
            <a:r>
              <a:rPr lang="en-GB" smtClean="0"/>
              <a:t>Australia, Ireland, Spain, New Zealand, and Austria have levels of PHI financing between 4% and 10%. Private health insurance in all other OECD countries contributes much less than 4% to funding total health expenditures.</a:t>
            </a:r>
          </a:p>
          <a:p>
            <a:endParaRPr lang="en-GB" smtClean="0"/>
          </a:p>
          <a:p>
            <a:r>
              <a:rPr lang="en-GB" smtClean="0"/>
              <a:t>Countries with the highest shares of PHI (above 10%) show lower shares of out-of-pocket (OOP) expenditure in total health spending. However, there does not appear to be a strong inverse relationship between the importance of PHI and OOP in financing health spending for the OECD area as a whole. The contribution of PHI to total health financing increased only slightly between 1990 and 2000, although some of the smaller markets, such as New Zealand, have experienced the fastest growth rates.</a:t>
            </a:r>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383902DC-FDDB-4CE1-95DF-8B98837114EC}" type="slidenum">
              <a:rPr lang="en-GB" smtClean="0"/>
              <a:pPr/>
              <a:t>27</a:t>
            </a:fld>
            <a:endParaRPr lang="en-GB" smtClean="0"/>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76AEFCC6-2B1B-4633-AF50-81BE2437F176}" type="slidenum">
              <a:rPr lang="en-GB" smtClean="0"/>
              <a:pPr/>
              <a:t>28</a:t>
            </a:fld>
            <a:endParaRPr lang="en-GB" smtClean="0"/>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B83D274D-FCC1-4E4C-A0D0-BA57207F2656}" type="slidenum">
              <a:rPr lang="en-GB" smtClean="0"/>
              <a:pPr/>
              <a:t>29</a:t>
            </a:fld>
            <a:endParaRPr lang="en-GB" smtClean="0"/>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FCA884C5-E56F-49FF-9407-6D4EBA2461E0}" type="slidenum">
              <a:rPr lang="en-GB" smtClean="0"/>
              <a:pPr/>
              <a:t>3</a:t>
            </a:fld>
            <a:endParaRPr lang="en-GB"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7B898FED-252E-4AF1-A1C4-F4BE357DEDCB}" type="slidenum">
              <a:rPr lang="en-GB" smtClean="0"/>
              <a:pPr/>
              <a:t>30</a:t>
            </a:fld>
            <a:endParaRPr lang="en-GB" smtClean="0"/>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C43D4EB-8685-47A1-9A28-E43D3F7ABE2C}" type="slidenum">
              <a:rPr lang="en-GB" smtClean="0"/>
              <a:pPr/>
              <a:t>4</a:t>
            </a:fld>
            <a:endParaRPr lang="en-GB" smtClean="0"/>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CEA05AA-0D4E-4DB3-BC08-F3D13FD31879}" type="slidenum">
              <a:rPr lang="en-GB" smtClean="0"/>
              <a:pPr/>
              <a:t>5</a:t>
            </a:fld>
            <a:endParaRPr lang="en-GB"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FCB25D2B-A783-4A65-B98B-C628A903A9E9}" type="slidenum">
              <a:rPr lang="en-GB" smtClean="0"/>
              <a:pPr/>
              <a:t>6</a:t>
            </a:fld>
            <a:endParaRPr lang="en-GB" smtClean="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63ABB1A-EC77-48E2-A469-48812860E5BB}" type="slidenum">
              <a:rPr lang="en-GB" smtClean="0"/>
              <a:pPr/>
              <a:t>7</a:t>
            </a:fld>
            <a:endParaRPr lang="en-GB" smtClean="0"/>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smtClean="0"/>
              <a:t>The health needs of rich and poor countries are changing in response to lower fertility rates, longer life expectancies, and the shifting burden of illness toward chronic diseases and injuries.</a:t>
            </a:r>
          </a:p>
          <a:p>
            <a:pPr eaLnBrk="1" hangingPunct="1"/>
            <a:r>
              <a:rPr lang="en-US" smtClean="0"/>
              <a:t>All countries are experiencing varying degrees of demographic change. High-income countries have low fertility and low mortality rates, while low income countries are moving from high to low fertility rates with variations in mortality levels.</a:t>
            </a:r>
          </a:p>
          <a:p>
            <a:pPr eaLnBrk="1" hangingPunct="1"/>
            <a:r>
              <a:rPr lang="en-US" smtClean="0"/>
              <a:t>According to the United Nations population projections, the world’s population reached 6 billion in 1999 and is projected to reach 7.5 billion by 2020 and 9 billion by 2050. As a result of varying patters of demographic change, regions around the world will confront health financing challenges of different magnitudes at different times.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CF0CE941-0B62-4FD6-A804-A0CCE868CD14}" type="slidenum">
              <a:rPr lang="en-GB" smtClean="0"/>
              <a:pPr/>
              <a:t>8</a:t>
            </a:fld>
            <a:endParaRPr lang="en-GB" smtClean="0"/>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smtClean="0"/>
              <a:t>Demographic changes and the epidemiological transition are related. Mortality levels start to decline at the beginning of the demographic transition, caused by the reduction in mortality from infectious diseases and maternal and childhood conditions. As the health transition progresses, fertility levels and the burden of communicable diseases decline, and the average age of the population increases. This causes that eventually there are more elderly people in the population, and they are more susceptible to non-communicable diseases than younger people. The increase in the number of susceptible individuals at older ages increases the overall incidence and prevalence of non-communicable diseases, thereby accelerating the epidemiological transition.</a:t>
            </a:r>
          </a:p>
          <a:p>
            <a:pPr eaLnBrk="1" hangingPunct="1"/>
            <a:r>
              <a:rPr lang="en-US" smtClean="0"/>
              <a:t>For example, 30 per cent of outpatient visits in Africa are due to malaria-related symptoms, and these symptoms are also major contributors to inpatient deaths.</a:t>
            </a:r>
          </a:p>
          <a:p>
            <a:pPr eaLnBrk="1" hangingPunct="1"/>
            <a:r>
              <a:rPr lang="en-US" smtClean="0"/>
              <a:t>Epidemiological transition influences health systems and health financing by affecting population health needs and the type and level of services demanded, and thus the amount and distribution of funds available to pay for them.</a:t>
            </a:r>
          </a:p>
          <a:p>
            <a:pPr eaLnBrk="1" hangingPunct="1"/>
            <a:endParaRPr lang="en-US" smtClean="0"/>
          </a:p>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7354BBAD-6B7B-4260-BFEA-BA7FE3015EAC}" type="slidenum">
              <a:rPr lang="en-GB" smtClean="0"/>
              <a:pPr/>
              <a:t>9</a:t>
            </a:fld>
            <a:endParaRPr lang="en-GB"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smtClean="0"/>
              <a:t>Demographic changes and the epidemiological transition are related. Mortality levels start to decline at the beginning of the demographic transition, caused by the reduction in mortality from infectious diseases and maternal and childhood conditions. As the health transition progresses, fertility levels and the burden of communicable diseases decline, and the average age of the population increases. This causes that eventually there are more elderly people in the population, and they are more susceptible to non-communicable diseases than younger people. The increase in the number of susceptible individuals at older ages increases the overall incidence and prevalence of non-communicable diseases, thereby accelerating the epidemiological transition.</a:t>
            </a:r>
          </a:p>
          <a:p>
            <a:pPr eaLnBrk="1" hangingPunct="1"/>
            <a:r>
              <a:rPr lang="en-US" smtClean="0"/>
              <a:t>For example, 30 per cent of outpatient visits in Africa are due to malaria-related symptoms, and these symptoms are also major contributors to inpatient deaths.</a:t>
            </a:r>
          </a:p>
          <a:p>
            <a:pPr eaLnBrk="1" hangingPunct="1"/>
            <a:r>
              <a:rPr lang="en-US" smtClean="0"/>
              <a:t>Epidemiological transition influences health systems and health financing by affecting population health needs and the type and level of services demanded, and thus the amount and distribution of funds available to pay for them.</a:t>
            </a:r>
          </a:p>
          <a:p>
            <a:pPr eaLnBrk="1" hangingPunct="1"/>
            <a:endParaRPr lang="en-US" smtClean="0"/>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ub_burgundy"/>
          <p:cNvPicPr>
            <a:picLocks noChangeAspect="1" noChangeArrowheads="1"/>
          </p:cNvPicPr>
          <p:nvPr userDrawn="1"/>
        </p:nvPicPr>
        <p:blipFill>
          <a:blip r:embed="rId2" cstate="print"/>
          <a:srcRect/>
          <a:stretch>
            <a:fillRect/>
          </a:stretch>
        </p:blipFill>
        <p:spPr bwMode="auto">
          <a:xfrm>
            <a:off x="-3175" y="-1588"/>
            <a:ext cx="9150350" cy="6861176"/>
          </a:xfrm>
          <a:prstGeom prst="rect">
            <a:avLst/>
          </a:prstGeom>
          <a:noFill/>
          <a:ln w="9525">
            <a:noFill/>
            <a:miter lim="800000"/>
            <a:headEnd/>
            <a:tailEnd/>
          </a:ln>
        </p:spPr>
      </p:pic>
      <p:sp>
        <p:nvSpPr>
          <p:cNvPr id="2051" name="Rectangle 3"/>
          <p:cNvSpPr>
            <a:spLocks noGrp="1" noChangeArrowheads="1"/>
          </p:cNvSpPr>
          <p:nvPr>
            <p:ph type="ctrTitle"/>
          </p:nvPr>
        </p:nvSpPr>
        <p:spPr>
          <a:xfrm>
            <a:off x="1978025" y="2565400"/>
            <a:ext cx="5218113" cy="1908175"/>
          </a:xfrm>
        </p:spPr>
        <p:txBody>
          <a:bodyPr/>
          <a:lstStyle>
            <a:lvl1pPr>
              <a:defRPr/>
            </a:lvl1pPr>
          </a:lstStyle>
          <a:p>
            <a:r>
              <a:rPr lang="en-GB"/>
              <a:t>Click to edit Master title style</a:t>
            </a:r>
          </a:p>
        </p:txBody>
      </p:sp>
      <p:sp>
        <p:nvSpPr>
          <p:cNvPr id="2052" name="Rectangle 4"/>
          <p:cNvSpPr>
            <a:spLocks noGrp="1" noChangeArrowheads="1"/>
          </p:cNvSpPr>
          <p:nvPr>
            <p:ph type="subTitle" idx="1"/>
          </p:nvPr>
        </p:nvSpPr>
        <p:spPr>
          <a:xfrm>
            <a:off x="304800" y="5562600"/>
            <a:ext cx="8456613" cy="1065213"/>
          </a:xfrm>
        </p:spPr>
        <p:txBody>
          <a:bodyPr/>
          <a:lstStyle>
            <a:lvl1pPr marL="0" indent="0">
              <a:buFont typeface="Wingdings" pitchFamily="2" charset="2"/>
              <a:buNone/>
              <a:defRPr/>
            </a:lvl1pPr>
          </a:lstStyle>
          <a:p>
            <a:r>
              <a:rPr lang="en-GB"/>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5613"/>
            <a:ext cx="1943100" cy="51816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455613"/>
            <a:ext cx="567690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3656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3656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pic>
        <p:nvPicPr>
          <p:cNvPr id="1026" name="Picture 7" descr="wordmarque_burgundy"/>
          <p:cNvPicPr>
            <a:picLocks noChangeAspect="1" noChangeArrowheads="1"/>
          </p:cNvPicPr>
          <p:nvPr userDrawn="1"/>
        </p:nvPicPr>
        <p:blipFill>
          <a:blip r:embed="rId13" cstate="print"/>
          <a:srcRect/>
          <a:stretch>
            <a:fillRect/>
          </a:stretch>
        </p:blipFill>
        <p:spPr bwMode="auto">
          <a:xfrm>
            <a:off x="6516688" y="5805488"/>
            <a:ext cx="2846387" cy="1268412"/>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5800" y="4556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8" name="Rectangle 3"/>
          <p:cNvSpPr>
            <a:spLocks noGrp="1" noChangeArrowheads="1"/>
          </p:cNvSpPr>
          <p:nvPr>
            <p:ph type="body" idx="1"/>
          </p:nvPr>
        </p:nvSpPr>
        <p:spPr bwMode="auto">
          <a:xfrm>
            <a:off x="685800" y="1981200"/>
            <a:ext cx="7772400" cy="3656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lt1" tx1="dk1" bg2="lt2" tx2="dk2" accent1="accent1" accent2="accent2" accent3="accent3" accent4="accent4" accent5="accent5" accent6="accent6" hlink="hlink" folHlink="folHlink"/>
  <p:sldLayoutIdLst>
    <p:sldLayoutId id="2147483815"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imes New Roman" pitchFamily="18" charset="0"/>
        </a:defRPr>
      </a:lvl2pPr>
      <a:lvl3pPr algn="l" rtl="0" eaLnBrk="0" fontAlgn="base" hangingPunct="0">
        <a:spcBef>
          <a:spcPct val="0"/>
        </a:spcBef>
        <a:spcAft>
          <a:spcPct val="0"/>
        </a:spcAft>
        <a:defRPr sz="4000">
          <a:solidFill>
            <a:schemeClr val="tx2"/>
          </a:solidFill>
          <a:latin typeface="Times New Roman" pitchFamily="18" charset="0"/>
        </a:defRPr>
      </a:lvl3pPr>
      <a:lvl4pPr algn="l" rtl="0" eaLnBrk="0" fontAlgn="base" hangingPunct="0">
        <a:spcBef>
          <a:spcPct val="0"/>
        </a:spcBef>
        <a:spcAft>
          <a:spcPct val="0"/>
        </a:spcAft>
        <a:defRPr sz="4000">
          <a:solidFill>
            <a:schemeClr val="tx2"/>
          </a:solidFill>
          <a:latin typeface="Times New Roman" pitchFamily="18" charset="0"/>
        </a:defRPr>
      </a:lvl4pPr>
      <a:lvl5pPr algn="l" rtl="0" eaLnBrk="0" fontAlgn="base" hangingPunct="0">
        <a:spcBef>
          <a:spcPct val="0"/>
        </a:spcBef>
        <a:spcAft>
          <a:spcPct val="0"/>
        </a:spcAft>
        <a:defRPr sz="4000">
          <a:solidFill>
            <a:schemeClr val="tx2"/>
          </a:solidFill>
          <a:latin typeface="Times New Roman" pitchFamily="18" charset="0"/>
        </a:defRPr>
      </a:lvl5pPr>
      <a:lvl6pPr marL="457200" algn="l" rtl="0" fontAlgn="base">
        <a:spcBef>
          <a:spcPct val="0"/>
        </a:spcBef>
        <a:spcAft>
          <a:spcPct val="0"/>
        </a:spcAft>
        <a:defRPr sz="4000">
          <a:solidFill>
            <a:schemeClr val="tx2"/>
          </a:solidFill>
          <a:latin typeface="Times New Roman" pitchFamily="18" charset="0"/>
        </a:defRPr>
      </a:lvl6pPr>
      <a:lvl7pPr marL="914400" algn="l" rtl="0" fontAlgn="base">
        <a:spcBef>
          <a:spcPct val="0"/>
        </a:spcBef>
        <a:spcAft>
          <a:spcPct val="0"/>
        </a:spcAft>
        <a:defRPr sz="4000">
          <a:solidFill>
            <a:schemeClr val="tx2"/>
          </a:solidFill>
          <a:latin typeface="Times New Roman" pitchFamily="18" charset="0"/>
        </a:defRPr>
      </a:lvl7pPr>
      <a:lvl8pPr marL="1371600" algn="l" rtl="0" fontAlgn="base">
        <a:spcBef>
          <a:spcPct val="0"/>
        </a:spcBef>
        <a:spcAft>
          <a:spcPct val="0"/>
        </a:spcAft>
        <a:defRPr sz="4000">
          <a:solidFill>
            <a:schemeClr val="tx2"/>
          </a:solidFill>
          <a:latin typeface="Times New Roman" pitchFamily="18" charset="0"/>
        </a:defRPr>
      </a:lvl8pPr>
      <a:lvl9pPr marL="1828800" algn="l" rtl="0" fontAlgn="base">
        <a:spcBef>
          <a:spcPct val="0"/>
        </a:spcBef>
        <a:spcAft>
          <a:spcPct val="0"/>
        </a:spcAft>
        <a:defRPr sz="40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SzPct val="80000"/>
        <a:buFont typeface="Wingdings" pitchFamily="2" charset="2"/>
        <a:buChar char="o"/>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o"/>
        <a:defRPr sz="2800">
          <a:solidFill>
            <a:schemeClr val="tx1"/>
          </a:solidFill>
          <a:latin typeface="+mn-lt"/>
        </a:defRPr>
      </a:lvl3pPr>
      <a:lvl4pPr marL="1600200" indent="-228600" algn="l" rtl="0" eaLnBrk="0" fontAlgn="base" hangingPunct="0">
        <a:spcBef>
          <a:spcPct val="20000"/>
        </a:spcBef>
        <a:spcAft>
          <a:spcPct val="0"/>
        </a:spcAft>
        <a:buClr>
          <a:schemeClr val="tx2"/>
        </a:buClr>
        <a:buSzPct val="80000"/>
        <a:buChar char="–"/>
        <a:defRPr sz="2800">
          <a:solidFill>
            <a:schemeClr val="tx1"/>
          </a:solidFill>
          <a:latin typeface="+mn-lt"/>
        </a:defRPr>
      </a:lvl4pPr>
      <a:lvl5pPr marL="2057400" indent="-228600" algn="l" rtl="0" eaLnBrk="0" fontAlgn="base" hangingPunct="0">
        <a:spcBef>
          <a:spcPct val="20000"/>
        </a:spcBef>
        <a:spcAft>
          <a:spcPct val="0"/>
        </a:spcAft>
        <a:buClr>
          <a:schemeClr val="tx2"/>
        </a:buClr>
        <a:buSzPct val="90000"/>
        <a:buChar char="»"/>
        <a:defRPr sz="2800">
          <a:solidFill>
            <a:schemeClr val="tx1"/>
          </a:solidFill>
          <a:latin typeface="+mn-lt"/>
        </a:defRPr>
      </a:lvl5pPr>
      <a:lvl6pPr marL="2514600" indent="-228600" algn="l" rtl="0" fontAlgn="base">
        <a:spcBef>
          <a:spcPct val="20000"/>
        </a:spcBef>
        <a:spcAft>
          <a:spcPct val="0"/>
        </a:spcAft>
        <a:buClr>
          <a:schemeClr val="tx2"/>
        </a:buClr>
        <a:buSzPct val="90000"/>
        <a:buChar char="»"/>
        <a:defRPr sz="2800">
          <a:solidFill>
            <a:schemeClr val="tx1"/>
          </a:solidFill>
          <a:latin typeface="+mn-lt"/>
        </a:defRPr>
      </a:lvl6pPr>
      <a:lvl7pPr marL="2971800" indent="-228600" algn="l" rtl="0" fontAlgn="base">
        <a:spcBef>
          <a:spcPct val="20000"/>
        </a:spcBef>
        <a:spcAft>
          <a:spcPct val="0"/>
        </a:spcAft>
        <a:buClr>
          <a:schemeClr val="tx2"/>
        </a:buClr>
        <a:buSzPct val="90000"/>
        <a:buChar char="»"/>
        <a:defRPr sz="2800">
          <a:solidFill>
            <a:schemeClr val="tx1"/>
          </a:solidFill>
          <a:latin typeface="+mn-lt"/>
        </a:defRPr>
      </a:lvl7pPr>
      <a:lvl8pPr marL="3429000" indent="-228600" algn="l" rtl="0" fontAlgn="base">
        <a:spcBef>
          <a:spcPct val="20000"/>
        </a:spcBef>
        <a:spcAft>
          <a:spcPct val="0"/>
        </a:spcAft>
        <a:buClr>
          <a:schemeClr val="tx2"/>
        </a:buClr>
        <a:buSzPct val="90000"/>
        <a:buChar char="»"/>
        <a:defRPr sz="2800">
          <a:solidFill>
            <a:schemeClr val="tx1"/>
          </a:solidFill>
          <a:latin typeface="+mn-lt"/>
        </a:defRPr>
      </a:lvl8pPr>
      <a:lvl9pPr marL="3886200" indent="-228600" algn="l" rtl="0" fontAlgn="base">
        <a:spcBef>
          <a:spcPct val="20000"/>
        </a:spcBef>
        <a:spcAft>
          <a:spcPct val="0"/>
        </a:spcAft>
        <a:buClr>
          <a:schemeClr val="tx2"/>
        </a:buClr>
        <a:buSzPct val="90000"/>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smtClean="0"/>
              <a:t>How healthcare is funded internationally</a:t>
            </a:r>
            <a:endParaRPr lang="en-US" smtClean="0"/>
          </a:p>
        </p:txBody>
      </p:sp>
      <p:sp>
        <p:nvSpPr>
          <p:cNvPr id="3075" name="Rectangle 3"/>
          <p:cNvSpPr>
            <a:spLocks noGrp="1" noChangeArrowheads="1"/>
          </p:cNvSpPr>
          <p:nvPr>
            <p:ph type="subTitle" idx="1"/>
          </p:nvPr>
        </p:nvSpPr>
        <p:spPr/>
        <p:txBody>
          <a:bodyPr/>
          <a:lstStyle/>
          <a:p>
            <a:pPr eaLnBrk="1" hangingPunct="1"/>
            <a:r>
              <a:rPr lang="en-GB" smtClean="0"/>
              <a:t>Cristina Peñaloza</a:t>
            </a:r>
          </a:p>
          <a:p>
            <a:pPr eaLnBrk="1" hangingPunct="1"/>
            <a:r>
              <a:rPr lang="en-GB" smtClean="0"/>
              <a:t>Health Economics Unit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87338" y="158750"/>
            <a:ext cx="8893175" cy="1325563"/>
          </a:xfrm>
        </p:spPr>
        <p:txBody>
          <a:bodyPr/>
          <a:lstStyle/>
          <a:p>
            <a:pPr eaLnBrk="1" hangingPunct="1"/>
            <a:r>
              <a:rPr lang="en-GB" smtClean="0"/>
              <a:t>Implications of demographic changes for health financing (projections 2005-25) </a:t>
            </a:r>
          </a:p>
        </p:txBody>
      </p:sp>
      <p:pic>
        <p:nvPicPr>
          <p:cNvPr id="12291" name="Picture 2"/>
          <p:cNvPicPr>
            <a:picLocks noChangeAspect="1" noChangeArrowheads="1"/>
          </p:cNvPicPr>
          <p:nvPr/>
        </p:nvPicPr>
        <p:blipFill>
          <a:blip r:embed="rId3" cstate="print"/>
          <a:srcRect/>
          <a:stretch>
            <a:fillRect/>
          </a:stretch>
        </p:blipFill>
        <p:spPr bwMode="auto">
          <a:xfrm>
            <a:off x="0" y="1484313"/>
            <a:ext cx="9137650" cy="4248150"/>
          </a:xfrm>
          <a:prstGeom prst="rect">
            <a:avLst/>
          </a:prstGeom>
          <a:noFill/>
          <a:ln w="9525">
            <a:noFill/>
            <a:miter lim="800000"/>
            <a:headEnd/>
            <a:tailEnd/>
          </a:ln>
        </p:spPr>
      </p:pic>
      <p:sp>
        <p:nvSpPr>
          <p:cNvPr id="12292" name="TextBox 7"/>
          <p:cNvSpPr txBox="1">
            <a:spLocks noChangeArrowheads="1"/>
          </p:cNvSpPr>
          <p:nvPr/>
        </p:nvSpPr>
        <p:spPr bwMode="auto">
          <a:xfrm>
            <a:off x="1042988" y="6237288"/>
            <a:ext cx="7239000" cy="461962"/>
          </a:xfrm>
          <a:prstGeom prst="rect">
            <a:avLst/>
          </a:prstGeom>
          <a:noFill/>
          <a:ln w="9525">
            <a:noFill/>
            <a:miter lim="800000"/>
            <a:headEnd/>
            <a:tailEnd/>
          </a:ln>
        </p:spPr>
        <p:txBody>
          <a:bodyPr wrap="none">
            <a:spAutoFit/>
          </a:bodyPr>
          <a:lstStyle/>
          <a:p>
            <a:r>
              <a:rPr lang="en-GB" sz="2400"/>
              <a:t>Source: Gottret &amp; Schieber. The World Bank 2006</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11188" y="2636838"/>
            <a:ext cx="7772400" cy="1143000"/>
          </a:xfrm>
        </p:spPr>
        <p:txBody>
          <a:bodyPr/>
          <a:lstStyle/>
          <a:p>
            <a:pPr eaLnBrk="1" hangingPunct="1"/>
            <a:r>
              <a:rPr lang="en-GB" sz="3600" smtClean="0"/>
              <a:t>		Health financing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50825" y="-417513"/>
            <a:ext cx="8893175" cy="1325563"/>
          </a:xfrm>
        </p:spPr>
        <p:txBody>
          <a:bodyPr/>
          <a:lstStyle/>
          <a:p>
            <a:pPr eaLnBrk="1" hangingPunct="1"/>
            <a:r>
              <a:rPr lang="en-GB" smtClean="0"/>
              <a:t>Health financing functions</a:t>
            </a:r>
          </a:p>
        </p:txBody>
      </p:sp>
      <p:sp>
        <p:nvSpPr>
          <p:cNvPr id="14339" name="TextBox 7"/>
          <p:cNvSpPr txBox="1">
            <a:spLocks noChangeArrowheads="1"/>
          </p:cNvSpPr>
          <p:nvPr/>
        </p:nvSpPr>
        <p:spPr bwMode="auto">
          <a:xfrm>
            <a:off x="468313" y="6484938"/>
            <a:ext cx="6115050" cy="400050"/>
          </a:xfrm>
          <a:prstGeom prst="rect">
            <a:avLst/>
          </a:prstGeom>
          <a:noFill/>
          <a:ln w="9525">
            <a:noFill/>
            <a:miter lim="800000"/>
            <a:headEnd/>
            <a:tailEnd/>
          </a:ln>
        </p:spPr>
        <p:txBody>
          <a:bodyPr wrap="none">
            <a:spAutoFit/>
          </a:bodyPr>
          <a:lstStyle/>
          <a:p>
            <a:r>
              <a:rPr lang="en-GB" sz="2000"/>
              <a:t>Source: Schieber and Maeda 1997, The World Bank</a:t>
            </a:r>
          </a:p>
        </p:txBody>
      </p:sp>
      <p:pic>
        <p:nvPicPr>
          <p:cNvPr id="14340" name="Picture 2"/>
          <p:cNvPicPr>
            <a:picLocks noChangeAspect="1" noChangeArrowheads="1"/>
          </p:cNvPicPr>
          <p:nvPr/>
        </p:nvPicPr>
        <p:blipFill>
          <a:blip r:embed="rId3" cstate="print"/>
          <a:srcRect/>
          <a:stretch>
            <a:fillRect/>
          </a:stretch>
        </p:blipFill>
        <p:spPr bwMode="auto">
          <a:xfrm>
            <a:off x="0" y="476250"/>
            <a:ext cx="9144000" cy="6048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11188" y="260350"/>
            <a:ext cx="7772400" cy="1143000"/>
          </a:xfrm>
        </p:spPr>
        <p:txBody>
          <a:bodyPr/>
          <a:lstStyle/>
          <a:p>
            <a:pPr eaLnBrk="1" hangingPunct="1"/>
            <a:r>
              <a:rPr lang="en-GB" sz="3600" smtClean="0"/>
              <a:t>Risk pooling</a:t>
            </a:r>
          </a:p>
        </p:txBody>
      </p:sp>
      <p:sp>
        <p:nvSpPr>
          <p:cNvPr id="15363" name="Rectangle 3"/>
          <p:cNvSpPr>
            <a:spLocks noGrp="1" noChangeArrowheads="1"/>
          </p:cNvSpPr>
          <p:nvPr>
            <p:ph type="body" idx="1"/>
          </p:nvPr>
        </p:nvSpPr>
        <p:spPr>
          <a:xfrm>
            <a:off x="685800" y="1268413"/>
            <a:ext cx="7772400" cy="1584325"/>
          </a:xfrm>
        </p:spPr>
        <p:txBody>
          <a:bodyPr/>
          <a:lstStyle/>
          <a:p>
            <a:pPr algn="just" eaLnBrk="1" hangingPunct="1"/>
            <a:r>
              <a:rPr lang="en-GB" sz="2400" smtClean="0"/>
              <a:t>Collection and management of financial resources in a way that unpredictable individual financial risks become predictable, and are distributed among all the members of the pool</a:t>
            </a:r>
          </a:p>
          <a:p>
            <a:pPr eaLnBrk="1" hangingPunct="1"/>
            <a:endParaRPr lang="en-GB" sz="2400" smtClean="0"/>
          </a:p>
          <a:p>
            <a:pPr eaLnBrk="1" hangingPunct="1"/>
            <a:endParaRPr lang="en-GB" sz="2400" smtClean="0"/>
          </a:p>
        </p:txBody>
      </p:sp>
      <p:pic>
        <p:nvPicPr>
          <p:cNvPr id="15364" name="Picture 4"/>
          <p:cNvPicPr>
            <a:picLocks noChangeAspect="1" noChangeArrowheads="1"/>
          </p:cNvPicPr>
          <p:nvPr/>
        </p:nvPicPr>
        <p:blipFill>
          <a:blip r:embed="rId3" cstate="print"/>
          <a:srcRect/>
          <a:stretch>
            <a:fillRect/>
          </a:stretch>
        </p:blipFill>
        <p:spPr bwMode="auto">
          <a:xfrm>
            <a:off x="827088" y="2752725"/>
            <a:ext cx="7632700" cy="4105275"/>
          </a:xfrm>
          <a:prstGeom prst="rect">
            <a:avLst/>
          </a:prstGeom>
          <a:noFill/>
          <a:ln w="9525">
            <a:noFill/>
            <a:miter lim="800000"/>
            <a:headEnd/>
            <a:tailEnd/>
          </a:ln>
        </p:spPr>
      </p:pic>
      <p:sp>
        <p:nvSpPr>
          <p:cNvPr id="15365" name="TextBox 5"/>
          <p:cNvSpPr txBox="1">
            <a:spLocks noChangeArrowheads="1"/>
          </p:cNvSpPr>
          <p:nvPr/>
        </p:nvSpPr>
        <p:spPr bwMode="auto">
          <a:xfrm>
            <a:off x="827088" y="2874963"/>
            <a:ext cx="2413000" cy="338137"/>
          </a:xfrm>
          <a:prstGeom prst="rect">
            <a:avLst/>
          </a:prstGeom>
          <a:noFill/>
          <a:ln w="9525">
            <a:noFill/>
            <a:miter lim="800000"/>
            <a:headEnd/>
            <a:tailEnd/>
          </a:ln>
        </p:spPr>
        <p:txBody>
          <a:bodyPr wrap="none">
            <a:spAutoFit/>
          </a:bodyPr>
          <a:lstStyle/>
          <a:p>
            <a:r>
              <a:rPr lang="en-GB" sz="1600"/>
              <a:t>Source: The World Bank</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11188" y="260350"/>
            <a:ext cx="7772400" cy="1143000"/>
          </a:xfrm>
        </p:spPr>
        <p:txBody>
          <a:bodyPr/>
          <a:lstStyle/>
          <a:p>
            <a:pPr eaLnBrk="1" hangingPunct="1"/>
            <a:r>
              <a:rPr lang="en-GB" sz="3600" smtClean="0"/>
              <a:t>Risk pooling mechanisms</a:t>
            </a:r>
          </a:p>
        </p:txBody>
      </p:sp>
      <p:sp>
        <p:nvSpPr>
          <p:cNvPr id="16387" name="Rectangle 3"/>
          <p:cNvSpPr>
            <a:spLocks noGrp="1" noChangeArrowheads="1"/>
          </p:cNvSpPr>
          <p:nvPr>
            <p:ph type="body" idx="1"/>
          </p:nvPr>
        </p:nvSpPr>
        <p:spPr>
          <a:xfrm>
            <a:off x="685800" y="1268413"/>
            <a:ext cx="7772400" cy="4681537"/>
          </a:xfrm>
        </p:spPr>
        <p:txBody>
          <a:bodyPr/>
          <a:lstStyle/>
          <a:p>
            <a:pPr algn="just" eaLnBrk="1" hangingPunct="1">
              <a:buFont typeface="Wingdings" pitchFamily="2" charset="2"/>
              <a:buNone/>
            </a:pPr>
            <a:r>
              <a:rPr lang="en-GB" sz="2400" smtClean="0"/>
              <a:t>Four types of health insurance are widely used to pool risks, raise revenues, purchase services and pay to providers:</a:t>
            </a:r>
          </a:p>
          <a:p>
            <a:pPr algn="just" eaLnBrk="1" hangingPunct="1">
              <a:buFont typeface="Wingdings" pitchFamily="2" charset="2"/>
              <a:buNone/>
            </a:pPr>
            <a:endParaRPr lang="en-GB" sz="2400" smtClean="0"/>
          </a:p>
          <a:p>
            <a:pPr algn="just" eaLnBrk="1" hangingPunct="1"/>
            <a:r>
              <a:rPr lang="en-GB" sz="2400" smtClean="0"/>
              <a:t>National health service</a:t>
            </a:r>
          </a:p>
          <a:p>
            <a:pPr algn="just" eaLnBrk="1" hangingPunct="1"/>
            <a:r>
              <a:rPr lang="en-GB" sz="2400" smtClean="0"/>
              <a:t>Social security</a:t>
            </a:r>
          </a:p>
          <a:p>
            <a:pPr algn="just" eaLnBrk="1" hangingPunct="1"/>
            <a:r>
              <a:rPr lang="en-GB" sz="2400" smtClean="0"/>
              <a:t>Voluntary private health insurance</a:t>
            </a:r>
          </a:p>
          <a:p>
            <a:pPr algn="just" eaLnBrk="1" hangingPunct="1"/>
            <a:r>
              <a:rPr lang="en-GB" sz="2400" smtClean="0"/>
              <a:t>Community-based health insurance</a:t>
            </a:r>
          </a:p>
          <a:p>
            <a:pPr algn="just" eaLnBrk="1" hangingPunct="1">
              <a:buFont typeface="Wingdings" pitchFamily="2" charset="2"/>
              <a:buNone/>
            </a:pPr>
            <a:endParaRPr lang="en-GB" sz="2400" smtClean="0"/>
          </a:p>
          <a:p>
            <a:pPr lvl="2" algn="just" eaLnBrk="1" hangingPunct="1">
              <a:lnSpc>
                <a:spcPct val="80000"/>
              </a:lnSpc>
              <a:buFont typeface="Wingdings" pitchFamily="2" charset="2"/>
              <a:buNone/>
            </a:pPr>
            <a:r>
              <a:rPr lang="en-GB" sz="2400" b="1" i="1" smtClean="0"/>
              <a:t>No pure mechanism, usually a </a:t>
            </a:r>
          </a:p>
          <a:p>
            <a:pPr lvl="2" algn="just" eaLnBrk="1" hangingPunct="1">
              <a:lnSpc>
                <a:spcPct val="80000"/>
              </a:lnSpc>
              <a:buFont typeface="Wingdings" pitchFamily="2" charset="2"/>
              <a:buNone/>
            </a:pPr>
            <a:r>
              <a:rPr lang="en-GB" sz="2400" b="1" i="1" smtClean="0"/>
              <a:t>	 mix of two or more methods</a:t>
            </a:r>
          </a:p>
          <a:p>
            <a:pPr eaLnBrk="1" hangingPunct="1"/>
            <a:endParaRPr lang="en-GB" sz="2400" smtClean="0"/>
          </a:p>
          <a:p>
            <a:pPr eaLnBrk="1" hangingPunct="1"/>
            <a:endParaRPr lang="en-GB" sz="2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11188" y="260350"/>
            <a:ext cx="7772400" cy="1143000"/>
          </a:xfrm>
        </p:spPr>
        <p:txBody>
          <a:bodyPr/>
          <a:lstStyle/>
          <a:p>
            <a:pPr eaLnBrk="1" hangingPunct="1"/>
            <a:r>
              <a:rPr lang="en-GB" sz="3600" smtClean="0"/>
              <a:t>Purchasing</a:t>
            </a:r>
          </a:p>
        </p:txBody>
      </p:sp>
      <p:sp>
        <p:nvSpPr>
          <p:cNvPr id="17411" name="Rectangle 3"/>
          <p:cNvSpPr>
            <a:spLocks noGrp="1" noChangeArrowheads="1"/>
          </p:cNvSpPr>
          <p:nvPr>
            <p:ph type="body" idx="1"/>
          </p:nvPr>
        </p:nvSpPr>
        <p:spPr>
          <a:xfrm>
            <a:off x="685800" y="1268413"/>
            <a:ext cx="7772400" cy="4681537"/>
          </a:xfrm>
        </p:spPr>
        <p:txBody>
          <a:bodyPr/>
          <a:lstStyle/>
          <a:p>
            <a:pPr algn="just" eaLnBrk="1" hangingPunct="1">
              <a:buFont typeface="Wingdings" pitchFamily="2" charset="2"/>
              <a:buNone/>
            </a:pPr>
            <a:r>
              <a:rPr lang="en-GB" sz="2400" smtClean="0"/>
              <a:t>Large variety of arrangements:</a:t>
            </a:r>
          </a:p>
          <a:p>
            <a:pPr algn="just" eaLnBrk="1" hangingPunct="1"/>
            <a:r>
              <a:rPr lang="en-GB" sz="2400" smtClean="0"/>
              <a:t>National health services and Social Security organizations provide services in publicly owned facilities (staff members are public employees)</a:t>
            </a:r>
          </a:p>
          <a:p>
            <a:pPr algn="just" eaLnBrk="1" hangingPunct="1"/>
            <a:r>
              <a:rPr lang="en-GB" sz="2400" smtClean="0"/>
              <a:t>Individuals or organizations purchase services through direct payments or contracting arrangements from public and private providers (or combination of the previous two)</a:t>
            </a:r>
          </a:p>
          <a:p>
            <a:pPr algn="just" eaLnBrk="1" hangingPunct="1"/>
            <a:r>
              <a:rPr lang="en-GB" sz="2400" smtClean="0"/>
              <a:t>Resource allocation and purchasing decisions have important implications for cost, access, quality, and consumer satisfaction</a:t>
            </a:r>
          </a:p>
          <a:p>
            <a:pPr eaLnBrk="1" hangingPunct="1">
              <a:buFont typeface="Wingdings" pitchFamily="2" charset="2"/>
              <a:buNone/>
            </a:pPr>
            <a:endParaRPr lang="en-GB" sz="2400" smtClean="0"/>
          </a:p>
          <a:p>
            <a:pPr eaLnBrk="1" hangingPunct="1"/>
            <a:endParaRPr lang="en-GB" sz="2400" smtClean="0"/>
          </a:p>
          <a:p>
            <a:pPr eaLnBrk="1" hangingPunct="1"/>
            <a:endParaRPr lang="en-GB" sz="2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95288" y="188913"/>
            <a:ext cx="8713787" cy="1143000"/>
          </a:xfrm>
        </p:spPr>
        <p:txBody>
          <a:bodyPr/>
          <a:lstStyle/>
          <a:p>
            <a:pPr eaLnBrk="1" hangingPunct="1"/>
            <a:r>
              <a:rPr lang="en-GB" sz="3600" smtClean="0"/>
              <a:t>Market structures for purchasing and remuneration of providers</a:t>
            </a:r>
          </a:p>
        </p:txBody>
      </p:sp>
      <p:sp>
        <p:nvSpPr>
          <p:cNvPr id="18435" name="TextBox 5"/>
          <p:cNvSpPr txBox="1">
            <a:spLocks noChangeArrowheads="1"/>
          </p:cNvSpPr>
          <p:nvPr/>
        </p:nvSpPr>
        <p:spPr bwMode="auto">
          <a:xfrm>
            <a:off x="539750" y="6227763"/>
            <a:ext cx="5832475" cy="369887"/>
          </a:xfrm>
          <a:prstGeom prst="rect">
            <a:avLst/>
          </a:prstGeom>
          <a:noFill/>
          <a:ln w="9525">
            <a:noFill/>
            <a:miter lim="800000"/>
            <a:headEnd/>
            <a:tailEnd/>
          </a:ln>
        </p:spPr>
        <p:txBody>
          <a:bodyPr>
            <a:spAutoFit/>
          </a:bodyPr>
          <a:lstStyle/>
          <a:p>
            <a:r>
              <a:rPr lang="en-GB" sz="1800"/>
              <a:t>Source: The World Bank, adapted from Kutzin 2001.</a:t>
            </a:r>
          </a:p>
        </p:txBody>
      </p:sp>
      <p:pic>
        <p:nvPicPr>
          <p:cNvPr id="18436" name="Picture 2"/>
          <p:cNvPicPr>
            <a:picLocks noChangeAspect="1" noChangeArrowheads="1"/>
          </p:cNvPicPr>
          <p:nvPr/>
        </p:nvPicPr>
        <p:blipFill>
          <a:blip r:embed="rId3" cstate="print"/>
          <a:srcRect/>
          <a:stretch>
            <a:fillRect/>
          </a:stretch>
        </p:blipFill>
        <p:spPr bwMode="auto">
          <a:xfrm>
            <a:off x="134938" y="1341438"/>
            <a:ext cx="8829675" cy="4895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11188" y="2636838"/>
            <a:ext cx="7772400" cy="1143000"/>
          </a:xfrm>
        </p:spPr>
        <p:txBody>
          <a:bodyPr/>
          <a:lstStyle/>
          <a:p>
            <a:pPr eaLnBrk="1" hangingPunct="1"/>
            <a:r>
              <a:rPr lang="en-GB" sz="3600" smtClean="0"/>
              <a:t>		Health systems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11188" y="260350"/>
            <a:ext cx="7772400" cy="1143000"/>
          </a:xfrm>
        </p:spPr>
        <p:txBody>
          <a:bodyPr/>
          <a:lstStyle/>
          <a:p>
            <a:pPr eaLnBrk="1" hangingPunct="1"/>
            <a:r>
              <a:rPr lang="en-GB" sz="3600" smtClean="0"/>
              <a:t>National (state-funded) health care system</a:t>
            </a:r>
          </a:p>
        </p:txBody>
      </p:sp>
      <p:sp>
        <p:nvSpPr>
          <p:cNvPr id="20483" name="Rectangle 3"/>
          <p:cNvSpPr>
            <a:spLocks noGrp="1" noChangeArrowheads="1"/>
          </p:cNvSpPr>
          <p:nvPr>
            <p:ph type="body" idx="1"/>
          </p:nvPr>
        </p:nvSpPr>
        <p:spPr>
          <a:xfrm>
            <a:off x="685800" y="1411288"/>
            <a:ext cx="7772400" cy="4681537"/>
          </a:xfrm>
        </p:spPr>
        <p:txBody>
          <a:bodyPr/>
          <a:lstStyle/>
          <a:p>
            <a:pPr algn="just" eaLnBrk="1" hangingPunct="1"/>
            <a:r>
              <a:rPr lang="en-GB" sz="2400" b="1" smtClean="0"/>
              <a:t>Characteristics</a:t>
            </a:r>
            <a:r>
              <a:rPr lang="en-GB" sz="2400" smtClean="0"/>
              <a:t>: funding comes from general revenues, universal coverage, a public health delivery system</a:t>
            </a:r>
          </a:p>
          <a:p>
            <a:pPr algn="just" eaLnBrk="1" hangingPunct="1"/>
            <a:endParaRPr lang="en-GB" sz="2400" smtClean="0"/>
          </a:p>
          <a:p>
            <a:pPr algn="just" eaLnBrk="1" hangingPunct="1"/>
            <a:r>
              <a:rPr lang="en-GB" sz="2400" b="1" smtClean="0"/>
              <a:t>Strengths</a:t>
            </a:r>
            <a:r>
              <a:rPr lang="en-GB" sz="2400" smtClean="0"/>
              <a:t>: comprehensive coverage of the population, and large scope for raising resources </a:t>
            </a:r>
          </a:p>
          <a:p>
            <a:pPr algn="just" eaLnBrk="1" hangingPunct="1"/>
            <a:endParaRPr lang="en-GB" sz="2400" smtClean="0"/>
          </a:p>
          <a:p>
            <a:pPr algn="just" eaLnBrk="1" hangingPunct="1"/>
            <a:r>
              <a:rPr lang="en-GB" sz="2400" b="1" smtClean="0"/>
              <a:t>Weaknesses</a:t>
            </a:r>
            <a:r>
              <a:rPr lang="en-GB" sz="2400" smtClean="0"/>
              <a:t>: unstable funding; disproportionate benefits for the rich; potential inefficiency in health care delivery; and sensitivity to political pressures</a:t>
            </a:r>
          </a:p>
          <a:p>
            <a:pPr eaLnBrk="1" hangingPunct="1">
              <a:buFont typeface="Wingdings" pitchFamily="2" charset="2"/>
              <a:buNone/>
            </a:pPr>
            <a:endParaRPr lang="en-GB" sz="2400" smtClean="0"/>
          </a:p>
          <a:p>
            <a:pPr eaLnBrk="1" hangingPunct="1"/>
            <a:endParaRPr lang="en-GB" sz="2400" smtClean="0"/>
          </a:p>
          <a:p>
            <a:pPr eaLnBrk="1" hangingPunct="1"/>
            <a:endParaRPr lang="en-GB" sz="24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188913"/>
            <a:ext cx="8712200" cy="1143000"/>
          </a:xfrm>
        </p:spPr>
        <p:txBody>
          <a:bodyPr/>
          <a:lstStyle/>
          <a:p>
            <a:pPr eaLnBrk="1" hangingPunct="1"/>
            <a:r>
              <a:rPr lang="en-GB" sz="3600" smtClean="0"/>
              <a:t>Social health insurance (Bismarckian system)</a:t>
            </a:r>
          </a:p>
        </p:txBody>
      </p:sp>
      <p:sp>
        <p:nvSpPr>
          <p:cNvPr id="21507" name="Rectangle 3"/>
          <p:cNvSpPr>
            <a:spLocks noGrp="1" noChangeArrowheads="1"/>
          </p:cNvSpPr>
          <p:nvPr>
            <p:ph type="body" idx="1"/>
          </p:nvPr>
        </p:nvSpPr>
        <p:spPr>
          <a:xfrm>
            <a:off x="685800" y="1125538"/>
            <a:ext cx="7772400" cy="4679950"/>
          </a:xfrm>
        </p:spPr>
        <p:txBody>
          <a:bodyPr/>
          <a:lstStyle/>
          <a:p>
            <a:pPr algn="just" eaLnBrk="1" hangingPunct="1"/>
            <a:r>
              <a:rPr lang="en-GB" sz="2400" b="1" smtClean="0"/>
              <a:t>Characteristics</a:t>
            </a:r>
            <a:r>
              <a:rPr lang="en-GB" sz="2400" smtClean="0"/>
              <a:t>: funding from employee and employer contributions; management through sickness funds; benefit package for all members (fully or partially cover)</a:t>
            </a:r>
          </a:p>
          <a:p>
            <a:pPr algn="just" eaLnBrk="1" hangingPunct="1"/>
            <a:r>
              <a:rPr lang="en-GB" sz="2400" b="1" smtClean="0"/>
              <a:t>Strengths</a:t>
            </a:r>
            <a:r>
              <a:rPr lang="en-GB" sz="2400" smtClean="0"/>
              <a:t>: more resources in the system; less dependence on budget negotiations; high redistributive dimension (cross subsidies)</a:t>
            </a:r>
          </a:p>
          <a:p>
            <a:pPr algn="just" eaLnBrk="1" hangingPunct="1"/>
            <a:r>
              <a:rPr lang="en-GB" sz="2400" b="1" smtClean="0"/>
              <a:t>Weaknesses</a:t>
            </a:r>
            <a:r>
              <a:rPr lang="en-GB" sz="2400" smtClean="0"/>
              <a:t>: possible exclusion of the poor; negative economic impact on payroll contributions; complex and expensive to manage; escalating costs; poor coverage of chronic diseases and preventive care</a:t>
            </a:r>
          </a:p>
          <a:p>
            <a:pPr eaLnBrk="1" hangingPunct="1"/>
            <a:endParaRPr lang="en-GB" sz="2400" smtClean="0"/>
          </a:p>
          <a:p>
            <a:pPr eaLnBrk="1" hangingPunct="1"/>
            <a:endParaRPr lang="en-GB" sz="2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sz="3600" smtClean="0"/>
              <a:t>Overview</a:t>
            </a:r>
          </a:p>
        </p:txBody>
      </p:sp>
      <p:sp>
        <p:nvSpPr>
          <p:cNvPr id="4099" name="Rectangle 3"/>
          <p:cNvSpPr>
            <a:spLocks noGrp="1" noChangeArrowheads="1"/>
          </p:cNvSpPr>
          <p:nvPr>
            <p:ph type="body" idx="1"/>
          </p:nvPr>
        </p:nvSpPr>
        <p:spPr>
          <a:xfrm>
            <a:off x="179388" y="1676400"/>
            <a:ext cx="8137525" cy="4705350"/>
          </a:xfrm>
        </p:spPr>
        <p:txBody>
          <a:bodyPr/>
          <a:lstStyle/>
          <a:p>
            <a:pPr algn="just" eaLnBrk="1" hangingPunct="1"/>
            <a:r>
              <a:rPr lang="en-GB" sz="2400" smtClean="0"/>
              <a:t>Define Healthcare &amp; Healthcare systems</a:t>
            </a:r>
          </a:p>
          <a:p>
            <a:pPr lvl="1" algn="just" eaLnBrk="1" hangingPunct="1">
              <a:lnSpc>
                <a:spcPct val="120000"/>
              </a:lnSpc>
            </a:pPr>
            <a:r>
              <a:rPr lang="en-GB" sz="2400" smtClean="0"/>
              <a:t>Demographic changes and disease burden</a:t>
            </a:r>
          </a:p>
          <a:p>
            <a:pPr lvl="1" algn="just" eaLnBrk="1" hangingPunct="1">
              <a:lnSpc>
                <a:spcPct val="120000"/>
              </a:lnSpc>
            </a:pPr>
            <a:r>
              <a:rPr lang="en-GB" sz="2400" smtClean="0"/>
              <a:t>Epidemiological transition</a:t>
            </a:r>
          </a:p>
          <a:p>
            <a:pPr algn="just" eaLnBrk="1" hangingPunct="1"/>
            <a:endParaRPr lang="en-GB" sz="2400" smtClean="0"/>
          </a:p>
          <a:p>
            <a:pPr algn="just" eaLnBrk="1" hangingPunct="1"/>
            <a:r>
              <a:rPr lang="en-GB" sz="2400" smtClean="0"/>
              <a:t>Alternative financing mechanisms of healthcare systems </a:t>
            </a:r>
          </a:p>
          <a:p>
            <a:pPr lvl="1" algn="just" eaLnBrk="1" hangingPunct="1">
              <a:lnSpc>
                <a:spcPct val="120000"/>
              </a:lnSpc>
            </a:pPr>
            <a:r>
              <a:rPr lang="en-GB" sz="2400" smtClean="0"/>
              <a:t>Public / private mix / community-based</a:t>
            </a:r>
          </a:p>
          <a:p>
            <a:pPr lvl="1" algn="just" eaLnBrk="1" hangingPunct="1">
              <a:lnSpc>
                <a:spcPct val="120000"/>
              </a:lnSpc>
            </a:pPr>
            <a:r>
              <a:rPr lang="en-GB" sz="2400" smtClean="0"/>
              <a:t>Raising finances (revenue collection, risk pooling/ problems prevalent)</a:t>
            </a:r>
          </a:p>
          <a:p>
            <a:pPr lvl="1" algn="just" eaLnBrk="1" hangingPunct="1">
              <a:lnSpc>
                <a:spcPct val="120000"/>
              </a:lnSpc>
            </a:pPr>
            <a:r>
              <a:rPr lang="en-GB" sz="2400" smtClean="0"/>
              <a:t>Methods of  purchasing and paying healthcare providers </a:t>
            </a:r>
          </a:p>
          <a:p>
            <a:pPr lvl="1" eaLnBrk="1" hangingPunct="1">
              <a:lnSpc>
                <a:spcPct val="120000"/>
              </a:lnSpc>
            </a:pPr>
            <a:endParaRPr lang="en-GB" sz="16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11188" y="188913"/>
            <a:ext cx="8713787" cy="1143000"/>
          </a:xfrm>
        </p:spPr>
        <p:txBody>
          <a:bodyPr/>
          <a:lstStyle/>
          <a:p>
            <a:pPr eaLnBrk="1" hangingPunct="1"/>
            <a:r>
              <a:rPr lang="en-GB" sz="3600" smtClean="0"/>
              <a:t>Voluntary (private) health insurance</a:t>
            </a:r>
          </a:p>
        </p:txBody>
      </p:sp>
      <p:sp>
        <p:nvSpPr>
          <p:cNvPr id="22531" name="Rectangle 3"/>
          <p:cNvSpPr>
            <a:spLocks noGrp="1" noChangeArrowheads="1"/>
          </p:cNvSpPr>
          <p:nvPr>
            <p:ph type="body" idx="1"/>
          </p:nvPr>
        </p:nvSpPr>
        <p:spPr>
          <a:xfrm>
            <a:off x="685800" y="1268413"/>
            <a:ext cx="7772400" cy="4681537"/>
          </a:xfrm>
        </p:spPr>
        <p:txBody>
          <a:bodyPr/>
          <a:lstStyle/>
          <a:p>
            <a:pPr algn="just" eaLnBrk="1" hangingPunct="1"/>
            <a:r>
              <a:rPr lang="en-GB" sz="2400" b="1" smtClean="0"/>
              <a:t>Characteristics</a:t>
            </a:r>
            <a:r>
              <a:rPr lang="en-GB" sz="2400" smtClean="0"/>
              <a:t>: affiliation is voluntary; it plays as the primary or additional source of healthcare funding; it may be the main source of health coverage, or duplicate health benefits or cover services not included by the public service</a:t>
            </a:r>
          </a:p>
          <a:p>
            <a:pPr algn="just" eaLnBrk="1" hangingPunct="1"/>
            <a:r>
              <a:rPr lang="en-GB" sz="2400" b="1" smtClean="0"/>
              <a:t>Strengths</a:t>
            </a:r>
            <a:r>
              <a:rPr lang="en-GB" sz="2400" smtClean="0"/>
              <a:t>: affords financial protection; enhances access to health services; increases service capacity and promotes innovation; helps finance health care services not covered publicly (OECD, 2004)</a:t>
            </a:r>
          </a:p>
          <a:p>
            <a:pPr algn="just" eaLnBrk="1" hangingPunct="1"/>
            <a:endParaRPr lang="en-GB" sz="2400" smtClean="0"/>
          </a:p>
          <a:p>
            <a:pPr eaLnBrk="1" hangingPunct="1">
              <a:buFont typeface="Wingdings" pitchFamily="2" charset="2"/>
              <a:buNone/>
            </a:pPr>
            <a:endParaRPr lang="en-GB" sz="24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11188" y="188913"/>
            <a:ext cx="8713787" cy="1143000"/>
          </a:xfrm>
        </p:spPr>
        <p:txBody>
          <a:bodyPr/>
          <a:lstStyle/>
          <a:p>
            <a:pPr eaLnBrk="1" hangingPunct="1"/>
            <a:r>
              <a:rPr lang="en-GB" sz="3600" smtClean="0"/>
              <a:t>Voluntary (private) health insurance</a:t>
            </a:r>
          </a:p>
        </p:txBody>
      </p:sp>
      <p:sp>
        <p:nvSpPr>
          <p:cNvPr id="23555" name="Rectangle 3"/>
          <p:cNvSpPr>
            <a:spLocks noGrp="1" noChangeArrowheads="1"/>
          </p:cNvSpPr>
          <p:nvPr>
            <p:ph type="body" idx="1"/>
          </p:nvPr>
        </p:nvSpPr>
        <p:spPr>
          <a:xfrm>
            <a:off x="685800" y="1268413"/>
            <a:ext cx="7772400" cy="4681537"/>
          </a:xfrm>
        </p:spPr>
        <p:txBody>
          <a:bodyPr/>
          <a:lstStyle/>
          <a:p>
            <a:pPr algn="just" eaLnBrk="1" hangingPunct="1"/>
            <a:r>
              <a:rPr lang="en-GB" sz="2400" b="1" smtClean="0"/>
              <a:t>Weaknesses</a:t>
            </a:r>
            <a:r>
              <a:rPr lang="en-GB" sz="2400" smtClean="0"/>
              <a:t>: financial barriers to access; differential access to health care; not served to quality improvement; increased total health expenditure; high administrative costs; removed very little cost pressure from public health financing</a:t>
            </a:r>
          </a:p>
          <a:p>
            <a:pPr eaLnBrk="1" hangingPunct="1"/>
            <a:endParaRPr lang="en-GB" sz="2400" smtClean="0"/>
          </a:p>
          <a:p>
            <a:pPr eaLnBrk="1" hangingPunct="1">
              <a:buFont typeface="Wingdings" pitchFamily="2" charset="2"/>
              <a:buNone/>
            </a:pPr>
            <a:endParaRPr lang="en-GB" sz="2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8313" y="188913"/>
            <a:ext cx="8712200" cy="1143000"/>
          </a:xfrm>
        </p:spPr>
        <p:txBody>
          <a:bodyPr/>
          <a:lstStyle/>
          <a:p>
            <a:pPr eaLnBrk="1" hangingPunct="1"/>
            <a:r>
              <a:rPr lang="en-GB" sz="3600" smtClean="0"/>
              <a:t>Community-based health insurance</a:t>
            </a:r>
          </a:p>
        </p:txBody>
      </p:sp>
      <p:sp>
        <p:nvSpPr>
          <p:cNvPr id="24579" name="Rectangle 3"/>
          <p:cNvSpPr>
            <a:spLocks noGrp="1" noChangeArrowheads="1"/>
          </p:cNvSpPr>
          <p:nvPr>
            <p:ph type="body" idx="1"/>
          </p:nvPr>
        </p:nvSpPr>
        <p:spPr>
          <a:xfrm>
            <a:off x="685800" y="1125538"/>
            <a:ext cx="7772400" cy="4679950"/>
          </a:xfrm>
        </p:spPr>
        <p:txBody>
          <a:bodyPr/>
          <a:lstStyle/>
          <a:p>
            <a:pPr algn="just" eaLnBrk="1" hangingPunct="1"/>
            <a:r>
              <a:rPr lang="en-GB" sz="2400" b="1" smtClean="0"/>
              <a:t>Characteristics</a:t>
            </a:r>
            <a:r>
              <a:rPr lang="en-GB" sz="2400" smtClean="0"/>
              <a:t>: community membership; high community involvement in managing the system; beneficiaries are excluded from other kinds of health coverage; members share a set of social values (voluntary affiliation, participation and solidarity)</a:t>
            </a:r>
          </a:p>
          <a:p>
            <a:pPr algn="just" eaLnBrk="1" hangingPunct="1"/>
            <a:r>
              <a:rPr lang="en-GB" sz="2400" b="1" smtClean="0"/>
              <a:t>Strengths</a:t>
            </a:r>
            <a:r>
              <a:rPr lang="en-GB" sz="2400" smtClean="0"/>
              <a:t>: better access to healthcare for low-income people; complete or fill the gaps of other health financing schemes</a:t>
            </a:r>
          </a:p>
          <a:p>
            <a:pPr algn="just" eaLnBrk="1" hangingPunct="1"/>
            <a:r>
              <a:rPr lang="en-GB" sz="2400" b="1" smtClean="0"/>
              <a:t>Weaknesses</a:t>
            </a:r>
            <a:r>
              <a:rPr lang="en-GB" sz="2400" smtClean="0"/>
              <a:t>: limited protection for members; sustainability is questionable; limited benefits to the poorer part of the population </a:t>
            </a:r>
          </a:p>
          <a:p>
            <a:pPr eaLnBrk="1" hangingPunct="1"/>
            <a:endParaRPr lang="en-GB" sz="2400" smtClean="0"/>
          </a:p>
          <a:p>
            <a:pPr eaLnBrk="1" hangingPunct="1"/>
            <a:endParaRPr lang="en-GB" sz="24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11188" y="260350"/>
            <a:ext cx="7772400" cy="1143000"/>
          </a:xfrm>
        </p:spPr>
        <p:txBody>
          <a:bodyPr/>
          <a:lstStyle/>
          <a:p>
            <a:pPr eaLnBrk="1" hangingPunct="1"/>
            <a:r>
              <a:rPr lang="en-GB" sz="3600" smtClean="0"/>
              <a:t>Aspects of the healthcare market to be controlled</a:t>
            </a:r>
          </a:p>
        </p:txBody>
      </p:sp>
      <p:sp>
        <p:nvSpPr>
          <p:cNvPr id="25603" name="Rectangle 3"/>
          <p:cNvSpPr>
            <a:spLocks noGrp="1" noChangeArrowheads="1"/>
          </p:cNvSpPr>
          <p:nvPr>
            <p:ph type="body" idx="1"/>
          </p:nvPr>
        </p:nvSpPr>
        <p:spPr>
          <a:xfrm>
            <a:off x="685800" y="1557338"/>
            <a:ext cx="7772400" cy="5111750"/>
          </a:xfrm>
        </p:spPr>
        <p:txBody>
          <a:bodyPr/>
          <a:lstStyle/>
          <a:p>
            <a:pPr algn="just" eaLnBrk="1" hangingPunct="1">
              <a:lnSpc>
                <a:spcPct val="80000"/>
              </a:lnSpc>
            </a:pPr>
            <a:r>
              <a:rPr lang="en-GB" sz="2400" smtClean="0"/>
              <a:t>Consumer moral hazard</a:t>
            </a:r>
          </a:p>
          <a:p>
            <a:pPr lvl="1" algn="just" eaLnBrk="1" hangingPunct="1">
              <a:lnSpc>
                <a:spcPct val="80000"/>
              </a:lnSpc>
            </a:pPr>
            <a:r>
              <a:rPr lang="en-GB" sz="2200" i="1" smtClean="0"/>
              <a:t>A zero (or reduced) price at the point of use encourages a higher rate of use than would otherwise be considered efficient</a:t>
            </a:r>
          </a:p>
          <a:p>
            <a:pPr lvl="4" algn="just" eaLnBrk="1" hangingPunct="1">
              <a:lnSpc>
                <a:spcPct val="80000"/>
              </a:lnSpc>
            </a:pPr>
            <a:endParaRPr lang="en-GB" sz="2400" i="1" smtClean="0"/>
          </a:p>
          <a:p>
            <a:pPr algn="just" eaLnBrk="1" hangingPunct="1">
              <a:lnSpc>
                <a:spcPct val="80000"/>
              </a:lnSpc>
            </a:pPr>
            <a:r>
              <a:rPr lang="en-GB" sz="2400" smtClean="0"/>
              <a:t>Adverse selection</a:t>
            </a:r>
          </a:p>
          <a:p>
            <a:pPr lvl="1" algn="just" eaLnBrk="1" hangingPunct="1">
              <a:lnSpc>
                <a:spcPct val="80000"/>
              </a:lnSpc>
            </a:pPr>
            <a:r>
              <a:rPr lang="en-GB" sz="2200" i="1" smtClean="0"/>
              <a:t>The process whereby the ‘best risk’ individuals are selected out of a general insurance pool</a:t>
            </a:r>
          </a:p>
          <a:p>
            <a:pPr lvl="1" algn="just" eaLnBrk="1" hangingPunct="1">
              <a:lnSpc>
                <a:spcPct val="80000"/>
              </a:lnSpc>
            </a:pPr>
            <a:endParaRPr lang="en-GB" sz="2400" i="1" smtClean="0"/>
          </a:p>
          <a:p>
            <a:pPr algn="just" eaLnBrk="1" hangingPunct="1">
              <a:lnSpc>
                <a:spcPct val="80000"/>
              </a:lnSpc>
            </a:pPr>
            <a:r>
              <a:rPr lang="en-GB" sz="2400" smtClean="0"/>
              <a:t>Provider moral hazard (SID)</a:t>
            </a:r>
          </a:p>
          <a:p>
            <a:pPr lvl="1" algn="just" eaLnBrk="1" hangingPunct="1">
              <a:lnSpc>
                <a:spcPct val="80000"/>
              </a:lnSpc>
            </a:pPr>
            <a:r>
              <a:rPr lang="en-GB" sz="2200" i="1" smtClean="0"/>
              <a:t>Incentives on suppliers (e.g. physicians) to provide care in excess of (or short of) that which would be arrived at by trading with fully informed consumers</a:t>
            </a:r>
          </a:p>
          <a:p>
            <a:pPr lvl="1" eaLnBrk="1" hangingPunct="1">
              <a:lnSpc>
                <a:spcPct val="80000"/>
              </a:lnSpc>
              <a:buFontTx/>
              <a:buNone/>
            </a:pPr>
            <a:r>
              <a:rPr lang="en-GB" sz="2400" b="1" i="1" smtClean="0"/>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11188" y="2573338"/>
            <a:ext cx="8713787" cy="1143000"/>
          </a:xfrm>
        </p:spPr>
        <p:txBody>
          <a:bodyPr/>
          <a:lstStyle/>
          <a:p>
            <a:pPr eaLnBrk="1" hangingPunct="1"/>
            <a:r>
              <a:rPr lang="en-GB" sz="3600" smtClean="0"/>
              <a:t>Some topics of interest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315913"/>
            <a:ext cx="9109075" cy="1143001"/>
          </a:xfrm>
        </p:spPr>
        <p:txBody>
          <a:bodyPr/>
          <a:lstStyle/>
          <a:p>
            <a:pPr eaLnBrk="1" hangingPunct="1"/>
            <a:r>
              <a:rPr lang="en-GB" sz="3600" smtClean="0"/>
              <a:t>Financing mechanisms in high-income countries</a:t>
            </a:r>
          </a:p>
        </p:txBody>
      </p:sp>
      <p:pic>
        <p:nvPicPr>
          <p:cNvPr id="27651" name="Picture 2"/>
          <p:cNvPicPr>
            <a:picLocks noChangeAspect="1" noChangeArrowheads="1"/>
          </p:cNvPicPr>
          <p:nvPr/>
        </p:nvPicPr>
        <p:blipFill>
          <a:blip r:embed="rId3" cstate="print"/>
          <a:srcRect/>
          <a:stretch>
            <a:fillRect/>
          </a:stretch>
        </p:blipFill>
        <p:spPr bwMode="auto">
          <a:xfrm>
            <a:off x="34925" y="549275"/>
            <a:ext cx="8988425" cy="6308725"/>
          </a:xfrm>
          <a:prstGeom prst="rect">
            <a:avLst/>
          </a:prstGeom>
          <a:noFill/>
          <a:ln w="9525">
            <a:noFill/>
            <a:miter lim="800000"/>
            <a:headEnd/>
            <a:tailEnd/>
          </a:ln>
        </p:spPr>
      </p:pic>
      <p:pic>
        <p:nvPicPr>
          <p:cNvPr id="27652" name="Picture 3"/>
          <p:cNvPicPr>
            <a:picLocks noChangeAspect="1" noChangeArrowheads="1"/>
          </p:cNvPicPr>
          <p:nvPr/>
        </p:nvPicPr>
        <p:blipFill>
          <a:blip r:embed="rId4" cstate="print"/>
          <a:srcRect/>
          <a:stretch>
            <a:fillRect/>
          </a:stretch>
        </p:blipFill>
        <p:spPr bwMode="auto">
          <a:xfrm>
            <a:off x="2987675" y="620713"/>
            <a:ext cx="7993063" cy="1428750"/>
          </a:xfrm>
          <a:prstGeom prst="rect">
            <a:avLst/>
          </a:prstGeom>
          <a:noFill/>
          <a:ln w="9525">
            <a:noFill/>
            <a:miter lim="800000"/>
            <a:headEnd/>
            <a:tailEnd/>
          </a:ln>
        </p:spPr>
      </p:pic>
      <p:sp>
        <p:nvSpPr>
          <p:cNvPr id="27653" name="TextBox 5"/>
          <p:cNvSpPr txBox="1">
            <a:spLocks noChangeArrowheads="1"/>
          </p:cNvSpPr>
          <p:nvPr/>
        </p:nvSpPr>
        <p:spPr bwMode="auto">
          <a:xfrm>
            <a:off x="6156325" y="3905250"/>
            <a:ext cx="3168650" cy="460375"/>
          </a:xfrm>
          <a:prstGeom prst="rect">
            <a:avLst/>
          </a:prstGeom>
          <a:noFill/>
          <a:ln w="9525">
            <a:noFill/>
            <a:miter lim="800000"/>
            <a:headEnd/>
            <a:tailEnd/>
          </a:ln>
        </p:spPr>
        <p:txBody>
          <a:bodyPr>
            <a:spAutoFit/>
          </a:bodyPr>
          <a:lstStyle/>
          <a:p>
            <a:r>
              <a:rPr lang="en-GB" sz="2400"/>
              <a:t>Source: OECD 2004</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95288" y="-306388"/>
            <a:ext cx="8713787" cy="1143001"/>
          </a:xfrm>
        </p:spPr>
        <p:txBody>
          <a:bodyPr/>
          <a:lstStyle/>
          <a:p>
            <a:pPr eaLnBrk="1" hangingPunct="1"/>
            <a:r>
              <a:rPr lang="en-GB" sz="3600" smtClean="0"/>
              <a:t>Private Health Insurance in OECD countries </a:t>
            </a:r>
          </a:p>
        </p:txBody>
      </p:sp>
      <p:pic>
        <p:nvPicPr>
          <p:cNvPr id="28675" name="Picture 7"/>
          <p:cNvPicPr>
            <a:picLocks noChangeAspect="1" noChangeArrowheads="1"/>
          </p:cNvPicPr>
          <p:nvPr/>
        </p:nvPicPr>
        <p:blipFill>
          <a:blip r:embed="rId3" cstate="print"/>
          <a:srcRect/>
          <a:stretch>
            <a:fillRect/>
          </a:stretch>
        </p:blipFill>
        <p:spPr bwMode="auto">
          <a:xfrm>
            <a:off x="34925" y="549275"/>
            <a:ext cx="9059863" cy="6308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11188" y="260350"/>
            <a:ext cx="7772400" cy="1143000"/>
          </a:xfrm>
        </p:spPr>
        <p:txBody>
          <a:bodyPr/>
          <a:lstStyle/>
          <a:p>
            <a:pPr eaLnBrk="1" hangingPunct="1"/>
            <a:r>
              <a:rPr lang="en-GB" sz="3600" smtClean="0"/>
              <a:t>What we have done in this lecture…</a:t>
            </a:r>
          </a:p>
        </p:txBody>
      </p:sp>
      <p:sp>
        <p:nvSpPr>
          <p:cNvPr id="29699" name="Rectangle 3"/>
          <p:cNvSpPr>
            <a:spLocks noGrp="1" noChangeArrowheads="1"/>
          </p:cNvSpPr>
          <p:nvPr>
            <p:ph type="body" idx="1"/>
          </p:nvPr>
        </p:nvSpPr>
        <p:spPr>
          <a:xfrm>
            <a:off x="685800" y="1484313"/>
            <a:ext cx="7772400" cy="4895850"/>
          </a:xfrm>
        </p:spPr>
        <p:txBody>
          <a:bodyPr/>
          <a:lstStyle/>
          <a:p>
            <a:pPr eaLnBrk="1" hangingPunct="1"/>
            <a:r>
              <a:rPr lang="en-GB" sz="2400" smtClean="0"/>
              <a:t>Defined Health care  &amp; Healthcare systems</a:t>
            </a:r>
          </a:p>
          <a:p>
            <a:pPr eaLnBrk="1" hangingPunct="1"/>
            <a:endParaRPr lang="en-GB" sz="2400" smtClean="0"/>
          </a:p>
          <a:p>
            <a:pPr eaLnBrk="1" hangingPunct="1"/>
            <a:r>
              <a:rPr lang="en-GB" sz="2400" smtClean="0"/>
              <a:t>Depicted the different health systems with examples from around the world</a:t>
            </a:r>
          </a:p>
          <a:p>
            <a:pPr eaLnBrk="1" hangingPunct="1"/>
            <a:endParaRPr lang="en-GB" sz="2400" smtClean="0"/>
          </a:p>
          <a:p>
            <a:pPr eaLnBrk="1" hangingPunct="1"/>
            <a:r>
              <a:rPr lang="en-GB" sz="2400" smtClean="0"/>
              <a:t>Considered ways of revenue collection, risk pooling, purchasing and paying providers</a:t>
            </a:r>
          </a:p>
          <a:p>
            <a:pPr eaLnBrk="1" hangingPunct="1"/>
            <a:endParaRPr lang="en-GB" sz="2400" smtClean="0"/>
          </a:p>
          <a:p>
            <a:pPr eaLnBrk="1" hangingPunct="1"/>
            <a:r>
              <a:rPr lang="en-GB" sz="2400" smtClean="0"/>
              <a:t>Discussed Methods of raising finances for healthcare systems (no pure mechanism)</a:t>
            </a:r>
          </a:p>
          <a:p>
            <a:pPr eaLnBrk="1" hangingPunct="1"/>
            <a:endParaRPr lang="en-GB" sz="2400" smtClean="0"/>
          </a:p>
          <a:p>
            <a:pPr eaLnBrk="1" hangingPunct="1"/>
            <a:endParaRPr lang="en-GB"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3600" smtClean="0"/>
              <a:t>Conclusions</a:t>
            </a:r>
          </a:p>
        </p:txBody>
      </p:sp>
      <p:sp>
        <p:nvSpPr>
          <p:cNvPr id="30723" name="Rectangle 3"/>
          <p:cNvSpPr>
            <a:spLocks noGrp="1" noChangeArrowheads="1"/>
          </p:cNvSpPr>
          <p:nvPr>
            <p:ph type="body" idx="1"/>
          </p:nvPr>
        </p:nvSpPr>
        <p:spPr/>
        <p:txBody>
          <a:bodyPr/>
          <a:lstStyle/>
          <a:p>
            <a:pPr eaLnBrk="1" hangingPunct="1">
              <a:lnSpc>
                <a:spcPct val="90000"/>
              </a:lnSpc>
            </a:pPr>
            <a:r>
              <a:rPr lang="en-US" sz="2400" smtClean="0"/>
              <a:t>All health systems characterised by public / private mix.</a:t>
            </a:r>
          </a:p>
          <a:p>
            <a:pPr eaLnBrk="1" hangingPunct="1">
              <a:lnSpc>
                <a:spcPct val="90000"/>
              </a:lnSpc>
              <a:buFont typeface="Wingdings" pitchFamily="2" charset="2"/>
              <a:buNone/>
            </a:pPr>
            <a:endParaRPr lang="en-US" sz="2400" smtClean="0"/>
          </a:p>
          <a:p>
            <a:pPr eaLnBrk="1" hangingPunct="1">
              <a:lnSpc>
                <a:spcPct val="90000"/>
              </a:lnSpc>
            </a:pPr>
            <a:r>
              <a:rPr lang="en-US" sz="2400" smtClean="0"/>
              <a:t>Different methods of risk pooling, purchasing services, paying providers – not devoid of problems</a:t>
            </a:r>
          </a:p>
          <a:p>
            <a:pPr eaLnBrk="1" hangingPunct="1">
              <a:lnSpc>
                <a:spcPct val="90000"/>
              </a:lnSpc>
            </a:pPr>
            <a:endParaRPr lang="en-US" sz="2400" smtClean="0"/>
          </a:p>
          <a:p>
            <a:pPr eaLnBrk="1" hangingPunct="1">
              <a:lnSpc>
                <a:spcPct val="90000"/>
              </a:lnSpc>
            </a:pPr>
            <a:r>
              <a:rPr lang="en-US" sz="2400" smtClean="0"/>
              <a:t>Broadly 3 alternative financing approaches (No pure mechanism).</a:t>
            </a:r>
          </a:p>
          <a:p>
            <a:pPr eaLnBrk="1" hangingPunct="1">
              <a:lnSpc>
                <a:spcPct val="90000"/>
              </a:lnSpc>
            </a:pPr>
            <a:endParaRPr lang="en-US" sz="2400" smtClean="0"/>
          </a:p>
          <a:p>
            <a:pPr eaLnBrk="1" hangingPunct="1">
              <a:lnSpc>
                <a:spcPct val="90000"/>
              </a:lnSpc>
              <a:buFont typeface="Wingdings" pitchFamily="2" charset="2"/>
              <a:buNone/>
            </a:pPr>
            <a:endParaRPr lang="en-US" sz="2400" smtClean="0"/>
          </a:p>
          <a:p>
            <a:pPr eaLnBrk="1" hangingPunct="1">
              <a:lnSpc>
                <a:spcPct val="90000"/>
              </a:lnSpc>
            </a:pPr>
            <a:endParaRPr lang="en-U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23850" y="0"/>
            <a:ext cx="8510588" cy="1325563"/>
          </a:xfrm>
        </p:spPr>
        <p:txBody>
          <a:bodyPr/>
          <a:lstStyle/>
          <a:p>
            <a:pPr eaLnBrk="1" hangingPunct="1"/>
            <a:r>
              <a:rPr lang="en-GB" smtClean="0"/>
              <a:t>References</a:t>
            </a:r>
          </a:p>
        </p:txBody>
      </p:sp>
      <p:sp>
        <p:nvSpPr>
          <p:cNvPr id="31747" name="Rectangle 3"/>
          <p:cNvSpPr>
            <a:spLocks noGrp="1" noChangeArrowheads="1"/>
          </p:cNvSpPr>
          <p:nvPr>
            <p:ph type="body" idx="1"/>
          </p:nvPr>
        </p:nvSpPr>
        <p:spPr>
          <a:xfrm>
            <a:off x="250825" y="1052513"/>
            <a:ext cx="8569325" cy="5805487"/>
          </a:xfrm>
        </p:spPr>
        <p:txBody>
          <a:bodyPr/>
          <a:lstStyle/>
          <a:p>
            <a:pPr eaLnBrk="1" hangingPunct="1">
              <a:lnSpc>
                <a:spcPct val="90000"/>
              </a:lnSpc>
              <a:buFont typeface="Wingdings" pitchFamily="2" charset="2"/>
              <a:buNone/>
            </a:pPr>
            <a:r>
              <a:rPr lang="en-GB" sz="1800" smtClean="0"/>
              <a:t>	</a:t>
            </a:r>
            <a:r>
              <a:rPr lang="en-GB" sz="2000" smtClean="0"/>
              <a:t>Donaldson C, Gerard K. 1989. Countering Moral Hazard in Public and Private Health-Care Systems – A review of Recent Evidence </a:t>
            </a:r>
            <a:r>
              <a:rPr lang="en-GB" sz="2000" i="1" smtClean="0"/>
              <a:t>J Soc Policy.</a:t>
            </a:r>
            <a:r>
              <a:rPr lang="en-GB" sz="2000" smtClean="0"/>
              <a:t> 18(2):235-51</a:t>
            </a:r>
            <a:endParaRPr lang="en-US" sz="2000" smtClean="0"/>
          </a:p>
          <a:p>
            <a:pPr eaLnBrk="1" hangingPunct="1">
              <a:lnSpc>
                <a:spcPct val="90000"/>
              </a:lnSpc>
              <a:buFont typeface="Wingdings" pitchFamily="2" charset="2"/>
              <a:buNone/>
            </a:pPr>
            <a:r>
              <a:rPr lang="en-US" sz="2000" smtClean="0"/>
              <a:t>	</a:t>
            </a:r>
          </a:p>
          <a:p>
            <a:pPr eaLnBrk="1" hangingPunct="1">
              <a:lnSpc>
                <a:spcPct val="90000"/>
              </a:lnSpc>
              <a:buFont typeface="Wingdings" pitchFamily="2" charset="2"/>
              <a:buNone/>
            </a:pPr>
            <a:r>
              <a:rPr lang="en-US" sz="2000" smtClean="0"/>
              <a:t>	Donaldson C, Gerard K. 2004. </a:t>
            </a:r>
            <a:r>
              <a:rPr lang="en-US" sz="2000" i="1" smtClean="0"/>
              <a:t>Economics of Health Care Financing</a:t>
            </a:r>
            <a:r>
              <a:rPr lang="en-US" sz="2000" smtClean="0"/>
              <a:t> (2</a:t>
            </a:r>
            <a:r>
              <a:rPr lang="en-US" sz="2000" baseline="30000" smtClean="0"/>
              <a:t>nd</a:t>
            </a:r>
            <a:r>
              <a:rPr lang="en-US" sz="2000" smtClean="0"/>
              <a:t> edition). Palgrave, (Chapters 4 and 5)</a:t>
            </a:r>
          </a:p>
          <a:p>
            <a:pPr eaLnBrk="1" hangingPunct="1">
              <a:lnSpc>
                <a:spcPct val="90000"/>
              </a:lnSpc>
              <a:buFont typeface="Wingdings" pitchFamily="2" charset="2"/>
              <a:buNone/>
            </a:pPr>
            <a:endParaRPr lang="en-US" sz="2000" smtClean="0"/>
          </a:p>
          <a:p>
            <a:pPr eaLnBrk="1" hangingPunct="1">
              <a:lnSpc>
                <a:spcPct val="90000"/>
              </a:lnSpc>
              <a:buFont typeface="Wingdings" pitchFamily="2" charset="2"/>
              <a:buNone/>
            </a:pPr>
            <a:r>
              <a:rPr lang="en-US" sz="2000" smtClean="0"/>
              <a:t>	Gottret P, Shieber G. 2006. Health Financing Revisited, A Practitioner’s Guide. The World Bank</a:t>
            </a:r>
          </a:p>
          <a:p>
            <a:pPr eaLnBrk="1" hangingPunct="1">
              <a:lnSpc>
                <a:spcPct val="80000"/>
              </a:lnSpc>
              <a:buFont typeface="Wingdings" pitchFamily="2" charset="2"/>
              <a:buNone/>
            </a:pPr>
            <a:r>
              <a:rPr lang="en-GB" sz="2000" smtClean="0"/>
              <a:t>	</a:t>
            </a:r>
          </a:p>
          <a:p>
            <a:pPr eaLnBrk="1" hangingPunct="1">
              <a:lnSpc>
                <a:spcPct val="80000"/>
              </a:lnSpc>
              <a:buFont typeface="Wingdings" pitchFamily="2" charset="2"/>
              <a:buNone/>
            </a:pPr>
            <a:r>
              <a:rPr lang="en-GB" sz="2000" smtClean="0"/>
              <a:t>	Keen J, Light D, Mays A. 2001. </a:t>
            </a:r>
            <a:r>
              <a:rPr lang="en-GB" sz="2000" i="1" smtClean="0"/>
              <a:t>Public-Private Relations in Health Care</a:t>
            </a:r>
            <a:r>
              <a:rPr lang="en-GB" sz="2000" smtClean="0"/>
              <a:t>. King’s Fund</a:t>
            </a:r>
            <a:endParaRPr lang="en-GB" sz="2000" i="1" smtClean="0"/>
          </a:p>
          <a:p>
            <a:pPr eaLnBrk="1" hangingPunct="1">
              <a:lnSpc>
                <a:spcPct val="80000"/>
              </a:lnSpc>
              <a:buFont typeface="Wingdings" pitchFamily="2" charset="2"/>
              <a:buNone/>
            </a:pPr>
            <a:endParaRPr lang="en-GB" sz="2000" smtClean="0"/>
          </a:p>
          <a:p>
            <a:pPr eaLnBrk="1" hangingPunct="1">
              <a:lnSpc>
                <a:spcPct val="80000"/>
              </a:lnSpc>
              <a:buFont typeface="Wingdings" pitchFamily="2" charset="2"/>
              <a:buNone/>
            </a:pPr>
            <a:r>
              <a:rPr lang="en-GB" sz="2000" smtClean="0"/>
              <a:t>	</a:t>
            </a:r>
            <a:endParaRPr lang="en-US" sz="2000" smtClean="0"/>
          </a:p>
          <a:p>
            <a:pPr eaLnBrk="1" hangingPunct="1">
              <a:lnSpc>
                <a:spcPct val="90000"/>
              </a:lnSpc>
              <a:buFont typeface="Wingdings" pitchFamily="2" charset="2"/>
              <a:buNone/>
            </a:pPr>
            <a:r>
              <a:rPr lang="en-GB" sz="2000" smtClean="0"/>
              <a:t>	</a:t>
            </a:r>
          </a:p>
          <a:p>
            <a:pPr eaLnBrk="1" hangingPunct="1">
              <a:lnSpc>
                <a:spcPct val="90000"/>
              </a:lnSpc>
              <a:buFont typeface="Wingdings" pitchFamily="2" charset="2"/>
              <a:buNone/>
            </a:pPr>
            <a:r>
              <a:rPr lang="en-GB" sz="2000" smtClean="0"/>
              <a:t>	</a:t>
            </a:r>
            <a:endParaRPr lang="en-GB" sz="18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sz="3600" smtClean="0"/>
              <a:t>Learning Objectives</a:t>
            </a:r>
          </a:p>
        </p:txBody>
      </p:sp>
      <p:sp>
        <p:nvSpPr>
          <p:cNvPr id="5123" name="Rectangle 3"/>
          <p:cNvSpPr>
            <a:spLocks noGrp="1" noChangeArrowheads="1"/>
          </p:cNvSpPr>
          <p:nvPr>
            <p:ph type="body" idx="1"/>
          </p:nvPr>
        </p:nvSpPr>
        <p:spPr>
          <a:xfrm>
            <a:off x="179388" y="1676400"/>
            <a:ext cx="8280400" cy="4705350"/>
          </a:xfrm>
        </p:spPr>
        <p:txBody>
          <a:bodyPr/>
          <a:lstStyle/>
          <a:p>
            <a:pPr algn="just" eaLnBrk="1" hangingPunct="1">
              <a:lnSpc>
                <a:spcPct val="120000"/>
              </a:lnSpc>
              <a:buFont typeface="Wingdings" pitchFamily="2" charset="2"/>
              <a:buNone/>
            </a:pPr>
            <a:r>
              <a:rPr lang="en-GB" sz="2400" smtClean="0"/>
              <a:t>By the end of the session, students should be able to: </a:t>
            </a:r>
          </a:p>
          <a:p>
            <a:pPr algn="just" eaLnBrk="1" hangingPunct="1">
              <a:lnSpc>
                <a:spcPct val="120000"/>
              </a:lnSpc>
              <a:buFont typeface="Wingdings" pitchFamily="2" charset="2"/>
              <a:buNone/>
            </a:pPr>
            <a:endParaRPr lang="en-GB" sz="2400" smtClean="0"/>
          </a:p>
          <a:p>
            <a:pPr algn="just" eaLnBrk="1" hangingPunct="1">
              <a:lnSpc>
                <a:spcPct val="120000"/>
              </a:lnSpc>
            </a:pPr>
            <a:r>
              <a:rPr lang="en-GB" sz="2400" smtClean="0"/>
              <a:t>Understand health systems in terms of approaches to revenue collection, risk pooling, purchasing and paying healthcare providers</a:t>
            </a:r>
          </a:p>
          <a:p>
            <a:pPr algn="just" eaLnBrk="1" hangingPunct="1">
              <a:lnSpc>
                <a:spcPct val="120000"/>
              </a:lnSpc>
            </a:pPr>
            <a:endParaRPr lang="en-GB" sz="2400" smtClean="0"/>
          </a:p>
          <a:p>
            <a:pPr algn="just" eaLnBrk="1" hangingPunct="1">
              <a:lnSpc>
                <a:spcPct val="120000"/>
              </a:lnSpc>
            </a:pPr>
            <a:r>
              <a:rPr lang="en-GB" sz="2400" smtClean="0"/>
              <a:t>Discuss the alternative sources of funding for healthcare systems</a:t>
            </a:r>
          </a:p>
          <a:p>
            <a:pPr eaLnBrk="1" hangingPunct="1">
              <a:lnSpc>
                <a:spcPct val="120000"/>
              </a:lnSpc>
            </a:pPr>
            <a:endParaRPr lang="en-GB" sz="2400" smtClean="0"/>
          </a:p>
          <a:p>
            <a:pPr eaLnBrk="1" hangingPunct="1">
              <a:lnSpc>
                <a:spcPct val="120000"/>
              </a:lnSpc>
            </a:pPr>
            <a:endParaRPr lang="en-GB" sz="1200" smtClean="0"/>
          </a:p>
          <a:p>
            <a:pPr eaLnBrk="1" hangingPunct="1">
              <a:lnSpc>
                <a:spcPct val="120000"/>
              </a:lnSpc>
            </a:pPr>
            <a:endParaRPr lang="en-GB" sz="12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23850" y="0"/>
            <a:ext cx="8510588" cy="1325563"/>
          </a:xfrm>
        </p:spPr>
        <p:txBody>
          <a:bodyPr/>
          <a:lstStyle/>
          <a:p>
            <a:pPr eaLnBrk="1" hangingPunct="1"/>
            <a:r>
              <a:rPr lang="en-GB" smtClean="0"/>
              <a:t>References</a:t>
            </a:r>
          </a:p>
        </p:txBody>
      </p:sp>
      <p:sp>
        <p:nvSpPr>
          <p:cNvPr id="32771" name="Rectangle 3"/>
          <p:cNvSpPr>
            <a:spLocks noGrp="1" noChangeArrowheads="1"/>
          </p:cNvSpPr>
          <p:nvPr>
            <p:ph type="body" idx="1"/>
          </p:nvPr>
        </p:nvSpPr>
        <p:spPr>
          <a:xfrm>
            <a:off x="250825" y="1052513"/>
            <a:ext cx="8569325" cy="5805487"/>
          </a:xfrm>
        </p:spPr>
        <p:txBody>
          <a:bodyPr/>
          <a:lstStyle/>
          <a:p>
            <a:pPr eaLnBrk="1" hangingPunct="1">
              <a:lnSpc>
                <a:spcPct val="80000"/>
              </a:lnSpc>
              <a:buFont typeface="Wingdings" pitchFamily="2" charset="2"/>
              <a:buNone/>
            </a:pPr>
            <a:r>
              <a:rPr lang="en-GB" sz="1800" smtClean="0"/>
              <a:t>	</a:t>
            </a:r>
            <a:r>
              <a:rPr lang="en-GB" sz="2000" smtClean="0"/>
              <a:t>Maynard A (ed). 2005. </a:t>
            </a:r>
            <a:r>
              <a:rPr lang="en-GB" sz="2000" i="1" smtClean="0"/>
              <a:t>The Public-Private Mix for Health</a:t>
            </a:r>
            <a:r>
              <a:rPr lang="en-GB" sz="2000" smtClean="0"/>
              <a:t>. The Nuffield Trust</a:t>
            </a:r>
          </a:p>
          <a:p>
            <a:pPr eaLnBrk="1" hangingPunct="1">
              <a:lnSpc>
                <a:spcPct val="80000"/>
              </a:lnSpc>
              <a:buFont typeface="Wingdings" pitchFamily="2" charset="2"/>
              <a:buNone/>
            </a:pPr>
            <a:endParaRPr lang="en-GB" sz="2000" smtClean="0"/>
          </a:p>
          <a:p>
            <a:pPr eaLnBrk="1" hangingPunct="1">
              <a:lnSpc>
                <a:spcPct val="80000"/>
              </a:lnSpc>
              <a:buFont typeface="Wingdings" pitchFamily="2" charset="2"/>
              <a:buNone/>
            </a:pPr>
            <a:r>
              <a:rPr lang="en-GB" sz="2000" smtClean="0"/>
              <a:t>	Morris S, Devlin N, Parkin D. 2007. </a:t>
            </a:r>
            <a:r>
              <a:rPr lang="en-GB" sz="2000" i="1" smtClean="0"/>
              <a:t>Economic analysis in health care</a:t>
            </a:r>
            <a:r>
              <a:rPr lang="en-GB" sz="2000" smtClean="0"/>
              <a:t>. Chichester: John Wiley &amp; Sons</a:t>
            </a:r>
          </a:p>
          <a:p>
            <a:pPr eaLnBrk="1" hangingPunct="1">
              <a:lnSpc>
                <a:spcPct val="90000"/>
              </a:lnSpc>
              <a:buFont typeface="Wingdings" pitchFamily="2" charset="2"/>
              <a:buNone/>
            </a:pPr>
            <a:r>
              <a:rPr lang="en-US" sz="2000" smtClean="0"/>
              <a:t>	</a:t>
            </a:r>
          </a:p>
          <a:p>
            <a:pPr eaLnBrk="1" hangingPunct="1">
              <a:lnSpc>
                <a:spcPct val="90000"/>
              </a:lnSpc>
              <a:buFont typeface="Wingdings" pitchFamily="2" charset="2"/>
              <a:buNone/>
            </a:pPr>
            <a:r>
              <a:rPr lang="en-GB" sz="2000" smtClean="0"/>
              <a:t>	OECD 2004, Health Data, 3</a:t>
            </a:r>
            <a:r>
              <a:rPr lang="en-GB" sz="2000" baseline="30000" smtClean="0"/>
              <a:t>rd</a:t>
            </a:r>
            <a:r>
              <a:rPr lang="en-GB" sz="2000" smtClean="0"/>
              <a:t> Edition. Paris</a:t>
            </a:r>
          </a:p>
          <a:p>
            <a:pPr eaLnBrk="1" hangingPunct="1">
              <a:lnSpc>
                <a:spcPct val="90000"/>
              </a:lnSpc>
              <a:buFont typeface="Wingdings" pitchFamily="2" charset="2"/>
              <a:buNone/>
            </a:pPr>
            <a:endParaRPr lang="en-GB" sz="2000" smtClean="0"/>
          </a:p>
          <a:p>
            <a:pPr eaLnBrk="1" hangingPunct="1">
              <a:lnSpc>
                <a:spcPct val="90000"/>
              </a:lnSpc>
              <a:buFont typeface="Wingdings" pitchFamily="2" charset="2"/>
              <a:buNone/>
            </a:pPr>
            <a:r>
              <a:rPr lang="en-GB" sz="2000" smtClean="0"/>
              <a:t>	The World Bank. 2006. </a:t>
            </a:r>
            <a:r>
              <a:rPr lang="en-GB" sz="2000" i="1" smtClean="0"/>
              <a:t>Health Financing Revisited, A Practitioner’s Guide</a:t>
            </a:r>
            <a:r>
              <a:rPr lang="en-GB" sz="2000" smtClean="0"/>
              <a:t>.</a:t>
            </a:r>
          </a:p>
          <a:p>
            <a:pPr eaLnBrk="1" hangingPunct="1">
              <a:lnSpc>
                <a:spcPct val="90000"/>
              </a:lnSpc>
              <a:buFont typeface="Wingdings" pitchFamily="2" charset="2"/>
              <a:buNone/>
            </a:pPr>
            <a:r>
              <a:rPr lang="en-GB" sz="2000" smtClean="0"/>
              <a:t>	</a:t>
            </a:r>
          </a:p>
          <a:p>
            <a:pPr eaLnBrk="1" hangingPunct="1">
              <a:lnSpc>
                <a:spcPct val="90000"/>
              </a:lnSpc>
              <a:buFont typeface="Wingdings" pitchFamily="2" charset="2"/>
              <a:buNone/>
            </a:pPr>
            <a:r>
              <a:rPr lang="en-GB" sz="2000" smtClean="0"/>
              <a:t>	Schieber, G. Maeda, A. 1997. “A Curmudgeon’s Guide to Financing Health in Developing Countries”. In Schieber, ed. Innovations in Health Care Financing. Discussion Paper 365, The World Bank, Washington D.C.</a:t>
            </a:r>
          </a:p>
          <a:p>
            <a:pPr eaLnBrk="1" hangingPunct="1">
              <a:lnSpc>
                <a:spcPct val="90000"/>
              </a:lnSpc>
              <a:buFont typeface="Wingdings" pitchFamily="2" charset="2"/>
              <a:buNone/>
            </a:pPr>
            <a:r>
              <a:rPr lang="en-GB" sz="2000" smtClean="0"/>
              <a:t>	</a:t>
            </a:r>
            <a:endParaRPr lang="en-GB" sz="1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sz="3600" smtClean="0"/>
              <a:t>Why look at financing mechanisms?</a:t>
            </a:r>
          </a:p>
        </p:txBody>
      </p:sp>
      <p:sp>
        <p:nvSpPr>
          <p:cNvPr id="6147" name="Rectangle 3"/>
          <p:cNvSpPr>
            <a:spLocks noGrp="1" noChangeArrowheads="1"/>
          </p:cNvSpPr>
          <p:nvPr>
            <p:ph type="body" idx="1"/>
          </p:nvPr>
        </p:nvSpPr>
        <p:spPr>
          <a:xfrm>
            <a:off x="539750" y="1676400"/>
            <a:ext cx="7848600" cy="4705350"/>
          </a:xfrm>
        </p:spPr>
        <p:txBody>
          <a:bodyPr/>
          <a:lstStyle/>
          <a:p>
            <a:pPr eaLnBrk="1" hangingPunct="1">
              <a:lnSpc>
                <a:spcPct val="120000"/>
              </a:lnSpc>
              <a:buFont typeface="Wingdings" pitchFamily="2" charset="2"/>
              <a:buNone/>
            </a:pPr>
            <a:endParaRPr lang="en-GB" sz="2400" smtClean="0"/>
          </a:p>
          <a:p>
            <a:pPr algn="just" eaLnBrk="1" hangingPunct="1">
              <a:lnSpc>
                <a:spcPct val="120000"/>
              </a:lnSpc>
            </a:pPr>
            <a:r>
              <a:rPr lang="en-GB" sz="2400" smtClean="0"/>
              <a:t>A way of distinguishing between healthcare systems </a:t>
            </a:r>
          </a:p>
          <a:p>
            <a:pPr algn="just" eaLnBrk="1" hangingPunct="1">
              <a:lnSpc>
                <a:spcPct val="120000"/>
              </a:lnSpc>
            </a:pPr>
            <a:endParaRPr lang="en-GB" sz="2400" smtClean="0"/>
          </a:p>
          <a:p>
            <a:pPr algn="just" eaLnBrk="1" hangingPunct="1">
              <a:lnSpc>
                <a:spcPct val="120000"/>
              </a:lnSpc>
            </a:pPr>
            <a:r>
              <a:rPr lang="en-GB" sz="2400" smtClean="0"/>
              <a:t>Help understand roles private &amp; public sector play in healthcare sector</a:t>
            </a:r>
          </a:p>
          <a:p>
            <a:pPr algn="just" eaLnBrk="1" hangingPunct="1">
              <a:lnSpc>
                <a:spcPct val="120000"/>
              </a:lnSpc>
            </a:pPr>
            <a:endParaRPr lang="en-GB" sz="2400" smtClean="0"/>
          </a:p>
          <a:p>
            <a:pPr algn="just" eaLnBrk="1" hangingPunct="1">
              <a:lnSpc>
                <a:spcPct val="120000"/>
              </a:lnSpc>
            </a:pPr>
            <a:r>
              <a:rPr lang="en-GB" sz="2400" smtClean="0"/>
              <a:t>Help understand govt. policy in healthcare sector (up to 16% of GDP spent on Healthcare)</a:t>
            </a:r>
          </a:p>
          <a:p>
            <a:pPr eaLnBrk="1" hangingPunct="1">
              <a:lnSpc>
                <a:spcPct val="120000"/>
              </a:lnSpc>
            </a:pPr>
            <a:endParaRPr lang="en-GB" sz="10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3850" y="455613"/>
            <a:ext cx="8134350" cy="1143000"/>
          </a:xfrm>
        </p:spPr>
        <p:txBody>
          <a:bodyPr/>
          <a:lstStyle/>
          <a:p>
            <a:pPr eaLnBrk="1" hangingPunct="1"/>
            <a:r>
              <a:rPr lang="en-US" sz="3600" smtClean="0"/>
              <a:t>Defining healthcare</a:t>
            </a:r>
          </a:p>
        </p:txBody>
      </p:sp>
      <p:sp>
        <p:nvSpPr>
          <p:cNvPr id="7171" name="Rectangle 3"/>
          <p:cNvSpPr>
            <a:spLocks noGrp="1" noChangeArrowheads="1"/>
          </p:cNvSpPr>
          <p:nvPr>
            <p:ph type="body" idx="1"/>
          </p:nvPr>
        </p:nvSpPr>
        <p:spPr>
          <a:xfrm>
            <a:off x="301625" y="1484313"/>
            <a:ext cx="8086725" cy="5113337"/>
          </a:xfrm>
        </p:spPr>
        <p:txBody>
          <a:bodyPr/>
          <a:lstStyle/>
          <a:p>
            <a:pPr algn="just" eaLnBrk="1" hangingPunct="1"/>
            <a:r>
              <a:rPr lang="en-GB" sz="2400" i="1" smtClean="0"/>
              <a:t>“All goods and services designed to promote health, including “preventive, curative and palliative interventions, whether directed to individuals or to populations</a:t>
            </a:r>
            <a:r>
              <a:rPr lang="en-GB" sz="2400" smtClean="0"/>
              <a:t>” (WHO)</a:t>
            </a:r>
          </a:p>
          <a:p>
            <a:pPr algn="just" eaLnBrk="1" hangingPunct="1">
              <a:buFont typeface="Wingdings" pitchFamily="2" charset="2"/>
              <a:buNone/>
            </a:pPr>
            <a:endParaRPr lang="en-GB" sz="1800" smtClean="0"/>
          </a:p>
          <a:p>
            <a:pPr algn="just" eaLnBrk="1" hangingPunct="1"/>
            <a:r>
              <a:rPr lang="en-US" sz="2400" smtClean="0"/>
              <a:t>Healthcare is provided through healthcare systems</a:t>
            </a:r>
          </a:p>
          <a:p>
            <a:pPr algn="just" eaLnBrk="1" hangingPunct="1"/>
            <a:endParaRPr lang="en-US" sz="2400" smtClean="0"/>
          </a:p>
          <a:p>
            <a:pPr algn="just" eaLnBrk="1" hangingPunct="1">
              <a:buFont typeface="Wingdings" pitchFamily="2" charset="2"/>
              <a:buNone/>
            </a:pPr>
            <a:r>
              <a:rPr lang="en-US" sz="3600" smtClean="0">
                <a:solidFill>
                  <a:schemeClr val="tx2"/>
                </a:solidFill>
                <a:latin typeface="Times New Roman" pitchFamily="18" charset="0"/>
              </a:rPr>
              <a:t>Defining healthcare systems</a:t>
            </a:r>
          </a:p>
          <a:p>
            <a:pPr algn="just" eaLnBrk="1" hangingPunct="1"/>
            <a:r>
              <a:rPr lang="en-US" sz="2400" i="1" smtClean="0"/>
              <a:t>all activities whose primary purpose is to promote, restore or maintain health </a:t>
            </a:r>
            <a:r>
              <a:rPr lang="en-US" sz="2400" smtClean="0"/>
              <a:t>(WHO)</a:t>
            </a:r>
          </a:p>
          <a:p>
            <a:pPr eaLnBrk="1" hangingPunct="1"/>
            <a:endParaRPr lang="en-US"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11188" y="2636838"/>
            <a:ext cx="7772400" cy="1143000"/>
          </a:xfrm>
        </p:spPr>
        <p:txBody>
          <a:bodyPr/>
          <a:lstStyle/>
          <a:p>
            <a:pPr eaLnBrk="1" hangingPunct="1"/>
            <a:r>
              <a:rPr lang="en-GB" sz="3600" smtClean="0"/>
              <a:t>Health financing, demographic changes and epidemiological transition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288" y="303213"/>
            <a:ext cx="8497887" cy="1325562"/>
          </a:xfrm>
        </p:spPr>
        <p:txBody>
          <a:bodyPr/>
          <a:lstStyle/>
          <a:p>
            <a:pPr eaLnBrk="1" hangingPunct="1"/>
            <a:r>
              <a:rPr lang="en-GB" smtClean="0"/>
              <a:t>Health financing, demographic changes and disease burdens</a:t>
            </a:r>
          </a:p>
        </p:txBody>
      </p:sp>
      <p:sp>
        <p:nvSpPr>
          <p:cNvPr id="9219" name="TextBox 6"/>
          <p:cNvSpPr txBox="1">
            <a:spLocks noChangeArrowheads="1"/>
          </p:cNvSpPr>
          <p:nvPr/>
        </p:nvSpPr>
        <p:spPr bwMode="auto">
          <a:xfrm>
            <a:off x="323850" y="6445250"/>
            <a:ext cx="3197225" cy="368300"/>
          </a:xfrm>
          <a:prstGeom prst="rect">
            <a:avLst/>
          </a:prstGeom>
          <a:noFill/>
          <a:ln w="9525">
            <a:noFill/>
            <a:miter lim="800000"/>
            <a:headEnd/>
            <a:tailEnd/>
          </a:ln>
        </p:spPr>
        <p:txBody>
          <a:bodyPr wrap="none">
            <a:spAutoFit/>
          </a:bodyPr>
          <a:lstStyle/>
          <a:p>
            <a:r>
              <a:rPr lang="en-GB" sz="1800"/>
              <a:t>Source: United Nations 2005</a:t>
            </a:r>
          </a:p>
        </p:txBody>
      </p:sp>
      <p:pic>
        <p:nvPicPr>
          <p:cNvPr id="9220" name="Picture 4"/>
          <p:cNvPicPr>
            <a:picLocks noChangeAspect="1" noChangeArrowheads="1"/>
          </p:cNvPicPr>
          <p:nvPr/>
        </p:nvPicPr>
        <p:blipFill>
          <a:blip r:embed="rId3" cstate="print"/>
          <a:srcRect/>
          <a:stretch>
            <a:fillRect/>
          </a:stretch>
        </p:blipFill>
        <p:spPr bwMode="auto">
          <a:xfrm>
            <a:off x="276225" y="1052513"/>
            <a:ext cx="8867775" cy="4967287"/>
          </a:xfrm>
          <a:prstGeom prst="rect">
            <a:avLst/>
          </a:prstGeom>
          <a:noFill/>
          <a:ln w="9525">
            <a:noFill/>
            <a:miter lim="800000"/>
            <a:headEnd/>
            <a:tailEnd/>
          </a:ln>
        </p:spPr>
      </p:pic>
      <p:sp>
        <p:nvSpPr>
          <p:cNvPr id="9221" name="Rectangle 6"/>
          <p:cNvSpPr>
            <a:spLocks noChangeArrowheads="1"/>
          </p:cNvSpPr>
          <p:nvPr/>
        </p:nvSpPr>
        <p:spPr bwMode="auto">
          <a:xfrm>
            <a:off x="5467350" y="1700213"/>
            <a:ext cx="1133475" cy="339725"/>
          </a:xfrm>
          <a:prstGeom prst="rect">
            <a:avLst/>
          </a:prstGeom>
          <a:noFill/>
          <a:ln w="9525">
            <a:noFill/>
            <a:miter lim="800000"/>
            <a:headEnd/>
            <a:tailEnd/>
          </a:ln>
        </p:spPr>
        <p:txBody>
          <a:bodyPr wrap="none">
            <a:spAutoFit/>
          </a:bodyPr>
          <a:lstStyle/>
          <a:p>
            <a:pPr algn="ctr"/>
            <a:r>
              <a:rPr lang="en-GB" sz="1600" b="1"/>
              <a:t>7.5 billion</a:t>
            </a:r>
          </a:p>
        </p:txBody>
      </p:sp>
      <p:sp>
        <p:nvSpPr>
          <p:cNvPr id="9222" name="Rectangle 7"/>
          <p:cNvSpPr>
            <a:spLocks noChangeArrowheads="1"/>
          </p:cNvSpPr>
          <p:nvPr/>
        </p:nvSpPr>
        <p:spPr bwMode="auto">
          <a:xfrm>
            <a:off x="7759700" y="1125538"/>
            <a:ext cx="962025" cy="338137"/>
          </a:xfrm>
          <a:prstGeom prst="rect">
            <a:avLst/>
          </a:prstGeom>
          <a:noFill/>
          <a:ln w="9525">
            <a:noFill/>
            <a:miter lim="800000"/>
            <a:headEnd/>
            <a:tailEnd/>
          </a:ln>
        </p:spPr>
        <p:txBody>
          <a:bodyPr wrap="none">
            <a:spAutoFit/>
          </a:bodyPr>
          <a:lstStyle/>
          <a:p>
            <a:pPr algn="ctr"/>
            <a:r>
              <a:rPr lang="en-GB" sz="1600" b="1"/>
              <a:t>9 billion</a:t>
            </a:r>
          </a:p>
        </p:txBody>
      </p:sp>
      <p:sp>
        <p:nvSpPr>
          <p:cNvPr id="9223" name="Rectangle 8"/>
          <p:cNvSpPr>
            <a:spLocks noChangeArrowheads="1"/>
          </p:cNvSpPr>
          <p:nvPr/>
        </p:nvSpPr>
        <p:spPr bwMode="auto">
          <a:xfrm>
            <a:off x="3983038" y="2276475"/>
            <a:ext cx="962025" cy="339725"/>
          </a:xfrm>
          <a:prstGeom prst="rect">
            <a:avLst/>
          </a:prstGeom>
          <a:noFill/>
          <a:ln w="9525">
            <a:noFill/>
            <a:miter lim="800000"/>
            <a:headEnd/>
            <a:tailEnd/>
          </a:ln>
        </p:spPr>
        <p:txBody>
          <a:bodyPr wrap="none">
            <a:spAutoFit/>
          </a:bodyPr>
          <a:lstStyle/>
          <a:p>
            <a:pPr algn="ctr"/>
            <a:r>
              <a:rPr lang="en-GB" sz="1600" b="1"/>
              <a:t>6 billion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95288" y="158750"/>
            <a:ext cx="8497887" cy="1325563"/>
          </a:xfrm>
        </p:spPr>
        <p:txBody>
          <a:bodyPr/>
          <a:lstStyle/>
          <a:p>
            <a:pPr eaLnBrk="1" hangingPunct="1"/>
            <a:r>
              <a:rPr lang="en-GB" smtClean="0"/>
              <a:t>Health financing and epidemiological transition</a:t>
            </a:r>
          </a:p>
        </p:txBody>
      </p:sp>
      <p:pic>
        <p:nvPicPr>
          <p:cNvPr id="10243" name="Picture 3"/>
          <p:cNvPicPr>
            <a:picLocks noChangeAspect="1" noChangeArrowheads="1"/>
          </p:cNvPicPr>
          <p:nvPr/>
        </p:nvPicPr>
        <p:blipFill>
          <a:blip r:embed="rId3" cstate="print"/>
          <a:srcRect/>
          <a:stretch>
            <a:fillRect/>
          </a:stretch>
        </p:blipFill>
        <p:spPr bwMode="auto">
          <a:xfrm>
            <a:off x="395288" y="1368425"/>
            <a:ext cx="8504237" cy="5516563"/>
          </a:xfrm>
          <a:prstGeom prst="rect">
            <a:avLst/>
          </a:prstGeom>
          <a:noFill/>
          <a:ln w="9525">
            <a:noFill/>
            <a:miter lim="800000"/>
            <a:headEnd/>
            <a:tailEnd/>
          </a:ln>
        </p:spPr>
      </p:pic>
      <p:sp>
        <p:nvSpPr>
          <p:cNvPr id="10244" name="TextBox 6"/>
          <p:cNvSpPr txBox="1">
            <a:spLocks noChangeArrowheads="1"/>
          </p:cNvSpPr>
          <p:nvPr/>
        </p:nvSpPr>
        <p:spPr bwMode="auto">
          <a:xfrm>
            <a:off x="323850" y="6445250"/>
            <a:ext cx="2249488" cy="368300"/>
          </a:xfrm>
          <a:prstGeom prst="rect">
            <a:avLst/>
          </a:prstGeom>
          <a:noFill/>
          <a:ln w="9525">
            <a:noFill/>
            <a:miter lim="800000"/>
            <a:headEnd/>
            <a:tailEnd/>
          </a:ln>
        </p:spPr>
        <p:txBody>
          <a:bodyPr wrap="none">
            <a:spAutoFit/>
          </a:bodyPr>
          <a:lstStyle/>
          <a:p>
            <a:r>
              <a:rPr lang="en-GB" sz="1800"/>
              <a:t>Source: WHO, 2004</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95288" y="158750"/>
            <a:ext cx="8497887" cy="1325563"/>
          </a:xfrm>
        </p:spPr>
        <p:txBody>
          <a:bodyPr/>
          <a:lstStyle/>
          <a:p>
            <a:pPr eaLnBrk="1" hangingPunct="1"/>
            <a:r>
              <a:rPr lang="en-GB" smtClean="0"/>
              <a:t>Health financing and epidemiological transition</a:t>
            </a:r>
          </a:p>
        </p:txBody>
      </p:sp>
      <p:pic>
        <p:nvPicPr>
          <p:cNvPr id="11267" name="Picture 2"/>
          <p:cNvPicPr>
            <a:picLocks noChangeAspect="1" noChangeArrowheads="1"/>
          </p:cNvPicPr>
          <p:nvPr/>
        </p:nvPicPr>
        <p:blipFill>
          <a:blip r:embed="rId3" cstate="print"/>
          <a:srcRect/>
          <a:stretch>
            <a:fillRect/>
          </a:stretch>
        </p:blipFill>
        <p:spPr bwMode="auto">
          <a:xfrm>
            <a:off x="468313" y="1435100"/>
            <a:ext cx="8351837" cy="5378450"/>
          </a:xfrm>
          <a:prstGeom prst="rect">
            <a:avLst/>
          </a:prstGeom>
          <a:noFill/>
          <a:ln w="9525">
            <a:noFill/>
            <a:miter lim="800000"/>
            <a:headEnd/>
            <a:tailEnd/>
          </a:ln>
        </p:spPr>
      </p:pic>
      <p:sp>
        <p:nvSpPr>
          <p:cNvPr id="11268" name="TextBox 6"/>
          <p:cNvSpPr txBox="1">
            <a:spLocks noChangeArrowheads="1"/>
          </p:cNvSpPr>
          <p:nvPr/>
        </p:nvSpPr>
        <p:spPr bwMode="auto">
          <a:xfrm>
            <a:off x="323850" y="6516688"/>
            <a:ext cx="2249488" cy="368300"/>
          </a:xfrm>
          <a:prstGeom prst="rect">
            <a:avLst/>
          </a:prstGeom>
          <a:noFill/>
          <a:ln w="9525">
            <a:noFill/>
            <a:miter lim="800000"/>
            <a:headEnd/>
            <a:tailEnd/>
          </a:ln>
        </p:spPr>
        <p:txBody>
          <a:bodyPr wrap="none">
            <a:spAutoFit/>
          </a:bodyPr>
          <a:lstStyle/>
          <a:p>
            <a:r>
              <a:rPr lang="en-GB" sz="1800"/>
              <a:t>Source: WHO, 2004</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99FFFF"/>
      </a:lt1>
      <a:dk2>
        <a:srgbClr val="660033"/>
      </a:dk2>
      <a:lt2>
        <a:srgbClr val="000000"/>
      </a:lt2>
      <a:accent1>
        <a:srgbClr val="FFFFFF"/>
      </a:accent1>
      <a:accent2>
        <a:srgbClr val="99FFFF"/>
      </a:accent2>
      <a:accent3>
        <a:srgbClr val="CAFFFF"/>
      </a:accent3>
      <a:accent4>
        <a:srgbClr val="000000"/>
      </a:accent4>
      <a:accent5>
        <a:srgbClr val="FFFFFF"/>
      </a:accent5>
      <a:accent6>
        <a:srgbClr val="8AE7E7"/>
      </a:accent6>
      <a:hlink>
        <a:srgbClr val="660033"/>
      </a:hlink>
      <a:folHlink>
        <a:srgbClr val="4C0026"/>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4402</TotalTime>
  <Words>2678</Words>
  <Application>Microsoft Office PowerPoint</Application>
  <PresentationFormat>On-screen Show (4:3)</PresentationFormat>
  <Paragraphs>210</Paragraphs>
  <Slides>30</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Times New Roman</vt:lpstr>
      <vt:lpstr>Wingdings</vt:lpstr>
      <vt:lpstr>Default Design</vt:lpstr>
      <vt:lpstr>How healthcare is funded internationally</vt:lpstr>
      <vt:lpstr>Overview</vt:lpstr>
      <vt:lpstr>Learning Objectives</vt:lpstr>
      <vt:lpstr>Why look at financing mechanisms?</vt:lpstr>
      <vt:lpstr>Defining healthcare</vt:lpstr>
      <vt:lpstr>Health financing, demographic changes and epidemiological transition</vt:lpstr>
      <vt:lpstr>Health financing, demographic changes and disease burdens</vt:lpstr>
      <vt:lpstr>Health financing and epidemiological transition</vt:lpstr>
      <vt:lpstr>Health financing and epidemiological transition</vt:lpstr>
      <vt:lpstr>Implications of demographic changes for health financing (projections 2005-25) </vt:lpstr>
      <vt:lpstr>  Health financing</vt:lpstr>
      <vt:lpstr>Health financing functions</vt:lpstr>
      <vt:lpstr>Risk pooling</vt:lpstr>
      <vt:lpstr>Risk pooling mechanisms</vt:lpstr>
      <vt:lpstr>Purchasing</vt:lpstr>
      <vt:lpstr>Market structures for purchasing and remuneration of providers</vt:lpstr>
      <vt:lpstr>  Health systems</vt:lpstr>
      <vt:lpstr>National (state-funded) health care system</vt:lpstr>
      <vt:lpstr>Social health insurance (Bismarckian system)</vt:lpstr>
      <vt:lpstr>Voluntary (private) health insurance</vt:lpstr>
      <vt:lpstr>Voluntary (private) health insurance</vt:lpstr>
      <vt:lpstr>Community-based health insurance</vt:lpstr>
      <vt:lpstr>Aspects of the healthcare market to be controlled</vt:lpstr>
      <vt:lpstr>Some topics of interest</vt:lpstr>
      <vt:lpstr>Financing mechanisms in high-income countries</vt:lpstr>
      <vt:lpstr>Private Health Insurance in OECD countries </vt:lpstr>
      <vt:lpstr>What we have done in this lecture…</vt:lpstr>
      <vt:lpstr>Conclusions</vt:lpstr>
      <vt:lpstr>References</vt:lpstr>
      <vt:lpstr>References</vt:lpstr>
    </vt:vector>
  </TitlesOfParts>
  <Company>The University of Birmingham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 and Publications</dc:creator>
  <cp:lastModifiedBy>Raymond Oppong</cp:lastModifiedBy>
  <cp:revision>258</cp:revision>
  <dcterms:created xsi:type="dcterms:W3CDTF">2005-06-08T10:36:09Z</dcterms:created>
  <dcterms:modified xsi:type="dcterms:W3CDTF">2013-07-29T15:37:16Z</dcterms:modified>
</cp:coreProperties>
</file>