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6"/>
  </p:notesMasterIdLst>
  <p:handoutMasterIdLst>
    <p:handoutMasterId r:id="rId17"/>
  </p:handoutMasterIdLst>
  <p:sldIdLst>
    <p:sldId id="260" r:id="rId2"/>
    <p:sldId id="265" r:id="rId3"/>
    <p:sldId id="305" r:id="rId4"/>
    <p:sldId id="288" r:id="rId5"/>
    <p:sldId id="289" r:id="rId6"/>
    <p:sldId id="295" r:id="rId7"/>
    <p:sldId id="290" r:id="rId8"/>
    <p:sldId id="296" r:id="rId9"/>
    <p:sldId id="297" r:id="rId10"/>
    <p:sldId id="293" r:id="rId11"/>
    <p:sldId id="298" r:id="rId12"/>
    <p:sldId id="307" r:id="rId13"/>
    <p:sldId id="306" r:id="rId14"/>
    <p:sldId id="263" r:id="rId15"/>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FB0D"/>
    <a:srgbClr val="008000"/>
    <a:srgbClr val="FF9933"/>
    <a:srgbClr val="FFFFCC"/>
    <a:srgbClr val="FF9966"/>
    <a:srgbClr val="FF9900"/>
    <a:srgbClr val="FF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4" autoAdjust="0"/>
  </p:normalViewPr>
  <p:slideViewPr>
    <p:cSldViewPr>
      <p:cViewPr varScale="1">
        <p:scale>
          <a:sx n="86" d="100"/>
          <a:sy n="86" d="100"/>
        </p:scale>
        <p:origin x="-84" y="-4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720" y="498"/>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SzTx/>
              <a:buFontTx/>
              <a:buNone/>
              <a:defRPr sz="1200">
                <a:cs typeface="+mn-cs"/>
              </a:defRPr>
            </a:lvl1pPr>
          </a:lstStyle>
          <a:p>
            <a:pPr>
              <a:defRPr/>
            </a:pPr>
            <a:fld id="{075244A1-D022-4349-9EDB-0E8AFCE68E52}"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1026"/>
          <p:cNvSpPr>
            <a:spLocks noGrp="1" noChangeArrowheads="1"/>
          </p:cNvSpPr>
          <p:nvPr>
            <p:ph type="hdr" sz="quarter"/>
          </p:nvPr>
        </p:nvSpPr>
        <p:spPr bwMode="auto">
          <a:xfrm>
            <a:off x="0"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1027"/>
          <p:cNvSpPr>
            <a:spLocks noGrp="1" noChangeArrowheads="1"/>
          </p:cNvSpPr>
          <p:nvPr>
            <p:ph type="dt" idx="1"/>
          </p:nvPr>
        </p:nvSpPr>
        <p:spPr bwMode="auto">
          <a:xfrm>
            <a:off x="3883025"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5364" name="Rectangle 1028"/>
          <p:cNvSpPr>
            <a:spLocks noGrp="1" noRot="1" noChangeAspect="1" noChangeArrowheads="1" noTextEdit="1"/>
          </p:cNvSpPr>
          <p:nvPr>
            <p:ph type="sldImg" idx="2"/>
          </p:nvPr>
        </p:nvSpPr>
        <p:spPr bwMode="auto">
          <a:xfrm>
            <a:off x="1016000" y="752475"/>
            <a:ext cx="4824413" cy="3617913"/>
          </a:xfrm>
          <a:prstGeom prst="rect">
            <a:avLst/>
          </a:prstGeom>
          <a:noFill/>
          <a:ln w="9525">
            <a:solidFill>
              <a:srgbClr val="000000"/>
            </a:solidFill>
            <a:miter lim="800000"/>
            <a:headEnd/>
            <a:tailEnd/>
          </a:ln>
        </p:spPr>
      </p:sp>
      <p:sp>
        <p:nvSpPr>
          <p:cNvPr id="28677" name="Rectangle 1029"/>
          <p:cNvSpPr>
            <a:spLocks noGrp="1" noChangeArrowheads="1"/>
          </p:cNvSpPr>
          <p:nvPr>
            <p:ph type="body" sz="quarter" idx="3"/>
          </p:nvPr>
        </p:nvSpPr>
        <p:spPr bwMode="auto">
          <a:xfrm>
            <a:off x="914400" y="4597400"/>
            <a:ext cx="5026025" cy="437038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1030"/>
          <p:cNvSpPr>
            <a:spLocks noGrp="1" noChangeArrowheads="1"/>
          </p:cNvSpPr>
          <p:nvPr>
            <p:ph type="ftr" sz="quarter" idx="4"/>
          </p:nvPr>
        </p:nvSpPr>
        <p:spPr bwMode="auto">
          <a:xfrm>
            <a:off x="0"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1031"/>
          <p:cNvSpPr>
            <a:spLocks noGrp="1" noChangeArrowheads="1"/>
          </p:cNvSpPr>
          <p:nvPr>
            <p:ph type="sldNum" sz="quarter" idx="5"/>
          </p:nvPr>
        </p:nvSpPr>
        <p:spPr bwMode="auto">
          <a:xfrm>
            <a:off x="3883025"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2744D5F1-E028-4F00-AF16-D65700C4A88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031"/>
          <p:cNvSpPr>
            <a:spLocks noGrp="1" noChangeArrowheads="1"/>
          </p:cNvSpPr>
          <p:nvPr>
            <p:ph type="sldNum" sz="quarter" idx="5"/>
          </p:nvPr>
        </p:nvSpPr>
        <p:spPr>
          <a:noFill/>
        </p:spPr>
        <p:txBody>
          <a:bodyPr/>
          <a:lstStyle/>
          <a:p>
            <a:pPr>
              <a:buFont typeface="Monotype Sorts"/>
              <a:buNone/>
            </a:pPr>
            <a:fld id="{B1DAF256-5FEF-4CA5-9184-DD8C31DFEB50}" type="slidenum">
              <a:rPr lang="en-GB" smtClean="0">
                <a:cs typeface="Arial" charset="0"/>
              </a:rPr>
              <a:pPr>
                <a:buFont typeface="Monotype Sorts"/>
                <a:buNone/>
              </a:pPr>
              <a:t>1</a:t>
            </a:fld>
            <a:endParaRPr lang="en-GB" smtClean="0">
              <a:cs typeface="Arial" charset="0"/>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31"/>
          <p:cNvSpPr>
            <a:spLocks noGrp="1" noChangeArrowheads="1"/>
          </p:cNvSpPr>
          <p:nvPr>
            <p:ph type="sldNum" sz="quarter" idx="5"/>
          </p:nvPr>
        </p:nvSpPr>
        <p:spPr>
          <a:noFill/>
        </p:spPr>
        <p:txBody>
          <a:bodyPr/>
          <a:lstStyle/>
          <a:p>
            <a:pPr>
              <a:buFont typeface="Monotype Sorts"/>
              <a:buNone/>
            </a:pPr>
            <a:fld id="{E2D5D49C-AF3E-4316-9C69-F172A2B37544}" type="slidenum">
              <a:rPr lang="en-GB" smtClean="0">
                <a:cs typeface="Arial" charset="0"/>
              </a:rPr>
              <a:pPr>
                <a:buFont typeface="Monotype Sorts"/>
                <a:buNone/>
              </a:pPr>
              <a:t>10</a:t>
            </a:fld>
            <a:endParaRPr lang="en-GB" smtClean="0">
              <a:cs typeface="Arial"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GB" smtClean="0"/>
              <a:t>Blair argues that improvements bring about more challenges unlimited human wants and limited resources. But history is viewed as a movement from a less desirable state to a more desirable one.</a:t>
            </a:r>
          </a:p>
          <a:p>
            <a:endParaRPr lang="en-GB" smtClean="0"/>
          </a:p>
          <a:p>
            <a:r>
              <a:rPr lang="en-GB" smtClean="0"/>
              <a:t>But timing is everything economists tend to work in the current to near future now–5 years; planners 1-20 years futurists 20-50 years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031"/>
          <p:cNvSpPr>
            <a:spLocks noGrp="1" noChangeArrowheads="1"/>
          </p:cNvSpPr>
          <p:nvPr>
            <p:ph type="sldNum" sz="quarter" idx="5"/>
          </p:nvPr>
        </p:nvSpPr>
        <p:spPr>
          <a:noFill/>
        </p:spPr>
        <p:txBody>
          <a:bodyPr/>
          <a:lstStyle/>
          <a:p>
            <a:pPr>
              <a:buFont typeface="Monotype Sorts"/>
              <a:buNone/>
            </a:pPr>
            <a:fld id="{4643D18A-710E-4807-BB9C-6A83414A38A0}" type="slidenum">
              <a:rPr lang="en-GB" smtClean="0">
                <a:cs typeface="Arial" charset="0"/>
              </a:rPr>
              <a:pPr>
                <a:buFont typeface="Monotype Sorts"/>
                <a:buNone/>
              </a:pPr>
              <a:t>11</a:t>
            </a:fld>
            <a:endParaRPr lang="en-GB" smtClean="0">
              <a:cs typeface="Arial"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r>
              <a:rPr lang="en-GB" smtClean="0"/>
              <a:t>Are goals reasonable in light of current situations and what are the projections. Do the goals need to change in light of projections.</a:t>
            </a:r>
          </a:p>
          <a:p>
            <a:r>
              <a:rPr lang="en-GB" smtClean="0"/>
              <a:t>Is the intervention the most feasible and efficient? are costs appropriate? – are they less than the benefits</a:t>
            </a:r>
          </a:p>
          <a:p>
            <a:r>
              <a:rPr lang="en-GB" smtClean="0"/>
              <a:t>Is the plan working as anticipated? Are modifications required? </a:t>
            </a:r>
          </a:p>
          <a:p>
            <a:endParaRPr lang="en-GB" smtClean="0"/>
          </a:p>
          <a:p>
            <a:r>
              <a:rPr lang="en-GB" smtClean="0"/>
              <a:t>Blair argues that many major US cities have master plans for economic development. Historically these have been strong on physical development but weak on social goals. Problem is a variety of goals that often reflect competing interests not just profit. Need to be able to predict the future but most things in urban areas are neither easy to predict or controllable.</a:t>
            </a:r>
          </a:p>
          <a:p>
            <a:endParaRPr lang="en-GB" smtClean="0"/>
          </a:p>
          <a:p>
            <a:r>
              <a:rPr lang="en-GB" smtClean="0"/>
              <a:t>Planning framework – Reactive reaction to events Proactive anticipating events threats may become self fulfilling.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endParaRPr lang="en-US" smtClean="0"/>
          </a:p>
        </p:txBody>
      </p:sp>
      <p:sp>
        <p:nvSpPr>
          <p:cNvPr id="41987" name="Slide Number Placeholder 3"/>
          <p:cNvSpPr>
            <a:spLocks noGrp="1"/>
          </p:cNvSpPr>
          <p:nvPr>
            <p:ph type="sldNum" sz="quarter" idx="5"/>
          </p:nvPr>
        </p:nvSpPr>
        <p:spPr>
          <a:noFill/>
        </p:spPr>
        <p:txBody>
          <a:bodyPr/>
          <a:lstStyle/>
          <a:p>
            <a:pPr>
              <a:buFont typeface="Monotype Sorts"/>
              <a:buNone/>
            </a:pPr>
            <a:fld id="{906B9734-62A1-47C3-B3AC-EBEDEC5A5313}" type="slidenum">
              <a:rPr lang="en-GB" smtClean="0">
                <a:cs typeface="Arial" charset="0"/>
              </a:rPr>
              <a:pPr>
                <a:buFont typeface="Monotype Sorts"/>
                <a:buNone/>
              </a:pPr>
              <a:t>13</a:t>
            </a:fld>
            <a:endParaRPr lang="en-GB"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031"/>
          <p:cNvSpPr>
            <a:spLocks noGrp="1" noChangeArrowheads="1"/>
          </p:cNvSpPr>
          <p:nvPr>
            <p:ph type="sldNum" sz="quarter" idx="5"/>
          </p:nvPr>
        </p:nvSpPr>
        <p:spPr>
          <a:noFill/>
        </p:spPr>
        <p:txBody>
          <a:bodyPr/>
          <a:lstStyle/>
          <a:p>
            <a:pPr>
              <a:buFont typeface="Monotype Sorts"/>
              <a:buNone/>
            </a:pPr>
            <a:fld id="{96F4C335-44A5-4C20-A09B-E8C3567486AF}" type="slidenum">
              <a:rPr lang="en-GB" smtClean="0">
                <a:cs typeface="Arial" charset="0"/>
              </a:rPr>
              <a:pPr>
                <a:buFont typeface="Monotype Sorts"/>
                <a:buNone/>
              </a:pPr>
              <a:t>14</a:t>
            </a:fld>
            <a:endParaRPr lang="en-GB" smtClean="0">
              <a:cs typeface="Arial" charset="0"/>
            </a:endParaRPr>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031"/>
          <p:cNvSpPr>
            <a:spLocks noGrp="1" noChangeArrowheads="1"/>
          </p:cNvSpPr>
          <p:nvPr>
            <p:ph type="sldNum" sz="quarter" idx="5"/>
          </p:nvPr>
        </p:nvSpPr>
        <p:spPr>
          <a:noFill/>
        </p:spPr>
        <p:txBody>
          <a:bodyPr/>
          <a:lstStyle/>
          <a:p>
            <a:pPr>
              <a:buFont typeface="Monotype Sorts"/>
              <a:buNone/>
            </a:pPr>
            <a:fld id="{CC52E637-B2B2-4E6A-8D9A-D0919446133A}" type="slidenum">
              <a:rPr lang="en-GB" smtClean="0">
                <a:cs typeface="Arial" charset="0"/>
              </a:rPr>
              <a:pPr>
                <a:buFont typeface="Monotype Sorts"/>
                <a:buNone/>
              </a:pPr>
              <a:t>2</a:t>
            </a:fld>
            <a:endParaRPr lang="en-GB" smtClean="0">
              <a:cs typeface="Arial" charset="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xfrm>
            <a:off x="533400" y="4597400"/>
            <a:ext cx="5865813" cy="4370388"/>
          </a:xfrm>
          <a:noFill/>
          <a:ln/>
        </p:spPr>
        <p:txBody>
          <a:bodyPr/>
          <a:lstStyle/>
          <a:p>
            <a:r>
              <a:rPr lang="en-GB" smtClean="0"/>
              <a:t>Unemployment a major concern in inner city areas but he makes clear that there are links to other urban problems such as poor health, crime and homelessness. Two ways of dealing with problem – increase demand for labour – upskill workers for parts of the labour market where shortages exist – problem that the kind of jobs created are not always suitable (city dweller not equipped). Job creation through training (zero sum game where one group’s gain is another’s loss). Increase training but what type of training – direct skills, academic skills, inter-personnel skills. Reduce barriers to entry into the labour market - knowledge about available jobs; geographic immobility unable to move to growth areas; arbitrary discrimination gender, race. </a:t>
            </a:r>
          </a:p>
          <a:p>
            <a:r>
              <a:rPr lang="en-GB" smtClean="0"/>
              <a:t>Quality of life issue. Most effort directed to reducing negative externalities. Examples of negative externalities include pollution and congestion positive externalities include education and employment. Problem increases with population density. Traditional solution internalise the externality by making polluter pay the social cost through taxation, permit to pollute tradable both work through self interest profit max. Non market measures prohibition regulations. </a:t>
            </a:r>
          </a:p>
          <a:p>
            <a:r>
              <a:rPr lang="en-GB" smtClean="0"/>
              <a:t>Public choice perspective – economic man driven by self interest public officials altruistic –naïve. Self interest getting elected or promoted however there is the prospect of conflict. Short term – special interest groups - efficiency: Economic solutions privatise, vouchers, decentralise (increasing accountability) user fees (gets round over production) example parking fees</a:t>
            </a:r>
          </a:p>
          <a:p>
            <a:r>
              <a:rPr lang="en-GB" smtClean="0"/>
              <a:t>Blair argues that economist do not have all the answers – need to change behaviour of individuals – work ethic – institutions –to enable people to enter work. Can communities reduce externalities? Ethical concerns are not addressed. Local government involves decisions outside normal economic principles – quality of life – values in schools - who to exempt from tax?.</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031"/>
          <p:cNvSpPr>
            <a:spLocks noGrp="1" noChangeArrowheads="1"/>
          </p:cNvSpPr>
          <p:nvPr>
            <p:ph type="sldNum" sz="quarter" idx="5"/>
          </p:nvPr>
        </p:nvSpPr>
        <p:spPr>
          <a:noFill/>
        </p:spPr>
        <p:txBody>
          <a:bodyPr/>
          <a:lstStyle/>
          <a:p>
            <a:pPr>
              <a:buFont typeface="Monotype Sorts"/>
              <a:buNone/>
            </a:pPr>
            <a:fld id="{7409F948-43A0-47F0-B5FA-C0A2E50D6A91}" type="slidenum">
              <a:rPr lang="en-GB" smtClean="0">
                <a:cs typeface="Arial" charset="0"/>
              </a:rPr>
              <a:pPr>
                <a:buFont typeface="Monotype Sorts"/>
                <a:buNone/>
              </a:pPr>
              <a:t>3</a:t>
            </a:fld>
            <a:endParaRPr lang="en-GB" smtClean="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r>
              <a:rPr lang="en-GB" smtClean="0"/>
              <a:t>2 supply curves one with social costs the other without. Single demand curve. The cost of the externality is the distance between the supply curves.</a:t>
            </a:r>
          </a:p>
          <a:p>
            <a:r>
              <a:rPr lang="en-GB" smtClean="0"/>
              <a:t>Qa is the quantity consumed if external costs are not taken into account Q0 if they are. Price P2 without social cost P4 with social cost.</a:t>
            </a:r>
          </a:p>
          <a:p>
            <a:r>
              <a:rPr lang="en-GB" smtClean="0"/>
              <a:t>Optimal P and Q Q0 and P3 </a:t>
            </a:r>
          </a:p>
          <a:p>
            <a:endParaRPr lang="en-GB" smtClean="0"/>
          </a:p>
          <a:p>
            <a:r>
              <a:rPr lang="en-GB" smtClean="0"/>
              <a:t>Why are roads crowded? If an addition driver is added the private benefit is just below P3 the private cost is just above P1 as benefit outways the cost driver takes to the road.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031"/>
          <p:cNvSpPr>
            <a:spLocks noGrp="1" noChangeArrowheads="1"/>
          </p:cNvSpPr>
          <p:nvPr>
            <p:ph type="sldNum" sz="quarter" idx="5"/>
          </p:nvPr>
        </p:nvSpPr>
        <p:spPr>
          <a:noFill/>
        </p:spPr>
        <p:txBody>
          <a:bodyPr/>
          <a:lstStyle/>
          <a:p>
            <a:pPr>
              <a:buFont typeface="Monotype Sorts"/>
              <a:buNone/>
            </a:pPr>
            <a:fld id="{5BB555A6-A353-4108-B207-B428FDA5AEB1}" type="slidenum">
              <a:rPr lang="en-GB" smtClean="0">
                <a:cs typeface="Arial" charset="0"/>
              </a:rPr>
              <a:pPr>
                <a:buFont typeface="Monotype Sorts"/>
                <a:buNone/>
              </a:pPr>
              <a:t>4</a:t>
            </a:fld>
            <a:endParaRPr lang="en-GB" smtClean="0">
              <a:cs typeface="Arial" charset="0"/>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533400" y="4597400"/>
            <a:ext cx="5865813" cy="4370388"/>
          </a:xfrm>
          <a:noFill/>
          <a:ln/>
        </p:spPr>
        <p:txBody>
          <a:bodyPr/>
          <a:lstStyle/>
          <a:p>
            <a:r>
              <a:rPr lang="en-GB" b="1" smtClean="0"/>
              <a:t>Who</a:t>
            </a:r>
            <a:r>
              <a:rPr lang="en-GB" smtClean="0"/>
              <a:t> Loose LM – high U, low wages, discouraged workers underemployment – job creation primary purpose explicit programme goal and part of grant selection criteria presence of loose labour market criteria for selection for help do new jobs go to locals.</a:t>
            </a:r>
          </a:p>
          <a:p>
            <a:r>
              <a:rPr lang="en-GB" smtClean="0"/>
              <a:t>Financial capital is elastic may receive above normal rates of return once economic development kicks in as demand increases – depends how fast new competitors enter the market. Similarly true for service providers.</a:t>
            </a:r>
          </a:p>
          <a:p>
            <a:r>
              <a:rPr lang="en-GB" smtClean="0"/>
              <a:t>Labour force above normal increase in income but will dissipate with influx of new workers.</a:t>
            </a:r>
          </a:p>
          <a:p>
            <a:r>
              <a:rPr lang="en-GB" smtClean="0"/>
              <a:t>Unemployed both directly and indirectly as multiplier kicks in – estimated that 80% of new jobs go to in-migrants over 5 years or more.</a:t>
            </a:r>
          </a:p>
          <a:p>
            <a:r>
              <a:rPr lang="en-GB" smtClean="0"/>
              <a:t>Monopoly suppliers, landowners fixed supply franchise owners.</a:t>
            </a:r>
          </a:p>
          <a:p>
            <a:r>
              <a:rPr lang="en-GB" smtClean="0"/>
              <a:t>There are also opponents – makes area less attractive NIMBY, higher prices for resources particularly land and rents, those on fixed incomes, pollution, congestion – stronger resistance in the suburbs</a:t>
            </a:r>
          </a:p>
          <a:p>
            <a:r>
              <a:rPr lang="en-GB" b="1" smtClean="0"/>
              <a:t>Locations compete for footloose investment</a:t>
            </a:r>
            <a:r>
              <a:rPr lang="en-GB" smtClean="0"/>
              <a:t> - Form of inducement may be tax abatement, low interest loans, infrastructure/site, labour force training, regulatory relief, sale-lease back, technical assistance.</a:t>
            </a:r>
          </a:p>
          <a:p>
            <a:r>
              <a:rPr lang="en-GB" smtClean="0"/>
              <a:t>Benefits may outweigh costs – public goods – countywide gain if development occurs in high U area, marginal subsidy makes location profitable but danger of over subsidisation.</a:t>
            </a:r>
          </a:p>
          <a:p>
            <a:r>
              <a:rPr lang="en-GB" smtClean="0"/>
              <a:t>Problems of cost minimisation strategy – branch plants – competition from less developed countries – more than jobs living standards. Human capital approach local may be left out, not enough jobs for all those trained.</a:t>
            </a:r>
          </a:p>
          <a:p>
            <a:r>
              <a:rPr lang="en-GB" smtClean="0"/>
              <a:t>Lack of strategic framework need better use of resources, problem may overlook potential targets. Target functions rather than industry, routine operations, precision operations, R&amp;D, central admin, entrepreneurship.</a:t>
            </a:r>
          </a:p>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031"/>
          <p:cNvSpPr>
            <a:spLocks noGrp="1" noChangeArrowheads="1"/>
          </p:cNvSpPr>
          <p:nvPr>
            <p:ph type="sldNum" sz="quarter" idx="5"/>
          </p:nvPr>
        </p:nvSpPr>
        <p:spPr>
          <a:noFill/>
        </p:spPr>
        <p:txBody>
          <a:bodyPr/>
          <a:lstStyle/>
          <a:p>
            <a:pPr>
              <a:buFont typeface="Monotype Sorts"/>
              <a:buNone/>
            </a:pPr>
            <a:fld id="{B2593E96-0110-482F-8D72-1997F327B775}" type="slidenum">
              <a:rPr lang="en-GB" smtClean="0">
                <a:cs typeface="Arial" charset="0"/>
              </a:rPr>
              <a:pPr>
                <a:buFont typeface="Monotype Sorts"/>
                <a:buNone/>
              </a:pPr>
              <a:t>5</a:t>
            </a:fld>
            <a:endParaRPr lang="en-GB" smtClean="0">
              <a:cs typeface="Arial" charset="0"/>
            </a:endParaRP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031"/>
          <p:cNvSpPr>
            <a:spLocks noGrp="1" noChangeArrowheads="1"/>
          </p:cNvSpPr>
          <p:nvPr>
            <p:ph type="sldNum" sz="quarter" idx="5"/>
          </p:nvPr>
        </p:nvSpPr>
        <p:spPr>
          <a:noFill/>
        </p:spPr>
        <p:txBody>
          <a:bodyPr/>
          <a:lstStyle/>
          <a:p>
            <a:pPr>
              <a:buFont typeface="Monotype Sorts"/>
              <a:buNone/>
            </a:pPr>
            <a:fld id="{B27139E4-9F22-4020-B816-3F4327A5E749}" type="slidenum">
              <a:rPr lang="en-GB" smtClean="0">
                <a:cs typeface="Arial" charset="0"/>
              </a:rPr>
              <a:pPr>
                <a:buFont typeface="Monotype Sorts"/>
                <a:buNone/>
              </a:pPr>
              <a:t>6</a:t>
            </a:fld>
            <a:endParaRPr lang="en-GB" smtClean="0">
              <a:cs typeface="Arial"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031"/>
          <p:cNvSpPr>
            <a:spLocks noGrp="1" noChangeArrowheads="1"/>
          </p:cNvSpPr>
          <p:nvPr>
            <p:ph type="sldNum" sz="quarter" idx="5"/>
          </p:nvPr>
        </p:nvSpPr>
        <p:spPr>
          <a:noFill/>
        </p:spPr>
        <p:txBody>
          <a:bodyPr/>
          <a:lstStyle/>
          <a:p>
            <a:pPr>
              <a:buFont typeface="Monotype Sorts"/>
              <a:buNone/>
            </a:pPr>
            <a:fld id="{CD9491EE-2D37-450B-BD19-EAB9D514B4FD}" type="slidenum">
              <a:rPr lang="en-GB" smtClean="0">
                <a:cs typeface="Arial" charset="0"/>
              </a:rPr>
              <a:pPr>
                <a:buFont typeface="Monotype Sorts"/>
                <a:buNone/>
              </a:pPr>
              <a:t>7</a:t>
            </a:fld>
            <a:endParaRPr lang="en-GB" smtClean="0">
              <a:cs typeface="Arial"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xfrm>
            <a:off x="533400" y="4460875"/>
            <a:ext cx="5865813" cy="4384675"/>
          </a:xfrm>
          <a:noFill/>
          <a:ln/>
        </p:spPr>
        <p:txBody>
          <a:bodyPr/>
          <a:lstStyle/>
          <a:p>
            <a:r>
              <a:rPr lang="en-GB" smtClean="0">
                <a:solidFill>
                  <a:srgbClr val="000000"/>
                </a:solidFill>
                <a:cs typeface="Times New Roman" pitchFamily="18" charset="0"/>
              </a:rPr>
              <a:t>Point 2 the terms of trade are negative poor districts have few products &amp; services to export including labour as decline sets in the terms of trade worsen  - not only has the most dynamic and therefore most in demand labour left but local businesses have closed because of the lack of demand in the “local” market for their output. Degradation, abandonment and crime lower expectations and the process becomes a negative spiral.   </a:t>
            </a:r>
          </a:p>
          <a:p>
            <a:r>
              <a:rPr lang="en-GB" b="1" smtClean="0">
                <a:solidFill>
                  <a:srgbClr val="000000"/>
                </a:solidFill>
                <a:cs typeface="Times New Roman" pitchFamily="18" charset="0"/>
              </a:rPr>
              <a:t>Business Retention</a:t>
            </a:r>
            <a:r>
              <a:rPr lang="en-GB" smtClean="0">
                <a:solidFill>
                  <a:srgbClr val="000000"/>
                </a:solidFill>
                <a:cs typeface="Times New Roman" pitchFamily="18" charset="0"/>
              </a:rPr>
              <a:t> Use of neighbourhood organisations to promote business retention by lobbying for grants, loans and technical assistance and assessing needs may have some negative feedback as it advertises the fact that the area is in decline. Information based activity to raise awareness from above and below (Businesses).</a:t>
            </a:r>
          </a:p>
          <a:p>
            <a:r>
              <a:rPr lang="en-GB" b="1" smtClean="0">
                <a:solidFill>
                  <a:srgbClr val="000000"/>
                </a:solidFill>
                <a:cs typeface="Times New Roman" pitchFamily="18" charset="0"/>
              </a:rPr>
              <a:t>Commercial revitalisation</a:t>
            </a:r>
            <a:r>
              <a:rPr lang="en-GB" smtClean="0">
                <a:solidFill>
                  <a:srgbClr val="000000"/>
                </a:solidFill>
                <a:cs typeface="Times New Roman" pitchFamily="18" charset="0"/>
              </a:rPr>
              <a:t> Targeted at a number of businesses or a business estate to upgrade the trading position of all businesses – might be in the form of infrastructure improvements, events to attract consumers. Often the objective to reinvest city tax receipts from increased property values to further improve the attractiveness of the area.</a:t>
            </a:r>
          </a:p>
          <a:p>
            <a:r>
              <a:rPr lang="en-GB" b="1" smtClean="0">
                <a:solidFill>
                  <a:srgbClr val="000000"/>
                </a:solidFill>
                <a:cs typeface="Times New Roman" pitchFamily="18" charset="0"/>
              </a:rPr>
              <a:t>Formation of new businesses</a:t>
            </a:r>
            <a:r>
              <a:rPr lang="en-GB" smtClean="0">
                <a:solidFill>
                  <a:srgbClr val="000000"/>
                </a:solidFill>
                <a:cs typeface="Times New Roman" pitchFamily="18" charset="0"/>
              </a:rPr>
              <a:t> through entrepreneurship development argued that “locals” are better able to spot business opportunities but some support necessary to encourage innovation and risk. Role of financial capital - need for local capital accumulation work as a neighbourhood to access loans (commercial) – monitor capital investment - community based banks.</a:t>
            </a:r>
          </a:p>
          <a:p>
            <a:r>
              <a:rPr lang="en-GB" b="1" smtClean="0">
                <a:solidFill>
                  <a:srgbClr val="000000"/>
                </a:solidFill>
                <a:cs typeface="Times New Roman" pitchFamily="18" charset="0"/>
              </a:rPr>
              <a:t>Job training and education</a:t>
            </a:r>
            <a:r>
              <a:rPr lang="en-GB" smtClean="0">
                <a:solidFill>
                  <a:srgbClr val="000000"/>
                </a:solidFill>
                <a:cs typeface="Times New Roman" pitchFamily="18" charset="0"/>
              </a:rPr>
              <a:t>  base for job training and education programmes taught locally matched to local skill needs encourage neighbourhood businesses to hire newly trained implies a compact with local employers.  </a:t>
            </a:r>
          </a:p>
          <a:p>
            <a:r>
              <a:rPr lang="en-GB" b="1" smtClean="0">
                <a:solidFill>
                  <a:srgbClr val="000000"/>
                </a:solidFill>
                <a:cs typeface="Times New Roman" pitchFamily="18" charset="0"/>
              </a:rPr>
              <a:t>Government programmes</a:t>
            </a:r>
            <a:r>
              <a:rPr lang="en-GB" smtClean="0">
                <a:solidFill>
                  <a:srgbClr val="000000"/>
                </a:solidFill>
                <a:cs typeface="Times New Roman" pitchFamily="18" charset="0"/>
              </a:rPr>
              <a:t> through political pressure gaining access to fund used to upgrade are so that it is more attractive to business.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031"/>
          <p:cNvSpPr>
            <a:spLocks noGrp="1" noChangeArrowheads="1"/>
          </p:cNvSpPr>
          <p:nvPr>
            <p:ph type="sldNum" sz="quarter" idx="5"/>
          </p:nvPr>
        </p:nvSpPr>
        <p:spPr>
          <a:noFill/>
        </p:spPr>
        <p:txBody>
          <a:bodyPr/>
          <a:lstStyle/>
          <a:p>
            <a:pPr>
              <a:buFont typeface="Monotype Sorts"/>
              <a:buNone/>
            </a:pPr>
            <a:fld id="{74852D6B-0ECB-42DC-A77B-707E679C2445}" type="slidenum">
              <a:rPr lang="en-GB" smtClean="0">
                <a:cs typeface="Arial" charset="0"/>
              </a:rPr>
              <a:pPr>
                <a:buFont typeface="Monotype Sorts"/>
                <a:buNone/>
              </a:pPr>
              <a:t>8</a:t>
            </a:fld>
            <a:endParaRPr lang="en-GB" smtClean="0">
              <a:cs typeface="Arial" charset="0"/>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a:buClr>
                <a:srgbClr val="FF0000"/>
              </a:buClr>
            </a:pPr>
            <a:r>
              <a:rPr lang="en-GB" smtClean="0">
                <a:latin typeface="Arial" charset="0"/>
              </a:rPr>
              <a:t>Extralegal and illegal outside the scope of the revenue system.</a:t>
            </a:r>
          </a:p>
          <a:p>
            <a:r>
              <a:rPr lang="en-GB" smtClean="0">
                <a:latin typeface="Arial" charset="0"/>
              </a:rPr>
              <a:t>Sandbox suggests it is relatively benign. In other words the informal economy helps people into work and economic development professionals should not stifle initiatives that may not be wholly legal.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031"/>
          <p:cNvSpPr>
            <a:spLocks noGrp="1" noChangeArrowheads="1"/>
          </p:cNvSpPr>
          <p:nvPr>
            <p:ph type="sldNum" sz="quarter" idx="5"/>
          </p:nvPr>
        </p:nvSpPr>
        <p:spPr>
          <a:noFill/>
        </p:spPr>
        <p:txBody>
          <a:bodyPr/>
          <a:lstStyle/>
          <a:p>
            <a:pPr>
              <a:buFont typeface="Monotype Sorts"/>
              <a:buNone/>
            </a:pPr>
            <a:fld id="{9F32B259-A724-4E68-A763-3253356F5CBF}" type="slidenum">
              <a:rPr lang="en-GB" smtClean="0">
                <a:cs typeface="Arial" charset="0"/>
              </a:rPr>
              <a:pPr>
                <a:buFont typeface="Monotype Sorts"/>
                <a:buNone/>
              </a:pPr>
              <a:t>9</a:t>
            </a:fld>
            <a:endParaRPr lang="en-GB" smtClean="0">
              <a:cs typeface="Arial"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GB" b="1" smtClean="0"/>
              <a:t>Point 1</a:t>
            </a:r>
            <a:r>
              <a:rPr lang="en-GB" smtClean="0"/>
              <a:t> closely associated with quality of life</a:t>
            </a:r>
          </a:p>
          <a:p>
            <a:endParaRPr lang="en-GB" smtClean="0"/>
          </a:p>
          <a:p>
            <a:r>
              <a:rPr lang="en-GB" b="1" smtClean="0"/>
              <a:t>Technology</a:t>
            </a:r>
            <a:r>
              <a:rPr lang="en-GB" smtClean="0"/>
              <a:t> Blair suggests a number of ways in which technology might impact:</a:t>
            </a:r>
          </a:p>
          <a:p>
            <a:r>
              <a:rPr lang="en-GB" b="1" smtClean="0"/>
              <a:t>Decline </a:t>
            </a:r>
            <a:r>
              <a:rPr lang="en-GB" smtClean="0"/>
              <a:t>in transportation cost expands the urban hinterland.</a:t>
            </a:r>
          </a:p>
          <a:p>
            <a:r>
              <a:rPr lang="en-GB" b="1" smtClean="0"/>
              <a:t>Internal structure</a:t>
            </a:r>
            <a:r>
              <a:rPr lang="en-GB" smtClean="0"/>
              <a:t> of cities automobiles contributed to decentralisation but the creation of mega structures – such as large stadia have drawn people back in. </a:t>
            </a:r>
          </a:p>
          <a:p>
            <a:r>
              <a:rPr lang="en-GB" b="1" smtClean="0"/>
              <a:t>Technology fix</a:t>
            </a:r>
            <a:r>
              <a:rPr lang="en-GB" smtClean="0"/>
              <a:t> seen as a way of mitigating against current problems but is it safe to assume that technology can solve all problems. Changes in behaviour may be more efficient than technological solution – for instance people choosing to live and work in the same neighbourhood – working from home etc.</a:t>
            </a:r>
          </a:p>
          <a:p>
            <a:r>
              <a:rPr lang="en-GB" b="1" smtClean="0"/>
              <a:t>Technology has a displacement effect</a:t>
            </a:r>
            <a:r>
              <a:rPr lang="en-GB" smtClean="0"/>
              <a:t> – some jobs will be lost but the challenge for economic planner is what should they be replaced with – what are the opportunities.</a:t>
            </a:r>
          </a:p>
          <a:p>
            <a:r>
              <a:rPr lang="en-GB" smtClean="0"/>
              <a:t>Technology is difficult to anticipate – uses the example of food technology and two income households which interacted to stimulate the frozen or “fast” food revolution.</a:t>
            </a:r>
          </a:p>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79413" y="1676400"/>
            <a:ext cx="8388350" cy="4421188"/>
            <a:chOff x="238" y="1056"/>
            <a:chExt cx="5285" cy="2785"/>
          </a:xfrm>
        </p:grpSpPr>
        <p:grpSp>
          <p:nvGrpSpPr>
            <p:cNvPr id="5" name="Group 3"/>
            <p:cNvGrpSpPr>
              <a:grpSpLocks/>
            </p:cNvGrpSpPr>
            <p:nvPr/>
          </p:nvGrpSpPr>
          <p:grpSpPr bwMode="auto">
            <a:xfrm>
              <a:off x="238" y="1056"/>
              <a:ext cx="5285" cy="1393"/>
              <a:chOff x="238" y="1056"/>
              <a:chExt cx="5285" cy="1393"/>
            </a:xfrm>
          </p:grpSpPr>
          <p:sp>
            <p:nvSpPr>
              <p:cNvPr id="14" name="Rectangle 4"/>
              <p:cNvSpPr>
                <a:spLocks noChangeArrowheads="1"/>
              </p:cNvSpPr>
              <p:nvPr/>
            </p:nvSpPr>
            <p:spPr bwMode="auto">
              <a:xfrm>
                <a:off x="243" y="1057"/>
                <a:ext cx="5272" cy="1391"/>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5" name="Freeform 5"/>
              <p:cNvSpPr>
                <a:spLocks/>
              </p:cNvSpPr>
              <p:nvPr/>
            </p:nvSpPr>
            <p:spPr bwMode="auto">
              <a:xfrm>
                <a:off x="238" y="1056"/>
                <a:ext cx="5273" cy="1393"/>
              </a:xfrm>
              <a:custGeom>
                <a:avLst/>
                <a:gdLst/>
                <a:ahLst/>
                <a:cxnLst>
                  <a:cxn ang="0">
                    <a:pos x="5272" y="0"/>
                  </a:cxn>
                  <a:cxn ang="0">
                    <a:pos x="0" y="0"/>
                  </a:cxn>
                  <a:cxn ang="0">
                    <a:pos x="0" y="1392"/>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6" name="Freeform 6"/>
              <p:cNvSpPr>
                <a:spLocks/>
              </p:cNvSpPr>
              <p:nvPr/>
            </p:nvSpPr>
            <p:spPr bwMode="auto">
              <a:xfrm>
                <a:off x="250" y="1056"/>
                <a:ext cx="5273" cy="1393"/>
              </a:xfrm>
              <a:custGeom>
                <a:avLst/>
                <a:gdLst/>
                <a:ahLst/>
                <a:cxnLst>
                  <a:cxn ang="0">
                    <a:pos x="5272" y="0"/>
                  </a:cxn>
                  <a:cxn ang="0">
                    <a:pos x="5272" y="1392"/>
                  </a:cxn>
                  <a:cxn ang="0">
                    <a:pos x="0" y="1392"/>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6" name="Group 7"/>
            <p:cNvGrpSpPr>
              <a:grpSpLocks/>
            </p:cNvGrpSpPr>
            <p:nvPr/>
          </p:nvGrpSpPr>
          <p:grpSpPr bwMode="auto">
            <a:xfrm>
              <a:off x="240" y="3744"/>
              <a:ext cx="5281" cy="97"/>
              <a:chOff x="240" y="3744"/>
              <a:chExt cx="5281" cy="97"/>
            </a:xfrm>
          </p:grpSpPr>
          <p:sp>
            <p:nvSpPr>
              <p:cNvPr id="11" name="Rectangle 8"/>
              <p:cNvSpPr>
                <a:spLocks noChangeArrowheads="1"/>
              </p:cNvSpPr>
              <p:nvPr/>
            </p:nvSpPr>
            <p:spPr bwMode="auto">
              <a:xfrm>
                <a:off x="240" y="3744"/>
                <a:ext cx="5280" cy="96"/>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2" name="Freeform 9"/>
              <p:cNvSpPr>
                <a:spLocks/>
              </p:cNvSpPr>
              <p:nvPr/>
            </p:nvSpPr>
            <p:spPr bwMode="auto">
              <a:xfrm>
                <a:off x="240" y="3744"/>
                <a:ext cx="5281" cy="97"/>
              </a:xfrm>
              <a:custGeom>
                <a:avLst/>
                <a:gdLst/>
                <a:ahLst/>
                <a:cxnLst>
                  <a:cxn ang="0">
                    <a:pos x="5280" y="0"/>
                  </a:cxn>
                  <a:cxn ang="0">
                    <a:pos x="0" y="0"/>
                  </a:cxn>
                  <a:cxn ang="0">
                    <a:pos x="0" y="96"/>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3" name="Freeform 10"/>
              <p:cNvSpPr>
                <a:spLocks/>
              </p:cNvSpPr>
              <p:nvPr/>
            </p:nvSpPr>
            <p:spPr bwMode="auto">
              <a:xfrm>
                <a:off x="240" y="3744"/>
                <a:ext cx="5281" cy="97"/>
              </a:xfrm>
              <a:custGeom>
                <a:avLst/>
                <a:gdLst/>
                <a:ahLst/>
                <a:cxnLst>
                  <a:cxn ang="0">
                    <a:pos x="5280" y="0"/>
                  </a:cxn>
                  <a:cxn ang="0">
                    <a:pos x="5280" y="96"/>
                  </a:cxn>
                  <a:cxn ang="0">
                    <a:pos x="0" y="96"/>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7" name="Group 11"/>
            <p:cNvGrpSpPr>
              <a:grpSpLocks/>
            </p:cNvGrpSpPr>
            <p:nvPr/>
          </p:nvGrpSpPr>
          <p:grpSpPr bwMode="auto">
            <a:xfrm>
              <a:off x="338" y="1200"/>
              <a:ext cx="97" cy="1104"/>
              <a:chOff x="338" y="1200"/>
              <a:chExt cx="97" cy="1104"/>
            </a:xfrm>
          </p:grpSpPr>
          <p:sp useBgFill="1">
            <p:nvSpPr>
              <p:cNvPr id="8" name="Rectangle 12"/>
              <p:cNvSpPr>
                <a:spLocks noChangeArrowheads="1"/>
              </p:cNvSpPr>
              <p:nvPr/>
            </p:nvSpPr>
            <p:spPr bwMode="auto">
              <a:xfrm>
                <a:off x="338" y="1201"/>
                <a:ext cx="96" cy="1103"/>
              </a:xfrm>
              <a:prstGeom prst="rect">
                <a:avLst/>
              </a:prstGeom>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9" name="Freeform 13"/>
              <p:cNvSpPr>
                <a:spLocks/>
              </p:cNvSpPr>
              <p:nvPr/>
            </p:nvSpPr>
            <p:spPr bwMode="auto">
              <a:xfrm>
                <a:off x="338" y="1200"/>
                <a:ext cx="97" cy="1104"/>
              </a:xfrm>
              <a:custGeom>
                <a:avLst/>
                <a:gdLst/>
                <a:ahLst/>
                <a:cxnLst>
                  <a:cxn ang="0">
                    <a:pos x="0" y="1103"/>
                  </a:cxn>
                  <a:cxn ang="0">
                    <a:pos x="96" y="1103"/>
                  </a:cxn>
                  <a:cxn ang="0">
                    <a:pos x="96" y="0"/>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0" name="Freeform 14"/>
              <p:cNvSpPr>
                <a:spLocks/>
              </p:cNvSpPr>
              <p:nvPr/>
            </p:nvSpPr>
            <p:spPr bwMode="auto">
              <a:xfrm>
                <a:off x="338" y="1200"/>
                <a:ext cx="97" cy="1104"/>
              </a:xfrm>
              <a:custGeom>
                <a:avLst/>
                <a:gdLst/>
                <a:ahLst/>
                <a:cxnLst>
                  <a:cxn ang="0">
                    <a:pos x="0" y="1103"/>
                  </a:cxn>
                  <a:cxn ang="0">
                    <a:pos x="0" y="0"/>
                  </a:cxn>
                  <a:cxn ang="0">
                    <a:pos x="96" y="0"/>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sp>
        <p:nvSpPr>
          <p:cNvPr id="4111" name="Rectangle 15"/>
          <p:cNvSpPr>
            <a:spLocks noGrp="1" noChangeArrowheads="1"/>
          </p:cNvSpPr>
          <p:nvPr>
            <p:ph type="ctrTitle" sz="quarter"/>
          </p:nvPr>
        </p:nvSpPr>
        <p:spPr bwMode="auto">
          <a:xfrm>
            <a:off x="836613" y="2133600"/>
            <a:ext cx="7772400" cy="11430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a:defRPr/>
            </a:lvl1pPr>
          </a:lstStyle>
          <a:p>
            <a:r>
              <a:rPr lang="en-US"/>
              <a:t>Click to edit Master title style</a:t>
            </a:r>
          </a:p>
        </p:txBody>
      </p:sp>
      <p:sp>
        <p:nvSpPr>
          <p:cNvPr id="4112" name="Rectangle 16"/>
          <p:cNvSpPr>
            <a:spLocks noGrp="1" noChangeArrowheads="1"/>
          </p:cNvSpPr>
          <p:nvPr>
            <p:ph type="subTitle" sz="quarter" idx="1"/>
          </p:nvPr>
        </p:nvSpPr>
        <p:spPr>
          <a:xfrm>
            <a:off x="1371600" y="4038600"/>
            <a:ext cx="64008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p:cNvSpPr>
            <a:spLocks noGrp="1" noChangeArrowheads="1"/>
          </p:cNvSpPr>
          <p:nvPr>
            <p:ph type="dt" sz="quarter" idx="10"/>
          </p:nvPr>
        </p:nvSpPr>
        <p:spPr>
          <a:xfrm>
            <a:off x="381000" y="6324600"/>
            <a:ext cx="1905000" cy="457200"/>
          </a:xfrm>
        </p:spPr>
        <p:txBody>
          <a:bodyPr/>
          <a:lstStyle>
            <a:lvl1pPr>
              <a:defRPr/>
            </a:lvl1pPr>
          </a:lstStyle>
          <a:p>
            <a:pPr>
              <a:defRPr/>
            </a:pPr>
            <a:endParaRPr lang="en-US"/>
          </a:p>
        </p:txBody>
      </p:sp>
      <p:sp>
        <p:nvSpPr>
          <p:cNvPr id="18" name="Rectangle 1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19" name="Rectangle 19"/>
          <p:cNvSpPr>
            <a:spLocks noGrp="1" noChangeArrowheads="1"/>
          </p:cNvSpPr>
          <p:nvPr>
            <p:ph type="sldNum" sz="quarter" idx="12"/>
          </p:nvPr>
        </p:nvSpPr>
        <p:spPr>
          <a:xfrm>
            <a:off x="6858000" y="6324600"/>
            <a:ext cx="1905000" cy="457200"/>
          </a:xfrm>
        </p:spPr>
        <p:txBody>
          <a:bodyPr/>
          <a:lstStyle>
            <a:lvl1pPr>
              <a:defRPr/>
            </a:lvl1pPr>
          </a:lstStyle>
          <a:p>
            <a:pPr>
              <a:defRPr/>
            </a:pPr>
            <a:fld id="{AC4AADE5-6FEA-46A6-9768-8B1891795DFD}" type="slidenum">
              <a:rPr lang="en-US"/>
              <a:pPr>
                <a:defRPr/>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1FBCFF80-B603-4FEE-BD76-765956F7933B}" type="slidenum">
              <a:rPr lang="en-US"/>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92762"/>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592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6001AE83-6F0F-4209-9227-910C2FAB8855}" type="slidenum">
              <a:rPr lang="en-US"/>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E3BCE979-E8FB-4772-835C-173B49F74D19}" type="slidenum">
              <a:rPr lang="en-US"/>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0CDE9FC5-E61C-41C4-A887-399C57A4C9FC}" type="slidenum">
              <a:rPr lang="en-US"/>
              <a:pPr>
                <a:defRPr/>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409C0917-4379-4268-BB43-C35337590329}" type="slidenum">
              <a:rPr lang="en-US"/>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9" name="Rectangle 19"/>
          <p:cNvSpPr>
            <a:spLocks noGrp="1" noChangeArrowheads="1"/>
          </p:cNvSpPr>
          <p:nvPr>
            <p:ph type="sldNum" sz="quarter" idx="12"/>
          </p:nvPr>
        </p:nvSpPr>
        <p:spPr>
          <a:ln/>
        </p:spPr>
        <p:txBody>
          <a:bodyPr/>
          <a:lstStyle>
            <a:lvl1pPr>
              <a:defRPr/>
            </a:lvl1pPr>
          </a:lstStyle>
          <a:p>
            <a:pPr>
              <a:defRPr/>
            </a:pPr>
            <a:r>
              <a:rPr lang="en-US"/>
              <a:t>Slide </a:t>
            </a:r>
            <a:fld id="{4C87847C-BA05-4D27-B235-B18CC5EAD1A5}" type="slidenum">
              <a:rPr lang="en-US"/>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5" name="Rectangle 19"/>
          <p:cNvSpPr>
            <a:spLocks noGrp="1" noChangeArrowheads="1"/>
          </p:cNvSpPr>
          <p:nvPr>
            <p:ph type="sldNum" sz="quarter" idx="12"/>
          </p:nvPr>
        </p:nvSpPr>
        <p:spPr>
          <a:ln/>
        </p:spPr>
        <p:txBody>
          <a:bodyPr/>
          <a:lstStyle>
            <a:lvl1pPr>
              <a:defRPr/>
            </a:lvl1pPr>
          </a:lstStyle>
          <a:p>
            <a:pPr>
              <a:defRPr/>
            </a:pPr>
            <a:r>
              <a:rPr lang="en-US"/>
              <a:t>Slide </a:t>
            </a:r>
            <a:fld id="{3FF20C3E-CD6F-4717-9AEA-E804B747A0C3}" type="slidenum">
              <a:rPr lang="en-US"/>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4" name="Rectangle 19"/>
          <p:cNvSpPr>
            <a:spLocks noGrp="1" noChangeArrowheads="1"/>
          </p:cNvSpPr>
          <p:nvPr>
            <p:ph type="sldNum" sz="quarter" idx="12"/>
          </p:nvPr>
        </p:nvSpPr>
        <p:spPr>
          <a:ln/>
        </p:spPr>
        <p:txBody>
          <a:bodyPr/>
          <a:lstStyle>
            <a:lvl1pPr>
              <a:defRPr/>
            </a:lvl1pPr>
          </a:lstStyle>
          <a:p>
            <a:pPr>
              <a:defRPr/>
            </a:pPr>
            <a:r>
              <a:rPr lang="en-US"/>
              <a:t>Slide </a:t>
            </a:r>
            <a:fld id="{8E92DC9C-9732-476E-8426-5C247CEF5563}" type="slidenum">
              <a:rPr lang="en-US"/>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5222B6D1-8D66-4768-BED0-0E47BA1F4BEB}" type="slidenum">
              <a:rPr lang="en-US"/>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6</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E63D95E7-A0A2-4BE8-ADE1-7D2C1335C532}" type="slidenum">
              <a:rPr lang="en-US"/>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095" name="Rectangle 16"/>
          <p:cNvSpPr>
            <a:spLocks noGrp="1" noChangeArrowheads="1"/>
          </p:cNvSpPr>
          <p:nvPr>
            <p:ph type="body" idx="1"/>
          </p:nvPr>
        </p:nvSpPr>
        <p:spPr bwMode="auto">
          <a:xfrm>
            <a:off x="838200" y="17526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9"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spcBef>
                <a:spcPct val="0"/>
              </a:spcBef>
              <a:buClrTx/>
              <a:buSzTx/>
              <a:buFontTx/>
              <a:buNone/>
              <a:defRPr sz="1400">
                <a:cs typeface="+mn-cs"/>
              </a:defRPr>
            </a:lvl1pPr>
          </a:lstStyle>
          <a:p>
            <a:pPr>
              <a:defRPr/>
            </a:pPr>
            <a:endParaRPr lang="en-US"/>
          </a:p>
        </p:txBody>
      </p:sp>
      <p:sp>
        <p:nvSpPr>
          <p:cNvPr id="3090" name="Rectangle 18"/>
          <p:cNvSpPr>
            <a:spLocks noGrp="1" noChangeArrowheads="1"/>
          </p:cNvSpPr>
          <p:nvPr>
            <p:ph type="ftr" sz="quarter" idx="3"/>
          </p:nvPr>
        </p:nvSpPr>
        <p:spPr bwMode="auto">
          <a:xfrm>
            <a:off x="3124200" y="63230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buClrTx/>
              <a:buSzTx/>
              <a:buFontTx/>
              <a:buNone/>
              <a:defRPr sz="1400">
                <a:cs typeface="+mn-cs"/>
              </a:defRPr>
            </a:lvl1pPr>
          </a:lstStyle>
          <a:p>
            <a:pPr>
              <a:defRPr/>
            </a:pPr>
            <a:r>
              <a:rPr lang="en-US"/>
              <a:t>Lecture 6</a:t>
            </a:r>
          </a:p>
        </p:txBody>
      </p:sp>
      <p:sp>
        <p:nvSpPr>
          <p:cNvPr id="3091"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buClrTx/>
              <a:buSzTx/>
              <a:buFontTx/>
              <a:buNone/>
              <a:defRPr sz="1400">
                <a:cs typeface="+mn-cs"/>
              </a:defRPr>
            </a:lvl1pPr>
          </a:lstStyle>
          <a:p>
            <a:pPr>
              <a:defRPr/>
            </a:pPr>
            <a:r>
              <a:rPr lang="en-US"/>
              <a:t>Slide </a:t>
            </a:r>
            <a:fld id="{163B25B8-D083-4A3E-8B0E-4F422948CDE5}" type="slidenum">
              <a:rPr lang="en-US"/>
              <a:pPr>
                <a:defRPr/>
              </a:pPr>
              <a:t>‹#›</a:t>
            </a:fld>
            <a:endParaRPr lang="en-US"/>
          </a:p>
        </p:txBody>
      </p:sp>
      <p:graphicFrame>
        <p:nvGraphicFramePr>
          <p:cNvPr id="3093" name="Object 21">
            <a:hlinkClick r:id="" action="ppaction://ole?verb=0"/>
          </p:cNvPr>
          <p:cNvGraphicFramePr>
            <a:graphicFrameLocks/>
          </p:cNvGraphicFramePr>
          <p:nvPr/>
        </p:nvGraphicFramePr>
        <p:xfrm>
          <a:off x="533400" y="228600"/>
          <a:ext cx="533400" cy="990600"/>
        </p:xfrm>
        <a:graphic>
          <a:graphicData uri="http://schemas.openxmlformats.org/presentationml/2006/ole">
            <p:oleObj spid="_x0000_s3093" name="CorelDRAW" r:id="rId14" imgW="3720960" imgH="6797520" progId="">
              <p:embed/>
            </p:oleObj>
          </a:graphicData>
        </a:graphic>
      </p:graphicFrame>
      <p:sp>
        <p:nvSpPr>
          <p:cNvPr id="3094" name="Rectangle 22"/>
          <p:cNvSpPr>
            <a:spLocks noChangeArrowheads="1"/>
          </p:cNvSpPr>
          <p:nvPr/>
        </p:nvSpPr>
        <p:spPr bwMode="auto">
          <a:xfrm>
            <a:off x="1143000" y="455613"/>
            <a:ext cx="4281488" cy="461962"/>
          </a:xfrm>
          <a:prstGeom prst="rect">
            <a:avLst/>
          </a:prstGeom>
          <a:noFill/>
          <a:ln w="9525">
            <a:noFill/>
            <a:miter lim="800000"/>
            <a:headEnd/>
            <a:tailEnd/>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US" dirty="0">
                <a:latin typeface="Arial" charset="0"/>
                <a:cs typeface="+mn-cs"/>
              </a:rPr>
              <a:t>Regional </a:t>
            </a:r>
            <a:r>
              <a:rPr lang="en-US" dirty="0">
                <a:latin typeface="Arial" charset="0"/>
                <a:cs typeface="+mn-cs"/>
              </a:rPr>
              <a:t>and local economics</a:t>
            </a:r>
            <a:endParaRPr lang="en-GB" dirty="0">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random/>
  </p:transition>
  <p:hf hdr="0" dt="0"/>
  <p:txStyles>
    <p:titleStyle>
      <a:lvl1pPr algn="r" rtl="0" eaLnBrk="0" fontAlgn="base" hangingPunct="0">
        <a:spcBef>
          <a:spcPct val="0"/>
        </a:spcBef>
        <a:spcAft>
          <a:spcPct val="0"/>
        </a:spcAft>
        <a:defRPr sz="3600" b="1">
          <a:solidFill>
            <a:schemeClr val="tx2"/>
          </a:solidFill>
          <a:latin typeface="+mj-lt"/>
          <a:ea typeface="+mj-ea"/>
          <a:cs typeface="+mj-cs"/>
        </a:defRPr>
      </a:lvl1pPr>
      <a:lvl2pPr algn="r" rtl="0" eaLnBrk="0" fontAlgn="base" hangingPunct="0">
        <a:spcBef>
          <a:spcPct val="0"/>
        </a:spcBef>
        <a:spcAft>
          <a:spcPct val="0"/>
        </a:spcAft>
        <a:defRPr sz="3600" b="1">
          <a:solidFill>
            <a:schemeClr val="tx2"/>
          </a:solidFill>
          <a:latin typeface="Times New Roman" pitchFamily="18" charset="0"/>
        </a:defRPr>
      </a:lvl2pPr>
      <a:lvl3pPr algn="r" rtl="0" eaLnBrk="0" fontAlgn="base" hangingPunct="0">
        <a:spcBef>
          <a:spcPct val="0"/>
        </a:spcBef>
        <a:spcAft>
          <a:spcPct val="0"/>
        </a:spcAft>
        <a:defRPr sz="3600" b="1">
          <a:solidFill>
            <a:schemeClr val="tx2"/>
          </a:solidFill>
          <a:latin typeface="Times New Roman" pitchFamily="18" charset="0"/>
        </a:defRPr>
      </a:lvl3pPr>
      <a:lvl4pPr algn="r" rtl="0" eaLnBrk="0" fontAlgn="base" hangingPunct="0">
        <a:spcBef>
          <a:spcPct val="0"/>
        </a:spcBef>
        <a:spcAft>
          <a:spcPct val="0"/>
        </a:spcAft>
        <a:defRPr sz="3600" b="1">
          <a:solidFill>
            <a:schemeClr val="tx2"/>
          </a:solidFill>
          <a:latin typeface="Times New Roman" pitchFamily="18" charset="0"/>
        </a:defRPr>
      </a:lvl4pPr>
      <a:lvl5pPr algn="r" rtl="0" eaLnBrk="0" fontAlgn="base" hangingPunct="0">
        <a:spcBef>
          <a:spcPct val="0"/>
        </a:spcBef>
        <a:spcAft>
          <a:spcPct val="0"/>
        </a:spcAft>
        <a:defRPr sz="3600" b="1">
          <a:solidFill>
            <a:schemeClr val="tx2"/>
          </a:solidFill>
          <a:latin typeface="Times New Roman" pitchFamily="18" charset="0"/>
        </a:defRPr>
      </a:lvl5pPr>
      <a:lvl6pPr marL="457200" algn="r" rtl="0" eaLnBrk="0" fontAlgn="base" hangingPunct="0">
        <a:spcBef>
          <a:spcPct val="0"/>
        </a:spcBef>
        <a:spcAft>
          <a:spcPct val="0"/>
        </a:spcAft>
        <a:defRPr sz="3600" b="1">
          <a:solidFill>
            <a:schemeClr val="tx2"/>
          </a:solidFill>
          <a:latin typeface="Times New Roman" pitchFamily="18" charset="0"/>
        </a:defRPr>
      </a:lvl6pPr>
      <a:lvl7pPr marL="914400" algn="r" rtl="0" eaLnBrk="0" fontAlgn="base" hangingPunct="0">
        <a:spcBef>
          <a:spcPct val="0"/>
        </a:spcBef>
        <a:spcAft>
          <a:spcPct val="0"/>
        </a:spcAft>
        <a:defRPr sz="3600" b="1">
          <a:solidFill>
            <a:schemeClr val="tx2"/>
          </a:solidFill>
          <a:latin typeface="Times New Roman" pitchFamily="18" charset="0"/>
        </a:defRPr>
      </a:lvl7pPr>
      <a:lvl8pPr marL="1371600" algn="r" rtl="0" eaLnBrk="0" fontAlgn="base" hangingPunct="0">
        <a:spcBef>
          <a:spcPct val="0"/>
        </a:spcBef>
        <a:spcAft>
          <a:spcPct val="0"/>
        </a:spcAft>
        <a:defRPr sz="3600" b="1">
          <a:solidFill>
            <a:schemeClr val="tx2"/>
          </a:solidFill>
          <a:latin typeface="Times New Roman" pitchFamily="18" charset="0"/>
        </a:defRPr>
      </a:lvl8pPr>
      <a:lvl9pPr marL="1828800" algn="r" rtl="0" eaLnBrk="0" fontAlgn="base" hangingPunct="0">
        <a:spcBef>
          <a:spcPct val="0"/>
        </a:spcBef>
        <a:spcAft>
          <a:spcPct val="0"/>
        </a:spcAft>
        <a:defRPr sz="36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javascript:goHom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9" name="Slide Number Placeholder 5"/>
          <p:cNvSpPr>
            <a:spLocks noGrp="1"/>
          </p:cNvSpPr>
          <p:nvPr>
            <p:ph type="sldNum" sz="quarter" idx="12"/>
          </p:nvPr>
        </p:nvSpPr>
        <p:spPr>
          <a:noFill/>
        </p:spPr>
        <p:txBody>
          <a:bodyPr/>
          <a:lstStyle/>
          <a:p>
            <a:r>
              <a:rPr lang="en-US" smtClean="0">
                <a:cs typeface="Arial" charset="0"/>
              </a:rPr>
              <a:t>Slide </a:t>
            </a:r>
            <a:fld id="{1057E3B7-0FB0-4EDC-BE8B-7412AD38FEF4}" type="slidenum">
              <a:rPr lang="en-US" smtClean="0">
                <a:cs typeface="Arial" charset="0"/>
              </a:rPr>
              <a:pPr/>
              <a:t>1</a:t>
            </a:fld>
            <a:endParaRPr lang="en-US" smtClean="0">
              <a:cs typeface="Arial" charset="0"/>
            </a:endParaRPr>
          </a:p>
        </p:txBody>
      </p:sp>
      <p:sp>
        <p:nvSpPr>
          <p:cNvPr id="17410" name="Rectangle 3"/>
          <p:cNvSpPr>
            <a:spLocks noGrp="1" noChangeArrowheads="1"/>
          </p:cNvSpPr>
          <p:nvPr>
            <p:ph type="body" idx="1"/>
          </p:nvPr>
        </p:nvSpPr>
        <p:spPr>
          <a:xfrm>
            <a:off x="838200" y="1905000"/>
            <a:ext cx="7772400" cy="4343400"/>
          </a:xfrm>
        </p:spPr>
        <p:txBody>
          <a:bodyPr/>
          <a:lstStyle/>
          <a:p>
            <a:pPr>
              <a:lnSpc>
                <a:spcPct val="110000"/>
              </a:lnSpc>
              <a:buFont typeface="Monotype Sorts"/>
              <a:buNone/>
            </a:pPr>
            <a:r>
              <a:rPr lang="en-GB" sz="2400" b="1" smtClean="0">
                <a:latin typeface="Arial" charset="0"/>
              </a:rPr>
              <a:t>Aims</a:t>
            </a:r>
            <a:endParaRPr lang="en-GB" sz="2000" smtClean="0">
              <a:latin typeface="Arial" charset="0"/>
            </a:endParaRPr>
          </a:p>
          <a:p>
            <a:pPr>
              <a:lnSpc>
                <a:spcPct val="110000"/>
              </a:lnSpc>
              <a:buClr>
                <a:srgbClr val="FF0066"/>
              </a:buClr>
            </a:pPr>
            <a:r>
              <a:rPr lang="en-GB" sz="2000" smtClean="0">
                <a:latin typeface="Arial" charset="0"/>
              </a:rPr>
              <a:t>To examine local economic development from a US perspective.</a:t>
            </a:r>
          </a:p>
          <a:p>
            <a:pPr>
              <a:lnSpc>
                <a:spcPct val="110000"/>
              </a:lnSpc>
              <a:buClr>
                <a:srgbClr val="FF0066"/>
              </a:buClr>
            </a:pPr>
            <a:r>
              <a:rPr lang="en-GB" sz="2000" smtClean="0">
                <a:latin typeface="Arial" charset="0"/>
              </a:rPr>
              <a:t>Identify the issues, look at how these have been tackled in cities and how local government officials view policy development</a:t>
            </a:r>
          </a:p>
          <a:p>
            <a:pPr>
              <a:lnSpc>
                <a:spcPct val="110000"/>
              </a:lnSpc>
              <a:buClr>
                <a:srgbClr val="FF0066"/>
              </a:buClr>
              <a:buFont typeface="Monotype Sorts"/>
              <a:buNone/>
            </a:pPr>
            <a:r>
              <a:rPr lang="en-GB" sz="2000" b="1" smtClean="0">
                <a:latin typeface="Arial" charset="0"/>
              </a:rPr>
              <a:t>Outcomes</a:t>
            </a:r>
          </a:p>
          <a:p>
            <a:pPr>
              <a:lnSpc>
                <a:spcPct val="110000"/>
              </a:lnSpc>
              <a:buClr>
                <a:srgbClr val="FF0066"/>
              </a:buClr>
            </a:pPr>
            <a:r>
              <a:rPr lang="en-GB" sz="2000" smtClean="0">
                <a:latin typeface="Arial" charset="0"/>
              </a:rPr>
              <a:t>Be aware that similar issues to those present in European cities have also been examined in the US</a:t>
            </a:r>
          </a:p>
          <a:p>
            <a:pPr>
              <a:lnSpc>
                <a:spcPct val="110000"/>
              </a:lnSpc>
              <a:buClr>
                <a:srgbClr val="FF0066"/>
              </a:buClr>
            </a:pPr>
            <a:r>
              <a:rPr lang="en-GB" sz="2000" smtClean="0">
                <a:latin typeface="Arial" charset="0"/>
              </a:rPr>
              <a:t>Have an appreciation of how an American practitioner and academic views local economic development in his own country</a:t>
            </a:r>
          </a:p>
        </p:txBody>
      </p:sp>
      <p:sp>
        <p:nvSpPr>
          <p:cNvPr id="17411" name="Rectangle 7"/>
          <p:cNvSpPr>
            <a:spLocks noChangeArrowheads="1"/>
          </p:cNvSpPr>
          <p:nvPr/>
        </p:nvSpPr>
        <p:spPr bwMode="auto">
          <a:xfrm>
            <a:off x="457200" y="1000125"/>
            <a:ext cx="8686800" cy="954088"/>
          </a:xfrm>
          <a:prstGeom prst="rect">
            <a:avLst/>
          </a:prstGeom>
          <a:noFill/>
          <a:ln w="12700">
            <a:noFill/>
            <a:miter lim="800000"/>
            <a:headEnd type="none" w="sm" len="sm"/>
            <a:tailEnd type="none" w="sm" len="sm"/>
          </a:ln>
        </p:spPr>
        <p:txBody>
          <a:bodyPr lIns="92075" tIns="46038" rIns="92075" bIns="46038">
            <a:spAutoFit/>
          </a:bodyPr>
          <a:lstStyle/>
          <a:p>
            <a:pPr algn="ctr" eaLnBrk="0" hangingPunct="0">
              <a:lnSpc>
                <a:spcPct val="90000"/>
              </a:lnSpc>
              <a:spcBef>
                <a:spcPct val="20000"/>
              </a:spcBef>
              <a:buClr>
                <a:schemeClr val="bg2"/>
              </a:buClr>
              <a:buSzPct val="75000"/>
              <a:buFont typeface="Monotype Sorts"/>
              <a:buNone/>
            </a:pPr>
            <a:r>
              <a:rPr lang="en-GB" sz="2800" b="1">
                <a:solidFill>
                  <a:srgbClr val="FF0000"/>
                </a:solidFill>
                <a:latin typeface="Arial" charset="0"/>
                <a:cs typeface="Times New Roman" pitchFamily="18" charset="0"/>
              </a:rPr>
              <a:t>Lecture 9a - Local economic development: </a:t>
            </a:r>
          </a:p>
          <a:p>
            <a:pPr algn="ctr" eaLnBrk="0" hangingPunct="0">
              <a:lnSpc>
                <a:spcPct val="90000"/>
              </a:lnSpc>
              <a:spcBef>
                <a:spcPct val="20000"/>
              </a:spcBef>
              <a:buClr>
                <a:schemeClr val="bg2"/>
              </a:buClr>
              <a:buSzPct val="75000"/>
              <a:buFont typeface="Monotype Sorts"/>
              <a:buNone/>
            </a:pPr>
            <a:r>
              <a:rPr lang="en-GB" sz="2800" b="1">
                <a:solidFill>
                  <a:srgbClr val="FF0000"/>
                </a:solidFill>
                <a:latin typeface="Arial" charset="0"/>
                <a:cs typeface="Times New Roman" pitchFamily="18" charset="0"/>
              </a:rPr>
              <a:t>An American view.</a:t>
            </a:r>
          </a:p>
        </p:txBody>
      </p:sp>
      <p:sp>
        <p:nvSpPr>
          <p:cNvPr id="17412"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1" name="Slide Number Placeholder 5"/>
          <p:cNvSpPr>
            <a:spLocks noGrp="1"/>
          </p:cNvSpPr>
          <p:nvPr>
            <p:ph type="sldNum" sz="quarter" idx="12"/>
          </p:nvPr>
        </p:nvSpPr>
        <p:spPr>
          <a:noFill/>
        </p:spPr>
        <p:txBody>
          <a:bodyPr/>
          <a:lstStyle/>
          <a:p>
            <a:r>
              <a:rPr lang="en-US" smtClean="0">
                <a:cs typeface="Arial" charset="0"/>
              </a:rPr>
              <a:t>Slide </a:t>
            </a:r>
            <a:fld id="{06128CF8-002D-4FA9-B9AC-1FF9C40CA2E6}" type="slidenum">
              <a:rPr lang="en-US" smtClean="0">
                <a:cs typeface="Arial" charset="0"/>
              </a:rPr>
              <a:pPr/>
              <a:t>10</a:t>
            </a:fld>
            <a:endParaRPr lang="en-US" smtClean="0">
              <a:cs typeface="Arial" charset="0"/>
            </a:endParaRPr>
          </a:p>
        </p:txBody>
      </p:sp>
      <p:sp>
        <p:nvSpPr>
          <p:cNvPr id="35842" name="Rectangle 1027"/>
          <p:cNvSpPr>
            <a:spLocks noGrp="1" noChangeArrowheads="1"/>
          </p:cNvSpPr>
          <p:nvPr>
            <p:ph type="body" idx="1"/>
          </p:nvPr>
        </p:nvSpPr>
        <p:spPr>
          <a:xfrm>
            <a:off x="838200" y="1752600"/>
            <a:ext cx="7772400" cy="3886200"/>
          </a:xfrm>
        </p:spPr>
        <p:txBody>
          <a:bodyPr/>
          <a:lstStyle/>
          <a:p>
            <a:pPr>
              <a:lnSpc>
                <a:spcPct val="90000"/>
              </a:lnSpc>
              <a:buClr>
                <a:srgbClr val="FF0066"/>
              </a:buClr>
            </a:pPr>
            <a:r>
              <a:rPr lang="en-GB" sz="2000" smtClean="0">
                <a:latin typeface="Arial" charset="0"/>
                <a:cs typeface="Times New Roman" pitchFamily="18" charset="0"/>
              </a:rPr>
              <a:t>You cannot change just one thing!</a:t>
            </a:r>
          </a:p>
          <a:p>
            <a:pPr lvl="1">
              <a:lnSpc>
                <a:spcPct val="90000"/>
              </a:lnSpc>
              <a:buClr>
                <a:srgbClr val="FF0066"/>
              </a:buClr>
            </a:pPr>
            <a:r>
              <a:rPr lang="en-GB" sz="1800" smtClean="0">
                <a:latin typeface="Arial" charset="0"/>
                <a:cs typeface="Times New Roman" pitchFamily="18" charset="0"/>
              </a:rPr>
              <a:t>Economist usually limit their analysis to a small number of variables – e.g. price and quantity. Futurist planners will have to try to undertake a full system view.</a:t>
            </a:r>
          </a:p>
          <a:p>
            <a:pPr>
              <a:lnSpc>
                <a:spcPct val="90000"/>
              </a:lnSpc>
              <a:buClr>
                <a:srgbClr val="FF0066"/>
              </a:buClr>
            </a:pPr>
            <a:r>
              <a:rPr lang="en-GB" sz="2000" smtClean="0">
                <a:latin typeface="Arial" charset="0"/>
              </a:rPr>
              <a:t>Problems of success</a:t>
            </a:r>
          </a:p>
          <a:p>
            <a:pPr lvl="1">
              <a:lnSpc>
                <a:spcPct val="90000"/>
              </a:lnSpc>
              <a:buClr>
                <a:srgbClr val="FF0066"/>
              </a:buClr>
            </a:pPr>
            <a:r>
              <a:rPr lang="en-GB" sz="1800" smtClean="0">
                <a:latin typeface="Arial" charset="0"/>
              </a:rPr>
              <a:t>Prolonging the life span of a city – overpopulation – old age</a:t>
            </a:r>
          </a:p>
          <a:p>
            <a:pPr lvl="1">
              <a:lnSpc>
                <a:spcPct val="90000"/>
              </a:lnSpc>
              <a:buClr>
                <a:srgbClr val="FF0066"/>
              </a:buClr>
            </a:pPr>
            <a:r>
              <a:rPr lang="en-GB" sz="1800" smtClean="0">
                <a:latin typeface="Arial" charset="0"/>
              </a:rPr>
              <a:t>Automation of work – dislocated workers</a:t>
            </a:r>
          </a:p>
          <a:p>
            <a:pPr lvl="1">
              <a:lnSpc>
                <a:spcPct val="90000"/>
              </a:lnSpc>
              <a:buClr>
                <a:srgbClr val="FF0066"/>
              </a:buClr>
            </a:pPr>
            <a:r>
              <a:rPr lang="en-GB" sz="1800" smtClean="0">
                <a:latin typeface="Arial" charset="0"/>
              </a:rPr>
              <a:t>Advanced in transport and communication – pollution, information overload, vulnerability to breakdown</a:t>
            </a:r>
          </a:p>
          <a:p>
            <a:pPr lvl="1">
              <a:lnSpc>
                <a:spcPct val="90000"/>
              </a:lnSpc>
              <a:buClr>
                <a:srgbClr val="FF0066"/>
              </a:buClr>
            </a:pPr>
            <a:r>
              <a:rPr lang="en-GB" sz="1800" smtClean="0">
                <a:latin typeface="Arial" charset="0"/>
              </a:rPr>
              <a:t>Efficient production systems – dehumanisation at work</a:t>
            </a:r>
          </a:p>
          <a:p>
            <a:pPr lvl="1">
              <a:lnSpc>
                <a:spcPct val="90000"/>
              </a:lnSpc>
              <a:buClr>
                <a:srgbClr val="FF0066"/>
              </a:buClr>
            </a:pPr>
            <a:r>
              <a:rPr lang="en-GB" sz="1800" smtClean="0">
                <a:latin typeface="Arial" charset="0"/>
              </a:rPr>
              <a:t>Affluence – increase energy demand &amp; pollution</a:t>
            </a:r>
          </a:p>
          <a:p>
            <a:pPr lvl="1">
              <a:lnSpc>
                <a:spcPct val="90000"/>
              </a:lnSpc>
              <a:buClr>
                <a:srgbClr val="FF0066"/>
              </a:buClr>
            </a:pPr>
            <a:r>
              <a:rPr lang="en-GB" sz="1800" smtClean="0">
                <a:latin typeface="Arial" charset="0"/>
              </a:rPr>
              <a:t>Satisfaction of basic needs – rising expectations</a:t>
            </a:r>
          </a:p>
          <a:p>
            <a:pPr lvl="1">
              <a:lnSpc>
                <a:spcPct val="90000"/>
              </a:lnSpc>
              <a:buClr>
                <a:srgbClr val="FF0066"/>
              </a:buClr>
            </a:pPr>
            <a:r>
              <a:rPr lang="en-GB" sz="1800" smtClean="0">
                <a:latin typeface="Arial" charset="0"/>
              </a:rPr>
              <a:t>Economic growth – inequality between rich and poor</a:t>
            </a:r>
          </a:p>
        </p:txBody>
      </p:sp>
      <p:sp>
        <p:nvSpPr>
          <p:cNvPr id="35843" name="Rectangle 1056"/>
          <p:cNvSpPr>
            <a:spLocks noChangeArrowheads="1"/>
          </p:cNvSpPr>
          <p:nvPr/>
        </p:nvSpPr>
        <p:spPr bwMode="auto">
          <a:xfrm>
            <a:off x="1143000" y="914400"/>
            <a:ext cx="5562600" cy="604838"/>
          </a:xfrm>
          <a:prstGeom prst="rect">
            <a:avLst/>
          </a:prstGeom>
          <a:noFill/>
          <a:ln w="12700">
            <a:noFill/>
            <a:miter lim="800000"/>
            <a:headEnd type="none" w="sm" len="sm"/>
            <a:tailEnd type="none" w="sm" len="sm"/>
          </a:ln>
        </p:spPr>
        <p:txBody>
          <a:bodyPr lIns="92075" tIns="46038" rIns="92075" bIns="46038">
            <a:spAutoFit/>
          </a:bodyPr>
          <a:lstStyle/>
          <a:p>
            <a:pPr algn="ctr" eaLnBrk="0" hangingPunct="0">
              <a:lnSpc>
                <a:spcPct val="120000"/>
              </a:lnSpc>
              <a:spcBef>
                <a:spcPct val="20000"/>
              </a:spcBef>
              <a:buClr>
                <a:schemeClr val="bg2"/>
              </a:buClr>
              <a:buSzPct val="75000"/>
              <a:buFont typeface="Monotype Sorts"/>
              <a:buNone/>
            </a:pPr>
            <a:r>
              <a:rPr lang="en-GB" sz="2800" b="1">
                <a:solidFill>
                  <a:srgbClr val="FF0000"/>
                </a:solidFill>
                <a:latin typeface="Arial" charset="0"/>
              </a:rPr>
              <a:t>Total system interaction</a:t>
            </a:r>
            <a:r>
              <a:rPr lang="en-GB" sz="2800" b="1">
                <a:latin typeface="Arial" charset="0"/>
              </a:rPr>
              <a:t> </a:t>
            </a:r>
          </a:p>
        </p:txBody>
      </p:sp>
      <p:sp>
        <p:nvSpPr>
          <p:cNvPr id="35844"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9" name="Slide Number Placeholder 5"/>
          <p:cNvSpPr>
            <a:spLocks noGrp="1"/>
          </p:cNvSpPr>
          <p:nvPr>
            <p:ph type="sldNum" sz="quarter" idx="12"/>
          </p:nvPr>
        </p:nvSpPr>
        <p:spPr>
          <a:noFill/>
        </p:spPr>
        <p:txBody>
          <a:bodyPr/>
          <a:lstStyle/>
          <a:p>
            <a:r>
              <a:rPr lang="en-US" smtClean="0">
                <a:cs typeface="Arial" charset="0"/>
              </a:rPr>
              <a:t>Slide </a:t>
            </a:r>
            <a:fld id="{7A2C5F16-9A89-4363-AF6C-0B6D97895995}" type="slidenum">
              <a:rPr lang="en-US" smtClean="0">
                <a:cs typeface="Arial" charset="0"/>
              </a:rPr>
              <a:pPr/>
              <a:t>11</a:t>
            </a:fld>
            <a:endParaRPr lang="en-US" smtClean="0">
              <a:cs typeface="Arial" charset="0"/>
            </a:endParaRPr>
          </a:p>
        </p:txBody>
      </p:sp>
      <p:sp>
        <p:nvSpPr>
          <p:cNvPr id="37890" name="Rectangle 1026"/>
          <p:cNvSpPr>
            <a:spLocks noGrp="1" noChangeArrowheads="1"/>
          </p:cNvSpPr>
          <p:nvPr>
            <p:ph type="title"/>
          </p:nvPr>
        </p:nvSpPr>
        <p:spPr bwMode="auto">
          <a:xfrm>
            <a:off x="1219200" y="914400"/>
            <a:ext cx="6934200" cy="4572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Planning for the future</a:t>
            </a:r>
          </a:p>
        </p:txBody>
      </p:sp>
      <p:grpSp>
        <p:nvGrpSpPr>
          <p:cNvPr id="90211" name="Group 1123"/>
          <p:cNvGrpSpPr>
            <a:grpSpLocks/>
          </p:cNvGrpSpPr>
          <p:nvPr/>
        </p:nvGrpSpPr>
        <p:grpSpPr bwMode="auto">
          <a:xfrm>
            <a:off x="5867400" y="1600200"/>
            <a:ext cx="2590800" cy="4572000"/>
            <a:chOff x="3696" y="1008"/>
            <a:chExt cx="1632" cy="2880"/>
          </a:xfrm>
        </p:grpSpPr>
        <p:sp>
          <p:nvSpPr>
            <p:cNvPr id="37907" name="AutoShape 1036"/>
            <p:cNvSpPr>
              <a:spLocks noChangeArrowheads="1"/>
            </p:cNvSpPr>
            <p:nvPr/>
          </p:nvSpPr>
          <p:spPr bwMode="auto">
            <a:xfrm>
              <a:off x="4512" y="2832"/>
              <a:ext cx="192" cy="240"/>
            </a:xfrm>
            <a:prstGeom prst="downArrow">
              <a:avLst>
                <a:gd name="adj1" fmla="val 50000"/>
                <a:gd name="adj2" fmla="val 31250"/>
              </a:avLst>
            </a:prstGeom>
            <a:solidFill>
              <a:srgbClr val="FF0000"/>
            </a:solidFill>
            <a:ln w="12700">
              <a:solidFill>
                <a:schemeClr val="tx1"/>
              </a:solidFill>
              <a:miter lim="800000"/>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grpSp>
          <p:nvGrpSpPr>
            <p:cNvPr id="37908" name="Group 1122"/>
            <p:cNvGrpSpPr>
              <a:grpSpLocks/>
            </p:cNvGrpSpPr>
            <p:nvPr/>
          </p:nvGrpSpPr>
          <p:grpSpPr bwMode="auto">
            <a:xfrm>
              <a:off x="3696" y="1008"/>
              <a:ext cx="1632" cy="2880"/>
              <a:chOff x="3696" y="1008"/>
              <a:chExt cx="1632" cy="2880"/>
            </a:xfrm>
          </p:grpSpPr>
          <p:sp>
            <p:nvSpPr>
              <p:cNvPr id="37909" name="Rectangle 1028"/>
              <p:cNvSpPr>
                <a:spLocks noChangeArrowheads="1"/>
              </p:cNvSpPr>
              <p:nvPr/>
            </p:nvSpPr>
            <p:spPr bwMode="auto">
              <a:xfrm>
                <a:off x="3696" y="1008"/>
                <a:ext cx="1584" cy="816"/>
              </a:xfrm>
              <a:prstGeom prst="rect">
                <a:avLst/>
              </a:prstGeom>
              <a:solidFill>
                <a:schemeClr val="accent1"/>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a:solidFill>
                      <a:srgbClr val="FFFFFF"/>
                    </a:solidFill>
                  </a:rPr>
                  <a:t>Goal articulation</a:t>
                </a:r>
              </a:p>
              <a:p>
                <a:pPr algn="ctr" eaLnBrk="0" hangingPunct="0">
                  <a:spcBef>
                    <a:spcPct val="20000"/>
                  </a:spcBef>
                  <a:buClr>
                    <a:schemeClr val="tx2"/>
                  </a:buClr>
                  <a:buSzPct val="75000"/>
                  <a:buFont typeface="Monotype Sorts"/>
                  <a:buNone/>
                </a:pPr>
                <a:r>
                  <a:rPr lang="en-GB">
                    <a:solidFill>
                      <a:srgbClr val="FFFFFF"/>
                    </a:solidFill>
                  </a:rPr>
                  <a:t>---------------------</a:t>
                </a:r>
              </a:p>
              <a:p>
                <a:pPr algn="ctr" eaLnBrk="0" hangingPunct="0">
                  <a:spcBef>
                    <a:spcPct val="20000"/>
                  </a:spcBef>
                  <a:buClr>
                    <a:schemeClr val="tx2"/>
                  </a:buClr>
                  <a:buSzPct val="75000"/>
                  <a:buFont typeface="Monotype Sorts"/>
                  <a:buNone/>
                </a:pPr>
                <a:r>
                  <a:rPr lang="en-GB">
                    <a:solidFill>
                      <a:srgbClr val="FFFFFF"/>
                    </a:solidFill>
                  </a:rPr>
                  <a:t>Projections</a:t>
                </a:r>
              </a:p>
            </p:txBody>
          </p:sp>
          <p:sp>
            <p:nvSpPr>
              <p:cNvPr id="37910" name="AutoShape 1032"/>
              <p:cNvSpPr>
                <a:spLocks noChangeArrowheads="1"/>
              </p:cNvSpPr>
              <p:nvPr/>
            </p:nvSpPr>
            <p:spPr bwMode="auto">
              <a:xfrm>
                <a:off x="4512" y="1248"/>
                <a:ext cx="144" cy="336"/>
              </a:xfrm>
              <a:prstGeom prst="upDownArrow">
                <a:avLst>
                  <a:gd name="adj1" fmla="val 50000"/>
                  <a:gd name="adj2" fmla="val 46667"/>
                </a:avLst>
              </a:prstGeom>
              <a:solidFill>
                <a:srgbClr val="FFFFFF"/>
              </a:solidFill>
              <a:ln w="12700">
                <a:solidFill>
                  <a:schemeClr val="tx1"/>
                </a:solidFill>
                <a:miter lim="800000"/>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37911" name="Rectangle 1033"/>
              <p:cNvSpPr>
                <a:spLocks noChangeArrowheads="1"/>
              </p:cNvSpPr>
              <p:nvPr/>
            </p:nvSpPr>
            <p:spPr bwMode="auto">
              <a:xfrm>
                <a:off x="3744" y="2064"/>
                <a:ext cx="1584" cy="816"/>
              </a:xfrm>
              <a:prstGeom prst="rect">
                <a:avLst/>
              </a:prstGeom>
              <a:solidFill>
                <a:schemeClr val="accent1"/>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a:solidFill>
                      <a:srgbClr val="FFFFFF"/>
                    </a:solidFill>
                  </a:rPr>
                  <a:t>Choice of </a:t>
                </a:r>
              </a:p>
              <a:p>
                <a:pPr algn="ctr" eaLnBrk="0" hangingPunct="0">
                  <a:spcBef>
                    <a:spcPct val="20000"/>
                  </a:spcBef>
                  <a:buClr>
                    <a:schemeClr val="tx2"/>
                  </a:buClr>
                  <a:buSzPct val="75000"/>
                  <a:buFont typeface="Monotype Sorts"/>
                  <a:buNone/>
                </a:pPr>
                <a:r>
                  <a:rPr lang="en-GB">
                    <a:solidFill>
                      <a:srgbClr val="FFFFFF"/>
                    </a:solidFill>
                  </a:rPr>
                  <a:t>interventions</a:t>
                </a:r>
              </a:p>
            </p:txBody>
          </p:sp>
          <p:sp>
            <p:nvSpPr>
              <p:cNvPr id="37912" name="Rectangle 1034"/>
              <p:cNvSpPr>
                <a:spLocks noChangeArrowheads="1"/>
              </p:cNvSpPr>
              <p:nvPr/>
            </p:nvSpPr>
            <p:spPr bwMode="auto">
              <a:xfrm>
                <a:off x="3744" y="3072"/>
                <a:ext cx="1584" cy="816"/>
              </a:xfrm>
              <a:prstGeom prst="rect">
                <a:avLst/>
              </a:prstGeom>
              <a:solidFill>
                <a:schemeClr val="accent1"/>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a:solidFill>
                      <a:srgbClr val="FFFFFF"/>
                    </a:solidFill>
                  </a:rPr>
                  <a:t>Implementations</a:t>
                </a:r>
              </a:p>
            </p:txBody>
          </p:sp>
          <p:sp>
            <p:nvSpPr>
              <p:cNvPr id="37913" name="AutoShape 1035"/>
              <p:cNvSpPr>
                <a:spLocks noChangeArrowheads="1"/>
              </p:cNvSpPr>
              <p:nvPr/>
            </p:nvSpPr>
            <p:spPr bwMode="auto">
              <a:xfrm>
                <a:off x="4512" y="1824"/>
                <a:ext cx="192" cy="240"/>
              </a:xfrm>
              <a:prstGeom prst="downArrow">
                <a:avLst>
                  <a:gd name="adj1" fmla="val 50000"/>
                  <a:gd name="adj2" fmla="val 31250"/>
                </a:avLst>
              </a:prstGeom>
              <a:solidFill>
                <a:srgbClr val="FF0000"/>
              </a:solidFill>
              <a:ln w="12700">
                <a:solidFill>
                  <a:schemeClr val="tx1"/>
                </a:solidFill>
                <a:miter lim="800000"/>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cxnSp>
            <p:nvCxnSpPr>
              <p:cNvPr id="37914" name="AutoShape 1037"/>
              <p:cNvCxnSpPr>
                <a:cxnSpLocks noChangeShapeType="1"/>
                <a:stCxn id="37911" idx="3"/>
                <a:endCxn id="37909" idx="3"/>
              </p:cNvCxnSpPr>
              <p:nvPr/>
            </p:nvCxnSpPr>
            <p:spPr bwMode="auto">
              <a:xfrm flipH="1" flipV="1">
                <a:off x="5280" y="1416"/>
                <a:ext cx="48" cy="1056"/>
              </a:xfrm>
              <a:prstGeom prst="bentConnector3">
                <a:avLst>
                  <a:gd name="adj1" fmla="val -300000"/>
                </a:avLst>
              </a:prstGeom>
              <a:noFill/>
              <a:ln w="88900">
                <a:solidFill>
                  <a:srgbClr val="FF0000"/>
                </a:solidFill>
                <a:miter lim="800000"/>
                <a:headEnd type="none" w="sm" len="sm"/>
                <a:tailEnd type="triangle" w="sm" len="sm"/>
              </a:ln>
            </p:spPr>
          </p:cxnSp>
          <p:cxnSp>
            <p:nvCxnSpPr>
              <p:cNvPr id="37915" name="AutoShape 1038"/>
              <p:cNvCxnSpPr>
                <a:cxnSpLocks noChangeShapeType="1"/>
              </p:cNvCxnSpPr>
              <p:nvPr/>
            </p:nvCxnSpPr>
            <p:spPr bwMode="auto">
              <a:xfrm rot="10800000" flipH="1">
                <a:off x="3744" y="2448"/>
                <a:ext cx="1" cy="1008"/>
              </a:xfrm>
              <a:prstGeom prst="bentConnector3">
                <a:avLst>
                  <a:gd name="adj1" fmla="val -31800009"/>
                </a:avLst>
              </a:prstGeom>
              <a:noFill/>
              <a:ln w="88900">
                <a:solidFill>
                  <a:srgbClr val="FF0000"/>
                </a:solidFill>
                <a:miter lim="800000"/>
                <a:headEnd type="none" w="sm" len="sm"/>
                <a:tailEnd type="triangle" w="sm" len="sm"/>
              </a:ln>
            </p:spPr>
          </p:cxnSp>
        </p:grpSp>
      </p:grpSp>
      <p:graphicFrame>
        <p:nvGraphicFramePr>
          <p:cNvPr id="90209" name="Group 1121"/>
          <p:cNvGraphicFramePr>
            <a:graphicFrameLocks noGrp="1"/>
          </p:cNvGraphicFramePr>
          <p:nvPr/>
        </p:nvGraphicFramePr>
        <p:xfrm>
          <a:off x="304800" y="2743200"/>
          <a:ext cx="4705350" cy="2413000"/>
        </p:xfrm>
        <a:graphic>
          <a:graphicData uri="http://schemas.openxmlformats.org/drawingml/2006/table">
            <a:tbl>
              <a:tblPr/>
              <a:tblGrid>
                <a:gridCol w="1295400"/>
                <a:gridCol w="1828800"/>
                <a:gridCol w="1581150"/>
              </a:tblGrid>
              <a:tr h="4572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endParaRPr kumimoji="0" lang="en-US" sz="1800" b="1" i="0" u="none" strike="noStrike" cap="none" normalizeH="0" baseline="0" smtClean="0">
                        <a:ln>
                          <a:noFill/>
                        </a:ln>
                        <a:solidFill>
                          <a:schemeClr val="tx1"/>
                        </a:solidFill>
                        <a:effectLst/>
                        <a:latin typeface="Arial" charset="0"/>
                      </a:endParaRPr>
                    </a:p>
                  </a:txBody>
                  <a:tcPr marL="92075" marR="92075" marT="46038" marB="46038" horzOverflow="overflow">
                    <a:lnL cap="flat">
                      <a:noFill/>
                    </a:lnL>
                    <a:lnR w="38100" cap="flat" cmpd="sng" algn="ctr">
                      <a:solidFill>
                        <a:srgbClr val="A50021"/>
                      </a:solidFill>
                      <a:prstDash val="solid"/>
                      <a:round/>
                      <a:headEnd type="none" w="sm" len="sm"/>
                      <a:tailEnd type="none" w="sm" len="sm"/>
                    </a:lnR>
                    <a:lnT cap="flat">
                      <a:noFill/>
                    </a:lnT>
                    <a:lnB w="38100" cap="flat" cmpd="sng" algn="ctr">
                      <a:solidFill>
                        <a:srgbClr val="A5002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Opportunities</a:t>
                      </a:r>
                    </a:p>
                  </a:txBody>
                  <a:tcPr marL="92075" marR="92075" marT="46038" marB="46038" horzOverflow="overflow">
                    <a:lnL w="38100" cap="flat" cmpd="sng" algn="ctr">
                      <a:solidFill>
                        <a:srgbClr val="A50021"/>
                      </a:solidFill>
                      <a:prstDash val="solid"/>
                      <a:round/>
                      <a:headEnd type="none" w="sm" len="sm"/>
                      <a:tailEnd type="none" w="sm" len="sm"/>
                    </a:lnL>
                    <a:lnR w="38100" cap="flat" cmpd="sng" algn="ctr">
                      <a:solidFill>
                        <a:srgbClr val="A50021"/>
                      </a:solidFill>
                      <a:prstDash val="solid"/>
                      <a:round/>
                      <a:headEnd type="none" w="sm" len="sm"/>
                      <a:tailEnd type="none" w="sm" len="sm"/>
                    </a:lnR>
                    <a:lnT cap="flat">
                      <a:noFill/>
                    </a:lnT>
                    <a:lnB w="38100" cap="flat" cmpd="sng" algn="ctr">
                      <a:solidFill>
                        <a:srgbClr val="A5002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Threats</a:t>
                      </a:r>
                    </a:p>
                  </a:txBody>
                  <a:tcPr marL="92075" marR="92075" marT="46038" marB="46038" horzOverflow="overflow">
                    <a:lnL w="38100" cap="flat" cmpd="sng" algn="ctr">
                      <a:solidFill>
                        <a:srgbClr val="A50021"/>
                      </a:solidFill>
                      <a:prstDash val="solid"/>
                      <a:round/>
                      <a:headEnd type="none" w="sm" len="sm"/>
                      <a:tailEnd type="none" w="sm" len="sm"/>
                    </a:lnL>
                    <a:lnR cap="flat">
                      <a:noFill/>
                    </a:lnR>
                    <a:lnT cap="flat">
                      <a:noFill/>
                    </a:lnT>
                    <a:lnB w="38100" cap="flat" cmpd="sng" algn="ctr">
                      <a:solidFill>
                        <a:srgbClr val="A50021"/>
                      </a:solidFill>
                      <a:prstDash val="solid"/>
                      <a:round/>
                      <a:headEnd type="none" w="sm" len="sm"/>
                      <a:tailEnd type="none" w="sm" len="sm"/>
                    </a:lnB>
                    <a:lnTlToBr>
                      <a:noFill/>
                    </a:lnTlToBr>
                    <a:lnBlToTr>
                      <a:noFill/>
                    </a:lnBlToTr>
                    <a:noFill/>
                  </a:tcPr>
                </a:tc>
              </a:tr>
              <a:tr h="9906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Reactive</a:t>
                      </a:r>
                    </a:p>
                  </a:txBody>
                  <a:tcPr marL="92075" marR="92075" marT="46038" marB="46038" horzOverflow="overflow">
                    <a:lnL cap="flat">
                      <a:noFill/>
                    </a:lnL>
                    <a:lnR w="38100" cap="flat" cmpd="sng" algn="ctr">
                      <a:solidFill>
                        <a:srgbClr val="A50021"/>
                      </a:solidFill>
                      <a:prstDash val="solid"/>
                      <a:round/>
                      <a:headEnd type="none" w="sm" len="sm"/>
                      <a:tailEnd type="none" w="sm" len="sm"/>
                    </a:lnR>
                    <a:lnT w="38100" cap="flat" cmpd="sng" algn="ctr">
                      <a:solidFill>
                        <a:srgbClr val="A50021"/>
                      </a:solidFill>
                      <a:prstDash val="solid"/>
                      <a:round/>
                      <a:headEnd type="none" w="sm" len="sm"/>
                      <a:tailEnd type="none" w="sm" len="sm"/>
                    </a:lnT>
                    <a:lnB w="38100" cap="flat" cmpd="sng" algn="ctr">
                      <a:solidFill>
                        <a:srgbClr val="A5002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Recruitment planning</a:t>
                      </a:r>
                    </a:p>
                  </a:txBody>
                  <a:tcPr marL="92075" marR="92075" marT="46038" marB="46038" horzOverflow="overflow">
                    <a:lnL w="38100" cap="flat" cmpd="sng" algn="ctr">
                      <a:solidFill>
                        <a:srgbClr val="A50021"/>
                      </a:solidFill>
                      <a:prstDash val="solid"/>
                      <a:round/>
                      <a:headEnd type="none" w="sm" len="sm"/>
                      <a:tailEnd type="none" w="sm" len="sm"/>
                    </a:lnL>
                    <a:lnR w="38100" cap="flat" cmpd="sng" algn="ctr">
                      <a:solidFill>
                        <a:srgbClr val="A50021"/>
                      </a:solidFill>
                      <a:prstDash val="solid"/>
                      <a:round/>
                      <a:headEnd type="none" w="sm" len="sm"/>
                      <a:tailEnd type="none" w="sm" len="sm"/>
                    </a:lnR>
                    <a:lnT w="38100" cap="flat" cmpd="sng" algn="ctr">
                      <a:solidFill>
                        <a:srgbClr val="A50021"/>
                      </a:solidFill>
                      <a:prstDash val="solid"/>
                      <a:round/>
                      <a:headEnd type="none" w="sm" len="sm"/>
                      <a:tailEnd type="none" w="sm" len="sm"/>
                    </a:lnT>
                    <a:lnB w="38100" cap="flat" cmpd="sng" algn="ctr">
                      <a:solidFill>
                        <a:srgbClr val="A5002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Impact planning</a:t>
                      </a:r>
                    </a:p>
                  </a:txBody>
                  <a:tcPr marL="92075" marR="92075" marT="46038" marB="46038" horzOverflow="overflow">
                    <a:lnL w="38100" cap="flat" cmpd="sng" algn="ctr">
                      <a:solidFill>
                        <a:srgbClr val="A50021"/>
                      </a:solidFill>
                      <a:prstDash val="solid"/>
                      <a:round/>
                      <a:headEnd type="none" w="sm" len="sm"/>
                      <a:tailEnd type="none" w="sm" len="sm"/>
                    </a:lnL>
                    <a:lnR cap="flat">
                      <a:noFill/>
                    </a:lnR>
                    <a:lnT w="38100" cap="flat" cmpd="sng" algn="ctr">
                      <a:solidFill>
                        <a:srgbClr val="A50021"/>
                      </a:solidFill>
                      <a:prstDash val="solid"/>
                      <a:round/>
                      <a:headEnd type="none" w="sm" len="sm"/>
                      <a:tailEnd type="none" w="sm" len="sm"/>
                    </a:lnT>
                    <a:lnB w="38100" cap="flat" cmpd="sng" algn="ctr">
                      <a:solidFill>
                        <a:srgbClr val="A50021"/>
                      </a:solidFill>
                      <a:prstDash val="solid"/>
                      <a:round/>
                      <a:headEnd type="none" w="sm" len="sm"/>
                      <a:tailEnd type="none" w="sm" len="sm"/>
                    </a:lnB>
                    <a:lnTlToBr>
                      <a:noFill/>
                    </a:lnTlToBr>
                    <a:lnBlToTr>
                      <a:noFill/>
                    </a:lnBlToTr>
                    <a:noFill/>
                  </a:tcPr>
                </a:tc>
              </a:tr>
              <a:tr h="9652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Proactive</a:t>
                      </a:r>
                    </a:p>
                  </a:txBody>
                  <a:tcPr marL="92075" marR="92075" marT="46038" marB="46038" horzOverflow="overflow">
                    <a:lnL cap="flat">
                      <a:noFill/>
                    </a:lnL>
                    <a:lnR w="38100" cap="flat" cmpd="sng" algn="ctr">
                      <a:solidFill>
                        <a:srgbClr val="A50021"/>
                      </a:solidFill>
                      <a:prstDash val="solid"/>
                      <a:round/>
                      <a:headEnd type="none" w="sm" len="sm"/>
                      <a:tailEnd type="none" w="sm" len="sm"/>
                    </a:lnR>
                    <a:lnT w="38100" cap="flat" cmpd="sng" algn="ctr">
                      <a:solidFill>
                        <a:srgbClr val="A50021"/>
                      </a:solidFill>
                      <a:prstDash val="solid"/>
                      <a:round/>
                      <a:headEnd type="none" w="sm" len="sm"/>
                      <a:tailEnd type="none" w="sm" len="sm"/>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Strategic planning</a:t>
                      </a:r>
                    </a:p>
                  </a:txBody>
                  <a:tcPr marL="92075" marR="92075" marT="46038" marB="46038" horzOverflow="overflow">
                    <a:lnL w="38100" cap="flat" cmpd="sng" algn="ctr">
                      <a:solidFill>
                        <a:srgbClr val="A50021"/>
                      </a:solidFill>
                      <a:prstDash val="solid"/>
                      <a:round/>
                      <a:headEnd type="none" w="sm" len="sm"/>
                      <a:tailEnd type="none" w="sm" len="sm"/>
                    </a:lnL>
                    <a:lnR w="38100" cap="flat" cmpd="sng" algn="ctr">
                      <a:solidFill>
                        <a:srgbClr val="A50021"/>
                      </a:solidFill>
                      <a:prstDash val="solid"/>
                      <a:round/>
                      <a:headEnd type="none" w="sm" len="sm"/>
                      <a:tailEnd type="none" w="sm" len="sm"/>
                    </a:lnR>
                    <a:lnT w="38100" cap="flat" cmpd="sng" algn="ctr">
                      <a:solidFill>
                        <a:srgbClr val="A50021"/>
                      </a:solidFill>
                      <a:prstDash val="solid"/>
                      <a:round/>
                      <a:headEnd type="none" w="sm" len="sm"/>
                      <a:tailEnd type="none" w="sm" len="sm"/>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1800" b="1" i="0" u="none" strike="noStrike" cap="none" normalizeH="0" baseline="0" smtClean="0">
                          <a:ln>
                            <a:noFill/>
                          </a:ln>
                          <a:solidFill>
                            <a:schemeClr val="tx1"/>
                          </a:solidFill>
                          <a:effectLst/>
                          <a:latin typeface="Arial" charset="0"/>
                        </a:rPr>
                        <a:t>Contingency planning</a:t>
                      </a:r>
                    </a:p>
                  </a:txBody>
                  <a:tcPr marL="92075" marR="92075" marT="46038" marB="46038" horzOverflow="overflow">
                    <a:lnL w="38100" cap="flat" cmpd="sng" algn="ctr">
                      <a:solidFill>
                        <a:srgbClr val="A50021"/>
                      </a:solidFill>
                      <a:prstDash val="solid"/>
                      <a:round/>
                      <a:headEnd type="none" w="sm" len="sm"/>
                      <a:tailEnd type="none" w="sm" len="sm"/>
                    </a:lnL>
                    <a:lnR cap="flat">
                      <a:noFill/>
                    </a:lnR>
                    <a:lnT w="38100" cap="flat" cmpd="sng" algn="ctr">
                      <a:solidFill>
                        <a:srgbClr val="A50021"/>
                      </a:solidFill>
                      <a:prstDash val="solid"/>
                      <a:round/>
                      <a:headEnd type="none" w="sm" len="sm"/>
                      <a:tailEnd type="none" w="sm" len="sm"/>
                    </a:lnT>
                    <a:lnB cap="flat">
                      <a:noFill/>
                    </a:lnB>
                    <a:lnTlToBr>
                      <a:noFill/>
                    </a:lnTlToBr>
                    <a:lnBlToTr>
                      <a:noFill/>
                    </a:lnBlToTr>
                    <a:noFill/>
                  </a:tcPr>
                </a:tc>
              </a:tr>
            </a:tbl>
          </a:graphicData>
        </a:graphic>
      </p:graphicFrame>
      <p:sp>
        <p:nvSpPr>
          <p:cNvPr id="3790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0211"/>
                                        </p:tgtEl>
                                        <p:attrNameLst>
                                          <p:attrName>style.visibility</p:attrName>
                                        </p:attrNameLst>
                                      </p:cBhvr>
                                      <p:to>
                                        <p:strVal val="visible"/>
                                      </p:to>
                                    </p:set>
                                    <p:anim calcmode="lin" valueType="num">
                                      <p:cBhvr additive="base">
                                        <p:cTn id="7" dur="500" fill="hold"/>
                                        <p:tgtEl>
                                          <p:spTgt spid="90211"/>
                                        </p:tgtEl>
                                        <p:attrNameLst>
                                          <p:attrName>ppt_x</p:attrName>
                                        </p:attrNameLst>
                                      </p:cBhvr>
                                      <p:tavLst>
                                        <p:tav tm="0">
                                          <p:val>
                                            <p:strVal val="0-#ppt_w/2"/>
                                          </p:val>
                                        </p:tav>
                                        <p:tav tm="100000">
                                          <p:val>
                                            <p:strVal val="#ppt_x"/>
                                          </p:val>
                                        </p:tav>
                                      </p:tavLst>
                                    </p:anim>
                                    <p:anim calcmode="lin" valueType="num">
                                      <p:cBhvr additive="base">
                                        <p:cTn id="8" dur="500" fill="hold"/>
                                        <p:tgtEl>
                                          <p:spTgt spid="902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90209"/>
                                        </p:tgtEl>
                                        <p:attrNameLst>
                                          <p:attrName>style.visibility</p:attrName>
                                        </p:attrNameLst>
                                      </p:cBhvr>
                                      <p:to>
                                        <p:strVal val="visible"/>
                                      </p:to>
                                    </p:set>
                                    <p:anim calcmode="lin" valueType="num">
                                      <p:cBhvr additive="base">
                                        <p:cTn id="13" dur="500" fill="hold"/>
                                        <p:tgtEl>
                                          <p:spTgt spid="90209"/>
                                        </p:tgtEl>
                                        <p:attrNameLst>
                                          <p:attrName>ppt_x</p:attrName>
                                        </p:attrNameLst>
                                      </p:cBhvr>
                                      <p:tavLst>
                                        <p:tav tm="0">
                                          <p:val>
                                            <p:strVal val="0-#ppt_w/2"/>
                                          </p:val>
                                        </p:tav>
                                        <p:tav tm="100000">
                                          <p:val>
                                            <p:strVal val="#ppt_x"/>
                                          </p:val>
                                        </p:tav>
                                      </p:tavLst>
                                    </p:anim>
                                    <p:anim calcmode="lin" valueType="num">
                                      <p:cBhvr additive="base">
                                        <p:cTn id="14" dur="500" fill="hold"/>
                                        <p:tgtEl>
                                          <p:spTgt spid="902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Footer Placeholder 1"/>
          <p:cNvSpPr>
            <a:spLocks noGrp="1"/>
          </p:cNvSpPr>
          <p:nvPr>
            <p:ph type="ftr" sz="quarter" idx="11"/>
          </p:nvPr>
        </p:nvSpPr>
        <p:spPr>
          <a:noFill/>
        </p:spPr>
        <p:txBody>
          <a:bodyPr/>
          <a:lstStyle/>
          <a:p>
            <a:r>
              <a:rPr lang="en-US" smtClean="0">
                <a:cs typeface="Arial" charset="0"/>
              </a:rPr>
              <a:t>Lecture 6</a:t>
            </a:r>
          </a:p>
        </p:txBody>
      </p:sp>
      <p:sp>
        <p:nvSpPr>
          <p:cNvPr id="39938" name="Slide Number Placeholder 2"/>
          <p:cNvSpPr>
            <a:spLocks noGrp="1"/>
          </p:cNvSpPr>
          <p:nvPr>
            <p:ph type="sldNum" sz="quarter" idx="12"/>
          </p:nvPr>
        </p:nvSpPr>
        <p:spPr>
          <a:noFill/>
        </p:spPr>
        <p:txBody>
          <a:bodyPr/>
          <a:lstStyle/>
          <a:p>
            <a:r>
              <a:rPr lang="en-US" smtClean="0">
                <a:cs typeface="Arial" charset="0"/>
              </a:rPr>
              <a:t>Slide </a:t>
            </a:r>
            <a:fld id="{25BF5279-AE9B-4223-9F23-C08D33C54D51}" type="slidenum">
              <a:rPr lang="en-US" smtClean="0">
                <a:cs typeface="Arial" charset="0"/>
              </a:rPr>
              <a:pPr/>
              <a:t>12</a:t>
            </a:fld>
            <a:endParaRPr lang="en-US" smtClean="0">
              <a:cs typeface="Arial" charset="0"/>
            </a:endParaRPr>
          </a:p>
        </p:txBody>
      </p:sp>
      <p:sp>
        <p:nvSpPr>
          <p:cNvPr id="39939" name="TextBox 5"/>
          <p:cNvSpPr txBox="1">
            <a:spLocks noChangeArrowheads="1"/>
          </p:cNvSpPr>
          <p:nvPr/>
        </p:nvSpPr>
        <p:spPr bwMode="auto">
          <a:xfrm>
            <a:off x="6786563" y="1143000"/>
            <a:ext cx="2143125" cy="1643063"/>
          </a:xfrm>
          <a:prstGeom prst="rect">
            <a:avLst/>
          </a:prstGeom>
          <a:noFill/>
          <a:ln w="9525">
            <a:noFill/>
            <a:miter lim="800000"/>
            <a:headEnd/>
            <a:tailEnd/>
          </a:ln>
        </p:spPr>
        <p:txBody>
          <a:bodyPr>
            <a:spAutoFit/>
          </a:bodyPr>
          <a:lstStyle/>
          <a:p>
            <a:pPr eaLnBrk="0" hangingPunct="0">
              <a:spcBef>
                <a:spcPct val="20000"/>
              </a:spcBef>
              <a:buClr>
                <a:schemeClr val="tx2"/>
              </a:buClr>
              <a:buSzPct val="75000"/>
              <a:buFont typeface="Monotype Sorts"/>
              <a:buNone/>
            </a:pPr>
            <a:r>
              <a:rPr lang="en-GB"/>
              <a:t>Example Hilliard Ohio</a:t>
            </a:r>
          </a:p>
          <a:p>
            <a:pPr eaLnBrk="0" hangingPunct="0">
              <a:spcBef>
                <a:spcPct val="20000"/>
              </a:spcBef>
              <a:buClr>
                <a:schemeClr val="tx2"/>
              </a:buClr>
              <a:buSzPct val="75000"/>
              <a:buFont typeface="Monotype Sorts"/>
              <a:buNone/>
            </a:pPr>
            <a:r>
              <a:rPr lang="en-GB"/>
              <a:t>Workforce around 15,000</a:t>
            </a:r>
            <a:endParaRPr lang="en-US"/>
          </a:p>
        </p:txBody>
      </p:sp>
      <p:pic>
        <p:nvPicPr>
          <p:cNvPr id="39940" name="Picture 5"/>
          <p:cNvPicPr>
            <a:picLocks noChangeAspect="1" noChangeArrowheads="1"/>
          </p:cNvPicPr>
          <p:nvPr/>
        </p:nvPicPr>
        <p:blipFill>
          <a:blip r:embed="rId2"/>
          <a:srcRect/>
          <a:stretch>
            <a:fillRect/>
          </a:stretch>
        </p:blipFill>
        <p:spPr bwMode="auto">
          <a:xfrm>
            <a:off x="1285875" y="928688"/>
            <a:ext cx="4764088" cy="5451475"/>
          </a:xfrm>
          <a:prstGeom prst="rect">
            <a:avLst/>
          </a:prstGeom>
          <a:noFill/>
          <a:ln w="9525">
            <a:noFill/>
            <a:miter lim="800000"/>
            <a:headEnd/>
            <a:tailEnd/>
          </a:ln>
        </p:spPr>
      </p:pic>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5"/>
          <p:cNvSpPr>
            <a:spLocks noGrp="1"/>
          </p:cNvSpPr>
          <p:nvPr>
            <p:ph type="sldNum" sz="quarter" idx="12"/>
          </p:nvPr>
        </p:nvSpPr>
        <p:spPr>
          <a:noFill/>
        </p:spPr>
        <p:txBody>
          <a:bodyPr/>
          <a:lstStyle/>
          <a:p>
            <a:r>
              <a:rPr lang="en-US" smtClean="0">
                <a:cs typeface="Arial" charset="0"/>
              </a:rPr>
              <a:t>Slide </a:t>
            </a:r>
            <a:fld id="{A321C1DC-EFE8-4847-B227-1A7FC210A1C9}" type="slidenum">
              <a:rPr lang="en-US" smtClean="0">
                <a:cs typeface="Arial" charset="0"/>
              </a:rPr>
              <a:pPr/>
              <a:t>13</a:t>
            </a:fld>
            <a:endParaRPr lang="en-US" smtClean="0">
              <a:cs typeface="Arial" charset="0"/>
            </a:endParaRPr>
          </a:p>
        </p:txBody>
      </p:sp>
      <p:sp>
        <p:nvSpPr>
          <p:cNvPr id="40962" name="Rectangle 3"/>
          <p:cNvSpPr>
            <a:spLocks noGrp="1" noChangeArrowheads="1"/>
          </p:cNvSpPr>
          <p:nvPr>
            <p:ph type="body" idx="1"/>
          </p:nvPr>
        </p:nvSpPr>
        <p:spPr>
          <a:xfrm>
            <a:off x="5357813" y="2143125"/>
            <a:ext cx="3600450" cy="3302000"/>
          </a:xfrm>
        </p:spPr>
        <p:txBody>
          <a:bodyPr/>
          <a:lstStyle/>
          <a:p>
            <a:pPr>
              <a:lnSpc>
                <a:spcPct val="80000"/>
              </a:lnSpc>
            </a:pPr>
            <a:r>
              <a:rPr lang="en-US" sz="1800" i="1" smtClean="0">
                <a:latin typeface="Arial" charset="0"/>
              </a:rPr>
              <a:t>"For ten years now, ICIC has been working from a distinctive market-based approach to provide cities with a new vision of economic development and to accelerate inner city business growth. ICIC has also earned a national reputation for convening community and business leaders with the power and passion to transform ideas into action."</a:t>
            </a:r>
            <a:r>
              <a:rPr lang="en-US" sz="1800" smtClean="0">
                <a:latin typeface="Arial" charset="0"/>
              </a:rPr>
              <a:t> President of the US Conference of Mayors. </a:t>
            </a:r>
          </a:p>
        </p:txBody>
      </p:sp>
      <p:pic>
        <p:nvPicPr>
          <p:cNvPr id="40963" name="Picture 9" descr="ufic2c6fc3a1757724754cea1ab27a1c5ac"/>
          <p:cNvPicPr>
            <a:picLocks noChangeAspect="1" noChangeArrowheads="1"/>
          </p:cNvPicPr>
          <p:nvPr/>
        </p:nvPicPr>
        <p:blipFill>
          <a:blip r:embed="rId3"/>
          <a:srcRect/>
          <a:stretch>
            <a:fillRect/>
          </a:stretch>
        </p:blipFill>
        <p:spPr bwMode="auto">
          <a:xfrm>
            <a:off x="395288" y="2205038"/>
            <a:ext cx="4681537" cy="3571875"/>
          </a:xfrm>
          <a:prstGeom prst="rect">
            <a:avLst/>
          </a:prstGeom>
          <a:noFill/>
          <a:ln w="9525">
            <a:noFill/>
            <a:miter lim="800000"/>
            <a:headEnd/>
            <a:tailEnd/>
          </a:ln>
        </p:spPr>
      </p:pic>
      <p:pic>
        <p:nvPicPr>
          <p:cNvPr id="40964" name="Picture 10" descr="imagen">
            <a:hlinkClick r:id="rId4"/>
          </p:cNvPr>
          <p:cNvPicPr>
            <a:picLocks noGrp="1" noChangeAspect="1" noChangeArrowheads="1"/>
          </p:cNvPicPr>
          <p:nvPr>
            <p:ph type="title"/>
          </p:nvPr>
        </p:nvPicPr>
        <p:blipFill>
          <a:blip r:embed="rId5"/>
          <a:srcRect/>
          <a:stretch>
            <a:fillRect/>
          </a:stretch>
        </p:blipFill>
        <p:spPr bwMode="auto">
          <a:xfrm>
            <a:off x="1116013" y="908050"/>
            <a:ext cx="1168400" cy="1092200"/>
          </a:xfrm>
          <a:noFill/>
          <a:ln>
            <a:miter lim="800000"/>
            <a:headEnd/>
            <a:tailEnd/>
          </a:ln>
        </p:spPr>
      </p:pic>
      <p:pic>
        <p:nvPicPr>
          <p:cNvPr id="40965" name="Picture 11" descr="titulo">
            <a:hlinkClick r:id="rId4"/>
          </p:cNvPr>
          <p:cNvPicPr>
            <a:picLocks noChangeAspect="1" noChangeArrowheads="1"/>
          </p:cNvPicPr>
          <p:nvPr/>
        </p:nvPicPr>
        <p:blipFill>
          <a:blip r:embed="rId6"/>
          <a:srcRect/>
          <a:stretch>
            <a:fillRect/>
          </a:stretch>
        </p:blipFill>
        <p:spPr bwMode="auto">
          <a:xfrm>
            <a:off x="2195513" y="1052513"/>
            <a:ext cx="6000750" cy="600075"/>
          </a:xfrm>
          <a:prstGeom prst="rect">
            <a:avLst/>
          </a:prstGeom>
          <a:noFill/>
          <a:ln w="9525">
            <a:noFill/>
            <a:miter lim="800000"/>
            <a:headEnd/>
            <a:tailEnd/>
          </a:ln>
        </p:spPr>
      </p:pic>
      <p:sp>
        <p:nvSpPr>
          <p:cNvPr id="40966" name="Text Box 12"/>
          <p:cNvSpPr txBox="1">
            <a:spLocks noChangeArrowheads="1"/>
          </p:cNvSpPr>
          <p:nvPr/>
        </p:nvSpPr>
        <p:spPr bwMode="auto">
          <a:xfrm>
            <a:off x="2857500" y="5857875"/>
            <a:ext cx="3743325" cy="45720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latin typeface="Arial" charset="0"/>
              </a:rPr>
              <a:t>And its already over here!!</a:t>
            </a:r>
            <a:endParaRPr lang="en-US">
              <a:latin typeface="Arial" charset="0"/>
            </a:endParaRPr>
          </a:p>
        </p:txBody>
      </p:sp>
      <p:sp>
        <p:nvSpPr>
          <p:cNvPr id="40967"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09" name="Slide Number Placeholder 5"/>
          <p:cNvSpPr>
            <a:spLocks noGrp="1"/>
          </p:cNvSpPr>
          <p:nvPr>
            <p:ph type="sldNum" sz="quarter" idx="12"/>
          </p:nvPr>
        </p:nvSpPr>
        <p:spPr>
          <a:noFill/>
        </p:spPr>
        <p:txBody>
          <a:bodyPr/>
          <a:lstStyle/>
          <a:p>
            <a:r>
              <a:rPr lang="en-US" smtClean="0">
                <a:cs typeface="Arial" charset="0"/>
              </a:rPr>
              <a:t>Slide </a:t>
            </a:r>
            <a:fld id="{C88FA50E-FF76-4050-8FA0-240E136A02D4}" type="slidenum">
              <a:rPr lang="en-US" smtClean="0">
                <a:cs typeface="Arial" charset="0"/>
              </a:rPr>
              <a:pPr/>
              <a:t>14</a:t>
            </a:fld>
            <a:endParaRPr lang="en-US" smtClean="0">
              <a:cs typeface="Arial" charset="0"/>
            </a:endParaRPr>
          </a:p>
        </p:txBody>
      </p:sp>
      <p:sp>
        <p:nvSpPr>
          <p:cNvPr id="43010" name="Rectangle 3"/>
          <p:cNvSpPr>
            <a:spLocks noGrp="1" noChangeArrowheads="1"/>
          </p:cNvSpPr>
          <p:nvPr>
            <p:ph type="body" idx="1"/>
          </p:nvPr>
        </p:nvSpPr>
        <p:spPr>
          <a:xfrm>
            <a:off x="381000" y="1143000"/>
            <a:ext cx="8382000" cy="5029200"/>
          </a:xfrm>
        </p:spPr>
        <p:txBody>
          <a:bodyPr/>
          <a:lstStyle/>
          <a:p>
            <a:pPr algn="ctr">
              <a:buFont typeface="Monotype Sorts"/>
              <a:buNone/>
            </a:pPr>
            <a:r>
              <a:rPr lang="en-GB" sz="2800" b="1" i="1" noProof="1" smtClean="0">
                <a:solidFill>
                  <a:srgbClr val="FF0000"/>
                </a:solidFill>
                <a:latin typeface="Arial" charset="0"/>
              </a:rPr>
              <a:t>Conclusions</a:t>
            </a:r>
            <a:endParaRPr lang="en-GB" sz="2800" b="1" i="1" noProof="1" smtClean="0">
              <a:latin typeface="Arial" charset="0"/>
            </a:endParaRPr>
          </a:p>
          <a:p>
            <a:pPr>
              <a:lnSpc>
                <a:spcPct val="110000"/>
              </a:lnSpc>
              <a:buClr>
                <a:srgbClr val="FF0066"/>
              </a:buClr>
            </a:pPr>
            <a:r>
              <a:rPr lang="en-GB" sz="2000" smtClean="0">
                <a:latin typeface="Arial" charset="0"/>
              </a:rPr>
              <a:t>Three main issues Unemployment &amp; low wages, Externalities and Improving public sector delivery.</a:t>
            </a:r>
          </a:p>
          <a:p>
            <a:pPr>
              <a:lnSpc>
                <a:spcPct val="110000"/>
              </a:lnSpc>
              <a:buClr>
                <a:srgbClr val="FF0066"/>
              </a:buClr>
            </a:pPr>
            <a:r>
              <a:rPr lang="en-GB" sz="2000" smtClean="0">
                <a:latin typeface="Arial" charset="0"/>
              </a:rPr>
              <a:t>The crucial question is who benefits from local economic development?</a:t>
            </a:r>
          </a:p>
          <a:p>
            <a:pPr>
              <a:lnSpc>
                <a:spcPct val="110000"/>
              </a:lnSpc>
              <a:buClr>
                <a:srgbClr val="FF0066"/>
              </a:buClr>
            </a:pPr>
            <a:r>
              <a:rPr lang="en-GB" sz="2000" smtClean="0">
                <a:latin typeface="Arial" charset="0"/>
              </a:rPr>
              <a:t>Jobs to people or people to jobs?</a:t>
            </a:r>
          </a:p>
          <a:p>
            <a:pPr>
              <a:lnSpc>
                <a:spcPct val="110000"/>
              </a:lnSpc>
              <a:buClr>
                <a:srgbClr val="FF0066"/>
              </a:buClr>
            </a:pPr>
            <a:r>
              <a:rPr lang="en-GB" sz="2000" smtClean="0">
                <a:latin typeface="Arial" charset="0"/>
              </a:rPr>
              <a:t>Land use still an important aspect, competition for a scarce resource</a:t>
            </a:r>
          </a:p>
          <a:p>
            <a:pPr>
              <a:lnSpc>
                <a:spcPct val="110000"/>
              </a:lnSpc>
              <a:buClr>
                <a:srgbClr val="FF0066"/>
              </a:buClr>
            </a:pPr>
            <a:r>
              <a:rPr lang="en-GB" sz="2000" smtClean="0">
                <a:latin typeface="Arial" charset="0"/>
              </a:rPr>
              <a:t>Locally based economic development – people matter</a:t>
            </a:r>
          </a:p>
          <a:p>
            <a:pPr>
              <a:lnSpc>
                <a:spcPct val="110000"/>
              </a:lnSpc>
              <a:buClr>
                <a:srgbClr val="FF0066"/>
              </a:buClr>
            </a:pPr>
            <a:r>
              <a:rPr lang="en-GB" sz="2000" smtClean="0">
                <a:latin typeface="Arial" charset="0"/>
              </a:rPr>
              <a:t>The informal economy – chancers or a sandpit?</a:t>
            </a:r>
          </a:p>
          <a:p>
            <a:pPr>
              <a:lnSpc>
                <a:spcPct val="110000"/>
              </a:lnSpc>
              <a:buClr>
                <a:srgbClr val="FF0066"/>
              </a:buClr>
            </a:pPr>
            <a:r>
              <a:rPr lang="en-GB" sz="2000" smtClean="0">
                <a:latin typeface="Arial" charset="0"/>
              </a:rPr>
              <a:t>Future economic planning depends on attitudes and values</a:t>
            </a:r>
          </a:p>
          <a:p>
            <a:pPr>
              <a:lnSpc>
                <a:spcPct val="110000"/>
              </a:lnSpc>
              <a:buClr>
                <a:srgbClr val="FF0066"/>
              </a:buClr>
            </a:pPr>
            <a:r>
              <a:rPr lang="en-GB" sz="2000" smtClean="0">
                <a:latin typeface="Arial" charset="0"/>
              </a:rPr>
              <a:t>Its more than just a few variables, Stupid!</a:t>
            </a:r>
          </a:p>
          <a:p>
            <a:pPr>
              <a:lnSpc>
                <a:spcPct val="110000"/>
              </a:lnSpc>
              <a:buClr>
                <a:srgbClr val="FF0066"/>
              </a:buClr>
            </a:pPr>
            <a:r>
              <a:rPr lang="en-GB" sz="2000" smtClean="0">
                <a:latin typeface="Arial" charset="0"/>
              </a:rPr>
              <a:t>Planning for the future</a:t>
            </a:r>
          </a:p>
          <a:p>
            <a:pPr>
              <a:buFont typeface="Monotype Sorts"/>
              <a:buNone/>
            </a:pPr>
            <a:endParaRPr lang="en-GB" sz="2400" b="1" smtClean="0">
              <a:latin typeface="Arial" charset="0"/>
            </a:endParaRPr>
          </a:p>
        </p:txBody>
      </p:sp>
      <p:sp>
        <p:nvSpPr>
          <p:cNvPr id="43011"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7" name="Slide Number Placeholder 5"/>
          <p:cNvSpPr>
            <a:spLocks noGrp="1"/>
          </p:cNvSpPr>
          <p:nvPr>
            <p:ph type="sldNum" sz="quarter" idx="12"/>
          </p:nvPr>
        </p:nvSpPr>
        <p:spPr>
          <a:noFill/>
        </p:spPr>
        <p:txBody>
          <a:bodyPr/>
          <a:lstStyle/>
          <a:p>
            <a:r>
              <a:rPr lang="en-US" smtClean="0">
                <a:cs typeface="Arial" charset="0"/>
              </a:rPr>
              <a:t>Slide </a:t>
            </a:r>
            <a:fld id="{E35EBCE9-48CE-4FCB-99B6-277F70ED852B}" type="slidenum">
              <a:rPr lang="en-US" smtClean="0">
                <a:cs typeface="Arial" charset="0"/>
              </a:rPr>
              <a:pPr/>
              <a:t>2</a:t>
            </a:fld>
            <a:endParaRPr lang="en-US" smtClean="0">
              <a:cs typeface="Arial" charset="0"/>
            </a:endParaRPr>
          </a:p>
        </p:txBody>
      </p:sp>
      <p:sp>
        <p:nvSpPr>
          <p:cNvPr id="19458" name="Rectangle 3"/>
          <p:cNvSpPr>
            <a:spLocks noGrp="1" noChangeArrowheads="1"/>
          </p:cNvSpPr>
          <p:nvPr>
            <p:ph type="body" idx="1"/>
          </p:nvPr>
        </p:nvSpPr>
        <p:spPr>
          <a:xfrm>
            <a:off x="838200" y="1905000"/>
            <a:ext cx="7772400" cy="4116388"/>
          </a:xfrm>
        </p:spPr>
        <p:txBody>
          <a:bodyPr/>
          <a:lstStyle/>
          <a:p>
            <a:pPr>
              <a:lnSpc>
                <a:spcPct val="120000"/>
              </a:lnSpc>
              <a:buClr>
                <a:srgbClr val="FF0066"/>
              </a:buClr>
            </a:pPr>
            <a:r>
              <a:rPr lang="en-GB" sz="1800" smtClean="0">
                <a:latin typeface="Arial" charset="0"/>
              </a:rPr>
              <a:t>Blair suggest that economic, social and political issues are all linked in an economic development framework.</a:t>
            </a:r>
          </a:p>
          <a:p>
            <a:pPr>
              <a:lnSpc>
                <a:spcPct val="120000"/>
              </a:lnSpc>
              <a:buClr>
                <a:srgbClr val="FF0066"/>
              </a:buClr>
            </a:pPr>
            <a:r>
              <a:rPr lang="en-GB" sz="1800" smtClean="0">
                <a:latin typeface="Arial" charset="0"/>
              </a:rPr>
              <a:t>He identifies three urban issues that are said to be crucial</a:t>
            </a:r>
          </a:p>
          <a:p>
            <a:pPr>
              <a:lnSpc>
                <a:spcPct val="120000"/>
              </a:lnSpc>
              <a:buClr>
                <a:srgbClr val="FF0066"/>
              </a:buClr>
            </a:pPr>
            <a:r>
              <a:rPr lang="en-GB" sz="1800" smtClean="0">
                <a:latin typeface="Arial" charset="0"/>
              </a:rPr>
              <a:t>Unemployment and low wages – via a highly segmented labour market </a:t>
            </a:r>
          </a:p>
          <a:p>
            <a:pPr lvl="1">
              <a:lnSpc>
                <a:spcPct val="120000"/>
              </a:lnSpc>
              <a:buClr>
                <a:srgbClr val="FF0066"/>
              </a:buClr>
            </a:pPr>
            <a:r>
              <a:rPr lang="en-GB" sz="1600" smtClean="0">
                <a:latin typeface="Arial" charset="0"/>
              </a:rPr>
              <a:t>Solutions: high skill jobs; increase productivity; reduce barriers to entry</a:t>
            </a:r>
          </a:p>
          <a:p>
            <a:pPr>
              <a:lnSpc>
                <a:spcPct val="120000"/>
              </a:lnSpc>
              <a:buClr>
                <a:srgbClr val="FF0066"/>
              </a:buClr>
            </a:pPr>
            <a:r>
              <a:rPr lang="en-GB" sz="1800" smtClean="0">
                <a:latin typeface="Arial" charset="0"/>
              </a:rPr>
              <a:t>Externalities – both positive and negative with spill-over effects</a:t>
            </a:r>
          </a:p>
          <a:p>
            <a:pPr lvl="1">
              <a:lnSpc>
                <a:spcPct val="120000"/>
              </a:lnSpc>
              <a:buClr>
                <a:srgbClr val="FF0066"/>
              </a:buClr>
            </a:pPr>
            <a:r>
              <a:rPr lang="en-GB" sz="1600" smtClean="0">
                <a:latin typeface="Arial" charset="0"/>
              </a:rPr>
              <a:t>Solution: tax or subsidise to remove or mitigate against the externalities making sure people pay the full price for negative externalities.</a:t>
            </a:r>
          </a:p>
          <a:p>
            <a:pPr>
              <a:lnSpc>
                <a:spcPct val="120000"/>
              </a:lnSpc>
              <a:buClr>
                <a:srgbClr val="FF0066"/>
              </a:buClr>
            </a:pPr>
            <a:r>
              <a:rPr lang="en-GB" sz="1800" smtClean="0">
                <a:latin typeface="Arial" charset="0"/>
              </a:rPr>
              <a:t>Improving the public sector</a:t>
            </a:r>
          </a:p>
          <a:p>
            <a:pPr lvl="1">
              <a:lnSpc>
                <a:spcPct val="120000"/>
              </a:lnSpc>
              <a:buClr>
                <a:srgbClr val="FF0066"/>
              </a:buClr>
            </a:pPr>
            <a:r>
              <a:rPr lang="en-GB" sz="1600" smtClean="0">
                <a:latin typeface="Arial" charset="0"/>
              </a:rPr>
              <a:t>Solutions: privatise services, use vouchers for access to benefits, localise delivery, introduce user fees, differential pay, common economic development fund (free rider) </a:t>
            </a:r>
          </a:p>
        </p:txBody>
      </p:sp>
      <p:sp>
        <p:nvSpPr>
          <p:cNvPr id="19459" name="Rectangle 8"/>
          <p:cNvSpPr>
            <a:spLocks noChangeArrowheads="1"/>
          </p:cNvSpPr>
          <p:nvPr/>
        </p:nvSpPr>
        <p:spPr bwMode="auto">
          <a:xfrm>
            <a:off x="1600200" y="1219200"/>
            <a:ext cx="5715000" cy="347663"/>
          </a:xfrm>
          <a:prstGeom prst="rect">
            <a:avLst/>
          </a:prstGeom>
          <a:noFill/>
          <a:ln w="12700">
            <a:noFill/>
            <a:miter lim="800000"/>
            <a:headEnd type="none" w="sm" len="sm"/>
            <a:tailEnd type="none" w="sm" len="sm"/>
          </a:ln>
        </p:spPr>
        <p:txBody>
          <a:bodyPr lIns="92075" tIns="46038" rIns="92075" bIns="46038">
            <a:spAutoFit/>
          </a:bodyPr>
          <a:lstStyle/>
          <a:p>
            <a:pPr algn="ctr" eaLnBrk="0" hangingPunct="0">
              <a:lnSpc>
                <a:spcPct val="60000"/>
              </a:lnSpc>
              <a:spcBef>
                <a:spcPct val="50000"/>
              </a:spcBef>
              <a:buClr>
                <a:srgbClr val="FF0066"/>
              </a:buClr>
              <a:buSzPct val="75000"/>
              <a:buFont typeface="Monotype Sorts"/>
              <a:buNone/>
            </a:pPr>
            <a:r>
              <a:rPr lang="en-GB" sz="2800" b="1">
                <a:solidFill>
                  <a:srgbClr val="FF0000"/>
                </a:solidFill>
                <a:latin typeface="Arial" charset="0"/>
              </a:rPr>
              <a:t>Recurring issues</a:t>
            </a:r>
          </a:p>
        </p:txBody>
      </p:sp>
      <p:sp>
        <p:nvSpPr>
          <p:cNvPr id="1946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3"/>
          <p:cNvSpPr>
            <a:spLocks noGrp="1"/>
          </p:cNvSpPr>
          <p:nvPr>
            <p:ph type="sldNum" sz="quarter" idx="12"/>
          </p:nvPr>
        </p:nvSpPr>
        <p:spPr>
          <a:noFill/>
        </p:spPr>
        <p:txBody>
          <a:bodyPr/>
          <a:lstStyle/>
          <a:p>
            <a:r>
              <a:rPr lang="en-US" smtClean="0">
                <a:cs typeface="Arial" charset="0"/>
              </a:rPr>
              <a:t>Slide </a:t>
            </a:r>
            <a:fld id="{189B658D-76D3-4B68-880D-630792CE8438}" type="slidenum">
              <a:rPr lang="en-US" smtClean="0">
                <a:cs typeface="Arial" charset="0"/>
              </a:rPr>
              <a:pPr/>
              <a:t>3</a:t>
            </a:fld>
            <a:endParaRPr lang="en-US" smtClean="0">
              <a:cs typeface="Arial" charset="0"/>
            </a:endParaRPr>
          </a:p>
        </p:txBody>
      </p:sp>
      <p:grpSp>
        <p:nvGrpSpPr>
          <p:cNvPr id="103456" name="Group 32"/>
          <p:cNvGrpSpPr>
            <a:grpSpLocks/>
          </p:cNvGrpSpPr>
          <p:nvPr/>
        </p:nvGrpSpPr>
        <p:grpSpPr bwMode="auto">
          <a:xfrm>
            <a:off x="1285875" y="1196975"/>
            <a:ext cx="5326063" cy="1905000"/>
            <a:chOff x="830" y="768"/>
            <a:chExt cx="3355" cy="1200"/>
          </a:xfrm>
        </p:grpSpPr>
        <p:sp>
          <p:nvSpPr>
            <p:cNvPr id="21542" name="Text Box 8"/>
            <p:cNvSpPr txBox="1">
              <a:spLocks noChangeArrowheads="1"/>
            </p:cNvSpPr>
            <p:nvPr/>
          </p:nvSpPr>
          <p:spPr bwMode="auto">
            <a:xfrm>
              <a:off x="3360" y="768"/>
              <a:ext cx="644" cy="2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t>S Social</a:t>
              </a:r>
            </a:p>
          </p:txBody>
        </p:sp>
        <p:grpSp>
          <p:nvGrpSpPr>
            <p:cNvPr id="21543" name="Group 30"/>
            <p:cNvGrpSpPr>
              <a:grpSpLocks/>
            </p:cNvGrpSpPr>
            <p:nvPr/>
          </p:nvGrpSpPr>
          <p:grpSpPr bwMode="auto">
            <a:xfrm>
              <a:off x="830" y="1056"/>
              <a:ext cx="3355" cy="912"/>
              <a:chOff x="830" y="1056"/>
              <a:chExt cx="3355" cy="912"/>
            </a:xfrm>
          </p:grpSpPr>
          <p:sp>
            <p:nvSpPr>
              <p:cNvPr id="21544" name="Line 5"/>
              <p:cNvSpPr>
                <a:spLocks noChangeShapeType="1"/>
              </p:cNvSpPr>
              <p:nvPr/>
            </p:nvSpPr>
            <p:spPr bwMode="auto">
              <a:xfrm flipV="1">
                <a:off x="1104" y="1056"/>
                <a:ext cx="2352" cy="912"/>
              </a:xfrm>
              <a:prstGeom prst="line">
                <a:avLst/>
              </a:prstGeom>
              <a:noFill/>
              <a:ln w="25400">
                <a:solidFill>
                  <a:schemeClr val="accent1"/>
                </a:solidFill>
                <a:round/>
                <a:headEnd type="none" w="sm" len="sm"/>
                <a:tailEnd type="none" w="sm" len="sm"/>
              </a:ln>
            </p:spPr>
            <p:txBody>
              <a:bodyPr lIns="92075" tIns="46038" rIns="92075" bIns="46038"/>
              <a:lstStyle/>
              <a:p>
                <a:endParaRPr lang="en-US"/>
              </a:p>
            </p:txBody>
          </p:sp>
          <p:sp>
            <p:nvSpPr>
              <p:cNvPr id="21545" name="Line 17"/>
              <p:cNvSpPr>
                <a:spLocks noChangeShapeType="1"/>
              </p:cNvSpPr>
              <p:nvPr/>
            </p:nvSpPr>
            <p:spPr bwMode="auto">
              <a:xfrm rot="-5400000">
                <a:off x="1992" y="456"/>
                <a:ext cx="0" cy="1680"/>
              </a:xfrm>
              <a:prstGeom prst="line">
                <a:avLst/>
              </a:prstGeom>
              <a:noFill/>
              <a:ln w="12700" cap="rnd">
                <a:solidFill>
                  <a:schemeClr val="accent1"/>
                </a:solidFill>
                <a:prstDash val="sysDot"/>
                <a:round/>
                <a:headEnd type="none" w="sm" len="sm"/>
                <a:tailEnd type="none" w="sm" len="sm"/>
              </a:ln>
            </p:spPr>
            <p:txBody>
              <a:bodyPr lIns="92075" tIns="46038" rIns="92075" bIns="46038"/>
              <a:lstStyle/>
              <a:p>
                <a:endParaRPr lang="en-US"/>
              </a:p>
            </p:txBody>
          </p:sp>
          <p:sp>
            <p:nvSpPr>
              <p:cNvPr id="21546" name="AutoShape 18"/>
              <p:cNvSpPr>
                <a:spLocks/>
              </p:cNvSpPr>
              <p:nvPr/>
            </p:nvSpPr>
            <p:spPr bwMode="auto">
              <a:xfrm>
                <a:off x="3216" y="1169"/>
                <a:ext cx="96" cy="768"/>
              </a:xfrm>
              <a:prstGeom prst="rightBrace">
                <a:avLst>
                  <a:gd name="adj1" fmla="val 66667"/>
                  <a:gd name="adj2" fmla="val 50000"/>
                </a:avLst>
              </a:prstGeom>
              <a:noFill/>
              <a:ln w="12700">
                <a:solidFill>
                  <a:schemeClr val="accent1"/>
                </a:solidFill>
                <a:round/>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21547" name="Text Box 19"/>
              <p:cNvSpPr txBox="1">
                <a:spLocks noChangeArrowheads="1"/>
              </p:cNvSpPr>
              <p:nvPr/>
            </p:nvSpPr>
            <p:spPr bwMode="auto">
              <a:xfrm>
                <a:off x="3360" y="1265"/>
                <a:ext cx="825" cy="250"/>
              </a:xfrm>
              <a:prstGeom prst="rect">
                <a:avLst/>
              </a:prstGeom>
              <a:noFill/>
              <a:ln w="12700">
                <a:solidFill>
                  <a:schemeClr val="accent1"/>
                </a:solid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t>Externality</a:t>
                </a:r>
              </a:p>
            </p:txBody>
          </p:sp>
          <p:sp>
            <p:nvSpPr>
              <p:cNvPr id="21548" name="Text Box 23"/>
              <p:cNvSpPr txBox="1">
                <a:spLocks noChangeArrowheads="1"/>
              </p:cNvSpPr>
              <p:nvPr/>
            </p:nvSpPr>
            <p:spPr bwMode="auto">
              <a:xfrm>
                <a:off x="830" y="1184"/>
                <a:ext cx="257" cy="2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t>P</a:t>
                </a:r>
                <a:r>
                  <a:rPr lang="en-GB" sz="2000" baseline="-25000"/>
                  <a:t>4</a:t>
                </a:r>
              </a:p>
            </p:txBody>
          </p:sp>
        </p:grpSp>
      </p:grpSp>
      <p:grpSp>
        <p:nvGrpSpPr>
          <p:cNvPr id="103453" name="Group 29"/>
          <p:cNvGrpSpPr>
            <a:grpSpLocks/>
          </p:cNvGrpSpPr>
          <p:nvPr/>
        </p:nvGrpSpPr>
        <p:grpSpPr bwMode="auto">
          <a:xfrm>
            <a:off x="1357313" y="1371600"/>
            <a:ext cx="6443662" cy="4648200"/>
            <a:chOff x="855" y="864"/>
            <a:chExt cx="4059" cy="2928"/>
          </a:xfrm>
        </p:grpSpPr>
        <p:sp>
          <p:nvSpPr>
            <p:cNvPr id="21529" name="Line 14"/>
            <p:cNvSpPr>
              <a:spLocks noChangeShapeType="1"/>
            </p:cNvSpPr>
            <p:nvPr/>
          </p:nvSpPr>
          <p:spPr bwMode="auto">
            <a:xfrm rot="-5400000">
              <a:off x="1944" y="1224"/>
              <a:ext cx="0" cy="1680"/>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grpSp>
          <p:nvGrpSpPr>
            <p:cNvPr id="21530" name="Group 27"/>
            <p:cNvGrpSpPr>
              <a:grpSpLocks/>
            </p:cNvGrpSpPr>
            <p:nvPr/>
          </p:nvGrpSpPr>
          <p:grpSpPr bwMode="auto">
            <a:xfrm>
              <a:off x="855" y="864"/>
              <a:ext cx="4059" cy="2928"/>
              <a:chOff x="855" y="864"/>
              <a:chExt cx="4059" cy="2928"/>
            </a:xfrm>
          </p:grpSpPr>
          <p:sp>
            <p:nvSpPr>
              <p:cNvPr id="21531" name="Line 2"/>
              <p:cNvSpPr>
                <a:spLocks noChangeShapeType="1"/>
              </p:cNvSpPr>
              <p:nvPr/>
            </p:nvSpPr>
            <p:spPr bwMode="auto">
              <a:xfrm rot="-5400000">
                <a:off x="2832" y="1728"/>
                <a:ext cx="0" cy="3456"/>
              </a:xfrm>
              <a:prstGeom prst="line">
                <a:avLst/>
              </a:prstGeom>
              <a:noFill/>
              <a:ln w="12700">
                <a:solidFill>
                  <a:schemeClr val="tx1"/>
                </a:solidFill>
                <a:round/>
                <a:headEnd type="none" w="sm" len="sm"/>
                <a:tailEnd type="arrow" w="sm" len="sm"/>
              </a:ln>
            </p:spPr>
            <p:txBody>
              <a:bodyPr lIns="92075" tIns="46038" rIns="92075" bIns="46038"/>
              <a:lstStyle/>
              <a:p>
                <a:endParaRPr lang="en-US"/>
              </a:p>
            </p:txBody>
          </p:sp>
          <p:sp>
            <p:nvSpPr>
              <p:cNvPr id="21532" name="Line 3"/>
              <p:cNvSpPr>
                <a:spLocks noChangeShapeType="1"/>
              </p:cNvSpPr>
              <p:nvPr/>
            </p:nvSpPr>
            <p:spPr bwMode="auto">
              <a:xfrm>
                <a:off x="1104" y="1056"/>
                <a:ext cx="0" cy="2400"/>
              </a:xfrm>
              <a:prstGeom prst="line">
                <a:avLst/>
              </a:prstGeom>
              <a:noFill/>
              <a:ln w="12700">
                <a:solidFill>
                  <a:schemeClr val="tx1"/>
                </a:solidFill>
                <a:round/>
                <a:headEnd type="none" w="sm" len="sm"/>
                <a:tailEnd type="none" w="sm" len="sm"/>
              </a:ln>
            </p:spPr>
            <p:txBody>
              <a:bodyPr lIns="92075" tIns="46038" rIns="92075" bIns="46038"/>
              <a:lstStyle/>
              <a:p>
                <a:endParaRPr lang="en-US"/>
              </a:p>
            </p:txBody>
          </p:sp>
          <p:sp>
            <p:nvSpPr>
              <p:cNvPr id="21533" name="Line 4"/>
              <p:cNvSpPr>
                <a:spLocks noChangeShapeType="1"/>
              </p:cNvSpPr>
              <p:nvPr/>
            </p:nvSpPr>
            <p:spPr bwMode="auto">
              <a:xfrm flipV="1">
                <a:off x="1104" y="1824"/>
                <a:ext cx="2352" cy="912"/>
              </a:xfrm>
              <a:prstGeom prst="line">
                <a:avLst/>
              </a:prstGeom>
              <a:noFill/>
              <a:ln w="12700">
                <a:solidFill>
                  <a:schemeClr val="tx1"/>
                </a:solidFill>
                <a:round/>
                <a:headEnd type="none" w="sm" len="sm"/>
                <a:tailEnd type="none" w="sm" len="sm"/>
              </a:ln>
            </p:spPr>
            <p:txBody>
              <a:bodyPr lIns="92075" tIns="46038" rIns="92075" bIns="46038"/>
              <a:lstStyle/>
              <a:p>
                <a:endParaRPr lang="en-US"/>
              </a:p>
            </p:txBody>
          </p:sp>
          <p:sp>
            <p:nvSpPr>
              <p:cNvPr id="21534" name="Line 6"/>
              <p:cNvSpPr>
                <a:spLocks noChangeShapeType="1"/>
              </p:cNvSpPr>
              <p:nvPr/>
            </p:nvSpPr>
            <p:spPr bwMode="auto">
              <a:xfrm rot="16200000" flipV="1">
                <a:off x="1584" y="576"/>
                <a:ext cx="2256" cy="2832"/>
              </a:xfrm>
              <a:prstGeom prst="line">
                <a:avLst/>
              </a:prstGeom>
              <a:noFill/>
              <a:ln w="12700">
                <a:solidFill>
                  <a:schemeClr val="tx1"/>
                </a:solidFill>
                <a:round/>
                <a:headEnd type="none" w="sm" len="sm"/>
                <a:tailEnd type="none" w="sm" len="sm"/>
              </a:ln>
            </p:spPr>
            <p:txBody>
              <a:bodyPr lIns="92075" tIns="46038" rIns="92075" bIns="46038"/>
              <a:lstStyle/>
              <a:p>
                <a:endParaRPr lang="en-US"/>
              </a:p>
            </p:txBody>
          </p:sp>
          <p:sp>
            <p:nvSpPr>
              <p:cNvPr id="21535" name="Text Box 7"/>
              <p:cNvSpPr txBox="1">
                <a:spLocks noChangeArrowheads="1"/>
              </p:cNvSpPr>
              <p:nvPr/>
            </p:nvSpPr>
            <p:spPr bwMode="auto">
              <a:xfrm>
                <a:off x="3408" y="1903"/>
                <a:ext cx="688" cy="2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t>S private</a:t>
                </a:r>
              </a:p>
            </p:txBody>
          </p:sp>
          <p:sp>
            <p:nvSpPr>
              <p:cNvPr id="21536" name="Text Box 9"/>
              <p:cNvSpPr txBox="1">
                <a:spLocks noChangeArrowheads="1"/>
              </p:cNvSpPr>
              <p:nvPr/>
            </p:nvSpPr>
            <p:spPr bwMode="auto">
              <a:xfrm>
                <a:off x="4080" y="2815"/>
                <a:ext cx="658" cy="25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a:t>Demand</a:t>
                </a:r>
              </a:p>
            </p:txBody>
          </p:sp>
          <p:sp>
            <p:nvSpPr>
              <p:cNvPr id="21537" name="Line 10"/>
              <p:cNvSpPr>
                <a:spLocks noChangeShapeType="1"/>
              </p:cNvSpPr>
              <p:nvPr/>
            </p:nvSpPr>
            <p:spPr bwMode="auto">
              <a:xfrm>
                <a:off x="2832" y="1296"/>
                <a:ext cx="0" cy="2160"/>
              </a:xfrm>
              <a:prstGeom prst="line">
                <a:avLst/>
              </a:prstGeom>
              <a:noFill/>
              <a:ln w="12700" cap="rnd">
                <a:solidFill>
                  <a:srgbClr val="008000"/>
                </a:solidFill>
                <a:prstDash val="sysDot"/>
                <a:round/>
                <a:headEnd type="none" w="sm" len="sm"/>
                <a:tailEnd type="none" w="sm" len="sm"/>
              </a:ln>
            </p:spPr>
            <p:txBody>
              <a:bodyPr lIns="92075" tIns="46038" rIns="92075" bIns="46038"/>
              <a:lstStyle/>
              <a:p>
                <a:endParaRPr lang="en-US"/>
              </a:p>
            </p:txBody>
          </p:sp>
          <p:sp>
            <p:nvSpPr>
              <p:cNvPr id="21538" name="Text Box 13"/>
              <p:cNvSpPr txBox="1">
                <a:spLocks noChangeArrowheads="1"/>
              </p:cNvSpPr>
              <p:nvPr/>
            </p:nvSpPr>
            <p:spPr bwMode="auto">
              <a:xfrm>
                <a:off x="2784" y="3504"/>
                <a:ext cx="312"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Q</a:t>
                </a:r>
                <a:r>
                  <a:rPr lang="en-GB" baseline="-25000"/>
                  <a:t>a</a:t>
                </a:r>
              </a:p>
            </p:txBody>
          </p:sp>
          <p:sp>
            <p:nvSpPr>
              <p:cNvPr id="21539" name="Text Box 21"/>
              <p:cNvSpPr txBox="1">
                <a:spLocks noChangeArrowheads="1"/>
              </p:cNvSpPr>
              <p:nvPr/>
            </p:nvSpPr>
            <p:spPr bwMode="auto">
              <a:xfrm>
                <a:off x="855" y="1935"/>
                <a:ext cx="270" cy="252"/>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t>P</a:t>
                </a:r>
                <a:r>
                  <a:rPr lang="en-GB" sz="2000" b="1" baseline="-25000"/>
                  <a:t>2</a:t>
                </a:r>
              </a:p>
            </p:txBody>
          </p:sp>
          <p:sp>
            <p:nvSpPr>
              <p:cNvPr id="21540" name="Text Box 24"/>
              <p:cNvSpPr txBox="1">
                <a:spLocks noChangeArrowheads="1"/>
              </p:cNvSpPr>
              <p:nvPr/>
            </p:nvSpPr>
            <p:spPr bwMode="auto">
              <a:xfrm>
                <a:off x="4406" y="3463"/>
                <a:ext cx="508" cy="192"/>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a:t>Quantity</a:t>
                </a:r>
              </a:p>
            </p:txBody>
          </p:sp>
          <p:sp>
            <p:nvSpPr>
              <p:cNvPr id="21541" name="Text Box 25"/>
              <p:cNvSpPr txBox="1">
                <a:spLocks noChangeArrowheads="1"/>
              </p:cNvSpPr>
              <p:nvPr/>
            </p:nvSpPr>
            <p:spPr bwMode="auto">
              <a:xfrm>
                <a:off x="902" y="871"/>
                <a:ext cx="172" cy="192"/>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a:t>£</a:t>
                </a:r>
              </a:p>
            </p:txBody>
          </p:sp>
        </p:grpSp>
      </p:grpSp>
      <p:sp>
        <p:nvSpPr>
          <p:cNvPr id="21508" name="Text Box 26"/>
          <p:cNvSpPr txBox="1">
            <a:spLocks noChangeArrowheads="1"/>
          </p:cNvSpPr>
          <p:nvPr/>
        </p:nvSpPr>
        <p:spPr bwMode="auto">
          <a:xfrm>
            <a:off x="1714500" y="857250"/>
            <a:ext cx="6772275" cy="461963"/>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b="1">
                <a:solidFill>
                  <a:srgbClr val="FF0000"/>
                </a:solidFill>
                <a:latin typeface="Arial" charset="0"/>
              </a:rPr>
              <a:t>Externalities &amp; why roads get congested</a:t>
            </a:r>
          </a:p>
        </p:txBody>
      </p:sp>
      <p:sp>
        <p:nvSpPr>
          <p:cNvPr id="21509"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grpSp>
        <p:nvGrpSpPr>
          <p:cNvPr id="42" name="Group 41"/>
          <p:cNvGrpSpPr>
            <a:grpSpLocks/>
          </p:cNvGrpSpPr>
          <p:nvPr/>
        </p:nvGrpSpPr>
        <p:grpSpPr bwMode="auto">
          <a:xfrm>
            <a:off x="0" y="1928813"/>
            <a:ext cx="3751263" cy="3960812"/>
            <a:chOff x="0" y="1928812"/>
            <a:chExt cx="3751264" cy="3960811"/>
          </a:xfrm>
        </p:grpSpPr>
        <p:sp>
          <p:nvSpPr>
            <p:cNvPr id="37" name="Text Box 21"/>
            <p:cNvSpPr txBox="1">
              <a:spLocks noChangeArrowheads="1"/>
            </p:cNvSpPr>
            <p:nvPr/>
          </p:nvSpPr>
          <p:spPr bwMode="auto">
            <a:xfrm>
              <a:off x="1285875" y="2285999"/>
              <a:ext cx="414338" cy="400050"/>
            </a:xfrm>
            <a:prstGeom prst="rect">
              <a:avLst/>
            </a:prstGeom>
            <a:noFill/>
            <a:ln w="12700">
              <a:noFill/>
              <a:miter lim="800000"/>
              <a:headEnd type="none" w="sm" len="sm"/>
              <a:tailEnd type="none" w="sm" len="sm"/>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GB" sz="2000" dirty="0">
                  <a:solidFill>
                    <a:schemeClr val="accent1">
                      <a:lumMod val="75000"/>
                    </a:schemeClr>
                  </a:solidFill>
                  <a:cs typeface="+mn-cs"/>
                </a:rPr>
                <a:t>P</a:t>
              </a:r>
              <a:r>
                <a:rPr lang="en-GB" sz="2000" baseline="-25000" dirty="0">
                  <a:solidFill>
                    <a:schemeClr val="accent1">
                      <a:lumMod val="75000"/>
                    </a:schemeClr>
                  </a:solidFill>
                  <a:cs typeface="+mn-cs"/>
                </a:rPr>
                <a:t>3</a:t>
              </a:r>
              <a:endParaRPr lang="en-GB" sz="2000" baseline="-25000" dirty="0">
                <a:solidFill>
                  <a:schemeClr val="accent1">
                    <a:lumMod val="75000"/>
                  </a:schemeClr>
                </a:solidFill>
                <a:cs typeface="+mn-cs"/>
              </a:endParaRPr>
            </a:p>
          </p:txBody>
        </p:sp>
        <p:grpSp>
          <p:nvGrpSpPr>
            <p:cNvPr id="21518" name="Group 40"/>
            <p:cNvGrpSpPr>
              <a:grpSpLocks/>
            </p:cNvGrpSpPr>
            <p:nvPr/>
          </p:nvGrpSpPr>
          <p:grpSpPr bwMode="auto">
            <a:xfrm>
              <a:off x="0" y="1928812"/>
              <a:ext cx="3751264" cy="3960811"/>
              <a:chOff x="0" y="1928812"/>
              <a:chExt cx="3751264" cy="3960811"/>
            </a:xfrm>
          </p:grpSpPr>
          <p:grpSp>
            <p:nvGrpSpPr>
              <p:cNvPr id="21519" name="Group 33"/>
              <p:cNvGrpSpPr>
                <a:grpSpLocks/>
              </p:cNvGrpSpPr>
              <p:nvPr/>
            </p:nvGrpSpPr>
            <p:grpSpPr bwMode="auto">
              <a:xfrm>
                <a:off x="0" y="1928812"/>
                <a:ext cx="3751264" cy="3960811"/>
                <a:chOff x="0" y="1215"/>
                <a:chExt cx="2363" cy="2495"/>
              </a:xfrm>
            </p:grpSpPr>
            <p:sp>
              <p:nvSpPr>
                <p:cNvPr id="21523" name="Line 11"/>
                <p:cNvSpPr>
                  <a:spLocks noChangeShapeType="1"/>
                </p:cNvSpPr>
                <p:nvPr/>
              </p:nvSpPr>
              <p:spPr bwMode="auto">
                <a:xfrm>
                  <a:off x="2140" y="1550"/>
                  <a:ext cx="0" cy="1872"/>
                </a:xfrm>
                <a:prstGeom prst="line">
                  <a:avLst/>
                </a:prstGeom>
                <a:noFill/>
                <a:ln w="12700" cap="rnd">
                  <a:solidFill>
                    <a:srgbClr val="FF0000"/>
                  </a:solidFill>
                  <a:prstDash val="sysDash"/>
                  <a:round/>
                  <a:headEnd type="none" w="sm" len="sm"/>
                  <a:tailEnd type="none" w="sm" len="sm"/>
                </a:ln>
              </p:spPr>
              <p:txBody>
                <a:bodyPr lIns="92075" tIns="46038" rIns="92075" bIns="46038"/>
                <a:lstStyle/>
                <a:p>
                  <a:endParaRPr lang="en-US"/>
                </a:p>
              </p:txBody>
            </p:sp>
            <p:sp>
              <p:nvSpPr>
                <p:cNvPr id="21524" name="Text Box 12"/>
                <p:cNvSpPr txBox="1">
                  <a:spLocks noChangeArrowheads="1"/>
                </p:cNvSpPr>
                <p:nvPr/>
              </p:nvSpPr>
              <p:spPr bwMode="auto">
                <a:xfrm>
                  <a:off x="2044" y="3422"/>
                  <a:ext cx="319" cy="288"/>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a:t>Q</a:t>
                  </a:r>
                  <a:r>
                    <a:rPr lang="en-GB" baseline="-25000"/>
                    <a:t>0</a:t>
                  </a:r>
                </a:p>
              </p:txBody>
            </p:sp>
            <p:sp>
              <p:nvSpPr>
                <p:cNvPr id="21525" name="Line 15"/>
                <p:cNvSpPr>
                  <a:spLocks noChangeShapeType="1"/>
                </p:cNvSpPr>
                <p:nvPr/>
              </p:nvSpPr>
              <p:spPr bwMode="auto">
                <a:xfrm rot="5400000" flipV="1">
                  <a:off x="1612" y="1790"/>
                  <a:ext cx="0" cy="1056"/>
                </a:xfrm>
                <a:prstGeom prst="line">
                  <a:avLst/>
                </a:prstGeom>
                <a:noFill/>
                <a:ln w="12700" cap="rnd">
                  <a:solidFill>
                    <a:srgbClr val="FF0000"/>
                  </a:solidFill>
                  <a:prstDash val="sysDot"/>
                  <a:round/>
                  <a:headEnd type="none" w="sm" len="sm"/>
                  <a:tailEnd type="none" w="sm" len="sm"/>
                </a:ln>
              </p:spPr>
              <p:txBody>
                <a:bodyPr lIns="92075" tIns="46038" rIns="92075" bIns="46038"/>
                <a:lstStyle/>
                <a:p>
                  <a:endParaRPr lang="en-US"/>
                </a:p>
              </p:txBody>
            </p:sp>
            <p:sp>
              <p:nvSpPr>
                <p:cNvPr id="21526" name="Line 16"/>
                <p:cNvSpPr>
                  <a:spLocks noChangeShapeType="1"/>
                </p:cNvSpPr>
                <p:nvPr/>
              </p:nvSpPr>
              <p:spPr bwMode="auto">
                <a:xfrm rot="-5400000">
                  <a:off x="1639" y="1042"/>
                  <a:ext cx="0" cy="1056"/>
                </a:xfrm>
                <a:prstGeom prst="line">
                  <a:avLst/>
                </a:prstGeom>
                <a:noFill/>
                <a:ln w="12700" cap="rnd">
                  <a:solidFill>
                    <a:srgbClr val="FF0000"/>
                  </a:solidFill>
                  <a:prstDash val="sysDash"/>
                  <a:round/>
                  <a:headEnd type="none" w="sm" len="sm"/>
                  <a:tailEnd type="none" w="sm" len="sm"/>
                </a:ln>
              </p:spPr>
              <p:txBody>
                <a:bodyPr lIns="92075" tIns="46038" rIns="92075" bIns="46038"/>
                <a:lstStyle/>
                <a:p>
                  <a:endParaRPr lang="en-US"/>
                </a:p>
              </p:txBody>
            </p:sp>
            <p:sp>
              <p:nvSpPr>
                <p:cNvPr id="103444" name="Text Box 20"/>
                <p:cNvSpPr txBox="1">
                  <a:spLocks noChangeArrowheads="1"/>
                </p:cNvSpPr>
                <p:nvPr/>
              </p:nvSpPr>
              <p:spPr bwMode="auto">
                <a:xfrm>
                  <a:off x="765" y="2205"/>
                  <a:ext cx="261" cy="252"/>
                </a:xfrm>
                <a:prstGeom prst="rect">
                  <a:avLst/>
                </a:prstGeom>
                <a:noFill/>
                <a:ln w="12700">
                  <a:noFill/>
                  <a:miter lim="800000"/>
                  <a:headEnd type="none" w="sm" len="sm"/>
                  <a:tailEnd type="none" w="sm" len="sm"/>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GB" sz="2000" dirty="0">
                      <a:solidFill>
                        <a:schemeClr val="accent1">
                          <a:lumMod val="75000"/>
                        </a:schemeClr>
                      </a:solidFill>
                      <a:cs typeface="+mn-cs"/>
                    </a:rPr>
                    <a:t>P</a:t>
                  </a:r>
                  <a:r>
                    <a:rPr lang="en-GB" sz="2000" baseline="-25000" dirty="0">
                      <a:solidFill>
                        <a:schemeClr val="accent1">
                          <a:lumMod val="75000"/>
                        </a:schemeClr>
                      </a:solidFill>
                      <a:cs typeface="+mn-cs"/>
                    </a:rPr>
                    <a:t>1</a:t>
                  </a:r>
                </a:p>
              </p:txBody>
            </p:sp>
            <p:sp>
              <p:nvSpPr>
                <p:cNvPr id="21528" name="Text Box 22"/>
                <p:cNvSpPr txBox="1">
                  <a:spLocks noChangeArrowheads="1"/>
                </p:cNvSpPr>
                <p:nvPr/>
              </p:nvSpPr>
              <p:spPr bwMode="auto">
                <a:xfrm>
                  <a:off x="0" y="1215"/>
                  <a:ext cx="786" cy="586"/>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600" b="1">
                      <a:latin typeface="Arial" charset="0"/>
                    </a:rPr>
                    <a:t>Private </a:t>
                  </a:r>
                </a:p>
                <a:p>
                  <a:pPr eaLnBrk="0" hangingPunct="0">
                    <a:spcBef>
                      <a:spcPct val="20000"/>
                    </a:spcBef>
                    <a:buClr>
                      <a:schemeClr val="tx2"/>
                    </a:buClr>
                    <a:buSzPct val="75000"/>
                    <a:buFont typeface="Monotype Sorts"/>
                    <a:buNone/>
                  </a:pPr>
                  <a:r>
                    <a:rPr lang="en-GB" sz="1600" b="1">
                      <a:latin typeface="Arial" charset="0"/>
                    </a:rPr>
                    <a:t>Benefit &amp; </a:t>
                  </a:r>
                </a:p>
                <a:p>
                  <a:pPr eaLnBrk="0" hangingPunct="0">
                    <a:spcBef>
                      <a:spcPct val="20000"/>
                    </a:spcBef>
                    <a:buClr>
                      <a:schemeClr val="tx2"/>
                    </a:buClr>
                    <a:buSzPct val="75000"/>
                    <a:buFont typeface="Monotype Sorts"/>
                    <a:buNone/>
                  </a:pPr>
                  <a:r>
                    <a:rPr lang="en-GB" sz="1600" b="1">
                      <a:latin typeface="Arial" charset="0"/>
                    </a:rPr>
                    <a:t>social cost</a:t>
                  </a:r>
                  <a:endParaRPr lang="en-GB" sz="1600" b="1" baseline="-25000">
                    <a:latin typeface="Arial" charset="0"/>
                  </a:endParaRPr>
                </a:p>
              </p:txBody>
            </p:sp>
          </p:grpSp>
          <p:sp>
            <p:nvSpPr>
              <p:cNvPr id="21520" name="Text Box 22"/>
              <p:cNvSpPr txBox="1">
                <a:spLocks noChangeArrowheads="1"/>
              </p:cNvSpPr>
              <p:nvPr/>
            </p:nvSpPr>
            <p:spPr bwMode="auto">
              <a:xfrm>
                <a:off x="0" y="3286124"/>
                <a:ext cx="928139" cy="634662"/>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600" b="1">
                    <a:latin typeface="Arial" charset="0"/>
                  </a:rPr>
                  <a:t>Private </a:t>
                </a:r>
              </a:p>
              <a:p>
                <a:pPr eaLnBrk="0" hangingPunct="0">
                  <a:spcBef>
                    <a:spcPct val="20000"/>
                  </a:spcBef>
                  <a:buClr>
                    <a:schemeClr val="tx2"/>
                  </a:buClr>
                  <a:buSzPct val="75000"/>
                  <a:buFont typeface="Monotype Sorts"/>
                  <a:buNone/>
                </a:pPr>
                <a:r>
                  <a:rPr lang="en-GB" sz="1600" b="1">
                    <a:latin typeface="Arial" charset="0"/>
                  </a:rPr>
                  <a:t>Cost</a:t>
                </a:r>
                <a:endParaRPr lang="en-GB" sz="1600" b="1" baseline="-25000">
                  <a:latin typeface="Arial" charset="0"/>
                </a:endParaRPr>
              </a:p>
            </p:txBody>
          </p:sp>
          <p:sp>
            <p:nvSpPr>
              <p:cNvPr id="21521" name="Right Arrow 37"/>
              <p:cNvSpPr>
                <a:spLocks noChangeArrowheads="1"/>
              </p:cNvSpPr>
              <p:nvPr/>
            </p:nvSpPr>
            <p:spPr bwMode="auto">
              <a:xfrm>
                <a:off x="642910" y="3571876"/>
                <a:ext cx="571504" cy="285752"/>
              </a:xfrm>
              <a:prstGeom prst="rightArrow">
                <a:avLst>
                  <a:gd name="adj1" fmla="val 50000"/>
                  <a:gd name="adj2" fmla="val 50000"/>
                </a:avLst>
              </a:prstGeom>
              <a:solidFill>
                <a:schemeClr val="accent1"/>
              </a:solidFill>
              <a:ln w="12700" algn="ctr">
                <a:solidFill>
                  <a:schemeClr val="tx1"/>
                </a:solidFill>
                <a:round/>
                <a:headEnd type="none" w="sm" len="sm"/>
                <a:tailEnd type="none" w="sm" len="sm"/>
              </a:ln>
            </p:spPr>
            <p:txBody>
              <a:bodyPr lIns="92075" tIns="46038" rIns="92075" bIns="46038"/>
              <a:lstStyle/>
              <a:p>
                <a:pPr eaLnBrk="0" hangingPunct="0">
                  <a:spcBef>
                    <a:spcPct val="20000"/>
                  </a:spcBef>
                  <a:buClr>
                    <a:schemeClr val="tx2"/>
                  </a:buClr>
                  <a:buSzPct val="75000"/>
                  <a:buFont typeface="Monotype Sorts"/>
                  <a:buNone/>
                </a:pPr>
                <a:endParaRPr lang="en-US"/>
              </a:p>
            </p:txBody>
          </p:sp>
          <p:sp>
            <p:nvSpPr>
              <p:cNvPr id="21522" name="Right Arrow 38"/>
              <p:cNvSpPr>
                <a:spLocks noChangeArrowheads="1"/>
              </p:cNvSpPr>
              <p:nvPr/>
            </p:nvSpPr>
            <p:spPr bwMode="auto">
              <a:xfrm>
                <a:off x="714349" y="2357430"/>
                <a:ext cx="571504" cy="285752"/>
              </a:xfrm>
              <a:prstGeom prst="rightArrow">
                <a:avLst>
                  <a:gd name="adj1" fmla="val 50000"/>
                  <a:gd name="adj2" fmla="val 50000"/>
                </a:avLst>
              </a:prstGeom>
              <a:solidFill>
                <a:schemeClr val="accent1"/>
              </a:solidFill>
              <a:ln w="12700" algn="ctr">
                <a:solidFill>
                  <a:schemeClr val="tx1"/>
                </a:solidFill>
                <a:round/>
                <a:headEnd type="none" w="sm" len="sm"/>
                <a:tailEnd type="none" w="sm" len="sm"/>
              </a:ln>
            </p:spPr>
            <p:txBody>
              <a:bodyPr lIns="92075" tIns="46038" rIns="92075" bIns="46038"/>
              <a:lstStyle/>
              <a:p>
                <a:pPr eaLnBrk="0" hangingPunct="0">
                  <a:spcBef>
                    <a:spcPct val="20000"/>
                  </a:spcBef>
                  <a:buClr>
                    <a:schemeClr val="tx2"/>
                  </a:buClr>
                  <a:buSzPct val="75000"/>
                  <a:buFont typeface="Monotype Sorts"/>
                  <a:buNone/>
                </a:pPr>
                <a:endParaRPr lang="en-US"/>
              </a:p>
            </p:txBody>
          </p:sp>
        </p:grpSp>
      </p:grpSp>
      <p:grpSp>
        <p:nvGrpSpPr>
          <p:cNvPr id="49" name="Group 48"/>
          <p:cNvGrpSpPr>
            <a:grpSpLocks/>
          </p:cNvGrpSpPr>
          <p:nvPr/>
        </p:nvGrpSpPr>
        <p:grpSpPr bwMode="auto">
          <a:xfrm>
            <a:off x="3500438" y="2357438"/>
            <a:ext cx="357187" cy="3071812"/>
            <a:chOff x="3500430" y="2357430"/>
            <a:chExt cx="357190" cy="3071834"/>
          </a:xfrm>
        </p:grpSpPr>
        <p:sp>
          <p:nvSpPr>
            <p:cNvPr id="21513" name="Line 11"/>
            <p:cNvSpPr>
              <a:spLocks noChangeShapeType="1"/>
            </p:cNvSpPr>
            <p:nvPr/>
          </p:nvSpPr>
          <p:spPr bwMode="auto">
            <a:xfrm flipH="1">
              <a:off x="3643302" y="2357430"/>
              <a:ext cx="45719" cy="3071834"/>
            </a:xfrm>
            <a:prstGeom prst="line">
              <a:avLst/>
            </a:prstGeom>
            <a:noFill/>
            <a:ln w="31750" cap="rnd">
              <a:solidFill>
                <a:srgbClr val="2FFB0D"/>
              </a:solidFill>
              <a:round/>
              <a:headEnd type="none" w="sm" len="sm"/>
              <a:tailEnd type="none" w="sm" len="sm"/>
            </a:ln>
          </p:spPr>
          <p:txBody>
            <a:bodyPr lIns="92075" tIns="46038" rIns="92075" bIns="46038"/>
            <a:lstStyle/>
            <a:p>
              <a:endParaRPr lang="en-US"/>
            </a:p>
          </p:txBody>
        </p:sp>
        <p:grpSp>
          <p:nvGrpSpPr>
            <p:cNvPr id="21514" name="Group 47"/>
            <p:cNvGrpSpPr>
              <a:grpSpLocks/>
            </p:cNvGrpSpPr>
            <p:nvPr/>
          </p:nvGrpSpPr>
          <p:grpSpPr bwMode="auto">
            <a:xfrm>
              <a:off x="3500430" y="2500306"/>
              <a:ext cx="357190" cy="1271590"/>
              <a:chOff x="3500430" y="2500306"/>
              <a:chExt cx="357190" cy="1271590"/>
            </a:xfrm>
          </p:grpSpPr>
          <p:sp>
            <p:nvSpPr>
              <p:cNvPr id="45" name="Donut 44"/>
              <p:cNvSpPr/>
              <p:nvPr/>
            </p:nvSpPr>
            <p:spPr bwMode="auto">
              <a:xfrm>
                <a:off x="3500430" y="2500306"/>
                <a:ext cx="357190" cy="342902"/>
              </a:xfrm>
              <a:prstGeom prst="donut">
                <a:avLst/>
              </a:prstGeom>
              <a:solidFill>
                <a:srgbClr val="FFFF00"/>
              </a:solidFill>
              <a:ln w="12700" cap="flat" cmpd="sng" algn="ctr">
                <a:solidFill>
                  <a:schemeClr val="tx1"/>
                </a:solidFill>
                <a:prstDash val="solid"/>
                <a:round/>
                <a:headEnd type="none" w="sm" len="sm"/>
                <a:tailEnd type="none" w="sm" len="sm"/>
              </a:ln>
              <a:effectLst/>
            </p:spPr>
            <p:txBody>
              <a:bodyPr lIns="92075" tIns="46038" rIns="92075" bIns="46038"/>
              <a:lstStyle/>
              <a:p>
                <a:pPr eaLnBrk="0" hangingPunct="0">
                  <a:spcBef>
                    <a:spcPct val="20000"/>
                  </a:spcBef>
                  <a:buClr>
                    <a:schemeClr val="tx2"/>
                  </a:buClr>
                  <a:buSzPct val="75000"/>
                  <a:buFont typeface="Monotype Sorts" pitchFamily="2" charset="2"/>
                  <a:buNone/>
                  <a:defRPr/>
                </a:pPr>
                <a:endParaRPr lang="en-US">
                  <a:cs typeface="+mn-cs"/>
                </a:endParaRPr>
              </a:p>
            </p:txBody>
          </p:sp>
          <p:sp>
            <p:nvSpPr>
              <p:cNvPr id="46" name="Donut 45"/>
              <p:cNvSpPr/>
              <p:nvPr/>
            </p:nvSpPr>
            <p:spPr bwMode="auto">
              <a:xfrm>
                <a:off x="3500430" y="3429000"/>
                <a:ext cx="357190" cy="342902"/>
              </a:xfrm>
              <a:prstGeom prst="donut">
                <a:avLst/>
              </a:prstGeom>
              <a:solidFill>
                <a:srgbClr val="FF0000"/>
              </a:solidFill>
              <a:ln w="12700" cap="flat" cmpd="sng" algn="ctr">
                <a:solidFill>
                  <a:schemeClr val="tx1"/>
                </a:solidFill>
                <a:prstDash val="solid"/>
                <a:round/>
                <a:headEnd type="none" w="sm" len="sm"/>
                <a:tailEnd type="none" w="sm" len="sm"/>
              </a:ln>
              <a:effectLst/>
            </p:spPr>
            <p:txBody>
              <a:bodyPr lIns="92075" tIns="46038" rIns="92075" bIns="46038"/>
              <a:lstStyle/>
              <a:p>
                <a:pPr eaLnBrk="0" hangingPunct="0">
                  <a:spcBef>
                    <a:spcPct val="20000"/>
                  </a:spcBef>
                  <a:buClr>
                    <a:schemeClr val="tx2"/>
                  </a:buClr>
                  <a:buSzPct val="75000"/>
                  <a:buFont typeface="Monotype Sorts" pitchFamily="2" charset="2"/>
                  <a:buNone/>
                  <a:defRPr/>
                </a:pPr>
                <a:endParaRPr lang="en-US">
                  <a:cs typeface="+mn-cs"/>
                </a:endParaRPr>
              </a:p>
            </p:txBody>
          </p:sp>
        </p:grpSp>
      </p:grpSp>
      <p:sp>
        <p:nvSpPr>
          <p:cNvPr id="47" name="Donut 46"/>
          <p:cNvSpPr/>
          <p:nvPr/>
        </p:nvSpPr>
        <p:spPr bwMode="auto">
          <a:xfrm>
            <a:off x="3500438" y="2143125"/>
            <a:ext cx="357187" cy="342900"/>
          </a:xfrm>
          <a:prstGeom prst="donut">
            <a:avLst/>
          </a:prstGeom>
          <a:solidFill>
            <a:srgbClr val="FF0000"/>
          </a:solidFill>
          <a:ln w="12700" cap="flat" cmpd="sng" algn="ctr">
            <a:solidFill>
              <a:schemeClr val="tx1"/>
            </a:solidFill>
            <a:prstDash val="solid"/>
            <a:round/>
            <a:headEnd type="none" w="sm" len="sm"/>
            <a:tailEnd type="none" w="sm" len="sm"/>
          </a:ln>
          <a:effectLst/>
        </p:spPr>
        <p:txBody>
          <a:bodyPr lIns="92075" tIns="46038" rIns="92075" bIns="46038"/>
          <a:lstStyle/>
          <a:p>
            <a:pPr eaLnBrk="0" hangingPunct="0">
              <a:spcBef>
                <a:spcPct val="20000"/>
              </a:spcBef>
              <a:buClr>
                <a:schemeClr val="tx2"/>
              </a:buClr>
              <a:buSzPct val="75000"/>
              <a:buFont typeface="Monotype Sorts" pitchFamily="2" charset="2"/>
              <a:buNone/>
              <a:defRPr/>
            </a:pPr>
            <a:endParaRPr lang="en-US">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3453"/>
                                        </p:tgtEl>
                                        <p:attrNameLst>
                                          <p:attrName>style.visibility</p:attrName>
                                        </p:attrNameLst>
                                      </p:cBhvr>
                                      <p:to>
                                        <p:strVal val="visible"/>
                                      </p:to>
                                    </p:set>
                                    <p:anim calcmode="lin" valueType="num">
                                      <p:cBhvr additive="base">
                                        <p:cTn id="7" dur="500" fill="hold"/>
                                        <p:tgtEl>
                                          <p:spTgt spid="103453"/>
                                        </p:tgtEl>
                                        <p:attrNameLst>
                                          <p:attrName>ppt_x</p:attrName>
                                        </p:attrNameLst>
                                      </p:cBhvr>
                                      <p:tavLst>
                                        <p:tav tm="0">
                                          <p:val>
                                            <p:strVal val="0-#ppt_w/2"/>
                                          </p:val>
                                        </p:tav>
                                        <p:tav tm="100000">
                                          <p:val>
                                            <p:strVal val="#ppt_x"/>
                                          </p:val>
                                        </p:tav>
                                      </p:tavLst>
                                    </p:anim>
                                    <p:anim calcmode="lin" valueType="num">
                                      <p:cBhvr additive="base">
                                        <p:cTn id="8" dur="500" fill="hold"/>
                                        <p:tgtEl>
                                          <p:spTgt spid="10345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03456"/>
                                        </p:tgtEl>
                                        <p:attrNameLst>
                                          <p:attrName>style.visibility</p:attrName>
                                        </p:attrNameLst>
                                      </p:cBhvr>
                                      <p:to>
                                        <p:strVal val="visible"/>
                                      </p:to>
                                    </p:set>
                                    <p:anim calcmode="lin" valueType="num">
                                      <p:cBhvr additive="base">
                                        <p:cTn id="13" dur="500" fill="hold"/>
                                        <p:tgtEl>
                                          <p:spTgt spid="103456"/>
                                        </p:tgtEl>
                                        <p:attrNameLst>
                                          <p:attrName>ppt_x</p:attrName>
                                        </p:attrNameLst>
                                      </p:cBhvr>
                                      <p:tavLst>
                                        <p:tav tm="0">
                                          <p:val>
                                            <p:strVal val="0-#ppt_w/2"/>
                                          </p:val>
                                        </p:tav>
                                        <p:tav tm="100000">
                                          <p:val>
                                            <p:strVal val="#ppt_x"/>
                                          </p:val>
                                        </p:tav>
                                      </p:tavLst>
                                    </p:anim>
                                    <p:anim calcmode="lin" valueType="num">
                                      <p:cBhvr additive="base">
                                        <p:cTn id="14" dur="500" fill="hold"/>
                                        <p:tgtEl>
                                          <p:spTgt spid="10345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additive="base">
                                        <p:cTn id="19" dur="500" fill="hold"/>
                                        <p:tgtEl>
                                          <p:spTgt spid="42"/>
                                        </p:tgtEl>
                                        <p:attrNameLst>
                                          <p:attrName>ppt_x</p:attrName>
                                        </p:attrNameLst>
                                      </p:cBhvr>
                                      <p:tavLst>
                                        <p:tav tm="0">
                                          <p:val>
                                            <p:strVal val="#ppt_x"/>
                                          </p:val>
                                        </p:tav>
                                        <p:tav tm="100000">
                                          <p:val>
                                            <p:strVal val="#ppt_x"/>
                                          </p:val>
                                        </p:tav>
                                      </p:tavLst>
                                    </p:anim>
                                    <p:anim calcmode="lin" valueType="num">
                                      <p:cBhvr additive="base">
                                        <p:cTn id="20"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9"/>
                                        </p:tgtEl>
                                        <p:attrNameLst>
                                          <p:attrName>style.visibility</p:attrName>
                                        </p:attrNameLst>
                                      </p:cBhvr>
                                      <p:to>
                                        <p:strVal val="visible"/>
                                      </p:to>
                                    </p:set>
                                    <p:anim calcmode="lin" valueType="num">
                                      <p:cBhvr additive="base">
                                        <p:cTn id="25" dur="500" fill="hold"/>
                                        <p:tgtEl>
                                          <p:spTgt spid="49"/>
                                        </p:tgtEl>
                                        <p:attrNameLst>
                                          <p:attrName>ppt_x</p:attrName>
                                        </p:attrNameLst>
                                      </p:cBhvr>
                                      <p:tavLst>
                                        <p:tav tm="0">
                                          <p:val>
                                            <p:strVal val="#ppt_x"/>
                                          </p:val>
                                        </p:tav>
                                        <p:tav tm="100000">
                                          <p:val>
                                            <p:strVal val="#ppt_x"/>
                                          </p:val>
                                        </p:tav>
                                      </p:tavLst>
                                    </p:anim>
                                    <p:anim calcmode="lin" valueType="num">
                                      <p:cBhvr additive="base">
                                        <p:cTn id="26"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 calcmode="lin" valueType="num">
                                      <p:cBhvr additive="base">
                                        <p:cTn id="31" dur="500" fill="hold"/>
                                        <p:tgtEl>
                                          <p:spTgt spid="47"/>
                                        </p:tgtEl>
                                        <p:attrNameLst>
                                          <p:attrName>ppt_x</p:attrName>
                                        </p:attrNameLst>
                                      </p:cBhvr>
                                      <p:tavLst>
                                        <p:tav tm="0">
                                          <p:val>
                                            <p:strVal val="#ppt_x"/>
                                          </p:val>
                                        </p:tav>
                                        <p:tav tm="100000">
                                          <p:val>
                                            <p:strVal val="#ppt_x"/>
                                          </p:val>
                                        </p:tav>
                                      </p:tavLst>
                                    </p:anim>
                                    <p:anim calcmode="lin" valueType="num">
                                      <p:cBhvr additive="base">
                                        <p:cTn id="3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Slide Number Placeholder 5"/>
          <p:cNvSpPr>
            <a:spLocks noGrp="1"/>
          </p:cNvSpPr>
          <p:nvPr>
            <p:ph type="sldNum" sz="quarter" idx="12"/>
          </p:nvPr>
        </p:nvSpPr>
        <p:spPr>
          <a:noFill/>
        </p:spPr>
        <p:txBody>
          <a:bodyPr/>
          <a:lstStyle/>
          <a:p>
            <a:r>
              <a:rPr lang="en-US" smtClean="0">
                <a:cs typeface="Arial" charset="0"/>
              </a:rPr>
              <a:t>Slide </a:t>
            </a:r>
            <a:fld id="{F3ACCEC7-E765-4E77-9F45-B26DEBF0990C}" type="slidenum">
              <a:rPr lang="en-US" smtClean="0">
                <a:cs typeface="Arial" charset="0"/>
              </a:rPr>
              <a:pPr/>
              <a:t>4</a:t>
            </a:fld>
            <a:endParaRPr lang="en-US" smtClean="0">
              <a:cs typeface="Arial" charset="0"/>
            </a:endParaRPr>
          </a:p>
        </p:txBody>
      </p:sp>
      <p:sp>
        <p:nvSpPr>
          <p:cNvPr id="23554" name="Rectangle 2"/>
          <p:cNvSpPr>
            <a:spLocks noGrp="1" noChangeArrowheads="1"/>
          </p:cNvSpPr>
          <p:nvPr>
            <p:ph type="body" idx="1"/>
          </p:nvPr>
        </p:nvSpPr>
        <p:spPr>
          <a:xfrm>
            <a:off x="857250" y="1357313"/>
            <a:ext cx="7772400" cy="4572000"/>
          </a:xfrm>
        </p:spPr>
        <p:txBody>
          <a:bodyPr/>
          <a:lstStyle/>
          <a:p>
            <a:pPr>
              <a:lnSpc>
                <a:spcPct val="120000"/>
              </a:lnSpc>
              <a:buClr>
                <a:srgbClr val="FF0066"/>
              </a:buClr>
              <a:buFont typeface="Monotype Sorts"/>
              <a:buNone/>
            </a:pPr>
            <a:r>
              <a:rPr lang="en-GB" sz="1800" smtClean="0">
                <a:latin typeface="Arial" charset="0"/>
              </a:rPr>
              <a:t>	</a:t>
            </a:r>
            <a:r>
              <a:rPr lang="en-GB" sz="1700" smtClean="0">
                <a:latin typeface="Arial" charset="0"/>
              </a:rPr>
              <a:t>Blair argues there are three main aims of programmes – job and income creation, fiscal improvement, physical improvement.</a:t>
            </a:r>
          </a:p>
          <a:p>
            <a:pPr lvl="1">
              <a:lnSpc>
                <a:spcPct val="120000"/>
              </a:lnSpc>
              <a:buClr>
                <a:srgbClr val="FF0066"/>
              </a:buClr>
            </a:pPr>
            <a:r>
              <a:rPr lang="en-GB" sz="1400" b="1" smtClean="0">
                <a:latin typeface="Arial" charset="0"/>
              </a:rPr>
              <a:t>Jobs &amp; income </a:t>
            </a:r>
            <a:r>
              <a:rPr lang="en-GB" sz="1400" smtClean="0">
                <a:latin typeface="Arial" charset="0"/>
              </a:rPr>
              <a:t>- Loose labour markets priority job creation.</a:t>
            </a:r>
          </a:p>
          <a:p>
            <a:pPr lvl="1">
              <a:lnSpc>
                <a:spcPct val="120000"/>
              </a:lnSpc>
              <a:buClr>
                <a:srgbClr val="FF0066"/>
              </a:buClr>
            </a:pPr>
            <a:r>
              <a:rPr lang="en-GB" sz="1400" b="1" smtClean="0">
                <a:latin typeface="Arial" charset="0"/>
              </a:rPr>
              <a:t>Fiscal improvement </a:t>
            </a:r>
            <a:r>
              <a:rPr lang="en-GB" sz="1400" smtClean="0">
                <a:latin typeface="Arial" charset="0"/>
              </a:rPr>
              <a:t>– Business growth = larger tax base, more income than expenditure, an excess of poor housing has the opposite effect.</a:t>
            </a:r>
          </a:p>
          <a:p>
            <a:pPr lvl="1">
              <a:lnSpc>
                <a:spcPct val="120000"/>
              </a:lnSpc>
              <a:buClr>
                <a:srgbClr val="FF0066"/>
              </a:buClr>
            </a:pPr>
            <a:r>
              <a:rPr lang="en-GB" sz="1400" b="1" smtClean="0">
                <a:latin typeface="Arial" charset="0"/>
              </a:rPr>
              <a:t>Physical improvement </a:t>
            </a:r>
            <a:r>
              <a:rPr lang="en-GB" sz="1400" smtClean="0">
                <a:latin typeface="Arial" charset="0"/>
              </a:rPr>
              <a:t>– reduction of derelict land and grot, builds confidence and attracts investment </a:t>
            </a:r>
            <a:r>
              <a:rPr lang="en-GB" sz="1600" smtClean="0">
                <a:latin typeface="Arial" charset="0"/>
              </a:rPr>
              <a:t> </a:t>
            </a:r>
            <a:endParaRPr lang="en-GB" sz="1600" b="1" smtClean="0">
              <a:latin typeface="Arial" charset="0"/>
            </a:endParaRPr>
          </a:p>
          <a:p>
            <a:pPr>
              <a:lnSpc>
                <a:spcPct val="120000"/>
              </a:lnSpc>
              <a:buClr>
                <a:srgbClr val="FF0066"/>
              </a:buClr>
            </a:pPr>
            <a:r>
              <a:rPr lang="en-GB" sz="1800" b="1" smtClean="0">
                <a:latin typeface="Arial" charset="0"/>
              </a:rPr>
              <a:t>Who benefits?</a:t>
            </a:r>
            <a:r>
              <a:rPr lang="en-GB" sz="1800" smtClean="0">
                <a:latin typeface="Arial" charset="0"/>
              </a:rPr>
              <a:t> </a:t>
            </a:r>
            <a:r>
              <a:rPr lang="en-GB" sz="1400" smtClean="0">
                <a:latin typeface="Arial" charset="0"/>
              </a:rPr>
              <a:t>Providers of non-export commodities, local uptake depends on the elasticity of supply. Capital suppliers, employed labour, unemployed, monopoly suppliers</a:t>
            </a:r>
          </a:p>
          <a:p>
            <a:pPr>
              <a:lnSpc>
                <a:spcPct val="120000"/>
              </a:lnSpc>
              <a:buClr>
                <a:srgbClr val="FF0066"/>
              </a:buClr>
            </a:pPr>
            <a:r>
              <a:rPr lang="en-GB" sz="1800" b="1" smtClean="0">
                <a:latin typeface="Arial" charset="0"/>
              </a:rPr>
              <a:t>Competition for economic development</a:t>
            </a:r>
            <a:r>
              <a:rPr lang="en-GB" sz="1400" smtClean="0">
                <a:latin typeface="Arial" charset="0"/>
              </a:rPr>
              <a:t> cities compete for the same development opportunities. There are inefficiencies and potential over subsidisation – discretionary or blanket. Which strategy – cost minimisation or human capital.</a:t>
            </a:r>
          </a:p>
          <a:p>
            <a:pPr>
              <a:lnSpc>
                <a:spcPct val="120000"/>
              </a:lnSpc>
              <a:buClr>
                <a:srgbClr val="FF0066"/>
              </a:buClr>
            </a:pPr>
            <a:r>
              <a:rPr lang="en-GB" sz="1800" b="1" smtClean="0">
                <a:latin typeface="Arial" charset="0"/>
              </a:rPr>
              <a:t>Cumulative causation</a:t>
            </a:r>
            <a:r>
              <a:rPr lang="en-GB" sz="1800" smtClean="0">
                <a:latin typeface="Arial" charset="0"/>
              </a:rPr>
              <a:t> </a:t>
            </a:r>
            <a:r>
              <a:rPr lang="en-GB" sz="1400" smtClean="0">
                <a:latin typeface="Arial" charset="0"/>
              </a:rPr>
              <a:t>either in decline or growth </a:t>
            </a:r>
          </a:p>
          <a:p>
            <a:pPr>
              <a:lnSpc>
                <a:spcPct val="120000"/>
              </a:lnSpc>
              <a:buClr>
                <a:srgbClr val="FF0066"/>
              </a:buClr>
            </a:pPr>
            <a:r>
              <a:rPr lang="en-GB" sz="1800" b="1" smtClean="0">
                <a:latin typeface="Arial" charset="0"/>
              </a:rPr>
              <a:t>Targeting Development efforts</a:t>
            </a:r>
            <a:r>
              <a:rPr lang="en-GB" sz="1400" smtClean="0">
                <a:latin typeface="Arial" charset="0"/>
              </a:rPr>
              <a:t> shoot anything that flies claim anything that falls</a:t>
            </a:r>
          </a:p>
          <a:p>
            <a:pPr>
              <a:lnSpc>
                <a:spcPct val="120000"/>
              </a:lnSpc>
              <a:buClr>
                <a:srgbClr val="FF0066"/>
              </a:buClr>
            </a:pPr>
            <a:r>
              <a:rPr lang="en-GB" sz="1800" b="1" smtClean="0">
                <a:latin typeface="Arial" charset="0"/>
              </a:rPr>
              <a:t>Policy and complex systems</a:t>
            </a:r>
            <a:r>
              <a:rPr lang="en-GB" sz="1800" smtClean="0">
                <a:latin typeface="Arial" charset="0"/>
              </a:rPr>
              <a:t> </a:t>
            </a:r>
            <a:r>
              <a:rPr lang="en-GB" sz="1400" smtClean="0">
                <a:latin typeface="Arial" charset="0"/>
              </a:rPr>
              <a:t>cities are complex systems with numerous feedback loops</a:t>
            </a:r>
            <a:endParaRPr lang="en-GB" sz="1800" smtClean="0">
              <a:latin typeface="Arial" charset="0"/>
            </a:endParaRPr>
          </a:p>
        </p:txBody>
      </p:sp>
      <p:sp>
        <p:nvSpPr>
          <p:cNvPr id="23555" name="Rectangle 3"/>
          <p:cNvSpPr>
            <a:spLocks noChangeArrowheads="1"/>
          </p:cNvSpPr>
          <p:nvPr/>
        </p:nvSpPr>
        <p:spPr bwMode="auto">
          <a:xfrm>
            <a:off x="1285875" y="785813"/>
            <a:ext cx="7229475" cy="647700"/>
          </a:xfrm>
          <a:prstGeom prst="rect">
            <a:avLst/>
          </a:prstGeom>
          <a:noFill/>
          <a:ln w="12700">
            <a:noFill/>
            <a:miter lim="800000"/>
            <a:headEnd type="none" w="sm" len="sm"/>
            <a:tailEnd type="none" w="sm" len="sm"/>
          </a:ln>
        </p:spPr>
        <p:txBody>
          <a:bodyPr wrap="none" lIns="92075" tIns="46038" rIns="92075" bIns="46038">
            <a:spAutoFit/>
          </a:bodyPr>
          <a:lstStyle/>
          <a:p>
            <a:pPr eaLnBrk="0" hangingPunct="0">
              <a:lnSpc>
                <a:spcPct val="130000"/>
              </a:lnSpc>
              <a:spcBef>
                <a:spcPct val="20000"/>
              </a:spcBef>
              <a:buClr>
                <a:schemeClr val="bg2"/>
              </a:buClr>
              <a:buSzPct val="75000"/>
              <a:buFont typeface="Monotype Sorts"/>
              <a:buNone/>
            </a:pPr>
            <a:r>
              <a:rPr lang="en-GB" sz="2800" b="1">
                <a:solidFill>
                  <a:srgbClr val="FF0000"/>
                </a:solidFill>
                <a:latin typeface="Arial" charset="0"/>
              </a:rPr>
              <a:t>Issues in economic development practice</a:t>
            </a:r>
          </a:p>
        </p:txBody>
      </p:sp>
      <p:sp>
        <p:nvSpPr>
          <p:cNvPr id="2355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p:cNvSpPr>
            <a:spLocks noGrp="1"/>
          </p:cNvSpPr>
          <p:nvPr>
            <p:ph type="sldNum" sz="quarter" idx="12"/>
          </p:nvPr>
        </p:nvSpPr>
        <p:spPr>
          <a:noFill/>
        </p:spPr>
        <p:txBody>
          <a:bodyPr/>
          <a:lstStyle/>
          <a:p>
            <a:r>
              <a:rPr lang="en-US" smtClean="0">
                <a:cs typeface="Arial" charset="0"/>
              </a:rPr>
              <a:t>Slide </a:t>
            </a:r>
            <a:fld id="{C630768D-4214-446A-8094-E7A5FF4F1CBE}" type="slidenum">
              <a:rPr lang="en-US" smtClean="0">
                <a:cs typeface="Arial" charset="0"/>
              </a:rPr>
              <a:pPr/>
              <a:t>5</a:t>
            </a:fld>
            <a:endParaRPr lang="en-US" smtClean="0">
              <a:cs typeface="Arial" charset="0"/>
            </a:endParaRPr>
          </a:p>
        </p:txBody>
      </p:sp>
      <p:sp>
        <p:nvSpPr>
          <p:cNvPr id="25602" name="Rectangle 3"/>
          <p:cNvSpPr>
            <a:spLocks noChangeArrowheads="1"/>
          </p:cNvSpPr>
          <p:nvPr/>
        </p:nvSpPr>
        <p:spPr bwMode="auto">
          <a:xfrm>
            <a:off x="914400" y="838200"/>
            <a:ext cx="6934200" cy="519113"/>
          </a:xfrm>
          <a:prstGeom prst="rect">
            <a:avLst/>
          </a:prstGeom>
          <a:noFill/>
          <a:ln w="12700">
            <a:noFill/>
            <a:miter lim="800000"/>
            <a:headEnd type="none" w="sm" len="sm"/>
            <a:tailEnd type="none" w="sm" len="sm"/>
          </a:ln>
        </p:spPr>
        <p:txBody>
          <a:bodyPr lIns="92075" tIns="46038" rIns="92075" bIns="46038">
            <a:spAutoFit/>
          </a:bodyPr>
          <a:lstStyle/>
          <a:p>
            <a:pPr algn="ctr" eaLnBrk="0" hangingPunct="0">
              <a:spcBef>
                <a:spcPct val="20000"/>
              </a:spcBef>
              <a:buClr>
                <a:schemeClr val="bg2"/>
              </a:buClr>
              <a:buSzPct val="75000"/>
              <a:buFont typeface="Monotype Sorts"/>
              <a:buNone/>
            </a:pPr>
            <a:r>
              <a:rPr lang="en-GB" sz="2800" b="1">
                <a:solidFill>
                  <a:srgbClr val="FF0000"/>
                </a:solidFill>
                <a:latin typeface="Arial" charset="0"/>
              </a:rPr>
              <a:t>People to jobs or jobs to people</a:t>
            </a:r>
          </a:p>
        </p:txBody>
      </p:sp>
      <p:graphicFrame>
        <p:nvGraphicFramePr>
          <p:cNvPr id="63562" name="Group 74"/>
          <p:cNvGraphicFramePr>
            <a:graphicFrameLocks noGrp="1"/>
          </p:cNvGraphicFramePr>
          <p:nvPr/>
        </p:nvGraphicFramePr>
        <p:xfrm>
          <a:off x="533400" y="1397000"/>
          <a:ext cx="8077200" cy="4699001"/>
        </p:xfrm>
        <a:graphic>
          <a:graphicData uri="http://schemas.openxmlformats.org/drawingml/2006/table">
            <a:tbl>
              <a:tblPr>
                <a:solidFill>
                  <a:srgbClr val="FFFF00"/>
                </a:solidFill>
              </a:tblPr>
              <a:tblGrid>
                <a:gridCol w="4038600"/>
                <a:gridCol w="4038600"/>
              </a:tblGrid>
              <a:tr h="508000">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1" i="1" u="none" strike="noStrike" cap="none" normalizeH="0" baseline="0" dirty="0" smtClean="0">
                          <a:ln>
                            <a:noFill/>
                          </a:ln>
                          <a:solidFill>
                            <a:schemeClr val="tx1"/>
                          </a:solidFill>
                          <a:effectLst/>
                          <a:latin typeface="Times New Roman" pitchFamily="18" charset="0"/>
                        </a:rPr>
                        <a:t>People to jobs</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1" i="1" u="none" strike="noStrike" cap="none" normalizeH="0" baseline="0" smtClean="0">
                          <a:ln>
                            <a:noFill/>
                          </a:ln>
                          <a:solidFill>
                            <a:schemeClr val="tx1"/>
                          </a:solidFill>
                          <a:effectLst/>
                          <a:latin typeface="Times New Roman" pitchFamily="18" charset="0"/>
                        </a:rPr>
                        <a:t>Jobs to people</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9933"/>
                    </a:solidFill>
                  </a:tcPr>
                </a:tc>
              </a:tr>
              <a:tr h="10160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Individual welfare is independent of the place condition</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smtClean="0">
                          <a:ln>
                            <a:noFill/>
                          </a:ln>
                          <a:solidFill>
                            <a:schemeClr val="tx1"/>
                          </a:solidFill>
                          <a:effectLst/>
                          <a:latin typeface="Times New Roman" pitchFamily="18" charset="0"/>
                        </a:rPr>
                        <a:t>The welfare of individuals is relatively dependant on the place condition</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9933"/>
                    </a:solidFill>
                  </a:tcPr>
                </a:tc>
              </a:tr>
              <a:tr h="7366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smtClean="0">
                          <a:ln>
                            <a:noFill/>
                          </a:ln>
                          <a:solidFill>
                            <a:schemeClr val="tx1"/>
                          </a:solidFill>
                          <a:effectLst/>
                          <a:latin typeface="Times New Roman" pitchFamily="18" charset="0"/>
                        </a:rPr>
                        <a:t>Might increase GNP by improving labour force quality nationally</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Potentially lowers GNP, simply moving around the labour force.</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9933"/>
                    </a:solidFill>
                  </a:tcPr>
                </a:tc>
              </a:tr>
              <a:tr h="10160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Does not account for social costs of migration and may do little to aid places that are dying</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smtClean="0">
                          <a:ln>
                            <a:noFill/>
                          </a:ln>
                          <a:solidFill>
                            <a:schemeClr val="tx1"/>
                          </a:solidFill>
                          <a:effectLst/>
                          <a:latin typeface="Times New Roman" pitchFamily="18" charset="0"/>
                        </a:rPr>
                        <a:t>Partially defeated by labour force mobility and elasticity of supply</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9933"/>
                    </a:solidFill>
                  </a:tcPr>
                </a:tc>
              </a:tr>
              <a:tr h="660400">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Not in conflict with recent </a:t>
                      </a:r>
                      <a:r>
                        <a:rPr kumimoji="0" lang="en-GB" sz="2000" b="0" i="0" u="none" strike="noStrike" cap="none" normalizeH="0" baseline="0" dirty="0" err="1" smtClean="0">
                          <a:ln>
                            <a:noFill/>
                          </a:ln>
                          <a:solidFill>
                            <a:schemeClr val="tx1"/>
                          </a:solidFill>
                          <a:effectLst/>
                          <a:latin typeface="Times New Roman" pitchFamily="18" charset="0"/>
                        </a:rPr>
                        <a:t>locational</a:t>
                      </a:r>
                      <a:r>
                        <a:rPr kumimoji="0" lang="en-GB" sz="2000" b="0" i="0" u="none" strike="noStrike" cap="none" normalizeH="0" baseline="0" dirty="0" smtClean="0">
                          <a:ln>
                            <a:noFill/>
                          </a:ln>
                          <a:solidFill>
                            <a:schemeClr val="tx1"/>
                          </a:solidFill>
                          <a:effectLst/>
                          <a:latin typeface="Times New Roman" pitchFamily="18" charset="0"/>
                        </a:rPr>
                        <a:t> trends</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smtClean="0">
                          <a:ln>
                            <a:noFill/>
                          </a:ln>
                          <a:solidFill>
                            <a:schemeClr val="tx1"/>
                          </a:solidFill>
                          <a:effectLst/>
                          <a:latin typeface="Times New Roman" pitchFamily="18" charset="0"/>
                        </a:rPr>
                        <a:t>Swimming against the locational tide</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9933"/>
                    </a:solidFill>
                  </a:tcPr>
                </a:tc>
              </a:tr>
              <a:tr h="720725">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Weak political support</a:t>
                      </a:r>
                    </a:p>
                  </a:txBody>
                  <a:tcPr marL="92075" marR="92075" marT="46038" marB="4603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Monotype Sorts" pitchFamily="2" charset="2"/>
                        <a:buNone/>
                        <a:tabLst/>
                      </a:pPr>
                      <a:r>
                        <a:rPr kumimoji="0" lang="en-GB" sz="2000" b="0" i="0" u="none" strike="noStrike" cap="none" normalizeH="0" baseline="0" dirty="0" smtClean="0">
                          <a:ln>
                            <a:noFill/>
                          </a:ln>
                          <a:solidFill>
                            <a:schemeClr val="tx1"/>
                          </a:solidFill>
                          <a:effectLst/>
                          <a:latin typeface="Times New Roman" pitchFamily="18" charset="0"/>
                        </a:rPr>
                        <a:t>Strong political support in eligible areas</a:t>
                      </a:r>
                    </a:p>
                  </a:txBody>
                  <a:tcPr marL="92075" marR="92075" marT="46038" marB="4603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FF9933"/>
                    </a:solidFill>
                  </a:tcPr>
                </a:tc>
              </a:tr>
            </a:tbl>
          </a:graphicData>
        </a:graphic>
      </p:graphicFrame>
      <p:sp>
        <p:nvSpPr>
          <p:cNvPr id="25604"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Slide Number Placeholder 5"/>
          <p:cNvSpPr>
            <a:spLocks noGrp="1"/>
          </p:cNvSpPr>
          <p:nvPr>
            <p:ph type="sldNum" sz="quarter" idx="12"/>
          </p:nvPr>
        </p:nvSpPr>
        <p:spPr>
          <a:noFill/>
        </p:spPr>
        <p:txBody>
          <a:bodyPr/>
          <a:lstStyle/>
          <a:p>
            <a:r>
              <a:rPr lang="en-US" smtClean="0">
                <a:cs typeface="Arial" charset="0"/>
              </a:rPr>
              <a:t>Slide </a:t>
            </a:r>
            <a:fld id="{6AFC4984-EC4A-4DAC-8894-A25B2EAD7126}" type="slidenum">
              <a:rPr lang="en-US" smtClean="0">
                <a:cs typeface="Arial" charset="0"/>
              </a:rPr>
              <a:pPr/>
              <a:t>6</a:t>
            </a:fld>
            <a:endParaRPr lang="en-US" smtClean="0">
              <a:cs typeface="Arial" charset="0"/>
            </a:endParaRPr>
          </a:p>
        </p:txBody>
      </p:sp>
      <p:sp>
        <p:nvSpPr>
          <p:cNvPr id="27650" name="Rectangle 3"/>
          <p:cNvSpPr>
            <a:spLocks noGrp="1" noChangeArrowheads="1"/>
          </p:cNvSpPr>
          <p:nvPr>
            <p:ph type="body" idx="1"/>
          </p:nvPr>
        </p:nvSpPr>
        <p:spPr>
          <a:xfrm>
            <a:off x="838200" y="1447800"/>
            <a:ext cx="7772400" cy="4648200"/>
          </a:xfrm>
        </p:spPr>
        <p:txBody>
          <a:bodyPr/>
          <a:lstStyle/>
          <a:p>
            <a:pPr>
              <a:lnSpc>
                <a:spcPct val="120000"/>
              </a:lnSpc>
              <a:buClr>
                <a:srgbClr val="FF0066"/>
              </a:buClr>
            </a:pPr>
            <a:r>
              <a:rPr lang="en-GB" sz="1800" b="1" smtClean="0">
                <a:latin typeface="Arial" charset="0"/>
              </a:rPr>
              <a:t>Zoning  and building codes</a:t>
            </a:r>
            <a:r>
              <a:rPr lang="en-GB" sz="1800" smtClean="0">
                <a:latin typeface="Arial" charset="0"/>
              </a:rPr>
              <a:t> - </a:t>
            </a:r>
            <a:r>
              <a:rPr lang="en-GB" sz="1600" smtClean="0">
                <a:latin typeface="Arial" charset="0"/>
              </a:rPr>
              <a:t>fetter on operation of the free market? </a:t>
            </a:r>
          </a:p>
          <a:p>
            <a:pPr lvl="1">
              <a:lnSpc>
                <a:spcPct val="120000"/>
              </a:lnSpc>
              <a:buClr>
                <a:srgbClr val="FF0066"/>
              </a:buClr>
            </a:pPr>
            <a:r>
              <a:rPr lang="en-GB" sz="1200" smtClean="0">
                <a:latin typeface="Arial" charset="0"/>
              </a:rPr>
              <a:t>Changing land use is often difficult (redevelopment)</a:t>
            </a:r>
          </a:p>
          <a:p>
            <a:pPr lvl="1">
              <a:lnSpc>
                <a:spcPct val="120000"/>
              </a:lnSpc>
              <a:buClr>
                <a:srgbClr val="FF0066"/>
              </a:buClr>
            </a:pPr>
            <a:r>
              <a:rPr lang="en-GB" sz="1200" smtClean="0">
                <a:latin typeface="Arial" charset="0"/>
              </a:rPr>
              <a:t>Inflates land costs by limiting supply and creating artificial scarcity</a:t>
            </a:r>
          </a:p>
          <a:p>
            <a:pPr lvl="1">
              <a:lnSpc>
                <a:spcPct val="120000"/>
              </a:lnSpc>
              <a:buClr>
                <a:srgbClr val="FF0066"/>
              </a:buClr>
            </a:pPr>
            <a:r>
              <a:rPr lang="en-GB" sz="1200" smtClean="0">
                <a:latin typeface="Arial" charset="0"/>
              </a:rPr>
              <a:t>Detracts from quality of life</a:t>
            </a:r>
          </a:p>
          <a:p>
            <a:pPr lvl="1">
              <a:lnSpc>
                <a:spcPct val="120000"/>
              </a:lnSpc>
              <a:buClr>
                <a:srgbClr val="FF0066"/>
              </a:buClr>
            </a:pPr>
            <a:r>
              <a:rPr lang="en-GB" sz="1200" smtClean="0">
                <a:latin typeface="Arial" charset="0"/>
              </a:rPr>
              <a:t>Planners make mistakes likely to misallocate land (developers know best?)</a:t>
            </a:r>
          </a:p>
          <a:p>
            <a:pPr lvl="1">
              <a:lnSpc>
                <a:spcPct val="120000"/>
              </a:lnSpc>
              <a:buClr>
                <a:srgbClr val="FF0066"/>
              </a:buClr>
            </a:pPr>
            <a:r>
              <a:rPr lang="en-GB" sz="1200" smtClean="0">
                <a:latin typeface="Arial" charset="0"/>
              </a:rPr>
              <a:t>Exclusion and fiscal zoning shuts out the poor or high cost residents</a:t>
            </a:r>
          </a:p>
          <a:p>
            <a:pPr>
              <a:lnSpc>
                <a:spcPct val="120000"/>
              </a:lnSpc>
              <a:buClr>
                <a:srgbClr val="FF0066"/>
              </a:buClr>
            </a:pPr>
            <a:r>
              <a:rPr lang="en-GB" sz="1800" b="1" smtClean="0">
                <a:latin typeface="Arial" charset="0"/>
              </a:rPr>
              <a:t>Directed development</a:t>
            </a:r>
            <a:r>
              <a:rPr lang="en-GB" sz="1800" smtClean="0">
                <a:latin typeface="Arial" charset="0"/>
              </a:rPr>
              <a:t> </a:t>
            </a:r>
          </a:p>
          <a:p>
            <a:pPr lvl="1">
              <a:lnSpc>
                <a:spcPct val="120000"/>
              </a:lnSpc>
              <a:buClr>
                <a:srgbClr val="FF0066"/>
              </a:buClr>
            </a:pPr>
            <a:r>
              <a:rPr lang="en-GB" sz="1400" smtClean="0">
                <a:latin typeface="Arial" charset="0"/>
              </a:rPr>
              <a:t>Coordination between industrial zoning and infrastructure development intended to attract industry – retail areas tightly defined to limit sprawl</a:t>
            </a:r>
          </a:p>
          <a:p>
            <a:pPr>
              <a:lnSpc>
                <a:spcPct val="120000"/>
              </a:lnSpc>
              <a:buClr>
                <a:srgbClr val="FF0066"/>
              </a:buClr>
            </a:pPr>
            <a:r>
              <a:rPr lang="en-GB" sz="1800" b="1" smtClean="0">
                <a:latin typeface="Arial" charset="0"/>
              </a:rPr>
              <a:t>Linkage with other activity</a:t>
            </a:r>
          </a:p>
          <a:p>
            <a:pPr lvl="1">
              <a:lnSpc>
                <a:spcPct val="120000"/>
              </a:lnSpc>
              <a:buClr>
                <a:srgbClr val="FF0066"/>
              </a:buClr>
            </a:pPr>
            <a:r>
              <a:rPr lang="en-GB" sz="1400" smtClean="0">
                <a:latin typeface="Arial" charset="0"/>
              </a:rPr>
              <a:t>Developers provide compensation to others. Employment programmes, high quality design, transport services etc. in the UK we sometimes call this planning gain.</a:t>
            </a:r>
          </a:p>
          <a:p>
            <a:pPr>
              <a:lnSpc>
                <a:spcPct val="120000"/>
              </a:lnSpc>
              <a:buClr>
                <a:srgbClr val="FF0066"/>
              </a:buClr>
            </a:pPr>
            <a:r>
              <a:rPr lang="en-GB" sz="1800" b="1" smtClean="0">
                <a:latin typeface="Arial" charset="0"/>
              </a:rPr>
              <a:t>Need for more flexibility</a:t>
            </a:r>
          </a:p>
          <a:p>
            <a:pPr lvl="1">
              <a:lnSpc>
                <a:spcPct val="120000"/>
              </a:lnSpc>
              <a:buClr>
                <a:srgbClr val="FF0066"/>
              </a:buClr>
            </a:pPr>
            <a:r>
              <a:rPr lang="en-GB" sz="1400" smtClean="0">
                <a:latin typeface="Arial" charset="0"/>
              </a:rPr>
              <a:t>Transferable development rights, planned unit development (mix of units within a scheme), floor area ratio </a:t>
            </a:r>
          </a:p>
        </p:txBody>
      </p:sp>
      <p:sp>
        <p:nvSpPr>
          <p:cNvPr id="27651" name="Rectangle 4"/>
          <p:cNvSpPr>
            <a:spLocks noChangeArrowheads="1"/>
          </p:cNvSpPr>
          <p:nvPr/>
        </p:nvSpPr>
        <p:spPr bwMode="auto">
          <a:xfrm>
            <a:off x="990600" y="990600"/>
            <a:ext cx="6535738" cy="519113"/>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bg2"/>
              </a:buClr>
              <a:buSzPct val="75000"/>
              <a:buFont typeface="Monotype Sorts"/>
              <a:buNone/>
            </a:pPr>
            <a:r>
              <a:rPr lang="en-GB" sz="2800" b="1">
                <a:solidFill>
                  <a:srgbClr val="FF0000"/>
                </a:solidFill>
                <a:latin typeface="Arial" charset="0"/>
              </a:rPr>
              <a:t>Land use and economic development</a:t>
            </a:r>
          </a:p>
        </p:txBody>
      </p:sp>
      <p:sp>
        <p:nvSpPr>
          <p:cNvPr id="27652"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Slide Number Placeholder 5"/>
          <p:cNvSpPr>
            <a:spLocks noGrp="1"/>
          </p:cNvSpPr>
          <p:nvPr>
            <p:ph type="sldNum" sz="quarter" idx="12"/>
          </p:nvPr>
        </p:nvSpPr>
        <p:spPr>
          <a:noFill/>
        </p:spPr>
        <p:txBody>
          <a:bodyPr/>
          <a:lstStyle/>
          <a:p>
            <a:r>
              <a:rPr lang="en-US" smtClean="0">
                <a:cs typeface="Arial" charset="0"/>
              </a:rPr>
              <a:t>Slide </a:t>
            </a:r>
            <a:fld id="{B1A07FD3-E237-4397-BDCD-7F68E25F66BD}" type="slidenum">
              <a:rPr lang="en-US" smtClean="0">
                <a:cs typeface="Arial" charset="0"/>
              </a:rPr>
              <a:pPr/>
              <a:t>7</a:t>
            </a:fld>
            <a:endParaRPr lang="en-US" smtClean="0">
              <a:cs typeface="Arial" charset="0"/>
            </a:endParaRPr>
          </a:p>
        </p:txBody>
      </p:sp>
      <p:sp>
        <p:nvSpPr>
          <p:cNvPr id="29698" name="Rectangle 2"/>
          <p:cNvSpPr>
            <a:spLocks noGrp="1" noChangeArrowheads="1"/>
          </p:cNvSpPr>
          <p:nvPr>
            <p:ph type="body" idx="1"/>
          </p:nvPr>
        </p:nvSpPr>
        <p:spPr>
          <a:xfrm>
            <a:off x="533400" y="1600200"/>
            <a:ext cx="7772400" cy="4572000"/>
          </a:xfrm>
        </p:spPr>
        <p:txBody>
          <a:bodyPr/>
          <a:lstStyle/>
          <a:p>
            <a:pPr>
              <a:lnSpc>
                <a:spcPct val="110000"/>
              </a:lnSpc>
              <a:buClr>
                <a:srgbClr val="FF0066"/>
              </a:buClr>
            </a:pPr>
            <a:r>
              <a:rPr lang="en-GB" sz="2000" smtClean="0">
                <a:latin typeface="Arial" charset="0"/>
              </a:rPr>
              <a:t>Housing improvements are evident but what about the wider environment? Housing and business are linked, people are not just factory fodder but also consumers so their neighbourhoods are important.</a:t>
            </a:r>
          </a:p>
          <a:p>
            <a:pPr>
              <a:lnSpc>
                <a:spcPct val="110000"/>
              </a:lnSpc>
              <a:buClr>
                <a:srgbClr val="FF0066"/>
              </a:buClr>
            </a:pPr>
            <a:r>
              <a:rPr lang="en-GB" sz="2000" smtClean="0">
                <a:latin typeface="Arial" charset="0"/>
              </a:rPr>
              <a:t>Declining areas have few products or services to export but high levels of imports</a:t>
            </a:r>
          </a:p>
          <a:p>
            <a:pPr>
              <a:lnSpc>
                <a:spcPct val="110000"/>
              </a:lnSpc>
              <a:buClr>
                <a:srgbClr val="FF0066"/>
              </a:buClr>
            </a:pPr>
            <a:r>
              <a:rPr lang="en-GB" sz="2000" smtClean="0">
                <a:latin typeface="Arial" charset="0"/>
              </a:rPr>
              <a:t>Types of neighbourhood economic development</a:t>
            </a:r>
          </a:p>
          <a:p>
            <a:pPr lvl="1">
              <a:lnSpc>
                <a:spcPct val="110000"/>
              </a:lnSpc>
              <a:buClr>
                <a:srgbClr val="FF0066"/>
              </a:buClr>
            </a:pPr>
            <a:r>
              <a:rPr lang="en-GB" sz="1800" smtClean="0">
                <a:latin typeface="Arial" charset="0"/>
              </a:rPr>
              <a:t>Business retention</a:t>
            </a:r>
          </a:p>
          <a:p>
            <a:pPr lvl="1">
              <a:lnSpc>
                <a:spcPct val="110000"/>
              </a:lnSpc>
              <a:buClr>
                <a:srgbClr val="FF0066"/>
              </a:buClr>
            </a:pPr>
            <a:r>
              <a:rPr lang="en-GB" sz="1800" smtClean="0">
                <a:latin typeface="Arial" charset="0"/>
              </a:rPr>
              <a:t>Commercial revitalisation</a:t>
            </a:r>
          </a:p>
          <a:p>
            <a:pPr lvl="1">
              <a:lnSpc>
                <a:spcPct val="110000"/>
              </a:lnSpc>
              <a:buClr>
                <a:srgbClr val="FF0066"/>
              </a:buClr>
            </a:pPr>
            <a:r>
              <a:rPr lang="en-GB" sz="1800" smtClean="0">
                <a:latin typeface="Arial" charset="0"/>
              </a:rPr>
              <a:t>Formation of new businesses</a:t>
            </a:r>
          </a:p>
          <a:p>
            <a:pPr lvl="1">
              <a:lnSpc>
                <a:spcPct val="110000"/>
              </a:lnSpc>
              <a:buClr>
                <a:srgbClr val="FF0066"/>
              </a:buClr>
            </a:pPr>
            <a:r>
              <a:rPr lang="en-GB" sz="1800" smtClean="0">
                <a:latin typeface="Arial" charset="0"/>
              </a:rPr>
              <a:t>Job training and education</a:t>
            </a:r>
          </a:p>
          <a:p>
            <a:pPr lvl="1">
              <a:lnSpc>
                <a:spcPct val="110000"/>
              </a:lnSpc>
              <a:buClr>
                <a:srgbClr val="FF0066"/>
              </a:buClr>
            </a:pPr>
            <a:r>
              <a:rPr lang="en-GB" sz="1800" smtClean="0">
                <a:latin typeface="Arial" charset="0"/>
              </a:rPr>
              <a:t>Government programmes</a:t>
            </a:r>
          </a:p>
        </p:txBody>
      </p:sp>
      <p:sp>
        <p:nvSpPr>
          <p:cNvPr id="29699" name="Rectangle 3"/>
          <p:cNvSpPr>
            <a:spLocks noChangeArrowheads="1"/>
          </p:cNvSpPr>
          <p:nvPr/>
        </p:nvSpPr>
        <p:spPr bwMode="auto">
          <a:xfrm>
            <a:off x="1295400" y="928688"/>
            <a:ext cx="7315200" cy="604837"/>
          </a:xfrm>
          <a:prstGeom prst="rect">
            <a:avLst/>
          </a:prstGeom>
          <a:noFill/>
          <a:ln w="12700">
            <a:noFill/>
            <a:miter lim="800000"/>
            <a:headEnd type="none" w="sm" len="sm"/>
            <a:tailEnd type="none" w="sm" len="sm"/>
          </a:ln>
        </p:spPr>
        <p:txBody>
          <a:bodyPr lIns="92075" tIns="46038" rIns="92075" bIns="46038">
            <a:spAutoFit/>
          </a:bodyPr>
          <a:lstStyle/>
          <a:p>
            <a:pPr eaLnBrk="0" hangingPunct="0">
              <a:lnSpc>
                <a:spcPct val="120000"/>
              </a:lnSpc>
              <a:spcBef>
                <a:spcPct val="20000"/>
              </a:spcBef>
              <a:buClr>
                <a:schemeClr val="bg2"/>
              </a:buClr>
              <a:buSzPct val="75000"/>
              <a:buFont typeface="Monotype Sorts"/>
              <a:buNone/>
            </a:pPr>
            <a:r>
              <a:rPr lang="en-GB" sz="2800" b="1">
                <a:solidFill>
                  <a:srgbClr val="FF0000"/>
                </a:solidFill>
                <a:latin typeface="Arial" charset="0"/>
              </a:rPr>
              <a:t>Neighbourhood development </a:t>
            </a:r>
          </a:p>
        </p:txBody>
      </p:sp>
      <p:sp>
        <p:nvSpPr>
          <p:cNvPr id="2970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Slide Number Placeholder 5"/>
          <p:cNvSpPr>
            <a:spLocks noGrp="1"/>
          </p:cNvSpPr>
          <p:nvPr>
            <p:ph type="sldNum" sz="quarter" idx="12"/>
          </p:nvPr>
        </p:nvSpPr>
        <p:spPr>
          <a:noFill/>
        </p:spPr>
        <p:txBody>
          <a:bodyPr/>
          <a:lstStyle/>
          <a:p>
            <a:r>
              <a:rPr lang="en-US" smtClean="0">
                <a:cs typeface="Arial" charset="0"/>
              </a:rPr>
              <a:t>Slide </a:t>
            </a:r>
            <a:fld id="{57D0DBD1-C946-4C2F-B275-2A96FE4DB5D1}" type="slidenum">
              <a:rPr lang="en-US" smtClean="0">
                <a:cs typeface="Arial" charset="0"/>
              </a:rPr>
              <a:pPr/>
              <a:t>8</a:t>
            </a:fld>
            <a:endParaRPr lang="en-US" smtClean="0">
              <a:cs typeface="Arial" charset="0"/>
            </a:endParaRPr>
          </a:p>
        </p:txBody>
      </p:sp>
      <p:sp>
        <p:nvSpPr>
          <p:cNvPr id="31746" name="Rectangle 323"/>
          <p:cNvSpPr>
            <a:spLocks noGrp="1" noChangeArrowheads="1"/>
          </p:cNvSpPr>
          <p:nvPr>
            <p:ph type="title"/>
          </p:nvPr>
        </p:nvSpPr>
        <p:spPr bwMode="auto">
          <a:xfrm>
            <a:off x="685800" y="914400"/>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The informal economy</a:t>
            </a:r>
          </a:p>
        </p:txBody>
      </p:sp>
      <p:sp>
        <p:nvSpPr>
          <p:cNvPr id="31747" name="Rectangle 324"/>
          <p:cNvSpPr>
            <a:spLocks noGrp="1" noChangeArrowheads="1"/>
          </p:cNvSpPr>
          <p:nvPr>
            <p:ph type="body" idx="1"/>
          </p:nvPr>
        </p:nvSpPr>
        <p:spPr>
          <a:xfrm>
            <a:off x="838200" y="1524000"/>
            <a:ext cx="7772400" cy="4343400"/>
          </a:xfrm>
        </p:spPr>
        <p:txBody>
          <a:bodyPr/>
          <a:lstStyle/>
          <a:p>
            <a:pPr>
              <a:lnSpc>
                <a:spcPct val="80000"/>
              </a:lnSpc>
              <a:buClr>
                <a:srgbClr val="FF0000"/>
              </a:buClr>
            </a:pPr>
            <a:r>
              <a:rPr lang="en-GB" sz="1800" b="1" smtClean="0">
                <a:latin typeface="Arial" charset="0"/>
              </a:rPr>
              <a:t>Underground economy worth estimated at 16-20% GNP in the US. Said to be outpacing formal economy. Suggestion that it is particularly strong in inner-city areas</a:t>
            </a:r>
          </a:p>
          <a:p>
            <a:pPr lvl="1">
              <a:lnSpc>
                <a:spcPct val="80000"/>
              </a:lnSpc>
              <a:buClr>
                <a:srgbClr val="FF0000"/>
              </a:buClr>
            </a:pPr>
            <a:r>
              <a:rPr lang="en-GB" sz="1600" smtClean="0">
                <a:latin typeface="Arial" charset="0"/>
              </a:rPr>
              <a:t>Opportunity costs are low for those outside the economic system.</a:t>
            </a:r>
          </a:p>
          <a:p>
            <a:pPr lvl="1">
              <a:lnSpc>
                <a:spcPct val="80000"/>
              </a:lnSpc>
              <a:buClr>
                <a:srgbClr val="FF0000"/>
              </a:buClr>
            </a:pPr>
            <a:r>
              <a:rPr lang="en-GB" sz="1600" smtClean="0">
                <a:latin typeface="Arial" charset="0"/>
              </a:rPr>
              <a:t>A means to circumvent means tests, way of augmenting cuts in federal programmes</a:t>
            </a:r>
          </a:p>
          <a:p>
            <a:pPr lvl="1">
              <a:lnSpc>
                <a:spcPct val="80000"/>
              </a:lnSpc>
              <a:buClr>
                <a:srgbClr val="FF0000"/>
              </a:buClr>
            </a:pPr>
            <a:r>
              <a:rPr lang="en-GB" sz="1600" smtClean="0">
                <a:latin typeface="Arial" charset="0"/>
              </a:rPr>
              <a:t>Social relationships – word of mouth to spread information about opportunities</a:t>
            </a:r>
          </a:p>
          <a:p>
            <a:pPr lvl="1">
              <a:lnSpc>
                <a:spcPct val="80000"/>
              </a:lnSpc>
              <a:buClr>
                <a:srgbClr val="FF0000"/>
              </a:buClr>
            </a:pPr>
            <a:r>
              <a:rPr lang="en-GB" sz="1600" smtClean="0">
                <a:latin typeface="Arial" charset="0"/>
              </a:rPr>
              <a:t>“Cover” function small in scale, virtually unregulated</a:t>
            </a:r>
          </a:p>
          <a:p>
            <a:pPr lvl="1">
              <a:lnSpc>
                <a:spcPct val="80000"/>
              </a:lnSpc>
              <a:buClr>
                <a:srgbClr val="FF0000"/>
              </a:buClr>
            </a:pPr>
            <a:r>
              <a:rPr lang="en-GB" sz="1600" smtClean="0">
                <a:latin typeface="Arial" charset="0"/>
              </a:rPr>
              <a:t>High proportion of “minorities”</a:t>
            </a:r>
          </a:p>
          <a:p>
            <a:pPr lvl="1">
              <a:lnSpc>
                <a:spcPct val="80000"/>
              </a:lnSpc>
              <a:buClr>
                <a:srgbClr val="FF0000"/>
              </a:buClr>
            </a:pPr>
            <a:r>
              <a:rPr lang="en-GB" sz="1600" smtClean="0">
                <a:latin typeface="Arial" charset="0"/>
              </a:rPr>
              <a:t>Low incomes, so look for low cost suppliers</a:t>
            </a:r>
          </a:p>
          <a:p>
            <a:pPr>
              <a:lnSpc>
                <a:spcPct val="80000"/>
              </a:lnSpc>
              <a:buClr>
                <a:srgbClr val="FF0000"/>
              </a:buClr>
            </a:pPr>
            <a:r>
              <a:rPr lang="en-GB" sz="1800" b="1" smtClean="0">
                <a:latin typeface="Arial" charset="0"/>
              </a:rPr>
              <a:t>Strategies</a:t>
            </a:r>
          </a:p>
          <a:p>
            <a:pPr lvl="1">
              <a:lnSpc>
                <a:spcPct val="80000"/>
              </a:lnSpc>
              <a:buClr>
                <a:srgbClr val="FF0000"/>
              </a:buClr>
            </a:pPr>
            <a:r>
              <a:rPr lang="en-GB" sz="1600" smtClean="0">
                <a:latin typeface="Arial" charset="0"/>
              </a:rPr>
              <a:t>Observe difficult to measure by survey etc.</a:t>
            </a:r>
          </a:p>
          <a:p>
            <a:pPr lvl="1">
              <a:lnSpc>
                <a:spcPct val="80000"/>
              </a:lnSpc>
              <a:buClr>
                <a:srgbClr val="FF0000"/>
              </a:buClr>
            </a:pPr>
            <a:r>
              <a:rPr lang="en-GB" sz="1600" smtClean="0">
                <a:latin typeface="Arial" charset="0"/>
              </a:rPr>
              <a:t>Supplement transfer payments</a:t>
            </a:r>
          </a:p>
          <a:p>
            <a:pPr lvl="1">
              <a:lnSpc>
                <a:spcPct val="80000"/>
              </a:lnSpc>
              <a:buClr>
                <a:srgbClr val="FF0000"/>
              </a:buClr>
            </a:pPr>
            <a:r>
              <a:rPr lang="en-GB" sz="1600" smtClean="0">
                <a:latin typeface="Arial" charset="0"/>
              </a:rPr>
              <a:t>“Sandbox” in which to learn new skills which will be transferable to the mainstream formal economy</a:t>
            </a:r>
          </a:p>
          <a:p>
            <a:pPr lvl="1">
              <a:lnSpc>
                <a:spcPct val="80000"/>
              </a:lnSpc>
              <a:buClr>
                <a:srgbClr val="FF0000"/>
              </a:buClr>
            </a:pPr>
            <a:r>
              <a:rPr lang="en-GB" sz="1600" smtClean="0">
                <a:latin typeface="Arial" charset="0"/>
              </a:rPr>
              <a:t>Very entrepreneurial, challenge to move into mainstream economy without destroying the entrepreneurial drive.</a:t>
            </a:r>
          </a:p>
          <a:p>
            <a:pPr>
              <a:lnSpc>
                <a:spcPct val="80000"/>
              </a:lnSpc>
              <a:buClr>
                <a:srgbClr val="FF0000"/>
              </a:buClr>
            </a:pPr>
            <a:endParaRPr lang="en-GB" sz="1800" smtClean="0">
              <a:latin typeface="Arial" charset="0"/>
            </a:endParaRPr>
          </a:p>
        </p:txBody>
      </p:sp>
      <p:sp>
        <p:nvSpPr>
          <p:cNvPr id="31748"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p:spPr>
        <p:txBody>
          <a:bodyPr/>
          <a:lstStyle/>
          <a:p>
            <a:r>
              <a:rPr lang="en-US" smtClean="0">
                <a:cs typeface="Arial" charset="0"/>
              </a:rPr>
              <a:t>Slide </a:t>
            </a:r>
            <a:fld id="{1C73ED3D-1BE5-448E-A6CE-ABF9F5B831F2}" type="slidenum">
              <a:rPr lang="en-US" smtClean="0">
                <a:cs typeface="Arial" charset="0"/>
              </a:rPr>
              <a:pPr/>
              <a:t>9</a:t>
            </a:fld>
            <a:endParaRPr lang="en-US" smtClean="0">
              <a:cs typeface="Arial" charset="0"/>
            </a:endParaRPr>
          </a:p>
        </p:txBody>
      </p:sp>
      <p:sp>
        <p:nvSpPr>
          <p:cNvPr id="33794" name="Rectangle 16"/>
          <p:cNvSpPr>
            <a:spLocks noGrp="1" noChangeArrowheads="1"/>
          </p:cNvSpPr>
          <p:nvPr>
            <p:ph type="title"/>
          </p:nvPr>
        </p:nvSpPr>
        <p:spPr bwMode="auto">
          <a:xfrm>
            <a:off x="685800" y="1066800"/>
            <a:ext cx="79248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800" smtClean="0">
                <a:solidFill>
                  <a:srgbClr val="FF0000"/>
                </a:solidFill>
                <a:latin typeface="Arial" charset="0"/>
              </a:rPr>
              <a:t>Planning for the future values and attitudes	</a:t>
            </a:r>
          </a:p>
        </p:txBody>
      </p:sp>
      <p:sp>
        <p:nvSpPr>
          <p:cNvPr id="33795" name="Rectangle 17"/>
          <p:cNvSpPr>
            <a:spLocks noGrp="1" noChangeArrowheads="1"/>
          </p:cNvSpPr>
          <p:nvPr>
            <p:ph type="body" idx="1"/>
          </p:nvPr>
        </p:nvSpPr>
        <p:spPr/>
        <p:txBody>
          <a:bodyPr/>
          <a:lstStyle/>
          <a:p>
            <a:pPr>
              <a:lnSpc>
                <a:spcPct val="80000"/>
              </a:lnSpc>
              <a:buClr>
                <a:srgbClr val="FF0000"/>
              </a:buClr>
            </a:pPr>
            <a:r>
              <a:rPr lang="en-GB" sz="2000" smtClean="0">
                <a:latin typeface="Arial" charset="0"/>
              </a:rPr>
              <a:t>Income leisure trade off</a:t>
            </a:r>
          </a:p>
          <a:p>
            <a:pPr lvl="1">
              <a:lnSpc>
                <a:spcPct val="80000"/>
              </a:lnSpc>
              <a:buClr>
                <a:srgbClr val="FF0000"/>
              </a:buClr>
            </a:pPr>
            <a:r>
              <a:rPr lang="en-GB" sz="1800" smtClean="0">
                <a:latin typeface="Arial" charset="0"/>
              </a:rPr>
              <a:t>City as a place for consumption rather than production.</a:t>
            </a:r>
          </a:p>
          <a:p>
            <a:pPr>
              <a:lnSpc>
                <a:spcPct val="80000"/>
              </a:lnSpc>
              <a:buClr>
                <a:srgbClr val="FF0000"/>
              </a:buClr>
            </a:pPr>
            <a:r>
              <a:rPr lang="en-GB" sz="2000" smtClean="0">
                <a:latin typeface="Arial" charset="0"/>
              </a:rPr>
              <a:t>Importance of friends &amp; family</a:t>
            </a:r>
          </a:p>
          <a:p>
            <a:pPr lvl="1">
              <a:lnSpc>
                <a:spcPct val="80000"/>
              </a:lnSpc>
              <a:buClr>
                <a:srgbClr val="FF0000"/>
              </a:buClr>
            </a:pPr>
            <a:r>
              <a:rPr lang="en-GB" sz="1800" smtClean="0">
                <a:latin typeface="Arial" charset="0"/>
              </a:rPr>
              <a:t>Current focus on monetary success –switch to f &amp; f suggests decrease in interregional mobility – switch to bring jobs to people rather than people to jobs – but what about technology is there a need when the workplace can be flexible?</a:t>
            </a:r>
          </a:p>
          <a:p>
            <a:pPr>
              <a:lnSpc>
                <a:spcPct val="80000"/>
              </a:lnSpc>
              <a:buClr>
                <a:srgbClr val="FF0000"/>
              </a:buClr>
            </a:pPr>
            <a:r>
              <a:rPr lang="en-GB" sz="2000" smtClean="0">
                <a:latin typeface="Arial" charset="0"/>
              </a:rPr>
              <a:t>Attitudes towards race and gender</a:t>
            </a:r>
          </a:p>
          <a:p>
            <a:pPr lvl="1">
              <a:lnSpc>
                <a:spcPct val="80000"/>
              </a:lnSpc>
              <a:buClr>
                <a:srgbClr val="FF0000"/>
              </a:buClr>
            </a:pPr>
            <a:r>
              <a:rPr lang="en-GB" sz="1800" smtClean="0">
                <a:latin typeface="Arial" charset="0"/>
              </a:rPr>
              <a:t>Cities masculine but is this breaking down? – improved race relations, improved quality of life in urban areas.  </a:t>
            </a:r>
          </a:p>
          <a:p>
            <a:pPr>
              <a:lnSpc>
                <a:spcPct val="80000"/>
              </a:lnSpc>
              <a:buClr>
                <a:srgbClr val="FF0000"/>
              </a:buClr>
            </a:pPr>
            <a:r>
              <a:rPr lang="en-GB" sz="2000" smtClean="0">
                <a:latin typeface="Arial" charset="0"/>
              </a:rPr>
              <a:t>Communal v individual consumption</a:t>
            </a:r>
          </a:p>
          <a:p>
            <a:pPr lvl="1">
              <a:lnSpc>
                <a:spcPct val="80000"/>
              </a:lnSpc>
              <a:buClr>
                <a:srgbClr val="FF0000"/>
              </a:buClr>
            </a:pPr>
            <a:r>
              <a:rPr lang="en-GB" sz="1800" smtClean="0">
                <a:latin typeface="Arial" charset="0"/>
              </a:rPr>
              <a:t>Urban areas offer sharing possibilities but current preference is for private consumption</a:t>
            </a:r>
          </a:p>
          <a:p>
            <a:pPr>
              <a:lnSpc>
                <a:spcPct val="80000"/>
              </a:lnSpc>
              <a:buClr>
                <a:srgbClr val="FF0000"/>
              </a:buClr>
            </a:pPr>
            <a:r>
              <a:rPr lang="en-GB" sz="2000" smtClean="0">
                <a:latin typeface="Arial" charset="0"/>
              </a:rPr>
              <a:t>Technology? </a:t>
            </a:r>
          </a:p>
        </p:txBody>
      </p:sp>
      <p:sp>
        <p:nvSpPr>
          <p:cNvPr id="3379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(RELOCE) </a:t>
            </a:r>
          </a:p>
          <a:p>
            <a:r>
              <a:rPr lang="en-GB" sz="1100" i="1" smtClean="0">
                <a:solidFill>
                  <a:srgbClr val="339966"/>
                </a:solidFill>
                <a:latin typeface="Arial" charset="0"/>
                <a:cs typeface="Arial" charset="0"/>
              </a:rPr>
              <a:t>Lecture slides – Lecture 9a</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\\Wa01\milton\WIN95APP\OFFPR97\MSOFFICE\TEMPLATE\DESIGNS\PORTNOTE.POT</Template>
  <TotalTime>22269</TotalTime>
  <Words>2441</Words>
  <Application>Microsoft PowerPoint</Application>
  <PresentationFormat>On-screen Show (4:3)</PresentationFormat>
  <Paragraphs>230</Paragraphs>
  <Slides>14</Slides>
  <Notes>13</Notes>
  <HiddenSlides>0</HiddenSlides>
  <MMClips>0</MMClips>
  <ScaleCrop>false</ScaleCrop>
  <HeadingPairs>
    <vt:vector size="8" baseType="variant">
      <vt:variant>
        <vt:lpstr>Fonts Used</vt:lpstr>
      </vt:variant>
      <vt:variant>
        <vt:i4>3</vt:i4>
      </vt:variant>
      <vt:variant>
        <vt:lpstr>Design Template</vt:lpstr>
      </vt:variant>
      <vt:variant>
        <vt:i4>2</vt:i4>
      </vt:variant>
      <vt:variant>
        <vt:lpstr>Embedded OLE Servers</vt:lpstr>
      </vt:variant>
      <vt:variant>
        <vt:i4>1</vt:i4>
      </vt:variant>
      <vt:variant>
        <vt:lpstr>Slide Titles</vt:lpstr>
      </vt:variant>
      <vt:variant>
        <vt:i4>14</vt:i4>
      </vt:variant>
    </vt:vector>
  </HeadingPairs>
  <TitlesOfParts>
    <vt:vector size="20" baseType="lpstr">
      <vt:lpstr>Times New Roman</vt:lpstr>
      <vt:lpstr>Arial</vt:lpstr>
      <vt:lpstr>Monotype Sorts</vt:lpstr>
      <vt:lpstr>Professional</vt:lpstr>
      <vt:lpstr>Professional</vt:lpstr>
      <vt:lpstr>CorelDRAW</vt:lpstr>
      <vt:lpstr>Slide 1</vt:lpstr>
      <vt:lpstr>Slide 2</vt:lpstr>
      <vt:lpstr>Slide 3</vt:lpstr>
      <vt:lpstr>Slide 4</vt:lpstr>
      <vt:lpstr>Slide 5</vt:lpstr>
      <vt:lpstr>Slide 6</vt:lpstr>
      <vt:lpstr>Slide 7</vt:lpstr>
      <vt:lpstr>The informal economy</vt:lpstr>
      <vt:lpstr>Planning for the future values and attitudes </vt:lpstr>
      <vt:lpstr>Slide 10</vt:lpstr>
      <vt:lpstr>Planning for the future</vt:lpstr>
      <vt:lpstr>Slide 12</vt:lpstr>
      <vt:lpstr>Slide 13</vt:lpstr>
      <vt:lpstr>Slide 14</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economic development: An American view</dc:title>
  <dc:subject>Regional and Local Economics</dc:subject>
  <dc:creator>Jeff Grainger</dc:creator>
  <cp:lastModifiedBy>plmlp</cp:lastModifiedBy>
  <cp:revision>127</cp:revision>
  <cp:lastPrinted>2001-03-19T22:41:12Z</cp:lastPrinted>
  <dcterms:created xsi:type="dcterms:W3CDTF">1998-10-23T14:37:10Z</dcterms:created>
  <dcterms:modified xsi:type="dcterms:W3CDTF">2010-02-23T16:36:37Z</dcterms:modified>
</cp:coreProperties>
</file>