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0" r:id="rId2"/>
    <p:sldId id="265" r:id="rId3"/>
    <p:sldId id="288" r:id="rId4"/>
    <p:sldId id="289" r:id="rId5"/>
    <p:sldId id="290" r:id="rId6"/>
    <p:sldId id="293" r:id="rId7"/>
    <p:sldId id="291" r:id="rId8"/>
    <p:sldId id="292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4" r:id="rId18"/>
    <p:sldId id="302" r:id="rId19"/>
    <p:sldId id="269" r:id="rId20"/>
    <p:sldId id="303" r:id="rId21"/>
  </p:sldIdLst>
  <p:sldSz cx="9144000" cy="6858000" type="screen4x3"/>
  <p:notesSz cx="6854825" cy="96647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66"/>
    <a:srgbClr val="FF9900"/>
    <a:srgbClr val="008000"/>
    <a:srgbClr val="FF0000"/>
    <a:srgbClr val="FFFFFF"/>
    <a:srgbClr val="CCFF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 varScale="1">
        <p:scale>
          <a:sx n="86" d="100"/>
          <a:sy n="86" d="100"/>
        </p:scale>
        <p:origin x="-84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08" y="-84"/>
      </p:cViewPr>
      <p:guideLst>
        <p:guide orient="horz" pos="3044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0513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180513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E714A875-2E36-4531-899E-784CC43C5F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6000" y="752475"/>
            <a:ext cx="4822825" cy="3616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97400"/>
            <a:ext cx="5026025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91625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191625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DEC7134E-7569-4A1B-A4B9-AE11A4888D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AB70AAD9-7572-4F68-8B40-D5A3602D3460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97EB66F0-6244-4C9A-A2DE-5AF83286238B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10</a:t>
            </a:fld>
            <a:endParaRPr lang="en-GB" smtClean="0">
              <a:cs typeface="Arial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105A915D-43BC-49A8-9FBC-D6F0DB9B8B58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11</a:t>
            </a:fld>
            <a:endParaRPr lang="en-GB" smtClean="0">
              <a:cs typeface="Arial" charset="0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A926832E-3AEA-4891-9F21-4D295A2475A5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12</a:t>
            </a:fld>
            <a:endParaRPr lang="en-GB" smtClean="0">
              <a:cs typeface="Arial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EDBE96F7-3639-46D8-ACC9-1D8E1B6DA2B0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13</a:t>
            </a:fld>
            <a:endParaRPr lang="en-GB" smtClean="0">
              <a:cs typeface="Arial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54A997DB-8A69-4097-9184-FC4364203127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14</a:t>
            </a:fld>
            <a:endParaRPr lang="en-GB" smtClean="0">
              <a:cs typeface="Arial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442C6783-23D3-4CE2-AE86-A3DF672A255B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15</a:t>
            </a:fld>
            <a:endParaRPr lang="en-GB" smtClean="0">
              <a:cs typeface="Arial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0B0CE62E-EB9A-433A-BEC2-2B3AF6CCCD41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16</a:t>
            </a:fld>
            <a:endParaRPr lang="en-GB" smtClean="0">
              <a:cs typeface="Arial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A90F098C-DBBA-4A2E-A16F-26AD0A3E8B8A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17</a:t>
            </a:fld>
            <a:endParaRPr lang="en-GB" smtClean="0">
              <a:cs typeface="Arial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21E7FA1D-25A4-4103-B936-DDA80C4F7099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18</a:t>
            </a:fld>
            <a:endParaRPr lang="en-GB" smtClean="0">
              <a:cs typeface="Arial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(a) improving the employment prospects, education and skills of local people;</a:t>
            </a:r>
          </a:p>
          <a:p>
            <a:r>
              <a:rPr lang="en-US" smtClean="0"/>
              <a:t>(b) addressing social exclusion and improving opportunities for the disadvantaged;</a:t>
            </a:r>
          </a:p>
          <a:p>
            <a:r>
              <a:rPr lang="en-US" smtClean="0"/>
              <a:t>(c) promoting sustainable regeneration, improving and protecting the environment and infrastructure, including housing;</a:t>
            </a:r>
          </a:p>
          <a:p>
            <a:r>
              <a:rPr lang="en-US" smtClean="0"/>
              <a:t>(d) supporting and promoting growth in local economies and businesses; and</a:t>
            </a:r>
          </a:p>
          <a:p>
            <a:r>
              <a:rPr lang="en-US" smtClean="0"/>
              <a:t>(e) reducing crime and drug abuse and improving community safety.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541924C0-F02C-466F-9DBF-CDDBE241D43D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19</a:t>
            </a:fld>
            <a:endParaRPr lang="en-GB" smtClean="0">
              <a:cs typeface="Arial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E8DA8C85-5552-4C53-97AB-04E33DBF0C5E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2</a:t>
            </a:fld>
            <a:endParaRPr lang="en-GB" smtClean="0">
              <a:cs typeface="Arial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707AF983-C1A6-4702-BE7A-28695309F64A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20</a:t>
            </a:fld>
            <a:endParaRPr lang="en-GB" smtClean="0">
              <a:cs typeface="Arial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787CFCCE-1485-4F45-B8DD-672E5B037A39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3</a:t>
            </a:fld>
            <a:endParaRPr lang="en-GB" smtClean="0">
              <a:cs typeface="Arial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2nd largest recipient after USA. Has been in top 3 for most of last decade China is currently second.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7561FBE0-0A4A-4C10-9395-455A2125E55B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4</a:t>
            </a:fld>
            <a:endParaRPr lang="en-GB" smtClean="0">
              <a:cs typeface="Arial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F3625686-47B5-4DC2-8510-B6F8A26893D2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5</a:t>
            </a:fld>
            <a:endParaRPr lang="en-GB" smtClean="0">
              <a:cs typeface="Arial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A083343E-6371-4CDD-92AB-A70DF90B6674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6</a:t>
            </a:fld>
            <a:endParaRPr lang="en-GB" smtClean="0">
              <a:cs typeface="Arial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92F728DD-C874-4275-A516-B829CE3B416B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7</a:t>
            </a:fld>
            <a:endParaRPr lang="en-GB" smtClean="0">
              <a:cs typeface="Arial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99D31A40-714C-45B0-BBF1-1D262CD74675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8</a:t>
            </a:fld>
            <a:endParaRPr lang="en-GB" smtClean="0">
              <a:cs typeface="Arial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709249DF-121C-4DF0-ABDF-A970B37FDEDC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9</a:t>
            </a:fld>
            <a:endParaRPr lang="en-GB" smtClean="0">
              <a:cs typeface="Arial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79413" y="1676400"/>
            <a:ext cx="8388350" cy="4421188"/>
            <a:chOff x="238" y="1056"/>
            <a:chExt cx="5285" cy="278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0" y="0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5272" y="1392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0" y="0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5280" y="96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96" y="1103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0" y="0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836613" y="21336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381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47864-637C-4E83-B9D0-CE42658FA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72BD4E5-8139-498F-9FD9-1936DF337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2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92F36E2-A257-4B10-946D-A50F288D5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8288CD5-1AB8-47E4-9B52-1C56AEA99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E382E2C-7B32-430A-BFCA-1CE7FAC16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A21CFCE-DEBD-40F4-81E7-86A3DD79F9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0CB123E-E312-42D4-857F-4494CAC78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A715B8-FF4C-4FED-9C8D-03DE94EC5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2977B46-B8BB-4B08-BE32-5FEEA8C76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CB71F0C-F2DB-4426-9851-7C7D4C23E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3CE434-5FCA-4414-BF73-060519B25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30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Lecture 4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98D9E56E-4923-4656-957E-E0EA301AD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aphicFrame>
        <p:nvGraphicFramePr>
          <p:cNvPr id="3093" name="Object 21">
            <a:hlinkClick r:id="" action="ppaction://ole?verb=0"/>
          </p:cNvPr>
          <p:cNvGraphicFramePr>
            <a:graphicFrameLocks/>
          </p:cNvGraphicFramePr>
          <p:nvPr/>
        </p:nvGraphicFramePr>
        <p:xfrm>
          <a:off x="533400" y="228600"/>
          <a:ext cx="533400" cy="990600"/>
        </p:xfrm>
        <a:graphic>
          <a:graphicData uri="http://schemas.openxmlformats.org/presentationml/2006/ole">
            <p:oleObj spid="_x0000_s3093" name="CorelDRAW" r:id="rId14" imgW="3720960" imgH="6797520" progId="">
              <p:embed/>
            </p:oleObj>
          </a:graphicData>
        </a:graphic>
      </p:graphicFrame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1143000" y="455613"/>
            <a:ext cx="428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dirty="0">
                <a:latin typeface="Arial" charset="0"/>
                <a:cs typeface="+mn-cs"/>
              </a:rPr>
              <a:t>Regional </a:t>
            </a:r>
            <a:r>
              <a:rPr lang="en-US" dirty="0">
                <a:latin typeface="Arial" charset="0"/>
                <a:cs typeface="+mn-cs"/>
              </a:rPr>
              <a:t>and local economics</a:t>
            </a:r>
            <a:endParaRPr lang="en-GB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invest.gov.uk/UKTI-publications/4030715/en-GB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C70E4766-36F8-4713-B899-E6BD9AC76B8E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438400"/>
            <a:ext cx="7772400" cy="3810000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GB" sz="2400" b="1" smtClean="0">
                <a:latin typeface="Arial" charset="0"/>
              </a:rPr>
              <a:t>Aims</a:t>
            </a:r>
            <a:endParaRPr lang="en-GB" sz="2000" b="1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Examine the how policy changed after 1979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Review the reasons why policies changed and their rationale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Examine how effective the “new” policies were.</a:t>
            </a:r>
          </a:p>
          <a:p>
            <a:pPr>
              <a:buClr>
                <a:srgbClr val="FF0066"/>
              </a:buClr>
              <a:buSzTx/>
              <a:buFont typeface="Wingdings" pitchFamily="2" charset="2"/>
              <a:buNone/>
            </a:pPr>
            <a:r>
              <a:rPr lang="en-GB" sz="2400" b="1" smtClean="0">
                <a:latin typeface="Arial" charset="0"/>
              </a:rPr>
              <a:t>Outcomes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Have working knowledge of the types of policy that were used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Be able to explain the rationale for different policies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Be conversant with analysis of outcomes </a:t>
            </a: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990600" y="838200"/>
            <a:ext cx="76200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GB" sz="2800" b="1" i="1">
                <a:latin typeface="Arial" charset="0"/>
                <a:cs typeface="Times New Roman" pitchFamily="18" charset="0"/>
              </a:rPr>
              <a:t>Lecture 8a: Return to classical prescriptions: UK regional policy from 1979</a:t>
            </a:r>
            <a:endParaRPr lang="en-GB" sz="280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895600" y="1752600"/>
            <a:ext cx="32496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Aims &amp; Outcomes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7D346D53-8025-4463-817A-0E497BFBDF6C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35842" name="Rectangle 205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914400"/>
            <a:ext cx="67056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Impact of inward investment (Cont.)</a:t>
            </a:r>
          </a:p>
        </p:txBody>
      </p:sp>
      <p:sp>
        <p:nvSpPr>
          <p:cNvPr id="3584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2400" b="1" smtClean="0">
                <a:latin typeface="Arial" charset="0"/>
              </a:rPr>
              <a:t>Studies</a:t>
            </a:r>
            <a:endParaRPr lang="en-GB" sz="20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Taylor (1991) factors affecting Japanese FDI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Stone &amp; Peck (1996) Foreign owned manufacturing sector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Munday </a:t>
            </a:r>
            <a:r>
              <a:rPr lang="en-GB" sz="2000" i="1" smtClean="0">
                <a:latin typeface="Arial" charset="0"/>
              </a:rPr>
              <a:t>et al</a:t>
            </a:r>
            <a:r>
              <a:rPr lang="en-GB" sz="2000" smtClean="0">
                <a:latin typeface="Arial" charset="0"/>
              </a:rPr>
              <a:t> (1995) Japanese owned plants in Wales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Brand, </a:t>
            </a:r>
            <a:r>
              <a:rPr lang="en-GB" sz="2000" i="1" smtClean="0">
                <a:latin typeface="Arial" charset="0"/>
              </a:rPr>
              <a:t>et al</a:t>
            </a:r>
            <a:r>
              <a:rPr lang="en-GB" sz="2000" smtClean="0">
                <a:latin typeface="Arial" charset="0"/>
              </a:rPr>
              <a:t> (2000) FDI in Wales, Scotland and W Midlands - smaller output multipliers, productivity, jobs multiplier &amp; RVA higher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Hubert &amp; Pain (2000) FDI &amp; technical progress - significant element, positive externalities within and between industries. </a:t>
            </a:r>
            <a:endParaRPr lang="en-GB" smtClean="0"/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4157C1F6-7123-407A-8257-0A449DE77EB5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Indigenous potential &amp; SMEs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495800"/>
          </a:xfrm>
        </p:spPr>
        <p:txBody>
          <a:bodyPr/>
          <a:lstStyle/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Regional assistance more effective in assisting small firms than larger ones (Taylor and Wren)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Small firms 99.2% of firms; 44.7% of employment; 38% of turnover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Lower proportion in UK than many competitors and UK regional performance differs; Southern rural good; Industrial heartlands poor for SMEs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By late 90s change underway; strong growth in London and Merseyside; evidence that survival rates in periphery improving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b="1" smtClean="0">
                <a:latin typeface="Arial" charset="0"/>
              </a:rPr>
              <a:t>Study be Keeble </a:t>
            </a:r>
            <a:r>
              <a:rPr lang="en-GB" sz="1800" smtClean="0">
                <a:latin typeface="Arial" charset="0"/>
              </a:rPr>
              <a:t>- little regional difference in profitability; SE more export orientated; peripheral more R&amp;D; all subject to competition.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Is north “hostile” environment for SMEs?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Self-employment (</a:t>
            </a:r>
            <a:r>
              <a:rPr lang="en-GB" sz="1800" b="1" smtClean="0">
                <a:latin typeface="Arial" charset="0"/>
              </a:rPr>
              <a:t>Robson</a:t>
            </a:r>
            <a:r>
              <a:rPr lang="en-GB" sz="1800" smtClean="0">
                <a:latin typeface="Arial" charset="0"/>
              </a:rPr>
              <a:t>)</a:t>
            </a:r>
            <a:endParaRPr lang="en-GB" sz="2800" smtClean="0"/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976C57D7-5483-4632-AD95-D0E937A03638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914400"/>
            <a:ext cx="525780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Technology &amp; R&amp;D</a:t>
            </a:r>
            <a:br>
              <a:rPr lang="en-GB" sz="2800" smtClean="0">
                <a:solidFill>
                  <a:srgbClr val="FF0066"/>
                </a:solidFill>
                <a:latin typeface="Arial" charset="0"/>
              </a:rPr>
            </a:br>
            <a:endParaRPr lang="en-GB" sz="2800" smtClean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4196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Manufacturing Sectors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Pharmaceuticals, Office machinery &amp; computers, Aerospace, Instruments, Electronics, Telecoms. 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Location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South East; growing stake for East, SW &amp; Wales; cluster round London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Link between Technology &amp; R&amp;D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Data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b="1" i="1" smtClean="0">
                <a:latin typeface="Arial" charset="0"/>
              </a:rPr>
              <a:t>Most R&amp;D in the UK is placed by; </a:t>
            </a:r>
            <a:r>
              <a:rPr lang="en-GB" sz="1800" smtClean="0">
                <a:latin typeface="Arial" charset="0"/>
              </a:rPr>
              <a:t>private enterprise (50%), Overseas firms and governments (15%), Research councils &amp; HE (16%) Government (16%).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b="1" i="1" smtClean="0">
                <a:latin typeface="Arial" charset="0"/>
              </a:rPr>
              <a:t>It is carried out in; </a:t>
            </a:r>
            <a:r>
              <a:rPr lang="en-GB" sz="1800" smtClean="0">
                <a:latin typeface="Arial" charset="0"/>
              </a:rPr>
              <a:t>business enterprises (64%) higher education (20%).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Focus of R&amp;D has been switching between sectors.</a:t>
            </a:r>
            <a:endParaRPr lang="en-GB" sz="2800" smtClean="0"/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2D456CCC-43FE-4A08-B071-31779F78FBD4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838200"/>
            <a:ext cx="617220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Technology &amp; R&amp;D (Cont.)</a:t>
            </a:r>
            <a:br>
              <a:rPr lang="en-GB" sz="2800" smtClean="0">
                <a:solidFill>
                  <a:srgbClr val="FF0066"/>
                </a:solidFill>
                <a:latin typeface="Arial" charset="0"/>
              </a:rPr>
            </a:br>
            <a:endParaRPr lang="en-GB" sz="2800" smtClean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495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National picture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Almost 140,000 people worked in R&amp;D in 1997; Fall of almost 30% since 1981; Losses in administrative and technical; Number of scientist and engineers has increased by 10%.</a:t>
            </a:r>
          </a:p>
          <a:p>
            <a:pPr>
              <a:lnSpc>
                <a:spcPct val="90000"/>
              </a:lnSpc>
              <a:buClr>
                <a:srgbClr val="FF0066"/>
              </a:buClr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Regional picture</a:t>
            </a:r>
            <a:endParaRPr lang="en-GB" sz="180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South East accounts for almost 24% of all R&amp;D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Business funded R&amp;D East and South East (48%), 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Government funded South East and South West (47%) 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Academic funded in London, the South East and Scotland (52%)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Concentration</a:t>
            </a:r>
            <a:endParaRPr lang="en-GB" sz="180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Private R&amp;D is dominated by HQ plant of large firms; Top 15 -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1985 50% of R&amp;D jobs; 57% of private R&amp;D; 79% of Gov. R&amp;D 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1997 62% of R&amp;D jobs; 60% of private R&amp;D; 54% of Gov. R&amp;D</a:t>
            </a:r>
            <a:endParaRPr lang="en-GB" sz="2800" smtClean="0"/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ABDFD9F1-E3F3-4852-96E9-C1D5F720F772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838200"/>
            <a:ext cx="594360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Technology &amp; R&amp;D (Cont.)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495800"/>
          </a:xfrm>
        </p:spPr>
        <p:txBody>
          <a:bodyPr/>
          <a:lstStyle/>
          <a:p>
            <a:pPr>
              <a:lnSpc>
                <a:spcPct val="13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Technology transfer &amp; Science parks</a:t>
            </a:r>
            <a:endParaRPr lang="en-GB" sz="1800" smtClean="0">
              <a:latin typeface="Arial" charset="0"/>
            </a:endParaRPr>
          </a:p>
          <a:p>
            <a:r>
              <a:rPr lang="en-GB" sz="1800" smtClean="0">
                <a:latin typeface="Arial" charset="0"/>
              </a:rPr>
              <a:t>Technology transfer between pure and applied R&amp;D companies/organisations and new technology-based firms (NTBFs) is often through Science Parks</a:t>
            </a:r>
          </a:p>
          <a:p>
            <a:r>
              <a:rPr lang="en-GB" sz="1800" smtClean="0">
                <a:latin typeface="Arial" charset="0"/>
              </a:rPr>
              <a:t>See Henneberry an early article (1992)  more up-to-date figures from the UK science park associations suggests an </a:t>
            </a:r>
            <a:r>
              <a:rPr lang="en-US" sz="1800" smtClean="0">
                <a:latin typeface="Arial" charset="0"/>
                <a:cs typeface="Arial" charset="0"/>
              </a:rPr>
              <a:t>estimated annual turnover from science parks £5.5 bn; total of 1.88 million sq m floorspace; employs 73,000 in 3,300 companies; there are 8 further science parks under development and 71 currently in operation. </a:t>
            </a:r>
          </a:p>
          <a:p>
            <a:r>
              <a:rPr lang="en-GB" sz="1800" smtClean="0">
                <a:latin typeface="Arial" charset="0"/>
              </a:rPr>
              <a:t>NTBFs - Faster employment and sales turnover growth; greater local multiplier effects; tendency to sub-contact out work locally; minimal displacement effects; more likely to export; may be some deadweight</a:t>
            </a:r>
          </a:p>
        </p:txBody>
      </p:sp>
      <p:sp>
        <p:nvSpPr>
          <p:cNvPr id="440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8716558B-A919-49CF-9722-E920282BF64E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Urban policy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4196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Three areas Enterprise zones, UDC; SRB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Enterprise zones (study by PA Cambridge consultants) </a:t>
            </a:r>
            <a:r>
              <a:rPr lang="en-GB" sz="1800" smtClean="0">
                <a:latin typeface="Arial" charset="0"/>
              </a:rPr>
              <a:t>Study of 22 of the 25 enterprise zones. 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The key findings</a:t>
            </a:r>
            <a:r>
              <a:rPr lang="en-GB" sz="1800" smtClean="0">
                <a:latin typeface="Arial" charset="0"/>
              </a:rPr>
              <a:t>: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b="1" smtClean="0">
                <a:latin typeface="Arial" charset="0"/>
              </a:rPr>
              <a:t>5,000</a:t>
            </a:r>
            <a:r>
              <a:rPr lang="en-GB" sz="1800" smtClean="0">
                <a:latin typeface="Arial" charset="0"/>
              </a:rPr>
              <a:t> companies on the 22 Zones by 1990 employing nearly </a:t>
            </a:r>
            <a:r>
              <a:rPr lang="en-GB" sz="1800" b="1" smtClean="0">
                <a:latin typeface="Arial" charset="0"/>
              </a:rPr>
              <a:t>126,000</a:t>
            </a:r>
            <a:r>
              <a:rPr lang="en-GB" sz="1800" smtClean="0">
                <a:latin typeface="Arial" charset="0"/>
              </a:rPr>
              <a:t> people; about </a:t>
            </a:r>
            <a:r>
              <a:rPr lang="en-GB" sz="1800" b="1" smtClean="0">
                <a:latin typeface="Arial" charset="0"/>
              </a:rPr>
              <a:t>58,000</a:t>
            </a:r>
            <a:r>
              <a:rPr lang="en-GB" sz="1800" smtClean="0">
                <a:latin typeface="Arial" charset="0"/>
              </a:rPr>
              <a:t> (46%) of jobs were additional; additional jobs highest manufacturing lowest for retailing and distribution;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Cost per job year £</a:t>
            </a:r>
            <a:r>
              <a:rPr lang="en-GB" sz="1800" b="1" smtClean="0">
                <a:latin typeface="Arial" charset="0"/>
              </a:rPr>
              <a:t>1,700</a:t>
            </a:r>
            <a:r>
              <a:rPr lang="en-GB" sz="1800" smtClean="0">
                <a:latin typeface="Arial" charset="0"/>
              </a:rPr>
              <a:t>; private sector investment was indirect; total public sector cost of the 22 Zones between </a:t>
            </a:r>
            <a:r>
              <a:rPr lang="en-GB" sz="1800" b="1" smtClean="0">
                <a:latin typeface="Arial" charset="0"/>
              </a:rPr>
              <a:t>£798-£968</a:t>
            </a:r>
            <a:r>
              <a:rPr lang="en-GB" sz="1800" smtClean="0">
                <a:latin typeface="Arial" charset="0"/>
              </a:rPr>
              <a:t> million; rates relief 46%, enhanced capital allowances 45 %, infrastructure 9%. 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Outputs </a:t>
            </a:r>
            <a:r>
              <a:rPr lang="en-GB" sz="1800" b="1" smtClean="0">
                <a:latin typeface="Arial" charset="0"/>
              </a:rPr>
              <a:t>6,700</a:t>
            </a:r>
            <a:r>
              <a:rPr lang="en-GB" sz="1800" smtClean="0">
                <a:latin typeface="Arial" charset="0"/>
              </a:rPr>
              <a:t> acres of land, </a:t>
            </a:r>
            <a:r>
              <a:rPr lang="en-GB" sz="1800" b="1" smtClean="0">
                <a:latin typeface="Arial" charset="0"/>
              </a:rPr>
              <a:t>6,000,000</a:t>
            </a:r>
            <a:r>
              <a:rPr lang="en-GB" sz="1800" smtClean="0">
                <a:latin typeface="Arial" charset="0"/>
              </a:rPr>
              <a:t> m</a:t>
            </a:r>
            <a:r>
              <a:rPr lang="en-GB" sz="1800" baseline="30000" smtClean="0">
                <a:latin typeface="Arial" charset="0"/>
              </a:rPr>
              <a:t>2</a:t>
            </a:r>
            <a:r>
              <a:rPr lang="en-GB" sz="1800" smtClean="0">
                <a:latin typeface="Arial" charset="0"/>
              </a:rPr>
              <a:t> of floorspace, 80% of land developed; £2 billion of private capital; public to private leverage ratio of about </a:t>
            </a:r>
            <a:r>
              <a:rPr lang="en-GB" sz="1800" b="1" smtClean="0">
                <a:latin typeface="Arial" charset="0"/>
              </a:rPr>
              <a:t>1:2.3</a:t>
            </a:r>
            <a:r>
              <a:rPr lang="en-GB" sz="1800" smtClean="0">
                <a:latin typeface="Arial" charset="0"/>
              </a:rPr>
              <a:t>;Environmental improvement in the Zones through the removal of dereliction; </a:t>
            </a:r>
            <a:r>
              <a:rPr lang="en-GB" sz="1800" b="1" smtClean="0">
                <a:latin typeface="Arial" charset="0"/>
              </a:rPr>
              <a:t>82%</a:t>
            </a:r>
            <a:r>
              <a:rPr lang="en-GB" sz="1800" smtClean="0">
                <a:latin typeface="Arial" charset="0"/>
              </a:rPr>
              <a:t> of the firms said their current employment levels would remain </a:t>
            </a:r>
            <a:endParaRPr lang="en-GB" sz="2800" smtClean="0"/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43093E9A-9899-4EB5-9ECA-207BDC58F429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838200"/>
            <a:ext cx="556260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Urban policy (Cont.)</a:t>
            </a:r>
            <a:r>
              <a:rPr lang="en-GB" sz="2800" smtClean="0">
                <a:solidFill>
                  <a:srgbClr val="FF0066"/>
                </a:solidFill>
              </a:rPr>
              <a:t/>
            </a:r>
            <a:br>
              <a:rPr lang="en-GB" sz="2800" smtClean="0">
                <a:solidFill>
                  <a:srgbClr val="FF0066"/>
                </a:solidFill>
              </a:rPr>
            </a:br>
            <a:endParaRPr lang="en-GB" sz="2800" smtClean="0">
              <a:solidFill>
                <a:srgbClr val="FF0066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7772400" cy="45720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Urban Development Corporations</a:t>
            </a:r>
            <a:r>
              <a:rPr lang="en-GB" sz="1800" b="1" smtClean="0">
                <a:latin typeface="Arial" charset="0"/>
              </a:rPr>
              <a:t> </a:t>
            </a:r>
          </a:p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London Docklands Development Corporation (Oc &amp; Tiesdell)</a:t>
            </a:r>
            <a:endParaRPr lang="en-GB" sz="18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1800" b="1" i="1" smtClean="0">
                <a:latin typeface="Arial" charset="0"/>
              </a:rPr>
              <a:t>Findings - </a:t>
            </a:r>
            <a:r>
              <a:rPr lang="en-GB" sz="1800" smtClean="0">
                <a:latin typeface="Arial" charset="0"/>
              </a:rPr>
              <a:t>Single objective wealth creation; community benefits “trickle down”;  “pump priming” &amp; asset disposal; Combined development to change image &amp; boost land prices; aided by a buoyant property market and proximity to the City of London’s financial district. </a:t>
            </a:r>
          </a:p>
          <a:p>
            <a:pPr>
              <a:buClr>
                <a:srgbClr val="FF0066"/>
              </a:buClr>
            </a:pPr>
            <a:r>
              <a:rPr lang="en-GB" sz="1800" b="1" i="1" smtClean="0">
                <a:latin typeface="Arial" charset="0"/>
              </a:rPr>
              <a:t>Outcomes</a:t>
            </a:r>
            <a:r>
              <a:rPr lang="en-GB" sz="1800" smtClean="0">
                <a:latin typeface="Arial" charset="0"/>
              </a:rPr>
              <a:t> - Mixed development went to build for sale; only 8,000 by 1987, 36% were “new”; jobs mainly service orientated; provision of training severely criticised; initial transport planning for the area was inadequate particularly the provision of public transport.</a:t>
            </a:r>
          </a:p>
          <a:p>
            <a:pPr>
              <a:buClr>
                <a:srgbClr val="FF0066"/>
              </a:buClr>
            </a:pPr>
            <a:r>
              <a:rPr lang="en-GB" sz="1800" b="1" smtClean="0">
                <a:latin typeface="Arial" charset="0"/>
              </a:rPr>
              <a:t>Cardiff Bay</a:t>
            </a:r>
            <a:r>
              <a:rPr lang="en-GB" sz="1800" smtClean="0">
                <a:latin typeface="Arial" charset="0"/>
              </a:rPr>
              <a:t> (Rowley) -  Poor training provision; lack of effective employment; lack of equity in housing provision; UDCs potential “to work” benefit the local economy; need to have more of a community focus.</a:t>
            </a:r>
            <a:endParaRPr lang="en-GB" sz="2800" smtClean="0"/>
          </a:p>
        </p:txBody>
      </p:sp>
      <p:sp>
        <p:nvSpPr>
          <p:cNvPr id="481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64FC74C1-8CB5-40FA-A75E-8E9BD10087B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838200"/>
            <a:ext cx="56388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Urban policy (Cont.)</a:t>
            </a:r>
            <a:r>
              <a:rPr lang="en-GB" sz="2800" smtClean="0">
                <a:solidFill>
                  <a:srgbClr val="FF0066"/>
                </a:solidFill>
              </a:rPr>
              <a:t/>
            </a:r>
            <a:br>
              <a:rPr lang="en-GB" sz="2800" smtClean="0">
                <a:solidFill>
                  <a:srgbClr val="FF0066"/>
                </a:solidFill>
              </a:rPr>
            </a:br>
            <a:endParaRPr lang="en-GB" sz="2800" smtClean="0">
              <a:solidFill>
                <a:srgbClr val="FF0066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419600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Review of performance &amp; good practice (Roger Tym &amp; partners)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Characteristics large-scale vacancy and dereliction, degraded environment, inadequate infrastructure, low resident populations, all close to areas suffering severe economic and social disadvantage.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Output 143,937 jobs, 326 km of road, 2,389 hectares of land reclaimed, 5,029,000 m</a:t>
            </a:r>
            <a:r>
              <a:rPr lang="en-GB" sz="1800" baseline="30000" smtClean="0">
                <a:latin typeface="Arial" charset="0"/>
              </a:rPr>
              <a:t>2 </a:t>
            </a:r>
            <a:r>
              <a:rPr lang="en-GB" sz="1800" smtClean="0">
                <a:latin typeface="Arial" charset="0"/>
              </a:rPr>
              <a:t>of new commercial floorspace, investment £6.87 billion private &amp; £1.99 billion public. 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Hostility diminished over time, policy shifted towards holistic regeneration and multi-agency partnership. 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Need to kick-start investment and economic activity in areas suffering severe physical degradation 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Site assembly and reclamation by the public sector are crucial 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Closer integration to ensure the benefits of investment-based regeneration are channelled to deprived local communities. </a:t>
            </a:r>
            <a:endParaRPr lang="en-GB" sz="2800" smtClean="0"/>
          </a:p>
        </p:txBody>
      </p:sp>
      <p:sp>
        <p:nvSpPr>
          <p:cNvPr id="5018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188765A1-26E0-48E9-8B6F-CEB52D2AF772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57912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Urban policy (Cont.)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343400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SRB Challenge Fund</a:t>
            </a:r>
          </a:p>
          <a:p>
            <a:pPr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Brought together funding of 20 previous programmes spend £1.4bn pa.</a:t>
            </a:r>
          </a:p>
          <a:p>
            <a:pPr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Organised through Government regional offices, funding allocated via competitive bidding</a:t>
            </a:r>
          </a:p>
          <a:p>
            <a:pP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Study by Dept of land Economy University of Cambridge</a:t>
            </a:r>
            <a:endParaRPr lang="en-GB" sz="18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Based on data from 555 successful bids across rounds 1, to 3 of the Challenge Fund, analysed at the Local Authority District level. </a:t>
            </a:r>
          </a:p>
          <a:p>
            <a:pPr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Key findings  - Positive relationship between degree of deprivation and expenditure, vast majority of deprived areas have received funding; the 20 most deprived LA Districts in England received almost one-third (30%) of total SRB CF; only 19% went to 267 non-deprived areas some of these Districts contained smaller pockets of deprivation or had newly emerging needs. </a:t>
            </a:r>
          </a:p>
          <a:p>
            <a:pPr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For rounded discussion of programme see Oatley N, (1998)</a:t>
            </a:r>
            <a:endParaRPr lang="en-GB" sz="2800" smtClean="0"/>
          </a:p>
        </p:txBody>
      </p:sp>
      <p:sp>
        <p:nvSpPr>
          <p:cNvPr id="522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092A61A4-89AE-4B17-9968-14AAE626E544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1979 watershed - from “top down” blanket intervention, to “bottom up” targeted assistance</a:t>
            </a:r>
          </a:p>
          <a:p>
            <a:pPr>
              <a:lnSpc>
                <a:spcPct val="13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Mixture of political &amp; economic reasons - most importantly competition. </a:t>
            </a:r>
          </a:p>
          <a:p>
            <a:pPr>
              <a:lnSpc>
                <a:spcPct val="13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Goodbye to controls, deadweight, displacement &amp; branch plants.</a:t>
            </a:r>
          </a:p>
          <a:p>
            <a:pPr>
              <a:lnSpc>
                <a:spcPct val="13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Welcome to innovation, entrepreneurs, de-regulation, value for money &amp; technology</a:t>
            </a:r>
          </a:p>
          <a:p>
            <a:pPr>
              <a:lnSpc>
                <a:spcPct val="13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Inward investment poses a crucial dilemma - indigenous growth the touchstone - new technology the crucial challenge - the emergence of an integrated approach to urban and local problems</a:t>
            </a:r>
          </a:p>
          <a:p>
            <a:pPr>
              <a:lnSpc>
                <a:spcPct val="13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Community development the new challenge</a:t>
            </a:r>
            <a:endParaRPr lang="en-GB" smtClean="0"/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928813" y="1143000"/>
            <a:ext cx="4724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sz="2800" b="1" noProof="1">
                <a:solidFill>
                  <a:srgbClr val="FF0066"/>
                </a:solidFill>
                <a:latin typeface="Arial" charset="0"/>
              </a:rPr>
              <a:t>Conclusion</a:t>
            </a:r>
          </a:p>
        </p:txBody>
      </p:sp>
      <p:sp>
        <p:nvSpPr>
          <p:cNvPr id="542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3C41CD83-DA56-4E4A-8EA2-6C8C13147603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214438"/>
            <a:ext cx="7772400" cy="4933950"/>
          </a:xfrm>
        </p:spPr>
        <p:txBody>
          <a:bodyPr/>
          <a:lstStyle/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700" b="1" smtClean="0">
                <a:latin typeface="Arial" charset="0"/>
              </a:rPr>
              <a:t>Introduction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700" smtClean="0">
                <a:latin typeface="Arial" charset="0"/>
                <a:sym typeface="Wingdings" pitchFamily="2" charset="2"/>
              </a:rPr>
              <a:t></a:t>
            </a:r>
            <a:r>
              <a:rPr lang="en-GB" sz="1700" smtClean="0">
                <a:latin typeface="Arial" charset="0"/>
              </a:rPr>
              <a:t>1979 a “watershed” - Policy moved from being “top down” (Subsidy, direction &amp; control) to become more “bottom up” (targeted, tied to outputs, competition) - </a:t>
            </a:r>
            <a:r>
              <a:rPr lang="en-GB" sz="1700" smtClean="0">
                <a:latin typeface="Arial" charset="0"/>
                <a:sym typeface="Wingdings" pitchFamily="2" charset="2"/>
              </a:rPr>
              <a:t></a:t>
            </a:r>
            <a:r>
              <a:rPr lang="en-GB" sz="1700" smtClean="0">
                <a:latin typeface="Arial" charset="0"/>
              </a:rPr>
              <a:t>Scale shrank but new types “emerging” (Urban and Local, Enterprise zones and Freeports)</a:t>
            </a:r>
          </a:p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700" b="1" i="1" smtClean="0">
                <a:solidFill>
                  <a:srgbClr val="FF0066"/>
                </a:solidFill>
                <a:latin typeface="Arial" charset="0"/>
              </a:rPr>
              <a:t>Reasons for change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700" b="1" smtClean="0">
                <a:latin typeface="Arial" charset="0"/>
              </a:rPr>
              <a:t>Ideological </a:t>
            </a:r>
            <a:r>
              <a:rPr lang="en-GB" sz="1700" smtClean="0">
                <a:latin typeface="Arial" charset="0"/>
              </a:rPr>
              <a:t>The balance of power needed to change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700" b="1" smtClean="0">
                <a:latin typeface="Arial" charset="0"/>
              </a:rPr>
              <a:t>Economic </a:t>
            </a:r>
            <a:r>
              <a:rPr lang="en-GB" sz="1700" smtClean="0">
                <a:latin typeface="Arial" charset="0"/>
                <a:sym typeface="Wingdings" pitchFamily="2" charset="2"/>
              </a:rPr>
              <a:t></a:t>
            </a:r>
            <a:r>
              <a:rPr lang="en-GB" sz="1700" smtClean="0">
                <a:latin typeface="Arial" charset="0"/>
              </a:rPr>
              <a:t>Slow national growth, </a:t>
            </a:r>
            <a:r>
              <a:rPr lang="en-GB" sz="1700" smtClean="0">
                <a:latin typeface="Arial" charset="0"/>
                <a:sym typeface="Wingdings" pitchFamily="2" charset="2"/>
              </a:rPr>
              <a:t></a:t>
            </a:r>
            <a:r>
              <a:rPr lang="en-GB" sz="1700" smtClean="0">
                <a:latin typeface="Arial" charset="0"/>
              </a:rPr>
              <a:t>Greater exposure to “free” trade, </a:t>
            </a:r>
            <a:r>
              <a:rPr lang="en-GB" sz="1700" smtClean="0">
                <a:latin typeface="Arial" charset="0"/>
                <a:sym typeface="Wingdings" pitchFamily="2" charset="2"/>
              </a:rPr>
              <a:t></a:t>
            </a:r>
            <a:r>
              <a:rPr lang="en-GB" sz="1700" smtClean="0">
                <a:latin typeface="Arial" charset="0"/>
              </a:rPr>
              <a:t>Lack of competitiveness, </a:t>
            </a:r>
            <a:r>
              <a:rPr lang="en-GB" sz="1700" smtClean="0">
                <a:latin typeface="Arial" charset="0"/>
                <a:sym typeface="Wingdings" pitchFamily="2" charset="2"/>
              </a:rPr>
              <a:t></a:t>
            </a:r>
            <a:r>
              <a:rPr lang="en-GB" sz="1700" smtClean="0">
                <a:latin typeface="Arial" charset="0"/>
              </a:rPr>
              <a:t>Impact of the EU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700" b="1" smtClean="0">
                <a:latin typeface="Arial" charset="0"/>
              </a:rPr>
              <a:t>Government thinking </a:t>
            </a:r>
            <a:r>
              <a:rPr lang="en-GB" sz="1700" smtClean="0">
                <a:latin typeface="Arial" charset="0"/>
                <a:sym typeface="Wingdings" pitchFamily="2" charset="2"/>
              </a:rPr>
              <a:t></a:t>
            </a:r>
            <a:r>
              <a:rPr lang="en-GB" sz="1700" smtClean="0">
                <a:latin typeface="Arial" charset="0"/>
              </a:rPr>
              <a:t>The “interests” of companies, 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700" smtClean="0">
                <a:latin typeface="Arial" charset="0"/>
                <a:sym typeface="Wingdings" pitchFamily="2" charset="2"/>
              </a:rPr>
              <a:t>	</a:t>
            </a:r>
            <a:r>
              <a:rPr lang="en-GB" sz="1700" smtClean="0">
                <a:latin typeface="Arial" charset="0"/>
              </a:rPr>
              <a:t>deadweight and displacement, </a:t>
            </a:r>
            <a:r>
              <a:rPr lang="en-GB" sz="1700" smtClean="0">
                <a:latin typeface="Arial" charset="0"/>
                <a:sym typeface="Wingdings" pitchFamily="2" charset="2"/>
              </a:rPr>
              <a:t></a:t>
            </a:r>
            <a:r>
              <a:rPr lang="en-GB" sz="1700" smtClean="0">
                <a:latin typeface="Arial" charset="0"/>
              </a:rPr>
              <a:t>indigenous potential, </a:t>
            </a:r>
            <a:r>
              <a:rPr lang="en-GB" sz="1700" smtClean="0">
                <a:latin typeface="Arial" charset="0"/>
                <a:sym typeface="Wingdings" pitchFamily="2" charset="2"/>
              </a:rPr>
              <a:t></a:t>
            </a:r>
            <a:r>
              <a:rPr lang="en-GB" sz="1700" smtClean="0">
                <a:latin typeface="Arial" charset="0"/>
              </a:rPr>
              <a:t>policy.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700" b="1" smtClean="0">
                <a:latin typeface="Arial" charset="0"/>
              </a:rPr>
              <a:t>Consequences </a:t>
            </a:r>
            <a:r>
              <a:rPr lang="en-GB" sz="1700" smtClean="0">
                <a:latin typeface="Arial" charset="0"/>
                <a:sym typeface="Wingdings" pitchFamily="2" charset="2"/>
              </a:rPr>
              <a:t></a:t>
            </a:r>
            <a:r>
              <a:rPr lang="en-GB" sz="1700" smtClean="0">
                <a:latin typeface="Arial" charset="0"/>
              </a:rPr>
              <a:t>Abolition of IDCs, </a:t>
            </a:r>
            <a:r>
              <a:rPr lang="en-GB" sz="1700" smtClean="0">
                <a:latin typeface="Arial" charset="0"/>
                <a:sym typeface="Wingdings" pitchFamily="2" charset="2"/>
              </a:rPr>
              <a:t></a:t>
            </a:r>
            <a:r>
              <a:rPr lang="en-GB" sz="1700" smtClean="0">
                <a:latin typeface="Arial" charset="0"/>
              </a:rPr>
              <a:t>move out of automatic assistance, </a:t>
            </a:r>
            <a:r>
              <a:rPr lang="en-GB" sz="1700" smtClean="0">
                <a:latin typeface="Arial" charset="0"/>
                <a:sym typeface="Wingdings" pitchFamily="2" charset="2"/>
              </a:rPr>
              <a:t></a:t>
            </a:r>
            <a:r>
              <a:rPr lang="en-GB" sz="1700" smtClean="0">
                <a:latin typeface="Arial" charset="0"/>
              </a:rPr>
              <a:t>reduction in coverage, </a:t>
            </a:r>
            <a:r>
              <a:rPr lang="en-GB" sz="1700" smtClean="0">
                <a:latin typeface="Arial" charset="0"/>
                <a:sym typeface="Wingdings" pitchFamily="2" charset="2"/>
              </a:rPr>
              <a:t></a:t>
            </a:r>
            <a:r>
              <a:rPr lang="en-GB" sz="1700" smtClean="0">
                <a:latin typeface="Arial" charset="0"/>
              </a:rPr>
              <a:t>decline in budget (resources), </a:t>
            </a:r>
            <a:r>
              <a:rPr lang="en-GB" sz="1700" smtClean="0">
                <a:latin typeface="Arial" charset="0"/>
                <a:sym typeface="Wingdings" pitchFamily="2" charset="2"/>
              </a:rPr>
              <a:t></a:t>
            </a:r>
            <a:r>
              <a:rPr lang="en-GB" sz="1700" smtClean="0">
                <a:latin typeface="Arial" charset="0"/>
              </a:rPr>
              <a:t>targeted assistance (urban), </a:t>
            </a:r>
            <a:r>
              <a:rPr lang="en-GB" sz="1700" smtClean="0">
                <a:latin typeface="Arial" charset="0"/>
                <a:sym typeface="Wingdings" pitchFamily="2" charset="2"/>
              </a:rPr>
              <a:t></a:t>
            </a:r>
            <a:r>
              <a:rPr lang="en-GB" sz="1700" smtClean="0">
                <a:latin typeface="Arial" charset="0"/>
              </a:rPr>
              <a:t>aim for “self-sustaining” growth.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A85756AB-84F5-478A-B007-7326AFA7E64D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71625" y="1143000"/>
            <a:ext cx="548640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noProof="1" smtClean="0">
                <a:solidFill>
                  <a:srgbClr val="FF0066"/>
                </a:solidFill>
                <a:latin typeface="Arial" charset="0"/>
              </a:rPr>
              <a:t>Conclusion</a:t>
            </a:r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 (Cont.)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714500"/>
            <a:ext cx="7772400" cy="4419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Although not an explicit part of regional policy, inward investment has had a profound impact on the regions, manufacturing concentrated in the periphery, increasingly embedded, high tech &amp; high value.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SME growth significant after the 70s, but tends to favour southern regions, some evidence that entrepreneurship is spreading, growth in self-employment also important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Spreading technology and R&amp;D to the regions, currently highly concentrated in the South and large firms, need to spread out via, technology transfer (pure to applied) and new technology based firms, some evidence of success.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Urban policy, massive expansion, more focus on property development with less emphasis on permanent jobs and training; needs to become more holistic and focused on host communities.</a:t>
            </a:r>
          </a:p>
        </p:txBody>
      </p:sp>
      <p:sp>
        <p:nvSpPr>
          <p:cNvPr id="563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5429177F-B54D-4E9D-9F4F-DF62AF3FF64D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794250"/>
          </a:xfrm>
        </p:spPr>
        <p:txBody>
          <a:bodyPr/>
          <a:lstStyle/>
          <a:p>
            <a:pPr>
              <a:lnSpc>
                <a:spcPct val="11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Not an overt policy aim</a:t>
            </a:r>
            <a:endParaRPr lang="en-GB" sz="1600" smtClean="0">
              <a:latin typeface="Arial" charset="0"/>
            </a:endParaRP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600" smtClean="0">
                <a:latin typeface="Arial" charset="0"/>
              </a:rPr>
              <a:t>Less regulation and an end to punitive taxation levels 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600" smtClean="0">
                <a:latin typeface="Arial" charset="0"/>
              </a:rPr>
              <a:t>Access to the European Union market </a:t>
            </a:r>
          </a:p>
          <a:p>
            <a:pPr>
              <a:lnSpc>
                <a:spcPct val="11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Competing hypotheses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600" b="1" i="1" smtClean="0">
                <a:latin typeface="Arial" charset="0"/>
              </a:rPr>
              <a:t>Dependency</a:t>
            </a:r>
            <a:r>
              <a:rPr lang="en-GB" sz="1600" smtClean="0">
                <a:latin typeface="Arial" charset="0"/>
              </a:rPr>
              <a:t> - unequal trading, short-term relationships, little day-to-day control, low-tech &amp; low-skill, external strategic control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600" b="1" i="1" smtClean="0">
                <a:latin typeface="Arial" charset="0"/>
              </a:rPr>
              <a:t>Developmental</a:t>
            </a:r>
            <a:r>
              <a:rPr lang="en-GB" sz="1600" smtClean="0">
                <a:latin typeface="Arial" charset="0"/>
              </a:rPr>
              <a:t> - collaboration technology and trust, long-term partnership, “embedded”, developmental and skilled, autonomy</a:t>
            </a:r>
          </a:p>
          <a:p>
            <a:pPr>
              <a:lnSpc>
                <a:spcPct val="11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Outcomes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600" smtClean="0">
                <a:latin typeface="Arial" charset="0"/>
              </a:rPr>
              <a:t>Co-ordination through UK Trade and Investment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600" smtClean="0">
                <a:latin typeface="Arial" charset="0"/>
              </a:rPr>
              <a:t>See </a:t>
            </a:r>
            <a:r>
              <a:rPr lang="en-GB" sz="1600" smtClean="0">
                <a:latin typeface="Arial" charset="0"/>
                <a:hlinkClick r:id="rId3"/>
              </a:rPr>
              <a:t>http://www.ukinvest.gov.uk/UKTI-publications/4030715/en-GB.pdf</a:t>
            </a:r>
            <a:r>
              <a:rPr lang="en-GB" sz="1600" smtClean="0">
                <a:latin typeface="Arial" charset="0"/>
              </a:rPr>
              <a:t> </a:t>
            </a:r>
          </a:p>
          <a:p>
            <a:pPr>
              <a:lnSpc>
                <a:spcPct val="110000"/>
              </a:lnSpc>
              <a:buClr>
                <a:srgbClr val="FF0066"/>
              </a:buClr>
            </a:pPr>
            <a:r>
              <a:rPr lang="en-GB" sz="1400" smtClean="0">
                <a:latin typeface="Arial" charset="0"/>
              </a:rPr>
              <a:t>Last year of full figures (2007) accounted for around $1,300billion; more than any other country excluding the US. Nearly 30% of total US investment in Europe. And 20% of all foreign investment. UK is also the second largest overseas investor .</a:t>
            </a:r>
            <a:r>
              <a:rPr lang="en-GB" sz="1400" i="1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en-GB" sz="1400" smtClean="0">
                <a:solidFill>
                  <a:srgbClr val="000000"/>
                </a:solidFill>
                <a:latin typeface="Verdana" pitchFamily="34" charset="0"/>
              </a:rPr>
              <a:t>Nearly 93,000 people work for Japanese companies and 450 international companies have their European HQ’s in the UK.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895600" y="776288"/>
            <a:ext cx="3309938" cy="6048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Inward investment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A62201F6-FDE4-4803-96E8-5F62C9DA90EA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6482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Arguments for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Large number of “new” jobs, diversified &amp; flexible industrial base, competition, innovation, improved IR. 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Arguments against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Short life-span, marginal jobs, high stress poor working conditions. 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Recession push factors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Threat of redundancy, pay-offs, reduced barriers to entry, outsourcing, the sale of of non-core activity</a:t>
            </a:r>
            <a:r>
              <a:rPr lang="en-GB" sz="1800" b="1" smtClean="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Dilemmas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Who to help Turnovers, Trundlers or Flyers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Which sectors Manufacturing or services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Where to help nodes or uniform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209800" y="1096963"/>
            <a:ext cx="4267200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Indigenous growth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4FAB6E61-5FDB-4119-991C-877BCD865451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876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Why so important to regional development?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Positive effect on profitability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Transformation of internal competencies 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Fundamental shifts in product market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b="1" i="1" smtClean="0">
                <a:latin typeface="Arial" charset="0"/>
              </a:rPr>
              <a:t>Demand</a:t>
            </a:r>
            <a:r>
              <a:rPr lang="en-GB" sz="1800" smtClean="0">
                <a:latin typeface="Arial" charset="0"/>
              </a:rPr>
              <a:t> - Rising incomes, fragmented patterns of consumption demand, design and quality increasingly important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b="1" i="1" smtClean="0">
                <a:latin typeface="Arial" charset="0"/>
              </a:rPr>
              <a:t>Supply</a:t>
            </a:r>
            <a:r>
              <a:rPr lang="en-GB" sz="1800" smtClean="0">
                <a:latin typeface="Arial" charset="0"/>
              </a:rPr>
              <a:t> -  Flexible production, technological “push”, short-run production batches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R&amp;D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b="1" smtClean="0">
                <a:latin typeface="Arial" charset="0"/>
              </a:rPr>
              <a:t>Applied research</a:t>
            </a:r>
            <a:r>
              <a:rPr lang="en-GB" sz="1800" smtClean="0">
                <a:latin typeface="Arial" charset="0"/>
              </a:rPr>
              <a:t> private sector, </a:t>
            </a:r>
            <a:r>
              <a:rPr lang="en-GB" sz="1800" b="1" smtClean="0">
                <a:latin typeface="Arial" charset="0"/>
              </a:rPr>
              <a:t>Basic</a:t>
            </a:r>
            <a:r>
              <a:rPr lang="en-GB" sz="1800" smtClean="0">
                <a:latin typeface="Arial" charset="0"/>
              </a:rPr>
              <a:t> universities &amp; government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Concentrated in small number of “key” industries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Clusters for </a:t>
            </a:r>
            <a:r>
              <a:rPr lang="en-GB" sz="1800" b="1" smtClean="0">
                <a:latin typeface="Arial" charset="0"/>
              </a:rPr>
              <a:t>professional </a:t>
            </a:r>
            <a:r>
              <a:rPr lang="en-GB" sz="1800" smtClean="0">
                <a:latin typeface="Arial" charset="0"/>
              </a:rPr>
              <a:t>&amp; </a:t>
            </a:r>
            <a:r>
              <a:rPr lang="en-GB" sz="1800" b="1" smtClean="0">
                <a:latin typeface="Arial" charset="0"/>
              </a:rPr>
              <a:t>lifestyle </a:t>
            </a:r>
            <a:r>
              <a:rPr lang="en-GB" sz="1800" smtClean="0">
                <a:latin typeface="Arial" charset="0"/>
              </a:rPr>
              <a:t>reasons, external information vital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Bulk in SE but there are exceptions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819400" y="914400"/>
            <a:ext cx="3013075" cy="6048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New Technology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3F32B5AE-91A0-4A8D-AB3C-8C119B464465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Different patterns of diffusion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Process - rapid, wish to see the “new” technology spread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Product - slow, wish to diffuse the product not the technology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Case for technology based regional policy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Key element in growth process, clean, dynamic, high-quality, high-wage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Spreading the benefits from new technology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Technology transfer agencies, investment grants, research parks, venture capital initiatives, improved infrastructure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Who/what to target?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Starters, at growth thresholds, older firms, inward investors, defence spinouts, links between HE and private sector.</a:t>
            </a:r>
            <a:endParaRPr lang="en-GB" smtClean="0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362200" y="1081088"/>
            <a:ext cx="4259263" cy="6048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New Technology (Cont.)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02F49735-D9A9-42BB-B817-8360CA91ADF5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9530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Rationale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Economic support is as important as social support for run-down communities</a:t>
            </a:r>
            <a:endParaRPr lang="en-GB" smtClean="0"/>
          </a:p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Main themes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Co-ordination - integrate public &amp; private investment avoid duplication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Enterprise - investment “crowded out”, deregulated zones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Development - “independent UDCs, employed the concept of “leverage”, successor English Partnerships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Severely criticised in retrospective evaluations</a:t>
            </a:r>
            <a:endParaRPr lang="en-GB" smtClean="0"/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Evolution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Single Regeneration Budget Programme - public private partnership , local government co-ordination, inputs “in kind”, dependant on development to lever in Public and EU funding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200400" y="1016000"/>
            <a:ext cx="23399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Urban policy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57037A98-A606-4C45-AD54-A20D61627E7B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3434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Reasons for emergence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Increased numbers socially excluded individuals (measurable)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Interest in theories of </a:t>
            </a:r>
            <a:r>
              <a:rPr lang="en-GB" sz="1800" i="1" smtClean="0">
                <a:latin typeface="Arial" charset="0"/>
              </a:rPr>
              <a:t>Social Capital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Differences from other local and regional development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Truly “bottom up” approach - participation, long-term, explicit social, political &amp; environmental objectives, co-ordination, area based.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1800" b="1" smtClean="0">
                <a:latin typeface="Arial" charset="0"/>
              </a:rPr>
              <a:t>Instruments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Traditional but applied differently - </a:t>
            </a:r>
            <a:r>
              <a:rPr lang="en-GB" sz="1800" b="1" i="1" smtClean="0">
                <a:latin typeface="Arial" charset="0"/>
              </a:rPr>
              <a:t>subsidy</a:t>
            </a:r>
            <a:r>
              <a:rPr lang="en-GB" sz="1800" smtClean="0">
                <a:latin typeface="Arial" charset="0"/>
              </a:rPr>
              <a:t> (credit unions and co-operatives), </a:t>
            </a:r>
            <a:r>
              <a:rPr lang="en-GB" sz="1800" b="1" i="1" smtClean="0">
                <a:latin typeface="Arial" charset="0"/>
              </a:rPr>
              <a:t>advisory &amp; managed</a:t>
            </a:r>
            <a:r>
              <a:rPr lang="en-GB" sz="1800" smtClean="0">
                <a:latin typeface="Arial" charset="0"/>
              </a:rPr>
              <a:t> (capacity, development through trading organisations for “locals”)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New - </a:t>
            </a:r>
            <a:r>
              <a:rPr lang="en-GB" sz="1800" b="1" i="1" smtClean="0">
                <a:latin typeface="Arial" charset="0"/>
              </a:rPr>
              <a:t>LETS</a:t>
            </a:r>
            <a:r>
              <a:rPr lang="en-GB" sz="1800" smtClean="0">
                <a:latin typeface="Arial" charset="0"/>
              </a:rPr>
              <a:t> (local barter system), micro credit schemes, social risk capital, </a:t>
            </a:r>
            <a:r>
              <a:rPr lang="en-GB" sz="1800" b="1" i="1" smtClean="0">
                <a:latin typeface="Arial" charset="0"/>
              </a:rPr>
              <a:t>Intermediate LM</a:t>
            </a:r>
            <a:r>
              <a:rPr lang="en-GB" sz="1800" smtClean="0">
                <a:latin typeface="Arial" charset="0"/>
              </a:rPr>
              <a:t> halfway-house to employment, deliver product or service, time limited, risky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447800" y="949325"/>
            <a:ext cx="6373813" cy="9032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Community Economic Development </a:t>
            </a:r>
          </a:p>
          <a:p>
            <a:pPr algn="ctr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sz="2800" b="1">
                <a:solidFill>
                  <a:srgbClr val="FF0066"/>
                </a:solidFill>
                <a:latin typeface="Arial" charset="0"/>
              </a:rPr>
              <a:t>(1990 onwards)</a:t>
            </a: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79BEB542-249B-4F20-95A8-F61709E12EB2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914400"/>
            <a:ext cx="51816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2800" smtClean="0">
                <a:solidFill>
                  <a:srgbClr val="FF0066"/>
                </a:solidFill>
                <a:latin typeface="Arial" charset="0"/>
              </a:rPr>
              <a:t>Impact of inward investment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UK became a more attractive investment proposition post 1979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1998/99 UK FDI £</a:t>
            </a:r>
            <a:r>
              <a:rPr lang="en-GB" sz="1800" b="1" smtClean="0">
                <a:latin typeface="Arial" charset="0"/>
              </a:rPr>
              <a:t>38.6bn</a:t>
            </a:r>
            <a:r>
              <a:rPr lang="en-GB" sz="1800" smtClean="0">
                <a:latin typeface="Arial" charset="0"/>
              </a:rPr>
              <a:t>, </a:t>
            </a:r>
            <a:r>
              <a:rPr lang="en-GB" sz="1800" smtClean="0">
                <a:latin typeface="Arial" charset="0"/>
                <a:sym typeface="Wingdings" pitchFamily="2" charset="2"/>
              </a:rPr>
              <a:t></a:t>
            </a:r>
            <a:r>
              <a:rPr lang="en-GB" sz="1800" smtClean="0">
                <a:latin typeface="Arial" charset="0"/>
              </a:rPr>
              <a:t>50% from US ($279bn since 1979); </a:t>
            </a:r>
            <a:r>
              <a:rPr lang="en-GB" sz="1800" smtClean="0">
                <a:latin typeface="Arial" charset="0"/>
                <a:sym typeface="Wingdings" pitchFamily="2" charset="2"/>
              </a:rPr>
              <a:t></a:t>
            </a:r>
            <a:r>
              <a:rPr lang="en-GB" sz="1800" smtClean="0">
                <a:latin typeface="Arial" charset="0"/>
              </a:rPr>
              <a:t>23% of all FDI in Europe, 40% of Japanese and US investment (France 15%); </a:t>
            </a:r>
            <a:r>
              <a:rPr lang="en-GB" sz="1800" smtClean="0">
                <a:latin typeface="Arial" charset="0"/>
                <a:sym typeface="Wingdings" pitchFamily="2" charset="2"/>
              </a:rPr>
              <a:t></a:t>
            </a:r>
            <a:r>
              <a:rPr lang="en-GB" sz="1800" smtClean="0">
                <a:latin typeface="Arial" charset="0"/>
              </a:rPr>
              <a:t>second largest recipient after US (China 3rd); 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</a:rPr>
              <a:t>Split of FDI 30% new investment, 40% expansions, 30% acquisitions.</a:t>
            </a:r>
          </a:p>
          <a:p>
            <a:pPr>
              <a:lnSpc>
                <a:spcPct val="120000"/>
              </a:lnSpc>
              <a:buClr>
                <a:srgbClr val="FF0066"/>
              </a:buClr>
              <a:buFont typeface="Monotype Sorts"/>
              <a:buNone/>
            </a:pPr>
            <a:r>
              <a:rPr lang="en-GB" sz="2000" b="1" smtClean="0">
                <a:latin typeface="Arial" charset="0"/>
              </a:rPr>
              <a:t>Armstrong &amp; Taylor</a:t>
            </a:r>
            <a:endParaRPr lang="en-GB" sz="180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1800" smtClean="0">
                <a:latin typeface="Arial" charset="0"/>
                <a:sym typeface="Wingdings" pitchFamily="2" charset="2"/>
              </a:rPr>
              <a:t></a:t>
            </a:r>
            <a:r>
              <a:rPr lang="en-GB" sz="1800" smtClean="0">
                <a:latin typeface="Arial" charset="0"/>
              </a:rPr>
              <a:t>60% of manufacturing FDI to 1990 in 4 regions (Scot, West Mid, Wales, North West); </a:t>
            </a:r>
            <a:r>
              <a:rPr lang="en-GB" sz="1800" smtClean="0">
                <a:latin typeface="Arial" charset="0"/>
                <a:sym typeface="Wingdings" pitchFamily="2" charset="2"/>
              </a:rPr>
              <a:t></a:t>
            </a:r>
            <a:r>
              <a:rPr lang="en-GB" sz="1800" smtClean="0">
                <a:latin typeface="Arial" charset="0"/>
              </a:rPr>
              <a:t>since 1991 pattern continued. But centre/periphery split in manufacturing (67% in periphery) and non-manufacturing (64% in core). Japanese investors favour Wales and North. Nature of investment changing.</a:t>
            </a:r>
            <a:endParaRPr lang="en-GB" sz="2800" smtClean="0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8a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essional">
  <a:themeElements>
    <a:clrScheme name="Professional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Profess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Monotype Sorts" pitchFamily="2" charset="2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Monotype Sorts" pitchFamily="2" charset="2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\\Wa01\milton\WIN95APP\OFFPR97\MSOFFICE\TEMPLATE\DESIGNS\PORTNOTE.POT</Template>
  <TotalTime>21227</TotalTime>
  <Words>2157</Words>
  <Application>Microsoft PowerPoint</Application>
  <PresentationFormat>On-screen Show (4:3)</PresentationFormat>
  <Paragraphs>257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Times New Roman</vt:lpstr>
      <vt:lpstr>Arial</vt:lpstr>
      <vt:lpstr>Monotype Sorts</vt:lpstr>
      <vt:lpstr>Wingdings</vt:lpstr>
      <vt:lpstr>Book Antiqua</vt:lpstr>
      <vt:lpstr>Verdana</vt:lpstr>
      <vt:lpstr>Professional</vt:lpstr>
      <vt:lpstr>Professional</vt:lpstr>
      <vt:lpstr>CorelDRAW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Impact of inward investment</vt:lpstr>
      <vt:lpstr>Impact of inward investment (Cont.)</vt:lpstr>
      <vt:lpstr>Indigenous potential &amp; SMEs</vt:lpstr>
      <vt:lpstr>Technology &amp; R&amp;D </vt:lpstr>
      <vt:lpstr>Technology &amp; R&amp;D (Cont.) </vt:lpstr>
      <vt:lpstr>Technology &amp; R&amp;D (Cont.)</vt:lpstr>
      <vt:lpstr>Urban policy</vt:lpstr>
      <vt:lpstr>Urban policy (Cont.) </vt:lpstr>
      <vt:lpstr>Urban policy (Cont.) </vt:lpstr>
      <vt:lpstr>Urban policy (Cont.)</vt:lpstr>
      <vt:lpstr>Slide 19</vt:lpstr>
      <vt:lpstr>Conclusion (Cont.)</vt:lpstr>
    </vt:vector>
  </TitlesOfParts>
  <Company>UNIVERSITY OF PORTSMOUTH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 to classical prescriptions: UK Regional Policy from 1979</dc:title>
  <dc:subject>Regional and local economics</dc:subject>
  <dc:creator>Jeff Grainger</dc:creator>
  <cp:lastModifiedBy>plmlp</cp:lastModifiedBy>
  <cp:revision>81</cp:revision>
  <cp:lastPrinted>2001-01-30T12:18:14Z</cp:lastPrinted>
  <dcterms:created xsi:type="dcterms:W3CDTF">1998-10-23T14:37:10Z</dcterms:created>
  <dcterms:modified xsi:type="dcterms:W3CDTF">2010-02-23T16:34:38Z</dcterms:modified>
</cp:coreProperties>
</file>