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4"/>
  </p:notesMasterIdLst>
  <p:handoutMasterIdLst>
    <p:handoutMasterId r:id="rId15"/>
  </p:handoutMasterIdLst>
  <p:sldIdLst>
    <p:sldId id="260" r:id="rId2"/>
    <p:sldId id="293" r:id="rId3"/>
    <p:sldId id="294" r:id="rId4"/>
    <p:sldId id="295" r:id="rId5"/>
    <p:sldId id="296" r:id="rId6"/>
    <p:sldId id="297" r:id="rId7"/>
    <p:sldId id="298" r:id="rId8"/>
    <p:sldId id="299" r:id="rId9"/>
    <p:sldId id="300" r:id="rId10"/>
    <p:sldId id="301" r:id="rId11"/>
    <p:sldId id="269" r:id="rId12"/>
    <p:sldId id="263" r:id="rId13"/>
  </p:sldIdLst>
  <p:sldSz cx="9144000" cy="6858000" type="screen4x3"/>
  <p:notesSz cx="6854825" cy="96647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9966"/>
    <a:srgbClr val="FF9900"/>
    <a:srgbClr val="008000"/>
    <a:srgbClr val="FF0000"/>
    <a:srgbClr val="FFFFFF"/>
    <a:srgbClr val="CCFFFF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2787"/>
    <p:restoredTop sz="90929"/>
  </p:normalViewPr>
  <p:slideViewPr>
    <p:cSldViewPr>
      <p:cViewPr varScale="1">
        <p:scale>
          <a:sx n="98" d="100"/>
          <a:sy n="98" d="100"/>
        </p:scale>
        <p:origin x="-114" y="-2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1260" y="-114"/>
      </p:cViewPr>
      <p:guideLst>
        <p:guide orient="horz" pos="3044"/>
        <p:guide pos="2159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ClrTx/>
              <a:buSzTx/>
              <a:buFontTx/>
              <a:buNone/>
              <a:defRPr sz="12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3025" y="0"/>
            <a:ext cx="297180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SzTx/>
              <a:buFontTx/>
              <a:buNone/>
              <a:defRPr sz="12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80513"/>
            <a:ext cx="2971800" cy="48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ClrTx/>
              <a:buSzTx/>
              <a:buFontTx/>
              <a:buNone/>
              <a:defRPr sz="12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3025" y="9180513"/>
            <a:ext cx="2971800" cy="48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SzTx/>
              <a:buFontTx/>
              <a:buNone/>
              <a:defRPr sz="1200">
                <a:cs typeface="+mn-cs"/>
              </a:defRPr>
            </a:lvl1pPr>
          </a:lstStyle>
          <a:p>
            <a:pPr>
              <a:defRPr/>
            </a:pPr>
            <a:fld id="{9977E980-7663-4181-8222-13E774F73A0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  <a:defRPr sz="12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3025" y="0"/>
            <a:ext cx="2971800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  <a:defRPr sz="12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16000" y="752475"/>
            <a:ext cx="4822825" cy="36163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597400"/>
            <a:ext cx="5026025" cy="436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91625"/>
            <a:ext cx="2971800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  <a:defRPr sz="12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3025" y="9191625"/>
            <a:ext cx="2971800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  <a:defRPr sz="1200">
                <a:cs typeface="+mn-cs"/>
              </a:defRPr>
            </a:lvl1pPr>
          </a:lstStyle>
          <a:p>
            <a:pPr>
              <a:defRPr/>
            </a:pPr>
            <a:fld id="{6D04675B-8EFC-4E3F-AB9E-4613D490DE8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>
              <a:buFont typeface="Monotype Sorts"/>
              <a:buNone/>
            </a:pPr>
            <a:fld id="{C034A1B5-0073-45E0-867F-CDFB40F42FC8}" type="slidenum">
              <a:rPr lang="en-GB" smtClean="0">
                <a:cs typeface="Arial" charset="0"/>
              </a:rPr>
              <a:pPr>
                <a:buFont typeface="Monotype Sorts"/>
                <a:buNone/>
              </a:pPr>
              <a:t>1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8806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8806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>
              <a:buFont typeface="Monotype Sorts"/>
              <a:buNone/>
            </a:pPr>
            <a:fld id="{0B15D0D4-EDB6-439B-9543-9369EC4DBC26}" type="slidenum">
              <a:rPr lang="en-GB" smtClean="0">
                <a:cs typeface="Arial" charset="0"/>
              </a:rPr>
              <a:pPr>
                <a:buFont typeface="Monotype Sorts"/>
                <a:buNone/>
              </a:pPr>
              <a:t>10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9011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9011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>
              <a:buFont typeface="Monotype Sorts"/>
              <a:buNone/>
            </a:pPr>
            <a:fld id="{B3209370-76CD-4200-95C5-E32E8B368E6A}" type="slidenum">
              <a:rPr lang="en-GB" smtClean="0">
                <a:cs typeface="Arial" charset="0"/>
              </a:rPr>
              <a:pPr>
                <a:buFont typeface="Monotype Sorts"/>
                <a:buNone/>
              </a:pPr>
              <a:t>11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9216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9216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>
              <a:buFont typeface="Monotype Sorts"/>
              <a:buNone/>
            </a:pPr>
            <a:fld id="{2D755B8E-75C4-4F37-B5D2-561DA10D605F}" type="slidenum">
              <a:rPr lang="en-GB" smtClean="0">
                <a:cs typeface="Arial" charset="0"/>
              </a:rPr>
              <a:pPr>
                <a:buFont typeface="Monotype Sorts"/>
                <a:buNone/>
              </a:pPr>
              <a:t>12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>
              <a:buFont typeface="Monotype Sorts"/>
              <a:buNone/>
            </a:pPr>
            <a:fld id="{CDBF7615-469E-4A71-928B-502B6898A3D2}" type="slidenum">
              <a:rPr lang="en-GB" smtClean="0">
                <a:cs typeface="Arial" charset="0"/>
              </a:rPr>
              <a:pPr>
                <a:buFont typeface="Monotype Sorts"/>
                <a:buNone/>
              </a:pPr>
              <a:t>2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253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>
              <a:buFont typeface="Monotype Sorts"/>
              <a:buNone/>
            </a:pPr>
            <a:fld id="{BB920433-3A8E-4188-A575-42AE0E3017FB}" type="slidenum">
              <a:rPr lang="en-GB" smtClean="0">
                <a:cs typeface="Arial" charset="0"/>
              </a:rPr>
              <a:pPr>
                <a:buFont typeface="Monotype Sorts"/>
                <a:buNone/>
              </a:pPr>
              <a:t>3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>
              <a:buFont typeface="Monotype Sorts"/>
              <a:buNone/>
            </a:pPr>
            <a:fld id="{A682DAEA-0FEF-495F-8ECC-CD9DDE1AA332}" type="slidenum">
              <a:rPr lang="en-GB" smtClean="0">
                <a:cs typeface="Arial" charset="0"/>
              </a:rPr>
              <a:pPr>
                <a:buFont typeface="Monotype Sorts"/>
                <a:buNone/>
              </a:pPr>
              <a:t>4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>
              <a:buFont typeface="Monotype Sorts"/>
              <a:buNone/>
            </a:pPr>
            <a:fld id="{56B88CD5-4ABA-461E-B491-AA8F57D7E5B7}" type="slidenum">
              <a:rPr lang="en-GB" smtClean="0">
                <a:cs typeface="Arial" charset="0"/>
              </a:rPr>
              <a:pPr>
                <a:buFont typeface="Monotype Sorts"/>
                <a:buNone/>
              </a:pPr>
              <a:t>5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867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2867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>
              <a:buFont typeface="Monotype Sorts"/>
              <a:buNone/>
            </a:pPr>
            <a:fld id="{205D4A1C-5B75-4756-9E40-5E7B92C7D88A}" type="slidenum">
              <a:rPr lang="en-GB" smtClean="0">
                <a:cs typeface="Arial" charset="0"/>
              </a:rPr>
              <a:pPr>
                <a:buFont typeface="Monotype Sorts"/>
                <a:buNone/>
              </a:pPr>
              <a:t>6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072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072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>
              <a:buFont typeface="Monotype Sorts"/>
              <a:buNone/>
            </a:pPr>
            <a:fld id="{953B2B9D-53E1-4F9C-92E4-5216476EF3C9}" type="slidenum">
              <a:rPr lang="en-GB" smtClean="0">
                <a:cs typeface="Arial" charset="0"/>
              </a:rPr>
              <a:pPr>
                <a:buFont typeface="Monotype Sorts"/>
                <a:buNone/>
              </a:pPr>
              <a:t>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277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>
              <a:buFont typeface="Monotype Sorts"/>
              <a:buNone/>
            </a:pPr>
            <a:fld id="{05A2BCC0-9319-42E7-8D3D-89ACB3F25B4D}" type="slidenum">
              <a:rPr lang="en-GB" smtClean="0">
                <a:cs typeface="Arial" charset="0"/>
              </a:rPr>
              <a:pPr>
                <a:buFont typeface="Monotype Sorts"/>
                <a:buNone/>
              </a:pPr>
              <a:t>8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481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481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>
              <a:buFont typeface="Monotype Sorts"/>
              <a:buNone/>
            </a:pPr>
            <a:fld id="{AAD03BD7-449C-4297-B6C8-9BA2EF64AC64}" type="slidenum">
              <a:rPr lang="en-GB" smtClean="0">
                <a:cs typeface="Arial" charset="0"/>
              </a:rPr>
              <a:pPr>
                <a:buFont typeface="Monotype Sorts"/>
                <a:buNone/>
              </a:pPr>
              <a:t>9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79413" y="1676400"/>
            <a:ext cx="8388350" cy="4421188"/>
            <a:chOff x="238" y="1056"/>
            <a:chExt cx="5285" cy="2785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238" y="1056"/>
              <a:ext cx="5285" cy="1393"/>
              <a:chOff x="238" y="1056"/>
              <a:chExt cx="5285" cy="1393"/>
            </a:xfrm>
          </p:grpSpPr>
          <p:sp>
            <p:nvSpPr>
              <p:cNvPr id="14" name="Rectangle 4"/>
              <p:cNvSpPr>
                <a:spLocks noChangeArrowheads="1"/>
              </p:cNvSpPr>
              <p:nvPr/>
            </p:nvSpPr>
            <p:spPr bwMode="auto">
              <a:xfrm>
                <a:off x="243" y="1057"/>
                <a:ext cx="5272" cy="1391"/>
              </a:xfrm>
              <a:prstGeom prst="rect">
                <a:avLst/>
              </a:prstGeom>
              <a:solidFill>
                <a:srgbClr val="EAEAEA">
                  <a:alpha val="50000"/>
                </a:srgb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None/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5" name="Freeform 5"/>
              <p:cNvSpPr>
                <a:spLocks/>
              </p:cNvSpPr>
              <p:nvPr/>
            </p:nvSpPr>
            <p:spPr bwMode="auto">
              <a:xfrm>
                <a:off x="238" y="1056"/>
                <a:ext cx="5273" cy="1393"/>
              </a:xfrm>
              <a:custGeom>
                <a:avLst/>
                <a:gdLst/>
                <a:ahLst/>
                <a:cxnLst>
                  <a:cxn ang="0">
                    <a:pos x="5272" y="0"/>
                  </a:cxn>
                  <a:cxn ang="0">
                    <a:pos x="0" y="0"/>
                  </a:cxn>
                  <a:cxn ang="0">
                    <a:pos x="0" y="1392"/>
                  </a:cxn>
                </a:cxnLst>
                <a:rect l="0" t="0" r="r" b="b"/>
                <a:pathLst>
                  <a:path w="5273" h="1393">
                    <a:moveTo>
                      <a:pt x="5272" y="0"/>
                    </a:moveTo>
                    <a:lnTo>
                      <a:pt x="0" y="0"/>
                    </a:lnTo>
                    <a:lnTo>
                      <a:pt x="0" y="1392"/>
                    </a:lnTo>
                  </a:path>
                </a:pathLst>
              </a:custGeom>
              <a:noFill/>
              <a:ln w="12700" cap="rnd" cmpd="sng">
                <a:solidFill>
                  <a:srgbClr val="B2B2B2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None/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6" name="Freeform 6"/>
              <p:cNvSpPr>
                <a:spLocks/>
              </p:cNvSpPr>
              <p:nvPr/>
            </p:nvSpPr>
            <p:spPr bwMode="auto">
              <a:xfrm>
                <a:off x="250" y="1056"/>
                <a:ext cx="5273" cy="1393"/>
              </a:xfrm>
              <a:custGeom>
                <a:avLst/>
                <a:gdLst/>
                <a:ahLst/>
                <a:cxnLst>
                  <a:cxn ang="0">
                    <a:pos x="5272" y="0"/>
                  </a:cxn>
                  <a:cxn ang="0">
                    <a:pos x="5272" y="1392"/>
                  </a:cxn>
                  <a:cxn ang="0">
                    <a:pos x="0" y="1392"/>
                  </a:cxn>
                </a:cxnLst>
                <a:rect l="0" t="0" r="r" b="b"/>
                <a:pathLst>
                  <a:path w="5273" h="1393">
                    <a:moveTo>
                      <a:pt x="5272" y="0"/>
                    </a:moveTo>
                    <a:lnTo>
                      <a:pt x="5272" y="1392"/>
                    </a:lnTo>
                    <a:lnTo>
                      <a:pt x="0" y="1392"/>
                    </a:lnTo>
                  </a:path>
                </a:pathLst>
              </a:custGeom>
              <a:noFill/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None/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6" name="Group 7"/>
            <p:cNvGrpSpPr>
              <a:grpSpLocks/>
            </p:cNvGrpSpPr>
            <p:nvPr/>
          </p:nvGrpSpPr>
          <p:grpSpPr bwMode="auto">
            <a:xfrm>
              <a:off x="240" y="3744"/>
              <a:ext cx="5281" cy="97"/>
              <a:chOff x="240" y="3744"/>
              <a:chExt cx="5281" cy="97"/>
            </a:xfrm>
          </p:grpSpPr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240" y="3744"/>
                <a:ext cx="5280" cy="96"/>
              </a:xfrm>
              <a:prstGeom prst="rect">
                <a:avLst/>
              </a:prstGeom>
              <a:solidFill>
                <a:srgbClr val="EAEAEA">
                  <a:alpha val="50000"/>
                </a:srgb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None/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2" name="Freeform 9"/>
              <p:cNvSpPr>
                <a:spLocks/>
              </p:cNvSpPr>
              <p:nvPr/>
            </p:nvSpPr>
            <p:spPr bwMode="auto">
              <a:xfrm>
                <a:off x="240" y="3744"/>
                <a:ext cx="5281" cy="97"/>
              </a:xfrm>
              <a:custGeom>
                <a:avLst/>
                <a:gdLst/>
                <a:ahLst/>
                <a:cxnLst>
                  <a:cxn ang="0">
                    <a:pos x="5280" y="0"/>
                  </a:cxn>
                  <a:cxn ang="0">
                    <a:pos x="0" y="0"/>
                  </a:cxn>
                  <a:cxn ang="0">
                    <a:pos x="0" y="96"/>
                  </a:cxn>
                </a:cxnLst>
                <a:rect l="0" t="0" r="r" b="b"/>
                <a:pathLst>
                  <a:path w="5281" h="97">
                    <a:moveTo>
                      <a:pt x="5280" y="0"/>
                    </a:moveTo>
                    <a:lnTo>
                      <a:pt x="0" y="0"/>
                    </a:lnTo>
                    <a:lnTo>
                      <a:pt x="0" y="96"/>
                    </a:lnTo>
                  </a:path>
                </a:pathLst>
              </a:custGeom>
              <a:noFill/>
              <a:ln w="12700" cap="rnd" cmpd="sng">
                <a:solidFill>
                  <a:srgbClr val="B2B2B2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None/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3" name="Freeform 10"/>
              <p:cNvSpPr>
                <a:spLocks/>
              </p:cNvSpPr>
              <p:nvPr/>
            </p:nvSpPr>
            <p:spPr bwMode="auto">
              <a:xfrm>
                <a:off x="240" y="3744"/>
                <a:ext cx="5281" cy="97"/>
              </a:xfrm>
              <a:custGeom>
                <a:avLst/>
                <a:gdLst/>
                <a:ahLst/>
                <a:cxnLst>
                  <a:cxn ang="0">
                    <a:pos x="5280" y="0"/>
                  </a:cxn>
                  <a:cxn ang="0">
                    <a:pos x="5280" y="96"/>
                  </a:cxn>
                  <a:cxn ang="0">
                    <a:pos x="0" y="96"/>
                  </a:cxn>
                </a:cxnLst>
                <a:rect l="0" t="0" r="r" b="b"/>
                <a:pathLst>
                  <a:path w="5281" h="97">
                    <a:moveTo>
                      <a:pt x="5280" y="0"/>
                    </a:moveTo>
                    <a:lnTo>
                      <a:pt x="5280" y="96"/>
                    </a:lnTo>
                    <a:lnTo>
                      <a:pt x="0" y="96"/>
                    </a:lnTo>
                  </a:path>
                </a:pathLst>
              </a:custGeom>
              <a:noFill/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None/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7" name="Group 11"/>
            <p:cNvGrpSpPr>
              <a:grpSpLocks/>
            </p:cNvGrpSpPr>
            <p:nvPr/>
          </p:nvGrpSpPr>
          <p:grpSpPr bwMode="auto">
            <a:xfrm>
              <a:off x="338" y="1200"/>
              <a:ext cx="97" cy="1104"/>
              <a:chOff x="338" y="1200"/>
              <a:chExt cx="97" cy="1104"/>
            </a:xfrm>
          </p:grpSpPr>
          <p:sp useBgFill="1">
            <p:nvSpPr>
              <p:cNvPr id="8" name="Rectangle 12"/>
              <p:cNvSpPr>
                <a:spLocks noChangeArrowheads="1"/>
              </p:cNvSpPr>
              <p:nvPr/>
            </p:nvSpPr>
            <p:spPr bwMode="auto">
              <a:xfrm>
                <a:off x="338" y="1201"/>
                <a:ext cx="96" cy="1103"/>
              </a:xfrm>
              <a:prstGeom prst="rect">
                <a:avLst/>
              </a:prstGeom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None/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9" name="Freeform 13"/>
              <p:cNvSpPr>
                <a:spLocks/>
              </p:cNvSpPr>
              <p:nvPr/>
            </p:nvSpPr>
            <p:spPr bwMode="auto">
              <a:xfrm>
                <a:off x="338" y="1200"/>
                <a:ext cx="97" cy="1104"/>
              </a:xfrm>
              <a:custGeom>
                <a:avLst/>
                <a:gdLst/>
                <a:ahLst/>
                <a:cxnLst>
                  <a:cxn ang="0">
                    <a:pos x="0" y="1103"/>
                  </a:cxn>
                  <a:cxn ang="0">
                    <a:pos x="96" y="1103"/>
                  </a:cxn>
                  <a:cxn ang="0">
                    <a:pos x="96" y="0"/>
                  </a:cxn>
                </a:cxnLst>
                <a:rect l="0" t="0" r="r" b="b"/>
                <a:pathLst>
                  <a:path w="97" h="1104">
                    <a:moveTo>
                      <a:pt x="0" y="1103"/>
                    </a:moveTo>
                    <a:lnTo>
                      <a:pt x="96" y="1103"/>
                    </a:lnTo>
                    <a:lnTo>
                      <a:pt x="96" y="0"/>
                    </a:lnTo>
                  </a:path>
                </a:pathLst>
              </a:custGeom>
              <a:noFill/>
              <a:ln w="12700" cap="rnd" cmpd="sng">
                <a:solidFill>
                  <a:srgbClr val="B2B2B2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None/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0" name="Freeform 14"/>
              <p:cNvSpPr>
                <a:spLocks/>
              </p:cNvSpPr>
              <p:nvPr/>
            </p:nvSpPr>
            <p:spPr bwMode="auto">
              <a:xfrm>
                <a:off x="338" y="1200"/>
                <a:ext cx="97" cy="1104"/>
              </a:xfrm>
              <a:custGeom>
                <a:avLst/>
                <a:gdLst/>
                <a:ahLst/>
                <a:cxnLst>
                  <a:cxn ang="0">
                    <a:pos x="0" y="1103"/>
                  </a:cxn>
                  <a:cxn ang="0">
                    <a:pos x="0" y="0"/>
                  </a:cxn>
                  <a:cxn ang="0">
                    <a:pos x="96" y="0"/>
                  </a:cxn>
                </a:cxnLst>
                <a:rect l="0" t="0" r="r" b="b"/>
                <a:pathLst>
                  <a:path w="97" h="1104">
                    <a:moveTo>
                      <a:pt x="0" y="1103"/>
                    </a:moveTo>
                    <a:lnTo>
                      <a:pt x="0" y="0"/>
                    </a:lnTo>
                    <a:lnTo>
                      <a:pt x="96" y="0"/>
                    </a:lnTo>
                  </a:path>
                </a:pathLst>
              </a:custGeom>
              <a:noFill/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None/>
                  <a:defRPr/>
                </a:pPr>
                <a:endParaRPr lang="en-US">
                  <a:cs typeface="+mn-cs"/>
                </a:endParaRPr>
              </a:p>
            </p:txBody>
          </p:sp>
        </p:grpSp>
      </p:grpSp>
      <p:sp>
        <p:nvSpPr>
          <p:cNvPr id="4111" name="Rectangle 15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836613" y="2133600"/>
            <a:ext cx="77724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12" name="Rectangle 1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4038600"/>
            <a:ext cx="6400800" cy="1752600"/>
          </a:xfrm>
        </p:spPr>
        <p:txBody>
          <a:bodyPr anchor="ctr"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7" name="Rectangle 17"/>
          <p:cNvSpPr>
            <a:spLocks noGrp="1" noChangeArrowheads="1"/>
          </p:cNvSpPr>
          <p:nvPr>
            <p:ph type="dt" sz="quarter" idx="10"/>
          </p:nvPr>
        </p:nvSpPr>
        <p:spPr>
          <a:xfrm>
            <a:off x="3810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2C3CCE-E8E1-456F-AC7E-F79D9C6E4D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3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552C6FD0-FBA7-4351-9567-00B3E594C5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592762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592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3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78299EE3-8F80-404A-B7B1-1DA2D4CA8B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3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A0E7636A-DA54-49F6-8308-4A3FAF1D40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3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4947FBE9-DC8D-401C-966A-99DB46BBBE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752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752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3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A5C05CC1-41A1-49AD-AD0E-CC65A00D6E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3</a:t>
            </a:r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63C66DF8-0747-4F0B-A2C7-C60C9BA643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3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434390D7-1D29-4F5F-BC18-E2695075AF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3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D8A2D431-1A69-4EB9-A331-85FF6D8F68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3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032930E1-17B3-41AB-9A4F-8AC8D92103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3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70107BCC-E235-44A1-9AEA-7A611A3716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5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7526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89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" y="63230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ClrTx/>
              <a:buSzTx/>
              <a:buFontTx/>
              <a:buNone/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90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30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0"/>
              </a:spcBef>
              <a:buClrTx/>
              <a:buSzTx/>
              <a:buFontTx/>
              <a:buNone/>
              <a:defRPr sz="1400">
                <a:cs typeface="+mn-cs"/>
              </a:defRPr>
            </a:lvl1pPr>
          </a:lstStyle>
          <a:p>
            <a:pPr>
              <a:defRPr/>
            </a:pPr>
            <a:r>
              <a:rPr lang="en-US"/>
              <a:t>Lecture 3</a:t>
            </a:r>
          </a:p>
        </p:txBody>
      </p:sp>
      <p:sp>
        <p:nvSpPr>
          <p:cNvPr id="3091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3230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SzTx/>
              <a:buFontTx/>
              <a:buNone/>
              <a:defRPr sz="1400">
                <a:cs typeface="+mn-cs"/>
              </a:defRPr>
            </a:lvl1pPr>
          </a:lstStyle>
          <a:p>
            <a:pPr>
              <a:defRPr/>
            </a:pPr>
            <a:r>
              <a:rPr lang="en-US"/>
              <a:t>Slide </a:t>
            </a:r>
            <a:fld id="{C520211E-5CC0-48EB-A2E4-3E67908952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aphicFrame>
        <p:nvGraphicFramePr>
          <p:cNvPr id="3093" name="Object 21">
            <a:hlinkClick r:id="" action="ppaction://ole?verb=0"/>
          </p:cNvPr>
          <p:cNvGraphicFramePr>
            <a:graphicFrameLocks/>
          </p:cNvGraphicFramePr>
          <p:nvPr/>
        </p:nvGraphicFramePr>
        <p:xfrm>
          <a:off x="533400" y="228600"/>
          <a:ext cx="533400" cy="990600"/>
        </p:xfrm>
        <a:graphic>
          <a:graphicData uri="http://schemas.openxmlformats.org/presentationml/2006/ole">
            <p:oleObj spid="_x0000_s3093" name="CorelDRAW" r:id="rId14" imgW="3720960" imgH="6797520" progId="">
              <p:embed/>
            </p:oleObj>
          </a:graphicData>
        </a:graphic>
      </p:graphicFrame>
      <p:sp>
        <p:nvSpPr>
          <p:cNvPr id="3094" name="Rectangle 22"/>
          <p:cNvSpPr>
            <a:spLocks noChangeArrowheads="1"/>
          </p:cNvSpPr>
          <p:nvPr/>
        </p:nvSpPr>
        <p:spPr bwMode="auto">
          <a:xfrm>
            <a:off x="1143000" y="455613"/>
            <a:ext cx="4521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  <a:defRPr/>
            </a:pPr>
            <a:r>
              <a:rPr lang="en-US" dirty="0">
                <a:latin typeface="Arial" pitchFamily="34" charset="0"/>
                <a:cs typeface="+mn-cs"/>
              </a:rPr>
              <a:t>Regional </a:t>
            </a:r>
            <a:r>
              <a:rPr lang="en-US" dirty="0">
                <a:latin typeface="Arial" pitchFamily="34" charset="0"/>
                <a:cs typeface="+mn-cs"/>
              </a:rPr>
              <a:t> and local economics</a:t>
            </a:r>
            <a:endParaRPr lang="en-GB" dirty="0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</p:sldLayoutIdLst>
  <p:transition>
    <p:random/>
  </p:transition>
  <p:hf hd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Monotype Sorts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Monotype Sorts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Slide </a:t>
            </a:r>
            <a:fld id="{A3372D9C-54E2-4C20-A49E-C5E8182BFBD5}" type="slidenum">
              <a:rPr lang="en-US" smtClean="0">
                <a:cs typeface="Arial" charset="0"/>
              </a:rPr>
              <a:pPr/>
              <a:t>1</a:t>
            </a:fld>
            <a:endParaRPr lang="en-US" smtClean="0">
              <a:cs typeface="Arial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828800"/>
            <a:ext cx="7772400" cy="4419600"/>
          </a:xfrm>
        </p:spPr>
        <p:txBody>
          <a:bodyPr/>
          <a:lstStyle/>
          <a:p>
            <a:pPr>
              <a:lnSpc>
                <a:spcPct val="90000"/>
              </a:lnSpc>
              <a:buFont typeface="Monotype Sorts"/>
              <a:buNone/>
            </a:pPr>
            <a:r>
              <a:rPr lang="en-GB" sz="2000" smtClean="0">
                <a:latin typeface="Arial" charset="0"/>
              </a:rPr>
              <a:t>Aims</a:t>
            </a:r>
          </a:p>
          <a:p>
            <a:pPr>
              <a:lnSpc>
                <a:spcPct val="90000"/>
              </a:lnSpc>
              <a:buClr>
                <a:srgbClr val="FF0066"/>
              </a:buClr>
            </a:pPr>
            <a:r>
              <a:rPr lang="en-GB" sz="2000" smtClean="0">
                <a:latin typeface="Arial" charset="0"/>
              </a:rPr>
              <a:t>Examine the regional problems experienced by other major OECD countries up to the late 1970s</a:t>
            </a:r>
          </a:p>
          <a:p>
            <a:pPr>
              <a:lnSpc>
                <a:spcPct val="90000"/>
              </a:lnSpc>
              <a:buClr>
                <a:srgbClr val="FF0066"/>
              </a:buClr>
            </a:pPr>
            <a:r>
              <a:rPr lang="en-GB" sz="2000" smtClean="0">
                <a:latin typeface="Arial" charset="0"/>
              </a:rPr>
              <a:t>Review the policies employed by governments and other agencies to ameliorate regional disparities</a:t>
            </a:r>
          </a:p>
          <a:p>
            <a:pPr>
              <a:lnSpc>
                <a:spcPct val="90000"/>
              </a:lnSpc>
              <a:buClr>
                <a:srgbClr val="FF0066"/>
              </a:buClr>
            </a:pPr>
            <a:r>
              <a:rPr lang="en-GB" sz="2000" smtClean="0">
                <a:latin typeface="Arial" charset="0"/>
              </a:rPr>
              <a:t>Compare and contrast the policy approaches adopted by the major OECD countries.</a:t>
            </a:r>
          </a:p>
          <a:p>
            <a:pPr>
              <a:lnSpc>
                <a:spcPct val="90000"/>
              </a:lnSpc>
              <a:buClr>
                <a:srgbClr val="FF0066"/>
              </a:buClr>
              <a:buFont typeface="Monotype Sorts"/>
              <a:buNone/>
            </a:pPr>
            <a:endParaRPr lang="en-GB" sz="2000" smtClean="0">
              <a:latin typeface="Arial" charset="0"/>
            </a:endParaRPr>
          </a:p>
          <a:p>
            <a:pPr>
              <a:lnSpc>
                <a:spcPct val="90000"/>
              </a:lnSpc>
              <a:buClr>
                <a:srgbClr val="FF0066"/>
              </a:buClr>
            </a:pPr>
            <a:r>
              <a:rPr lang="en-GB" sz="2000" smtClean="0">
                <a:latin typeface="Arial" charset="0"/>
              </a:rPr>
              <a:t>Study carried out by OECD in latter part of 70’s, aim to promote economic growth and best practice.</a:t>
            </a:r>
          </a:p>
          <a:p>
            <a:pPr>
              <a:lnSpc>
                <a:spcPct val="90000"/>
              </a:lnSpc>
              <a:buClr>
                <a:srgbClr val="FF0066"/>
              </a:buClr>
            </a:pPr>
            <a:r>
              <a:rPr lang="en-GB" sz="2000" smtClean="0">
                <a:latin typeface="Arial" charset="0"/>
              </a:rPr>
              <a:t>Background - economic slowdown, industrial restructuring, rising unemployment, widening economic disparities.</a:t>
            </a:r>
          </a:p>
          <a:p>
            <a:pPr>
              <a:lnSpc>
                <a:spcPct val="90000"/>
              </a:lnSpc>
              <a:buClr>
                <a:srgbClr val="FF0066"/>
              </a:buClr>
            </a:pPr>
            <a:r>
              <a:rPr lang="en-GB" sz="2000" smtClean="0">
                <a:latin typeface="Arial" charset="0"/>
              </a:rPr>
              <a:t>Concentrate on Canada, France, West Germany, Italy, Japan, USA and UK</a:t>
            </a:r>
          </a:p>
          <a:p>
            <a:pPr>
              <a:lnSpc>
                <a:spcPct val="90000"/>
              </a:lnSpc>
            </a:pPr>
            <a:endParaRPr lang="en-GB" sz="2000" smtClean="0">
              <a:latin typeface="Arial" charset="0"/>
            </a:endParaRPr>
          </a:p>
        </p:txBody>
      </p:sp>
      <p:sp>
        <p:nvSpPr>
          <p:cNvPr id="17411" name="Rectangle 7"/>
          <p:cNvSpPr>
            <a:spLocks noChangeArrowheads="1"/>
          </p:cNvSpPr>
          <p:nvPr/>
        </p:nvSpPr>
        <p:spPr bwMode="auto">
          <a:xfrm>
            <a:off x="1143000" y="914400"/>
            <a:ext cx="6781800" cy="946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lIns="92075" tIns="46038" rIns="92075" bIns="46038">
            <a:spAutoFit/>
          </a:bodyPr>
          <a:lstStyle/>
          <a:p>
            <a:pPr algn="ctr" eaLnBrk="0" hangingPunct="0"/>
            <a:r>
              <a:rPr lang="en-GB" sz="2800" b="1">
                <a:solidFill>
                  <a:srgbClr val="FF0066"/>
                </a:solidFill>
                <a:latin typeface="Arial" charset="0"/>
                <a:cs typeface="Times New Roman" pitchFamily="18" charset="0"/>
              </a:rPr>
              <a:t>An international problem: Regional policy in other major OECD countries.</a:t>
            </a:r>
            <a:r>
              <a:rPr lang="en-GB" sz="2800">
                <a:solidFill>
                  <a:srgbClr val="FF0066"/>
                </a:solidFill>
                <a:latin typeface="Arial" charset="0"/>
              </a:rPr>
              <a:t> </a:t>
            </a:r>
          </a:p>
        </p:txBody>
      </p:sp>
      <p:sp>
        <p:nvSpPr>
          <p:cNvPr id="1741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i="1" smtClean="0">
                <a:solidFill>
                  <a:srgbClr val="339966"/>
                </a:solidFill>
                <a:latin typeface="Book Antiqua" pitchFamily="18" charset="0"/>
                <a:cs typeface="Times New Roman" pitchFamily="18" charset="0"/>
              </a:rPr>
              <a:t>Regional and Local Economics (RELOCE) </a:t>
            </a:r>
          </a:p>
          <a:p>
            <a:r>
              <a:rPr lang="en-GB" i="1" smtClean="0">
                <a:solidFill>
                  <a:srgbClr val="339966"/>
                </a:solidFill>
                <a:latin typeface="Book Antiqua" pitchFamily="18" charset="0"/>
                <a:cs typeface="Times New Roman" pitchFamily="18" charset="0"/>
              </a:rPr>
              <a:t>Lecture slides – Lecture 7b</a:t>
            </a:r>
            <a:endParaRPr lang="en-GB" smtClean="0">
              <a:cs typeface="Arial" charset="0"/>
            </a:endParaRPr>
          </a:p>
        </p:txBody>
      </p:sp>
    </p:spTree>
  </p:cSld>
  <p:clrMapOvr>
    <a:masterClrMapping/>
  </p:clrMapOvr>
  <p:transition>
    <p:random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Slide </a:t>
            </a:r>
            <a:fld id="{2517C459-F17D-4082-8D12-A017312621CC}" type="slidenum">
              <a:rPr lang="en-US" smtClean="0">
                <a:cs typeface="Arial" charset="0"/>
              </a:rPr>
              <a:pPr/>
              <a:t>10</a:t>
            </a:fld>
            <a:endParaRPr lang="en-US" smtClean="0">
              <a:cs typeface="Arial" charset="0"/>
            </a:endParaRPr>
          </a:p>
        </p:txBody>
      </p:sp>
      <p:graphicFrame>
        <p:nvGraphicFramePr>
          <p:cNvPr id="87040" name="Object 0"/>
          <p:cNvGraphicFramePr>
            <a:graphicFrameLocks noChangeAspect="1"/>
          </p:cNvGraphicFramePr>
          <p:nvPr/>
        </p:nvGraphicFramePr>
        <p:xfrm>
          <a:off x="1219200" y="1066800"/>
          <a:ext cx="7019925" cy="5086350"/>
        </p:xfrm>
        <a:graphic>
          <a:graphicData uri="http://schemas.openxmlformats.org/presentationml/2006/ole">
            <p:oleObj spid="_x0000_s87040" name="Worksheet" r:id="rId4" imgW="8291160" imgH="6007680" progId="Excel.Sheet.8">
              <p:embed/>
            </p:oleObj>
          </a:graphicData>
        </a:graphic>
      </p:graphicFrame>
      <p:sp>
        <p:nvSpPr>
          <p:cNvPr id="8704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i="1" smtClean="0">
                <a:solidFill>
                  <a:srgbClr val="339966"/>
                </a:solidFill>
                <a:latin typeface="Book Antiqua" pitchFamily="18" charset="0"/>
                <a:cs typeface="Times New Roman" pitchFamily="18" charset="0"/>
              </a:rPr>
              <a:t>Regional and Local Economics (RELOCE) </a:t>
            </a:r>
          </a:p>
          <a:p>
            <a:r>
              <a:rPr lang="en-GB" i="1" smtClean="0">
                <a:solidFill>
                  <a:srgbClr val="339966"/>
                </a:solidFill>
                <a:latin typeface="Book Antiqua" pitchFamily="18" charset="0"/>
                <a:cs typeface="Times New Roman" pitchFamily="18" charset="0"/>
              </a:rPr>
              <a:t>Lecture slides – Lecture 7b</a:t>
            </a:r>
            <a:endParaRPr lang="en-GB" smtClean="0">
              <a:cs typeface="Arial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Slide </a:t>
            </a:r>
            <a:fld id="{8414FDCF-EDDE-43CB-851C-BA63AA596BA9}" type="slidenum">
              <a:rPr lang="en-US" smtClean="0">
                <a:cs typeface="Arial" charset="0"/>
              </a:rPr>
              <a:pPr/>
              <a:t>11</a:t>
            </a:fld>
            <a:endParaRPr lang="en-US" smtClean="0">
              <a:cs typeface="Arial" charset="0"/>
            </a:endParaRPr>
          </a:p>
        </p:txBody>
      </p:sp>
      <p:sp>
        <p:nvSpPr>
          <p:cNvPr id="30723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  <a:buClr>
                <a:srgbClr val="FF0066"/>
              </a:buClr>
            </a:pPr>
            <a:r>
              <a:rPr lang="en-GB" sz="2000" smtClean="0">
                <a:latin typeface="Arial" charset="0"/>
              </a:rPr>
              <a:t>All major OECD countries have regional disparities and problems </a:t>
            </a:r>
          </a:p>
          <a:p>
            <a:pPr>
              <a:spcBef>
                <a:spcPct val="0"/>
              </a:spcBef>
              <a:buClr>
                <a:srgbClr val="FF0066"/>
              </a:buClr>
            </a:pPr>
            <a:r>
              <a:rPr lang="en-GB" sz="2000" smtClean="0">
                <a:latin typeface="Arial" charset="0"/>
              </a:rPr>
              <a:t>Difficult to estimate a comparative measures of expenditure across all countries - Italy, the UK and Canada are amongst the highest spenders</a:t>
            </a:r>
          </a:p>
          <a:p>
            <a:pPr>
              <a:spcBef>
                <a:spcPct val="0"/>
              </a:spcBef>
              <a:buClr>
                <a:srgbClr val="FF0066"/>
              </a:buClr>
            </a:pPr>
            <a:r>
              <a:rPr lang="en-GB" sz="2000" smtClean="0">
                <a:latin typeface="Arial" charset="0"/>
              </a:rPr>
              <a:t>European countries employ far more instruments aimed directly at stimulating industry than those in Japan and the Americas. </a:t>
            </a:r>
          </a:p>
          <a:p>
            <a:pPr>
              <a:spcBef>
                <a:spcPct val="0"/>
              </a:spcBef>
              <a:buClr>
                <a:srgbClr val="FF0066"/>
              </a:buClr>
            </a:pPr>
            <a:r>
              <a:rPr lang="en-GB" sz="2000" smtClean="0">
                <a:latin typeface="Arial" charset="0"/>
              </a:rPr>
              <a:t>Almost all countries use subsidised loans or loan guarantees, investment grants and make available industrial land/sites, </a:t>
            </a:r>
          </a:p>
          <a:p>
            <a:pPr>
              <a:lnSpc>
                <a:spcPct val="105000"/>
              </a:lnSpc>
              <a:spcBef>
                <a:spcPct val="0"/>
              </a:spcBef>
              <a:buClr>
                <a:srgbClr val="FF0066"/>
              </a:buClr>
            </a:pPr>
            <a:r>
              <a:rPr lang="en-GB" sz="2000" smtClean="0">
                <a:latin typeface="Arial" charset="0"/>
              </a:rPr>
              <a:t>Few offer grants towards employment and labour costs, state shareholding or overt preferential treatment in award of government  contracts</a:t>
            </a:r>
          </a:p>
          <a:p>
            <a:pPr>
              <a:lnSpc>
                <a:spcPct val="105000"/>
              </a:lnSpc>
              <a:spcBef>
                <a:spcPct val="0"/>
              </a:spcBef>
              <a:buClr>
                <a:srgbClr val="FF0066"/>
              </a:buClr>
              <a:buFont typeface="Monotype Sorts"/>
              <a:buNone/>
            </a:pPr>
            <a:r>
              <a:rPr lang="en-GB" sz="2000" smtClean="0"/>
              <a:t> </a:t>
            </a:r>
          </a:p>
        </p:txBody>
      </p:sp>
      <p:sp>
        <p:nvSpPr>
          <p:cNvPr id="89091" name="Rectangle 1028"/>
          <p:cNvSpPr>
            <a:spLocks noChangeArrowheads="1"/>
          </p:cNvSpPr>
          <p:nvPr/>
        </p:nvSpPr>
        <p:spPr bwMode="auto">
          <a:xfrm>
            <a:off x="3276600" y="1143000"/>
            <a:ext cx="2011363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lIns="92075" tIns="46038" rIns="92075" bIns="46038"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Monotype Sorts"/>
              <a:buNone/>
            </a:pPr>
            <a:r>
              <a:rPr lang="en-GB" b="1" noProof="1">
                <a:solidFill>
                  <a:srgbClr val="FF0066"/>
                </a:solidFill>
                <a:latin typeface="Arial" charset="0"/>
              </a:rPr>
              <a:t>Conclusion</a:t>
            </a:r>
            <a:r>
              <a:rPr lang="en-GB" b="1">
                <a:solidFill>
                  <a:srgbClr val="FF0066"/>
                </a:solidFill>
                <a:latin typeface="Arial" charset="0"/>
              </a:rPr>
              <a:t>s</a:t>
            </a:r>
            <a:endParaRPr lang="en-GB" b="1" noProof="1">
              <a:solidFill>
                <a:srgbClr val="FF0066"/>
              </a:solidFill>
              <a:latin typeface="Arial" charset="0"/>
            </a:endParaRPr>
          </a:p>
        </p:txBody>
      </p:sp>
      <p:sp>
        <p:nvSpPr>
          <p:cNvPr id="8909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i="1" smtClean="0">
                <a:solidFill>
                  <a:srgbClr val="339966"/>
                </a:solidFill>
                <a:latin typeface="Book Antiqua" pitchFamily="18" charset="0"/>
                <a:cs typeface="Times New Roman" pitchFamily="18" charset="0"/>
              </a:rPr>
              <a:t>Regional and Local Economics (RELOCE) </a:t>
            </a:r>
          </a:p>
          <a:p>
            <a:r>
              <a:rPr lang="en-GB" i="1" smtClean="0">
                <a:solidFill>
                  <a:srgbClr val="339966"/>
                </a:solidFill>
                <a:latin typeface="Book Antiqua" pitchFamily="18" charset="0"/>
                <a:cs typeface="Times New Roman" pitchFamily="18" charset="0"/>
              </a:rPr>
              <a:t>Lecture slides – Lecture 7b</a:t>
            </a:r>
            <a:endParaRPr lang="en-GB" smtClean="0">
              <a:cs typeface="Arial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Slide </a:t>
            </a:r>
            <a:fld id="{DD8862BC-F653-4F41-9B1C-24F7E1A87D7D}" type="slidenum">
              <a:rPr lang="en-US" smtClean="0">
                <a:cs typeface="Arial" charset="0"/>
              </a:rPr>
              <a:pPr/>
              <a:t>12</a:t>
            </a:fld>
            <a:endParaRPr lang="en-US" smtClean="0">
              <a:cs typeface="Arial" charset="0"/>
            </a:endParaRPr>
          </a:p>
        </p:txBody>
      </p:sp>
      <p:sp>
        <p:nvSpPr>
          <p:cNvPr id="911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382000" cy="5029200"/>
          </a:xfrm>
        </p:spPr>
        <p:txBody>
          <a:bodyPr/>
          <a:lstStyle/>
          <a:p>
            <a:pPr>
              <a:buFont typeface="Monotype Sorts"/>
              <a:buNone/>
            </a:pPr>
            <a:r>
              <a:rPr lang="en-GB" sz="2000" b="1" noProof="1" smtClean="0">
                <a:latin typeface="Arial" charset="0"/>
              </a:rPr>
              <a:t>Further reading</a:t>
            </a:r>
            <a:r>
              <a:rPr lang="en-GB" sz="2000" smtClean="0">
                <a:latin typeface="Arial" charset="0"/>
              </a:rPr>
              <a:t> </a:t>
            </a:r>
          </a:p>
          <a:p>
            <a:pPr>
              <a:buClr>
                <a:srgbClr val="FF0066"/>
              </a:buClr>
              <a:buFont typeface="Wingdings" pitchFamily="2" charset="2"/>
              <a:buChar char="&amp;"/>
            </a:pPr>
            <a:r>
              <a:rPr lang="en-GB" sz="2000" smtClean="0">
                <a:latin typeface="Arial" charset="0"/>
              </a:rPr>
              <a:t>Organisation of Economic Co-operation and Development, (1977) </a:t>
            </a:r>
            <a:r>
              <a:rPr lang="en-GB" sz="2000" b="1" i="1" u="sng" smtClean="0">
                <a:latin typeface="Arial" charset="0"/>
              </a:rPr>
              <a:t>Regional Policies - The Current Outlook</a:t>
            </a:r>
            <a:r>
              <a:rPr lang="en-GB" sz="2000" smtClean="0">
                <a:latin typeface="Arial" charset="0"/>
              </a:rPr>
              <a:t>, OECD, Paris</a:t>
            </a:r>
          </a:p>
          <a:p>
            <a:pPr>
              <a:buClr>
                <a:srgbClr val="FF0066"/>
              </a:buClr>
              <a:buFont typeface="Wingdings" pitchFamily="2" charset="2"/>
              <a:buChar char="&amp;"/>
            </a:pPr>
            <a:r>
              <a:rPr lang="en-GB" sz="2000" smtClean="0">
                <a:latin typeface="Arial" charset="0"/>
              </a:rPr>
              <a:t>Organisation of Economic Co-operation and Development, (1976) </a:t>
            </a:r>
            <a:r>
              <a:rPr lang="en-GB" sz="2000" b="1" i="1" u="sng" smtClean="0">
                <a:latin typeface="Arial" charset="0"/>
              </a:rPr>
              <a:t>Regional Problems and Policies - In OECD Countries</a:t>
            </a:r>
            <a:r>
              <a:rPr lang="en-GB" sz="2000" smtClean="0">
                <a:latin typeface="Arial" charset="0"/>
              </a:rPr>
              <a:t>, Vol.1, OECD, Paris </a:t>
            </a:r>
            <a:endParaRPr lang="en-GB" sz="2000" i="1" smtClean="0">
              <a:latin typeface="Arial" charset="0"/>
            </a:endParaRPr>
          </a:p>
          <a:p>
            <a:pPr>
              <a:buClr>
                <a:srgbClr val="FF0066"/>
              </a:buClr>
              <a:buFont typeface="Wingdings" pitchFamily="2" charset="2"/>
              <a:buChar char="&amp;"/>
            </a:pPr>
            <a:r>
              <a:rPr lang="en-GB" sz="2000" smtClean="0">
                <a:latin typeface="Arial" charset="0"/>
              </a:rPr>
              <a:t>Organisation of Economic Co-operation and Development, (1976) </a:t>
            </a:r>
            <a:r>
              <a:rPr lang="en-GB" sz="2000" b="1" i="1" u="sng" smtClean="0">
                <a:latin typeface="Arial" charset="0"/>
              </a:rPr>
              <a:t>Regional Problems and Policies - In OECD Countries</a:t>
            </a:r>
            <a:r>
              <a:rPr lang="en-GB" sz="2000" smtClean="0">
                <a:latin typeface="Arial" charset="0"/>
              </a:rPr>
              <a:t>, Vol.2, OECD, Paris </a:t>
            </a:r>
          </a:p>
          <a:p>
            <a:pPr>
              <a:buClr>
                <a:srgbClr val="FF0066"/>
              </a:buClr>
              <a:buFont typeface="Wingdings" pitchFamily="2" charset="2"/>
              <a:buChar char="&amp;"/>
            </a:pPr>
            <a:r>
              <a:rPr lang="en-GB" sz="2000" smtClean="0">
                <a:latin typeface="Arial" charset="0"/>
              </a:rPr>
              <a:t>Organisation of Economic Co-operation and Development, (1980) </a:t>
            </a:r>
            <a:r>
              <a:rPr lang="en-GB" sz="2000" b="1" i="1" u="sng" smtClean="0">
                <a:latin typeface="Arial" charset="0"/>
              </a:rPr>
              <a:t>Regional Policies - In the United States</a:t>
            </a:r>
            <a:r>
              <a:rPr lang="en-GB" sz="2000" smtClean="0">
                <a:latin typeface="Arial" charset="0"/>
              </a:rPr>
              <a:t>, OECD, Paris </a:t>
            </a:r>
          </a:p>
          <a:p>
            <a:pPr>
              <a:buClr>
                <a:srgbClr val="FF0066"/>
              </a:buClr>
              <a:buFont typeface="Wingdings" pitchFamily="2" charset="2"/>
              <a:buChar char="&amp;"/>
            </a:pPr>
            <a:r>
              <a:rPr lang="en-GB" sz="2000" smtClean="0">
                <a:latin typeface="Arial" charset="0"/>
              </a:rPr>
              <a:t>Organisation of Economic Co-operation and Development, (1979) </a:t>
            </a:r>
            <a:r>
              <a:rPr lang="en-GB" sz="2000" b="1" i="1" u="sng" smtClean="0">
                <a:latin typeface="Arial" charset="0"/>
              </a:rPr>
              <a:t>The Role of industrial Incentives in Regional Development</a:t>
            </a:r>
            <a:r>
              <a:rPr lang="en-GB" sz="2000" smtClean="0">
                <a:latin typeface="Arial" charset="0"/>
              </a:rPr>
              <a:t>, OECD, Paris </a:t>
            </a:r>
          </a:p>
          <a:p>
            <a:pPr>
              <a:buFont typeface="Monotype Sorts"/>
              <a:buNone/>
            </a:pPr>
            <a:endParaRPr lang="en-GB" sz="2000" b="1" smtClean="0">
              <a:latin typeface="Arial" charset="0"/>
            </a:endParaRPr>
          </a:p>
        </p:txBody>
      </p:sp>
      <p:sp>
        <p:nvSpPr>
          <p:cNvPr id="9113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i="1" smtClean="0">
                <a:solidFill>
                  <a:srgbClr val="339966"/>
                </a:solidFill>
                <a:latin typeface="Book Antiqua" pitchFamily="18" charset="0"/>
                <a:cs typeface="Times New Roman" pitchFamily="18" charset="0"/>
              </a:rPr>
              <a:t>Regional and Local Economics (RELOCE) </a:t>
            </a:r>
          </a:p>
          <a:p>
            <a:r>
              <a:rPr lang="en-GB" i="1" smtClean="0">
                <a:solidFill>
                  <a:srgbClr val="339966"/>
                </a:solidFill>
                <a:latin typeface="Book Antiqua" pitchFamily="18" charset="0"/>
                <a:cs typeface="Times New Roman" pitchFamily="18" charset="0"/>
              </a:rPr>
              <a:t>Lecture slides – Lecture 7b</a:t>
            </a:r>
            <a:endParaRPr lang="en-GB" smtClean="0">
              <a:cs typeface="Arial" charset="0"/>
            </a:endParaRPr>
          </a:p>
        </p:txBody>
      </p:sp>
    </p:spTree>
  </p:cSld>
  <p:clrMapOvr>
    <a:masterClrMapping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Slide </a:t>
            </a:r>
            <a:fld id="{3E3A3565-7766-45FA-B987-69519FB10564}" type="slidenum">
              <a:rPr lang="en-US" smtClean="0">
                <a:cs typeface="Arial" charset="0"/>
              </a:rPr>
              <a:pPr/>
              <a:t>2</a:t>
            </a:fld>
            <a:endParaRPr lang="en-US" smtClean="0">
              <a:cs typeface="Arial" charset="0"/>
            </a:endParaRPr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990600"/>
            <a:ext cx="7772400" cy="609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2800" smtClean="0">
                <a:latin typeface="Arial" charset="0"/>
              </a:rPr>
              <a:t>National situation</a:t>
            </a:r>
          </a:p>
        </p:txBody>
      </p:sp>
      <p:sp>
        <p:nvSpPr>
          <p:cNvPr id="6758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Clr>
                <a:srgbClr val="FF0066"/>
              </a:buClr>
            </a:pPr>
            <a:r>
              <a:rPr lang="en-GB" sz="2400" smtClean="0">
                <a:latin typeface="Arial" charset="0"/>
              </a:rPr>
              <a:t>Canada - </a:t>
            </a:r>
            <a:r>
              <a:rPr lang="en-GB" sz="2000" smtClean="0">
                <a:latin typeface="Arial" charset="0"/>
              </a:rPr>
              <a:t>Unemployment on the high side - labour force growing faster than the population - GNP growth 8.5% pa - structural change (services) </a:t>
            </a:r>
            <a:endParaRPr lang="en-GB" sz="2400" smtClean="0">
              <a:latin typeface="Arial" charset="0"/>
            </a:endParaRPr>
          </a:p>
          <a:p>
            <a:pPr>
              <a:lnSpc>
                <a:spcPct val="90000"/>
              </a:lnSpc>
              <a:buClr>
                <a:srgbClr val="FF0066"/>
              </a:buClr>
            </a:pPr>
            <a:r>
              <a:rPr lang="en-GB" sz="2400" smtClean="0">
                <a:latin typeface="Arial" charset="0"/>
              </a:rPr>
              <a:t>France - </a:t>
            </a:r>
            <a:r>
              <a:rPr lang="en-GB" sz="2000" smtClean="0">
                <a:latin typeface="Arial" charset="0"/>
              </a:rPr>
              <a:t>Unemployment increasing - labour force growth driven by immigration - GDP increased 66% in 9 years - productivity up -structural change (industry &amp; services) </a:t>
            </a:r>
            <a:endParaRPr lang="en-GB" sz="2400" smtClean="0">
              <a:latin typeface="Arial" charset="0"/>
            </a:endParaRPr>
          </a:p>
          <a:p>
            <a:pPr>
              <a:lnSpc>
                <a:spcPct val="90000"/>
              </a:lnSpc>
              <a:buClr>
                <a:srgbClr val="FF0066"/>
              </a:buClr>
            </a:pPr>
            <a:r>
              <a:rPr lang="en-GB" sz="2400" smtClean="0">
                <a:latin typeface="Arial" charset="0"/>
              </a:rPr>
              <a:t>Germany - </a:t>
            </a:r>
            <a:r>
              <a:rPr lang="en-GB" sz="2000" smtClean="0">
                <a:latin typeface="Arial" charset="0"/>
              </a:rPr>
              <a:t>Unemployment increasing - labour force growing migrant workers - GNP growth 4.7% pa - structural change (manufacturing &amp; services) </a:t>
            </a:r>
            <a:endParaRPr lang="en-GB" sz="2400" smtClean="0">
              <a:latin typeface="Arial" charset="0"/>
            </a:endParaRPr>
          </a:p>
          <a:p>
            <a:pPr>
              <a:lnSpc>
                <a:spcPct val="90000"/>
              </a:lnSpc>
              <a:buClr>
                <a:srgbClr val="FF0066"/>
              </a:buClr>
            </a:pPr>
            <a:r>
              <a:rPr lang="en-GB" sz="2400" smtClean="0">
                <a:latin typeface="Arial" charset="0"/>
              </a:rPr>
              <a:t>Italy - </a:t>
            </a:r>
            <a:r>
              <a:rPr lang="en-GB" sz="2000" smtClean="0">
                <a:latin typeface="Arial" charset="0"/>
              </a:rPr>
              <a:t>Unemployment on the increase - increasing labour force and high emigration - GNP growth 5.6% pa - high levels of fixed investment - low incomes - structural change (manufacturing &amp; services) </a:t>
            </a:r>
          </a:p>
          <a:p>
            <a:pPr>
              <a:lnSpc>
                <a:spcPct val="90000"/>
              </a:lnSpc>
            </a:pPr>
            <a:endParaRPr lang="en-GB" sz="2400" smtClean="0">
              <a:latin typeface="Arial" charset="0"/>
            </a:endParaRPr>
          </a:p>
        </p:txBody>
      </p:sp>
      <p:sp>
        <p:nvSpPr>
          <p:cNvPr id="1946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i="1" smtClean="0">
                <a:solidFill>
                  <a:srgbClr val="339966"/>
                </a:solidFill>
                <a:latin typeface="Book Antiqua" pitchFamily="18" charset="0"/>
                <a:cs typeface="Times New Roman" pitchFamily="18" charset="0"/>
              </a:rPr>
              <a:t>Regional and Local Economics (RELOCE) </a:t>
            </a:r>
          </a:p>
          <a:p>
            <a:r>
              <a:rPr lang="en-GB" i="1" smtClean="0">
                <a:solidFill>
                  <a:srgbClr val="339966"/>
                </a:solidFill>
                <a:latin typeface="Book Antiqua" pitchFamily="18" charset="0"/>
                <a:cs typeface="Times New Roman" pitchFamily="18" charset="0"/>
              </a:rPr>
              <a:t>Lecture slides – Lecture 7b</a:t>
            </a:r>
            <a:endParaRPr lang="en-GB" smtClean="0">
              <a:cs typeface="Arial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7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7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75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75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75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75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75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75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75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75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8" grpId="0" animBg="1" autoUpdateAnimBg="0"/>
      <p:bldP spid="67589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Slide </a:t>
            </a:r>
            <a:fld id="{DE65F545-0E85-4903-9C37-56BB8039A89A}" type="slidenum">
              <a:rPr lang="en-US" smtClean="0">
                <a:cs typeface="Arial" charset="0"/>
              </a:rPr>
              <a:pPr/>
              <a:t>3</a:t>
            </a:fld>
            <a:endParaRPr lang="en-US" smtClean="0">
              <a:cs typeface="Arial" charset="0"/>
            </a:endParaRPr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990600"/>
            <a:ext cx="7772400" cy="609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2800" smtClean="0">
                <a:latin typeface="Arial" charset="0"/>
              </a:rPr>
              <a:t>National situation (Cont.)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rgbClr val="FF0066"/>
              </a:buClr>
            </a:pPr>
            <a:r>
              <a:rPr lang="en-GB" sz="2400" smtClean="0">
                <a:latin typeface="Arial" charset="0"/>
              </a:rPr>
              <a:t>Japan -</a:t>
            </a:r>
            <a:r>
              <a:rPr lang="en-GB" sz="2000" smtClean="0">
                <a:latin typeface="Arial" charset="0"/>
              </a:rPr>
              <a:t>Little official unemployment - high population densities - GNP grown 2.5 times in 10 years - massive industrial expansion Rural urban drift </a:t>
            </a:r>
          </a:p>
          <a:p>
            <a:pPr>
              <a:buClr>
                <a:srgbClr val="FF0066"/>
              </a:buClr>
            </a:pPr>
            <a:endParaRPr lang="en-GB" sz="2400" smtClean="0">
              <a:latin typeface="Arial" charset="0"/>
            </a:endParaRPr>
          </a:p>
          <a:p>
            <a:pPr>
              <a:buClr>
                <a:srgbClr val="FF0066"/>
              </a:buClr>
            </a:pPr>
            <a:r>
              <a:rPr lang="en-GB" sz="2400" smtClean="0">
                <a:latin typeface="Arial" charset="0"/>
              </a:rPr>
              <a:t>USA - </a:t>
            </a:r>
            <a:r>
              <a:rPr lang="en-GB" sz="2000" smtClean="0">
                <a:latin typeface="Arial" charset="0"/>
              </a:rPr>
              <a:t>Unemployment on the high side (8.5%) - GNP growth 5.3% pa - uneven development - largest economy - income levels high </a:t>
            </a:r>
          </a:p>
          <a:p>
            <a:pPr>
              <a:buClr>
                <a:srgbClr val="FF0066"/>
              </a:buClr>
            </a:pPr>
            <a:endParaRPr lang="en-GB" sz="2400" smtClean="0">
              <a:latin typeface="Arial" charset="0"/>
            </a:endParaRPr>
          </a:p>
          <a:p>
            <a:pPr>
              <a:buClr>
                <a:srgbClr val="FF0066"/>
              </a:buClr>
            </a:pPr>
            <a:r>
              <a:rPr lang="en-GB" sz="2400" smtClean="0">
                <a:latin typeface="Arial" charset="0"/>
              </a:rPr>
              <a:t>UK - </a:t>
            </a:r>
            <a:r>
              <a:rPr lang="en-GB" sz="2000" smtClean="0">
                <a:latin typeface="Arial" charset="0"/>
              </a:rPr>
              <a:t>Unemployment increasing &lt;4% - labour force restructuring - GNP growth 2.5% pa - structural change (manufacturing decline) </a:t>
            </a:r>
          </a:p>
          <a:p>
            <a:endParaRPr lang="en-GB" sz="2400" smtClean="0">
              <a:latin typeface="Arial" charset="0"/>
            </a:endParaRPr>
          </a:p>
        </p:txBody>
      </p:sp>
      <p:sp>
        <p:nvSpPr>
          <p:cNvPr id="2150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i="1" smtClean="0">
                <a:solidFill>
                  <a:srgbClr val="339966"/>
                </a:solidFill>
                <a:latin typeface="Book Antiqua" pitchFamily="18" charset="0"/>
                <a:cs typeface="Times New Roman" pitchFamily="18" charset="0"/>
              </a:rPr>
              <a:t>Regional and Local Economics (RELOCE) </a:t>
            </a:r>
          </a:p>
          <a:p>
            <a:r>
              <a:rPr lang="en-GB" i="1" smtClean="0">
                <a:solidFill>
                  <a:srgbClr val="339966"/>
                </a:solidFill>
                <a:latin typeface="Book Antiqua" pitchFamily="18" charset="0"/>
                <a:cs typeface="Times New Roman" pitchFamily="18" charset="0"/>
              </a:rPr>
              <a:t>Lecture slides – Lecture 7b</a:t>
            </a:r>
            <a:endParaRPr lang="en-GB" smtClean="0">
              <a:cs typeface="Arial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8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8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0" grpId="0" animBg="1" autoUpdateAnimBg="0"/>
      <p:bldP spid="68611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Slide </a:t>
            </a:r>
            <a:fld id="{B9DB3A74-01D2-4A8C-906D-6F72816E51BD}" type="slidenum">
              <a:rPr lang="en-US" smtClean="0">
                <a:cs typeface="Arial" charset="0"/>
              </a:rPr>
              <a:pPr/>
              <a:t>4</a:t>
            </a:fld>
            <a:endParaRPr lang="en-US" smtClean="0">
              <a:cs typeface="Arial" charset="0"/>
            </a:endParaRPr>
          </a:p>
        </p:txBody>
      </p:sp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990600"/>
            <a:ext cx="7772400" cy="609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2800" smtClean="0">
                <a:latin typeface="Arial" charset="0"/>
              </a:rPr>
              <a:t>Regional problems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rgbClr val="FF0066"/>
              </a:buClr>
            </a:pPr>
            <a:r>
              <a:rPr lang="en-GB" sz="2400" smtClean="0">
                <a:latin typeface="Arial" charset="0"/>
              </a:rPr>
              <a:t>Canada – </a:t>
            </a:r>
            <a:r>
              <a:rPr lang="en-GB" sz="2000" smtClean="0">
                <a:latin typeface="Arial" charset="0"/>
              </a:rPr>
              <a:t>Spatial development uneven - disparities in per capita income, investment and unemployment</a:t>
            </a:r>
            <a:endParaRPr lang="en-GB" sz="2400" smtClean="0">
              <a:latin typeface="Arial" charset="0"/>
            </a:endParaRPr>
          </a:p>
          <a:p>
            <a:pPr>
              <a:buClr>
                <a:srgbClr val="FF0066"/>
              </a:buClr>
            </a:pPr>
            <a:r>
              <a:rPr lang="en-GB" sz="2400" smtClean="0">
                <a:latin typeface="Arial" charset="0"/>
              </a:rPr>
              <a:t>France – </a:t>
            </a:r>
            <a:r>
              <a:rPr lang="en-GB" sz="2000" smtClean="0">
                <a:latin typeface="Arial" charset="0"/>
              </a:rPr>
              <a:t>Rural urban shift - overheating and slowdown - growth in Paris decline in countryside and old industrial areas - disparities in per capita income</a:t>
            </a:r>
          </a:p>
          <a:p>
            <a:pPr>
              <a:buClr>
                <a:srgbClr val="FF0066"/>
              </a:buClr>
            </a:pPr>
            <a:r>
              <a:rPr lang="en-GB" sz="2400" smtClean="0">
                <a:latin typeface="Arial" charset="0"/>
              </a:rPr>
              <a:t>Germany - </a:t>
            </a:r>
            <a:r>
              <a:rPr lang="en-GB" sz="2000" smtClean="0">
                <a:latin typeface="Arial" charset="0"/>
              </a:rPr>
              <a:t>Rural urban shift -  uneven employment growth - disparities in per capita income - distressed areas small with week industrial structure</a:t>
            </a:r>
          </a:p>
          <a:p>
            <a:pPr>
              <a:buClr>
                <a:srgbClr val="FF0066"/>
              </a:buClr>
            </a:pPr>
            <a:r>
              <a:rPr lang="en-GB" sz="2400" smtClean="0">
                <a:latin typeface="Arial" charset="0"/>
              </a:rPr>
              <a:t>Italy - </a:t>
            </a:r>
            <a:r>
              <a:rPr lang="en-GB" sz="2000" smtClean="0">
                <a:latin typeface="Arial" charset="0"/>
              </a:rPr>
              <a:t>Dualism - backward south, little industrialisation - relative disadvantage widespread and concentrated - Rural urban drift</a:t>
            </a:r>
          </a:p>
          <a:p>
            <a:endParaRPr lang="en-GB" sz="2400" smtClean="0">
              <a:latin typeface="Arial" charset="0"/>
            </a:endParaRPr>
          </a:p>
        </p:txBody>
      </p:sp>
      <p:sp>
        <p:nvSpPr>
          <p:cNvPr id="2355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i="1" smtClean="0">
                <a:solidFill>
                  <a:srgbClr val="339966"/>
                </a:solidFill>
                <a:latin typeface="Book Antiqua" pitchFamily="18" charset="0"/>
                <a:cs typeface="Times New Roman" pitchFamily="18" charset="0"/>
              </a:rPr>
              <a:t>Regional and Local Economics (RELOCE) </a:t>
            </a:r>
          </a:p>
          <a:p>
            <a:r>
              <a:rPr lang="en-GB" i="1" smtClean="0">
                <a:solidFill>
                  <a:srgbClr val="339966"/>
                </a:solidFill>
                <a:latin typeface="Book Antiqua" pitchFamily="18" charset="0"/>
                <a:cs typeface="Times New Roman" pitchFamily="18" charset="0"/>
              </a:rPr>
              <a:t>Lecture slides – Lecture 7b</a:t>
            </a:r>
            <a:endParaRPr lang="en-GB" smtClean="0">
              <a:cs typeface="Arial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4" grpId="0" animBg="1" autoUpdateAnimBg="0"/>
      <p:bldP spid="69635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Slide </a:t>
            </a:r>
            <a:fld id="{D35C9474-66C7-44FB-8E7B-95395B46E9E9}" type="slidenum">
              <a:rPr lang="en-US" smtClean="0">
                <a:cs typeface="Arial" charset="0"/>
              </a:rPr>
              <a:pPr/>
              <a:t>5</a:t>
            </a:fld>
            <a:endParaRPr lang="en-US" smtClean="0">
              <a:cs typeface="Arial" charset="0"/>
            </a:endParaRPr>
          </a:p>
        </p:txBody>
      </p:sp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990600"/>
            <a:ext cx="7772400" cy="609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2800" smtClean="0">
                <a:latin typeface="Arial" charset="0"/>
              </a:rPr>
              <a:t>Regional problems (Cont.)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rgbClr val="FF0066"/>
              </a:buClr>
            </a:pPr>
            <a:r>
              <a:rPr lang="en-GB" sz="2400" smtClean="0">
                <a:latin typeface="Arial" charset="0"/>
              </a:rPr>
              <a:t>Japan – </a:t>
            </a:r>
            <a:r>
              <a:rPr lang="en-GB" sz="2000" smtClean="0">
                <a:latin typeface="Arial" charset="0"/>
              </a:rPr>
              <a:t>Spatial development uneven - disparities in per capita income - signs of counter urbanisation - congestion - over and under concentration</a:t>
            </a:r>
          </a:p>
          <a:p>
            <a:pPr>
              <a:buClr>
                <a:srgbClr val="FF0066"/>
              </a:buClr>
            </a:pPr>
            <a:endParaRPr lang="en-GB" sz="2400" smtClean="0">
              <a:latin typeface="Arial" charset="0"/>
            </a:endParaRPr>
          </a:p>
          <a:p>
            <a:pPr>
              <a:buClr>
                <a:srgbClr val="FF0066"/>
              </a:buClr>
            </a:pPr>
            <a:r>
              <a:rPr lang="en-GB" sz="2400" smtClean="0">
                <a:latin typeface="Arial" charset="0"/>
              </a:rPr>
              <a:t>USA – </a:t>
            </a:r>
            <a:r>
              <a:rPr lang="en-GB" sz="2000" smtClean="0">
                <a:latin typeface="Arial" charset="0"/>
              </a:rPr>
              <a:t>post urbanisation - population and industrial displacement - energy - transport - metropolitan constraint - rural poverty - urban distress</a:t>
            </a:r>
          </a:p>
          <a:p>
            <a:pPr>
              <a:buClr>
                <a:srgbClr val="FF0066"/>
              </a:buClr>
            </a:pPr>
            <a:endParaRPr lang="en-GB" sz="2400" smtClean="0">
              <a:latin typeface="Arial" charset="0"/>
            </a:endParaRPr>
          </a:p>
          <a:p>
            <a:pPr>
              <a:buClr>
                <a:srgbClr val="FF0066"/>
              </a:buClr>
            </a:pPr>
            <a:r>
              <a:rPr lang="en-GB" sz="2400" smtClean="0">
                <a:latin typeface="Arial" charset="0"/>
              </a:rPr>
              <a:t>UK - </a:t>
            </a:r>
            <a:r>
              <a:rPr lang="en-GB" sz="2000" smtClean="0">
                <a:latin typeface="Arial" charset="0"/>
              </a:rPr>
              <a:t>Some counter urbanisation - industrial contraction concentrated - disparities - migration - stagnation - worn out infrastructure</a:t>
            </a:r>
          </a:p>
          <a:p>
            <a:endParaRPr lang="en-GB" sz="2400" smtClean="0">
              <a:latin typeface="Arial" charset="0"/>
            </a:endParaRPr>
          </a:p>
          <a:p>
            <a:pPr>
              <a:buFont typeface="Monotype Sorts"/>
              <a:buNone/>
            </a:pPr>
            <a:endParaRPr lang="en-GB" sz="2400" smtClean="0">
              <a:latin typeface="Arial" charset="0"/>
            </a:endParaRPr>
          </a:p>
        </p:txBody>
      </p:sp>
      <p:sp>
        <p:nvSpPr>
          <p:cNvPr id="2560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i="1" smtClean="0">
                <a:solidFill>
                  <a:srgbClr val="339966"/>
                </a:solidFill>
                <a:latin typeface="Book Antiqua" pitchFamily="18" charset="0"/>
                <a:cs typeface="Times New Roman" pitchFamily="18" charset="0"/>
              </a:rPr>
              <a:t>Regional and Local Economics (RELOCE) </a:t>
            </a:r>
          </a:p>
          <a:p>
            <a:r>
              <a:rPr lang="en-GB" i="1" smtClean="0">
                <a:solidFill>
                  <a:srgbClr val="339966"/>
                </a:solidFill>
                <a:latin typeface="Book Antiqua" pitchFamily="18" charset="0"/>
                <a:cs typeface="Times New Roman" pitchFamily="18" charset="0"/>
              </a:rPr>
              <a:t>Lecture slides – Lecture 7b</a:t>
            </a:r>
            <a:endParaRPr lang="en-GB" smtClean="0">
              <a:cs typeface="Arial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0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0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8" grpId="0" animBg="1" autoUpdateAnimBg="0"/>
      <p:bldP spid="70659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Slide </a:t>
            </a:r>
            <a:fld id="{A023225B-12ED-459C-80AB-CAF544EDD76C}" type="slidenum">
              <a:rPr lang="en-US" smtClean="0">
                <a:cs typeface="Arial" charset="0"/>
              </a:rPr>
              <a:pPr/>
              <a:t>6</a:t>
            </a:fld>
            <a:endParaRPr lang="en-US" smtClean="0">
              <a:cs typeface="Arial" charset="0"/>
            </a:endParaRPr>
          </a:p>
        </p:txBody>
      </p:sp>
      <p:sp>
        <p:nvSpPr>
          <p:cNvPr id="71682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990600"/>
            <a:ext cx="7772400" cy="609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2800" smtClean="0">
                <a:latin typeface="Arial" charset="0"/>
              </a:rPr>
              <a:t>Regional policies</a:t>
            </a:r>
          </a:p>
        </p:txBody>
      </p:sp>
      <p:sp>
        <p:nvSpPr>
          <p:cNvPr id="7168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38200" y="1524000"/>
            <a:ext cx="7772400" cy="4343400"/>
          </a:xfrm>
        </p:spPr>
        <p:txBody>
          <a:bodyPr/>
          <a:lstStyle/>
          <a:p>
            <a:pPr>
              <a:lnSpc>
                <a:spcPct val="90000"/>
              </a:lnSpc>
              <a:buClr>
                <a:srgbClr val="FF0066"/>
              </a:buClr>
            </a:pPr>
            <a:r>
              <a:rPr lang="en-GB" sz="2000" smtClean="0">
                <a:latin typeface="Arial" charset="0"/>
              </a:rPr>
              <a:t>Canada – </a:t>
            </a:r>
            <a:r>
              <a:rPr lang="en-GB" sz="1800" b="1" smtClean="0">
                <a:latin typeface="Arial" charset="0"/>
              </a:rPr>
              <a:t>(2% of national budget) </a:t>
            </a:r>
            <a:r>
              <a:rPr lang="en-GB" sz="1800" smtClean="0">
                <a:latin typeface="Arial" charset="0"/>
              </a:rPr>
              <a:t>Industrial incentives (Capital and Labour): Infrastructure (depressed areas only): Social and resource development (training and natural resource)</a:t>
            </a:r>
          </a:p>
          <a:p>
            <a:pPr>
              <a:lnSpc>
                <a:spcPct val="120000"/>
              </a:lnSpc>
              <a:buClr>
                <a:srgbClr val="FF0066"/>
              </a:buClr>
            </a:pPr>
            <a:r>
              <a:rPr lang="en-GB" sz="2000" smtClean="0">
                <a:latin typeface="Arial" charset="0"/>
              </a:rPr>
              <a:t>France – </a:t>
            </a:r>
            <a:r>
              <a:rPr lang="en-GB" sz="1800" b="1" smtClean="0">
                <a:latin typeface="Arial" charset="0"/>
              </a:rPr>
              <a:t>(0.5% of total government budget) </a:t>
            </a:r>
            <a:r>
              <a:rPr lang="en-GB" sz="1800" smtClean="0">
                <a:latin typeface="Arial" charset="0"/>
              </a:rPr>
              <a:t>Employment guidance (location controls, subsidy): Urban town policy (growth poles, land and urbanisation): Infrastructure (transport and communications)</a:t>
            </a:r>
          </a:p>
          <a:p>
            <a:pPr>
              <a:lnSpc>
                <a:spcPct val="120000"/>
              </a:lnSpc>
              <a:buClr>
                <a:srgbClr val="FF0066"/>
              </a:buClr>
            </a:pPr>
            <a:r>
              <a:rPr lang="en-GB" sz="2000" smtClean="0">
                <a:latin typeface="Arial" charset="0"/>
              </a:rPr>
              <a:t>Germany - </a:t>
            </a:r>
            <a:r>
              <a:rPr lang="en-GB" sz="1800" b="1" smtClean="0">
                <a:latin typeface="Arial" charset="0"/>
              </a:rPr>
              <a:t>(0.13% of national income) </a:t>
            </a:r>
            <a:r>
              <a:rPr lang="en-GB" sz="1800" smtClean="0">
                <a:latin typeface="Arial" charset="0"/>
              </a:rPr>
              <a:t>	Industrial incentives (Grants, tax incentives, government contracts): Infrastructure (industrial sites, tourism, training)</a:t>
            </a:r>
          </a:p>
          <a:p>
            <a:pPr>
              <a:lnSpc>
                <a:spcPct val="120000"/>
              </a:lnSpc>
              <a:buClr>
                <a:srgbClr val="FF0066"/>
              </a:buClr>
            </a:pPr>
            <a:r>
              <a:rPr lang="en-GB" sz="2000" smtClean="0">
                <a:latin typeface="Arial" charset="0"/>
              </a:rPr>
              <a:t>Italy - </a:t>
            </a:r>
            <a:r>
              <a:rPr lang="en-GB" sz="1800" b="1" smtClean="0">
                <a:latin typeface="Arial" charset="0"/>
              </a:rPr>
              <a:t>10% of central government spending) </a:t>
            </a:r>
            <a:r>
              <a:rPr lang="en-GB" sz="1800" smtClean="0">
                <a:latin typeface="Arial" charset="0"/>
              </a:rPr>
              <a:t>Direct action by the State (land reform, investment, location controls): Industrial incentives (Capital, tax breaks, graded): Cassa per il Meezzogiorno (Infrastructure, training)</a:t>
            </a:r>
          </a:p>
          <a:p>
            <a:pPr>
              <a:lnSpc>
                <a:spcPct val="120000"/>
              </a:lnSpc>
              <a:buClr>
                <a:srgbClr val="FF0066"/>
              </a:buClr>
            </a:pPr>
            <a:endParaRPr lang="en-GB" sz="2000" smtClean="0">
              <a:latin typeface="Arial" charset="0"/>
            </a:endParaRPr>
          </a:p>
        </p:txBody>
      </p:sp>
      <p:sp>
        <p:nvSpPr>
          <p:cNvPr id="2765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i="1" smtClean="0">
                <a:solidFill>
                  <a:srgbClr val="339966"/>
                </a:solidFill>
                <a:latin typeface="Book Antiqua" pitchFamily="18" charset="0"/>
                <a:cs typeface="Times New Roman" pitchFamily="18" charset="0"/>
              </a:rPr>
              <a:t>Regional and Local Economics (RELOCE) </a:t>
            </a:r>
          </a:p>
          <a:p>
            <a:r>
              <a:rPr lang="en-GB" i="1" smtClean="0">
                <a:solidFill>
                  <a:srgbClr val="339966"/>
                </a:solidFill>
                <a:latin typeface="Book Antiqua" pitchFamily="18" charset="0"/>
                <a:cs typeface="Times New Roman" pitchFamily="18" charset="0"/>
              </a:rPr>
              <a:t>Lecture slides – Lecture 7b</a:t>
            </a:r>
            <a:endParaRPr lang="en-GB" smtClean="0">
              <a:cs typeface="Arial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2" grpId="0" animBg="1" autoUpdateAnimBg="0"/>
      <p:bldP spid="71683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Slide </a:t>
            </a:r>
            <a:fld id="{8BEE2EF8-7A23-4D72-9C42-406071E80326}" type="slidenum">
              <a:rPr lang="en-US" smtClean="0">
                <a:cs typeface="Arial" charset="0"/>
              </a:rPr>
              <a:pPr/>
              <a:t>7</a:t>
            </a:fld>
            <a:endParaRPr lang="en-US" smtClean="0">
              <a:cs typeface="Arial" charset="0"/>
            </a:endParaRPr>
          </a:p>
        </p:txBody>
      </p:sp>
      <p:sp>
        <p:nvSpPr>
          <p:cNvPr id="72706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990600"/>
            <a:ext cx="7772400" cy="609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2800" smtClean="0">
                <a:latin typeface="Arial" charset="0"/>
              </a:rPr>
              <a:t>Regional policies (Cont.)</a:t>
            </a:r>
          </a:p>
        </p:txBody>
      </p:sp>
      <p:sp>
        <p:nvSpPr>
          <p:cNvPr id="7270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rgbClr val="FF0066"/>
              </a:buClr>
            </a:pPr>
            <a:r>
              <a:rPr lang="en-GB" sz="2400" smtClean="0">
                <a:latin typeface="Arial" charset="0"/>
              </a:rPr>
              <a:t>Japan – </a:t>
            </a:r>
            <a:r>
              <a:rPr lang="en-GB" sz="2000" b="1" smtClean="0">
                <a:latin typeface="Arial" charset="0"/>
              </a:rPr>
              <a:t>(0.73% of public consumption) </a:t>
            </a:r>
            <a:r>
              <a:rPr lang="en-GB" sz="2000" smtClean="0">
                <a:latin typeface="Arial" charset="0"/>
              </a:rPr>
              <a:t>Industrial incentives (to move): Infrastructure (grants to local government): Nation-wide planning system (agencies - land use ED, venture finance) </a:t>
            </a:r>
            <a:endParaRPr lang="en-GB" sz="2400" smtClean="0">
              <a:latin typeface="Arial" charset="0"/>
            </a:endParaRPr>
          </a:p>
          <a:p>
            <a:pPr>
              <a:buClr>
                <a:srgbClr val="FF0066"/>
              </a:buClr>
            </a:pPr>
            <a:r>
              <a:rPr lang="en-GB" sz="2400" smtClean="0">
                <a:latin typeface="Arial" charset="0"/>
              </a:rPr>
              <a:t>USA – </a:t>
            </a:r>
            <a:r>
              <a:rPr lang="en-GB" sz="2000" smtClean="0">
                <a:latin typeface="Arial" charset="0"/>
              </a:rPr>
              <a:t>Federal measures (infrastructure, spending, grants, tax): Departmental and agency (public works, training): Economic Development Administration (business loans, grants, planning)</a:t>
            </a:r>
            <a:endParaRPr lang="en-GB" sz="2400" smtClean="0">
              <a:latin typeface="Arial" charset="0"/>
            </a:endParaRPr>
          </a:p>
          <a:p>
            <a:pPr>
              <a:buClr>
                <a:srgbClr val="FF0066"/>
              </a:buClr>
            </a:pPr>
            <a:r>
              <a:rPr lang="en-GB" sz="2400" smtClean="0">
                <a:latin typeface="Arial" charset="0"/>
              </a:rPr>
              <a:t>UK - </a:t>
            </a:r>
            <a:r>
              <a:rPr lang="en-GB" sz="2000" b="1" smtClean="0">
                <a:latin typeface="Arial" charset="0"/>
              </a:rPr>
              <a:t>(1.9% of government expenditure) </a:t>
            </a:r>
            <a:r>
              <a:rPr lang="en-GB" sz="2000" smtClean="0">
                <a:latin typeface="Arial" charset="0"/>
              </a:rPr>
              <a:t>Industrial incentives (Capital and Labour): Infrastructure (sites, social capital, rural development): Relocation (controls, dispersal, strategic planning)</a:t>
            </a:r>
          </a:p>
          <a:p>
            <a:pPr>
              <a:lnSpc>
                <a:spcPct val="120000"/>
              </a:lnSpc>
              <a:buClr>
                <a:srgbClr val="FF0066"/>
              </a:buClr>
            </a:pPr>
            <a:endParaRPr lang="en-GB" sz="2400" smtClean="0">
              <a:latin typeface="Arial" charset="0"/>
            </a:endParaRPr>
          </a:p>
          <a:p>
            <a:pPr>
              <a:buFont typeface="Monotype Sorts"/>
              <a:buNone/>
            </a:pPr>
            <a:endParaRPr lang="en-GB" sz="2400" smtClean="0">
              <a:latin typeface="Arial" charset="0"/>
            </a:endParaRPr>
          </a:p>
        </p:txBody>
      </p:sp>
      <p:sp>
        <p:nvSpPr>
          <p:cNvPr id="2970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i="1" smtClean="0">
                <a:solidFill>
                  <a:srgbClr val="339966"/>
                </a:solidFill>
                <a:latin typeface="Book Antiqua" pitchFamily="18" charset="0"/>
                <a:cs typeface="Times New Roman" pitchFamily="18" charset="0"/>
              </a:rPr>
              <a:t>Regional and Local Economics (RELOCE) </a:t>
            </a:r>
          </a:p>
          <a:p>
            <a:r>
              <a:rPr lang="en-GB" i="1" smtClean="0">
                <a:solidFill>
                  <a:srgbClr val="339966"/>
                </a:solidFill>
                <a:latin typeface="Book Antiqua" pitchFamily="18" charset="0"/>
                <a:cs typeface="Times New Roman" pitchFamily="18" charset="0"/>
              </a:rPr>
              <a:t>Lecture slides – Lecture 7b</a:t>
            </a:r>
            <a:endParaRPr lang="en-GB" smtClean="0">
              <a:cs typeface="Arial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2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2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6" grpId="0" animBg="1" autoUpdateAnimBg="0"/>
      <p:bldP spid="72707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Slide </a:t>
            </a:r>
            <a:fld id="{EE5734F6-43AA-42CE-92F1-C950745A49F6}" type="slidenum">
              <a:rPr lang="en-US" smtClean="0">
                <a:cs typeface="Arial" charset="0"/>
              </a:rPr>
              <a:pPr/>
              <a:t>8</a:t>
            </a:fld>
            <a:endParaRPr lang="en-US" smtClean="0">
              <a:cs typeface="Arial" charset="0"/>
            </a:endParaRPr>
          </a:p>
        </p:txBody>
      </p:sp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990600"/>
            <a:ext cx="7772400" cy="609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2800" smtClean="0">
                <a:latin typeface="Arial" charset="0"/>
              </a:rPr>
              <a:t>Regional policy organisation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rgbClr val="FF0066"/>
              </a:buClr>
            </a:pPr>
            <a:r>
              <a:rPr lang="en-GB" sz="2400" smtClean="0">
                <a:latin typeface="Arial" charset="0"/>
              </a:rPr>
              <a:t>Canada – </a:t>
            </a:r>
            <a:r>
              <a:rPr lang="en-GB" sz="2000" smtClean="0">
                <a:latin typeface="Arial" charset="0"/>
              </a:rPr>
              <a:t>Centralised but with local delivery</a:t>
            </a:r>
          </a:p>
          <a:p>
            <a:pPr>
              <a:buClr>
                <a:srgbClr val="FF0066"/>
              </a:buClr>
            </a:pPr>
            <a:endParaRPr lang="en-GB" sz="2400" smtClean="0">
              <a:latin typeface="Arial" charset="0"/>
            </a:endParaRPr>
          </a:p>
          <a:p>
            <a:pPr>
              <a:buClr>
                <a:srgbClr val="FF0066"/>
              </a:buClr>
            </a:pPr>
            <a:r>
              <a:rPr lang="en-GB" sz="2400" smtClean="0">
                <a:latin typeface="Arial" charset="0"/>
              </a:rPr>
              <a:t>France – </a:t>
            </a:r>
            <a:r>
              <a:rPr lang="en-GB" sz="2000" smtClean="0">
                <a:latin typeface="Arial" charset="0"/>
              </a:rPr>
              <a:t>Centralised with regional co-ordination</a:t>
            </a:r>
          </a:p>
          <a:p>
            <a:pPr>
              <a:buClr>
                <a:srgbClr val="FF0066"/>
              </a:buClr>
            </a:pPr>
            <a:endParaRPr lang="en-GB" sz="2400" smtClean="0">
              <a:latin typeface="Arial" charset="0"/>
            </a:endParaRPr>
          </a:p>
          <a:p>
            <a:pPr>
              <a:buClr>
                <a:srgbClr val="FF0066"/>
              </a:buClr>
            </a:pPr>
            <a:r>
              <a:rPr lang="en-GB" sz="2400" smtClean="0">
                <a:latin typeface="Arial" charset="0"/>
              </a:rPr>
              <a:t>Germany - </a:t>
            </a:r>
            <a:r>
              <a:rPr lang="en-GB" sz="2000" smtClean="0">
                <a:latin typeface="Arial" charset="0"/>
              </a:rPr>
              <a:t>Shared between Federal and Regional Government</a:t>
            </a:r>
          </a:p>
          <a:p>
            <a:pPr>
              <a:buClr>
                <a:srgbClr val="FF0066"/>
              </a:buClr>
            </a:pPr>
            <a:endParaRPr lang="en-GB" sz="2400" smtClean="0">
              <a:latin typeface="Arial" charset="0"/>
            </a:endParaRPr>
          </a:p>
          <a:p>
            <a:pPr>
              <a:buClr>
                <a:srgbClr val="FF0066"/>
              </a:buClr>
            </a:pPr>
            <a:r>
              <a:rPr lang="en-GB" sz="2400" smtClean="0">
                <a:latin typeface="Arial" charset="0"/>
              </a:rPr>
              <a:t>Italy - </a:t>
            </a:r>
            <a:r>
              <a:rPr lang="en-GB" sz="2000" smtClean="0">
                <a:latin typeface="Arial" charset="0"/>
              </a:rPr>
              <a:t>Central government co-ordination regional bodies</a:t>
            </a:r>
            <a:endParaRPr lang="en-GB" sz="2400" smtClean="0">
              <a:latin typeface="Arial" charset="0"/>
            </a:endParaRPr>
          </a:p>
        </p:txBody>
      </p:sp>
      <p:sp>
        <p:nvSpPr>
          <p:cNvPr id="3174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i="1" smtClean="0">
                <a:solidFill>
                  <a:srgbClr val="339966"/>
                </a:solidFill>
                <a:latin typeface="Book Antiqua" pitchFamily="18" charset="0"/>
                <a:cs typeface="Times New Roman" pitchFamily="18" charset="0"/>
              </a:rPr>
              <a:t>Regional and Local Economics (RELOCE) </a:t>
            </a:r>
          </a:p>
          <a:p>
            <a:r>
              <a:rPr lang="en-GB" i="1" smtClean="0">
                <a:solidFill>
                  <a:srgbClr val="339966"/>
                </a:solidFill>
                <a:latin typeface="Book Antiqua" pitchFamily="18" charset="0"/>
                <a:cs typeface="Times New Roman" pitchFamily="18" charset="0"/>
              </a:rPr>
              <a:t>Lecture slides – Lecture 7b</a:t>
            </a:r>
            <a:endParaRPr lang="en-GB" smtClean="0">
              <a:cs typeface="Arial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3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3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37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37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0" grpId="0" animBg="1" autoUpdateAnimBg="0"/>
      <p:bldP spid="73731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Slide </a:t>
            </a:r>
            <a:fld id="{C689C632-6168-4FD7-8C34-F25B45E64F9A}" type="slidenum">
              <a:rPr lang="en-US" smtClean="0">
                <a:cs typeface="Arial" charset="0"/>
              </a:rPr>
              <a:pPr/>
              <a:t>9</a:t>
            </a:fld>
            <a:endParaRPr lang="en-US" smtClean="0">
              <a:cs typeface="Arial" charset="0"/>
            </a:endParaRP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990600"/>
            <a:ext cx="7772400" cy="609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2800" smtClean="0">
                <a:latin typeface="Arial" charset="0"/>
              </a:rPr>
              <a:t>Regional policy organisation (Cont.)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rgbClr val="FF0066"/>
              </a:buClr>
            </a:pPr>
            <a:r>
              <a:rPr lang="en-GB" sz="2400" smtClean="0">
                <a:latin typeface="Arial" charset="0"/>
              </a:rPr>
              <a:t>Japan – </a:t>
            </a:r>
            <a:r>
              <a:rPr lang="en-GB" sz="2000" smtClean="0">
                <a:latin typeface="Arial" charset="0"/>
              </a:rPr>
              <a:t>Central government ministries, special bodies, local government.</a:t>
            </a:r>
          </a:p>
          <a:p>
            <a:pPr>
              <a:buClr>
                <a:srgbClr val="FF0066"/>
              </a:buClr>
            </a:pPr>
            <a:endParaRPr lang="en-GB" sz="2400" smtClean="0">
              <a:latin typeface="Arial" charset="0"/>
            </a:endParaRPr>
          </a:p>
          <a:p>
            <a:pPr>
              <a:buClr>
                <a:srgbClr val="FF0066"/>
              </a:buClr>
            </a:pPr>
            <a:r>
              <a:rPr lang="en-GB" sz="2400" smtClean="0">
                <a:latin typeface="Arial" charset="0"/>
              </a:rPr>
              <a:t>USA – </a:t>
            </a:r>
            <a:r>
              <a:rPr lang="en-GB" sz="2000" smtClean="0">
                <a:latin typeface="Arial" charset="0"/>
              </a:rPr>
              <a:t>Federal objectives, criteria &amp; funding local delivery</a:t>
            </a:r>
          </a:p>
          <a:p>
            <a:pPr>
              <a:buClr>
                <a:srgbClr val="FF0066"/>
              </a:buClr>
            </a:pPr>
            <a:endParaRPr lang="en-GB" sz="2400" smtClean="0">
              <a:latin typeface="Arial" charset="0"/>
            </a:endParaRPr>
          </a:p>
          <a:p>
            <a:pPr>
              <a:buClr>
                <a:srgbClr val="FF0066"/>
              </a:buClr>
            </a:pPr>
            <a:r>
              <a:rPr lang="en-GB" sz="2400" smtClean="0">
                <a:latin typeface="Arial" charset="0"/>
              </a:rPr>
              <a:t>UK - </a:t>
            </a:r>
            <a:r>
              <a:rPr lang="en-GB" sz="2000" smtClean="0">
                <a:latin typeface="Arial" charset="0"/>
              </a:rPr>
              <a:t>Centralised, local input land use (within national guidelines) no national plan</a:t>
            </a:r>
            <a:endParaRPr lang="en-GB" sz="2400" smtClean="0">
              <a:latin typeface="Arial" charset="0"/>
            </a:endParaRPr>
          </a:p>
          <a:p>
            <a:pPr>
              <a:buFont typeface="Monotype Sorts"/>
              <a:buNone/>
            </a:pPr>
            <a:endParaRPr lang="en-GB" sz="2400" smtClean="0">
              <a:latin typeface="Arial" charset="0"/>
            </a:endParaRPr>
          </a:p>
          <a:p>
            <a:pPr>
              <a:buFont typeface="Monotype Sorts"/>
              <a:buNone/>
            </a:pPr>
            <a:endParaRPr lang="en-GB" sz="2400" smtClean="0">
              <a:latin typeface="Arial" charset="0"/>
            </a:endParaRPr>
          </a:p>
        </p:txBody>
      </p:sp>
      <p:sp>
        <p:nvSpPr>
          <p:cNvPr id="3379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i="1" smtClean="0">
                <a:solidFill>
                  <a:srgbClr val="339966"/>
                </a:solidFill>
                <a:latin typeface="Book Antiqua" pitchFamily="18" charset="0"/>
                <a:cs typeface="Times New Roman" pitchFamily="18" charset="0"/>
              </a:rPr>
              <a:t>Regional and Local Economics (RELOCE) </a:t>
            </a:r>
          </a:p>
          <a:p>
            <a:r>
              <a:rPr lang="en-GB" i="1" smtClean="0">
                <a:solidFill>
                  <a:srgbClr val="339966"/>
                </a:solidFill>
                <a:latin typeface="Book Antiqua" pitchFamily="18" charset="0"/>
                <a:cs typeface="Times New Roman" pitchFamily="18" charset="0"/>
              </a:rPr>
              <a:t>Lecture slides – Lecture 7b</a:t>
            </a:r>
            <a:endParaRPr lang="en-GB" smtClean="0">
              <a:cs typeface="Arial" charset="0"/>
            </a:endParaRPr>
          </a:p>
        </p:txBody>
      </p:sp>
    </p:spTree>
  </p:cSld>
  <p:clrMapOvr>
    <a:masterClrMapping/>
  </p:clrMapOvr>
  <p:transition>
    <p:random/>
  </p:transition>
</p:sld>
</file>

<file path=ppt/theme/theme1.xml><?xml version="1.0" encoding="utf-8"?>
<a:theme xmlns:a="http://schemas.openxmlformats.org/drawingml/2006/main" name="Professional">
  <a:themeElements>
    <a:clrScheme name="Professional 1">
      <a:dk1>
        <a:srgbClr val="000000"/>
      </a:dk1>
      <a:lt1>
        <a:srgbClr val="FFFFFF"/>
      </a:lt1>
      <a:dk2>
        <a:srgbClr val="000000"/>
      </a:dk2>
      <a:lt2>
        <a:srgbClr val="B2B2B2"/>
      </a:lt2>
      <a:accent1>
        <a:srgbClr val="6600FF"/>
      </a:accent1>
      <a:accent2>
        <a:srgbClr val="CC00FF"/>
      </a:accent2>
      <a:accent3>
        <a:srgbClr val="FFFFFF"/>
      </a:accent3>
      <a:accent4>
        <a:srgbClr val="000000"/>
      </a:accent4>
      <a:accent5>
        <a:srgbClr val="B8AAFF"/>
      </a:accent5>
      <a:accent6>
        <a:srgbClr val="B900E7"/>
      </a:accent6>
      <a:hlink>
        <a:srgbClr val="00CC99"/>
      </a:hlink>
      <a:folHlink>
        <a:srgbClr val="0099CC"/>
      </a:folHlink>
    </a:clrScheme>
    <a:fontScheme name="Professiona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2075" tIns="46038" rIns="92075" bIns="46038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2"/>
          </a:buClr>
          <a:buSzPct val="75000"/>
          <a:buFont typeface="Monotype Sorts" pitchFamily="2" charset="2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2075" tIns="46038" rIns="92075" bIns="46038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2"/>
          </a:buClr>
          <a:buSzPct val="75000"/>
          <a:buFont typeface="Monotype Sorts" pitchFamily="2" charset="2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Professional 1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6600FF"/>
        </a:accent1>
        <a:accent2>
          <a:srgbClr val="CC00FF"/>
        </a:accent2>
        <a:accent3>
          <a:srgbClr val="FFFFFF"/>
        </a:accent3>
        <a:accent4>
          <a:srgbClr val="000000"/>
        </a:accent4>
        <a:accent5>
          <a:srgbClr val="B8AAFF"/>
        </a:accent5>
        <a:accent6>
          <a:srgbClr val="B900E7"/>
        </a:accent6>
        <a:hlink>
          <a:srgbClr val="00CC99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essional 2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FF99CC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essional 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essional 4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F0033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AAAD"/>
        </a:accent5>
        <a:accent6>
          <a:srgbClr val="B95C00"/>
        </a:accent6>
        <a:hlink>
          <a:srgbClr val="999933"/>
        </a:hlink>
        <a:folHlink>
          <a:srgbClr val="A5002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\\Wa01\milton\WIN95APP\OFFPR97\MSOFFICE\TEMPLATE\DESIGNS\PORTNOTE.POT</Template>
  <TotalTime>19837</TotalTime>
  <Words>877</Words>
  <Application>Microsoft PowerPoint</Application>
  <PresentationFormat>On-screen Show (4:3)</PresentationFormat>
  <Paragraphs>115</Paragraphs>
  <Slides>12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Design Template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Times New Roman</vt:lpstr>
      <vt:lpstr>Arial</vt:lpstr>
      <vt:lpstr>Monotype Sorts</vt:lpstr>
      <vt:lpstr>Book Antiqua</vt:lpstr>
      <vt:lpstr>Wingdings</vt:lpstr>
      <vt:lpstr>Professional</vt:lpstr>
      <vt:lpstr>Professional</vt:lpstr>
      <vt:lpstr>CorelDRAW</vt:lpstr>
      <vt:lpstr>Worksheet</vt:lpstr>
      <vt:lpstr>Slide 1</vt:lpstr>
      <vt:lpstr>National situation</vt:lpstr>
      <vt:lpstr>National situation (Cont.)</vt:lpstr>
      <vt:lpstr>Regional problems</vt:lpstr>
      <vt:lpstr>Regional problems (Cont.)</vt:lpstr>
      <vt:lpstr>Regional policies</vt:lpstr>
      <vt:lpstr>Regional policies (Cont.)</vt:lpstr>
      <vt:lpstr>Regional policy organisation</vt:lpstr>
      <vt:lpstr>Regional policy organisation (Cont.)</vt:lpstr>
      <vt:lpstr>Slide 10</vt:lpstr>
      <vt:lpstr>Slide 11</vt:lpstr>
      <vt:lpstr>Slide 12</vt:lpstr>
    </vt:vector>
  </TitlesOfParts>
  <Company>UNIVERSITY OF PORTSMOUTH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international problem: Regional policy in other major OECD countries</dc:title>
  <dc:subject>Regional and local economics</dc:subject>
  <dc:creator>Jeff Grainger</dc:creator>
  <cp:lastModifiedBy>plmlp</cp:lastModifiedBy>
  <cp:revision>52</cp:revision>
  <cp:lastPrinted>2001-01-30T12:18:14Z</cp:lastPrinted>
  <dcterms:created xsi:type="dcterms:W3CDTF">1998-10-23T14:37:10Z</dcterms:created>
  <dcterms:modified xsi:type="dcterms:W3CDTF">2010-02-23T16:34:05Z</dcterms:modified>
</cp:coreProperties>
</file>