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9"/>
  </p:notesMasterIdLst>
  <p:handoutMasterIdLst>
    <p:handoutMasterId r:id="rId20"/>
  </p:handoutMasterIdLst>
  <p:sldIdLst>
    <p:sldId id="281" r:id="rId2"/>
    <p:sldId id="277" r:id="rId3"/>
    <p:sldId id="258" r:id="rId4"/>
    <p:sldId id="260" r:id="rId5"/>
    <p:sldId id="278" r:id="rId6"/>
    <p:sldId id="279" r:id="rId7"/>
    <p:sldId id="268" r:id="rId8"/>
    <p:sldId id="280" r:id="rId9"/>
    <p:sldId id="270" r:id="rId10"/>
    <p:sldId id="269" r:id="rId11"/>
    <p:sldId id="261" r:id="rId12"/>
    <p:sldId id="271" r:id="rId13"/>
    <p:sldId id="272" r:id="rId14"/>
    <p:sldId id="273" r:id="rId15"/>
    <p:sldId id="274" r:id="rId16"/>
    <p:sldId id="275" r:id="rId17"/>
    <p:sldId id="276" r:id="rId18"/>
  </p:sldIdLst>
  <p:sldSz cx="9144000" cy="6858000" type="screen4x3"/>
  <p:notesSz cx="6854825" cy="96647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CCFFFF"/>
    <a:srgbClr val="FF0066"/>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8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372"/>
      </p:cViewPr>
      <p:guideLst>
        <p:guide orient="horz" pos="3044"/>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cs typeface="+mn-cs"/>
              </a:defRPr>
            </a:lvl1pPr>
          </a:lstStyle>
          <a:p>
            <a:pPr>
              <a:defRPr/>
            </a:pPr>
            <a:endParaRPr lang="en-GB"/>
          </a:p>
        </p:txBody>
      </p:sp>
      <p:sp>
        <p:nvSpPr>
          <p:cNvPr id="11267" name="Rectangle 3"/>
          <p:cNvSpPr>
            <a:spLocks noGrp="1" noChangeArrowheads="1"/>
          </p:cNvSpPr>
          <p:nvPr>
            <p:ph type="dt" sz="quarter" idx="1"/>
          </p:nvPr>
        </p:nvSpPr>
        <p:spPr bwMode="auto">
          <a:xfrm>
            <a:off x="3883025"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18210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3025" y="9182100"/>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cs typeface="+mn-cs"/>
              </a:defRPr>
            </a:lvl1pPr>
          </a:lstStyle>
          <a:p>
            <a:pPr>
              <a:defRPr/>
            </a:pPr>
            <a:fld id="{02DE969A-5337-4E31-A7ED-E392C7C32AC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050"/>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5" name="Rectangle 2051"/>
          <p:cNvSpPr>
            <a:spLocks noGrp="1" noChangeArrowheads="1"/>
          </p:cNvSpPr>
          <p:nvPr>
            <p:ph type="dt" idx="1"/>
          </p:nvPr>
        </p:nvSpPr>
        <p:spPr bwMode="auto">
          <a:xfrm>
            <a:off x="3883025" y="0"/>
            <a:ext cx="2971800" cy="45243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15364" name="Rectangle 2052"/>
          <p:cNvSpPr>
            <a:spLocks noGrp="1" noRot="1" noChangeAspect="1" noChangeArrowheads="1" noTextEdit="1"/>
          </p:cNvSpPr>
          <p:nvPr>
            <p:ph type="sldImg" idx="2"/>
          </p:nvPr>
        </p:nvSpPr>
        <p:spPr bwMode="auto">
          <a:xfrm>
            <a:off x="1017588" y="754063"/>
            <a:ext cx="4819650" cy="3614737"/>
          </a:xfrm>
          <a:prstGeom prst="rect">
            <a:avLst/>
          </a:prstGeom>
          <a:noFill/>
          <a:ln w="9525">
            <a:solidFill>
              <a:srgbClr val="000000"/>
            </a:solidFill>
            <a:miter lim="800000"/>
            <a:headEnd/>
            <a:tailEnd/>
          </a:ln>
        </p:spPr>
      </p:sp>
      <p:sp>
        <p:nvSpPr>
          <p:cNvPr id="28677" name="Rectangle 2053"/>
          <p:cNvSpPr>
            <a:spLocks noGrp="1" noChangeArrowheads="1"/>
          </p:cNvSpPr>
          <p:nvPr>
            <p:ph type="body" sz="quarter" idx="3"/>
          </p:nvPr>
        </p:nvSpPr>
        <p:spPr bwMode="auto">
          <a:xfrm>
            <a:off x="914400" y="4595813"/>
            <a:ext cx="5026025" cy="43703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2054"/>
          <p:cNvSpPr>
            <a:spLocks noGrp="1" noChangeArrowheads="1"/>
          </p:cNvSpPr>
          <p:nvPr>
            <p:ph type="ftr" sz="quarter" idx="4"/>
          </p:nvPr>
        </p:nvSpPr>
        <p:spPr bwMode="auto">
          <a:xfrm>
            <a:off x="0" y="9193213"/>
            <a:ext cx="2971800" cy="450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9" name="Rectangle 2055"/>
          <p:cNvSpPr>
            <a:spLocks noGrp="1" noChangeArrowheads="1"/>
          </p:cNvSpPr>
          <p:nvPr>
            <p:ph type="sldNum" sz="quarter" idx="5"/>
          </p:nvPr>
        </p:nvSpPr>
        <p:spPr bwMode="auto">
          <a:xfrm>
            <a:off x="3883025" y="9193213"/>
            <a:ext cx="2971800" cy="450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fld id="{1DF26032-046C-4A10-9DF9-DAA5C69825B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055"/>
          <p:cNvSpPr>
            <a:spLocks noGrp="1" noChangeArrowheads="1"/>
          </p:cNvSpPr>
          <p:nvPr>
            <p:ph type="sldNum" sz="quarter" idx="5"/>
          </p:nvPr>
        </p:nvSpPr>
        <p:spPr>
          <a:noFill/>
        </p:spPr>
        <p:txBody>
          <a:bodyPr/>
          <a:lstStyle/>
          <a:p>
            <a:pPr>
              <a:buFont typeface="Monotype Sorts"/>
              <a:buNone/>
            </a:pPr>
            <a:fld id="{30FF8421-6004-41E3-B27C-CAF5762DACE0}" type="slidenum">
              <a:rPr lang="en-GB" smtClean="0">
                <a:cs typeface="Arial" charset="0"/>
              </a:rPr>
              <a:pPr>
                <a:buFont typeface="Monotype Sorts"/>
                <a:buNone/>
              </a:pPr>
              <a:t>3</a:t>
            </a:fld>
            <a:endParaRPr lang="en-GB"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533400" y="4595813"/>
            <a:ext cx="5711825" cy="4370387"/>
          </a:xfrm>
          <a:noFill/>
          <a:ln/>
        </p:spPr>
        <p:txBody>
          <a:bodyPr/>
          <a:lstStyle/>
          <a:p>
            <a:r>
              <a:rPr lang="en-GB" smtClean="0">
                <a:cs typeface="Times New Roman" pitchFamily="18" charset="0"/>
              </a:rPr>
              <a:t>North South divide in the UK, out-migration from north in-migration to south. Urban to Rural locations (particularly south). Process cumulative, debilitating effect on depressed regions through:</a:t>
            </a:r>
            <a:endParaRPr lang="en-GB" b="1" smtClean="0">
              <a:cs typeface="Times New Roman" pitchFamily="18" charset="0"/>
            </a:endParaRPr>
          </a:p>
          <a:p>
            <a:r>
              <a:rPr lang="en-GB" b="1" smtClean="0">
                <a:cs typeface="Times New Roman" pitchFamily="18" charset="0"/>
              </a:rPr>
              <a:t>Selective migration</a:t>
            </a:r>
            <a:r>
              <a:rPr lang="en-GB" smtClean="0">
                <a:cs typeface="Times New Roman" pitchFamily="18" charset="0"/>
              </a:rPr>
              <a:t> – loose their most able workforce whilst prosperous regions improve their skills base and capital stock. </a:t>
            </a:r>
            <a:r>
              <a:rPr lang="en-GB" b="1" smtClean="0">
                <a:cs typeface="Times New Roman" pitchFamily="18" charset="0"/>
              </a:rPr>
              <a:t>Multiplier effects</a:t>
            </a:r>
            <a:r>
              <a:rPr lang="en-GB" smtClean="0">
                <a:cs typeface="Times New Roman" pitchFamily="18" charset="0"/>
              </a:rPr>
              <a:t> - output, employment and incomes of prosperous regions rise whilst contracting in depressed regions. </a:t>
            </a:r>
            <a:r>
              <a:rPr lang="en-GB" b="1" smtClean="0">
                <a:cs typeface="Times New Roman" pitchFamily="18" charset="0"/>
              </a:rPr>
              <a:t>Capital flows</a:t>
            </a:r>
            <a:r>
              <a:rPr lang="en-GB" smtClean="0">
                <a:cs typeface="Times New Roman" pitchFamily="18" charset="0"/>
              </a:rPr>
              <a:t> into the prosperous regions rather than depressed regions – dynamic better return on investment - “push” factors stronger than “pull” factors. </a:t>
            </a:r>
            <a:r>
              <a:rPr lang="en-GB" b="1" smtClean="0">
                <a:cs typeface="Times New Roman" pitchFamily="18" charset="0"/>
              </a:rPr>
              <a:t>Unemployed are those least likely to migrate</a:t>
            </a:r>
            <a:r>
              <a:rPr lang="en-GB" smtClean="0">
                <a:cs typeface="Times New Roman" pitchFamily="18" charset="0"/>
              </a:rPr>
              <a:t>. Whilst migration may have </a:t>
            </a:r>
            <a:r>
              <a:rPr lang="en-GB" b="1" smtClean="0">
                <a:cs typeface="Times New Roman" pitchFamily="18" charset="0"/>
              </a:rPr>
              <a:t>some equilibrating effects</a:t>
            </a:r>
            <a:r>
              <a:rPr lang="en-GB" smtClean="0">
                <a:cs typeface="Times New Roman" pitchFamily="18" charset="0"/>
              </a:rPr>
              <a:t>, labour market adjustment is very sluggish and migration is highly selective and sensitive to national recessions.</a:t>
            </a:r>
          </a:p>
          <a:p>
            <a:r>
              <a:rPr lang="en-GB" smtClean="0">
                <a:cs typeface="Times New Roman" pitchFamily="18" charset="0"/>
              </a:rPr>
              <a:t>Most of period </a:t>
            </a:r>
            <a:r>
              <a:rPr lang="en-GB" b="1" smtClean="0">
                <a:cs typeface="Times New Roman" pitchFamily="18" charset="0"/>
              </a:rPr>
              <a:t>northern regions</a:t>
            </a:r>
            <a:r>
              <a:rPr lang="en-GB" smtClean="0">
                <a:cs typeface="Times New Roman" pitchFamily="18" charset="0"/>
              </a:rPr>
              <a:t> to have experienced significantly </a:t>
            </a:r>
            <a:r>
              <a:rPr lang="en-GB" b="1" smtClean="0">
                <a:cs typeface="Times New Roman" pitchFamily="18" charset="0"/>
              </a:rPr>
              <a:t>higher rates</a:t>
            </a:r>
            <a:r>
              <a:rPr lang="en-GB" smtClean="0">
                <a:cs typeface="Times New Roman" pitchFamily="18" charset="0"/>
              </a:rPr>
              <a:t> of unemployment than southern regions at any point in the economic cycle. </a:t>
            </a:r>
            <a:r>
              <a:rPr lang="en-GB" b="1" smtClean="0">
                <a:cs typeface="Times New Roman" pitchFamily="18" charset="0"/>
              </a:rPr>
              <a:t>Structural unemployment</a:t>
            </a:r>
            <a:r>
              <a:rPr lang="en-GB" smtClean="0">
                <a:cs typeface="Times New Roman" pitchFamily="18" charset="0"/>
              </a:rPr>
              <a:t> + </a:t>
            </a:r>
            <a:r>
              <a:rPr lang="en-GB" b="1" smtClean="0">
                <a:cs typeface="Times New Roman" pitchFamily="18" charset="0"/>
              </a:rPr>
              <a:t>Hidden </a:t>
            </a:r>
            <a:r>
              <a:rPr lang="en-GB" smtClean="0">
                <a:cs typeface="Times New Roman" pitchFamily="18" charset="0"/>
              </a:rPr>
              <a:t>in northern regions. Likewise unemployment disparities are evident between large urban areas and their more rural hinterlands. Explanations </a:t>
            </a:r>
            <a:r>
              <a:rPr lang="en-GB" b="1" smtClean="0">
                <a:cs typeface="Times New Roman" pitchFamily="18" charset="0"/>
              </a:rPr>
              <a:t>structural mix of industry types and the personal characteristics of urban dwellers</a:t>
            </a:r>
            <a:r>
              <a:rPr lang="en-GB" smtClean="0">
                <a:cs typeface="Times New Roman" pitchFamily="18" charset="0"/>
              </a:rPr>
              <a:t> (above average concentrations of recognised disadvantaged groups).    </a:t>
            </a:r>
          </a:p>
          <a:p>
            <a:r>
              <a:rPr lang="en-GB" smtClean="0"/>
              <a:t>Despite the sense of denial in </a:t>
            </a:r>
            <a:r>
              <a:rPr lang="en-GB" i="1" smtClean="0"/>
              <a:t>Sharing the Nation’s Prosperity</a:t>
            </a:r>
            <a:r>
              <a:rPr lang="en-GB" smtClean="0"/>
              <a:t>  academics have continued to point to regional unemployment disparities. Fothergill (2001) explains that the unemployment counts mask the true state of regional divides. He claims that over 14% of working age males in heavy industrial areas are hidden unemployed.</a:t>
            </a:r>
            <a:endParaRPr lang="en-GB" smtClean="0">
              <a:cs typeface="Times New Roman" pitchFamily="18" charset="0"/>
            </a:endParaRPr>
          </a:p>
          <a:p>
            <a:endParaRPr lang="en-GB" i="1" smtClean="0">
              <a:cs typeface="Times New Roman" pitchFamily="18" charset="0"/>
            </a:endParaRPr>
          </a:p>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055"/>
          <p:cNvSpPr>
            <a:spLocks noGrp="1" noChangeArrowheads="1"/>
          </p:cNvSpPr>
          <p:nvPr>
            <p:ph type="sldNum" sz="quarter" idx="5"/>
          </p:nvPr>
        </p:nvSpPr>
        <p:spPr>
          <a:noFill/>
        </p:spPr>
        <p:txBody>
          <a:bodyPr/>
          <a:lstStyle/>
          <a:p>
            <a:pPr>
              <a:buFont typeface="Monotype Sorts"/>
              <a:buNone/>
            </a:pPr>
            <a:fld id="{799F6D78-0727-43F5-A61C-204B92A3C8F6}" type="slidenum">
              <a:rPr lang="en-GB" smtClean="0">
                <a:cs typeface="Arial" charset="0"/>
              </a:rPr>
              <a:pPr>
                <a:buFont typeface="Monotype Sorts"/>
                <a:buNone/>
              </a:pPr>
              <a:t>12</a:t>
            </a:fld>
            <a:endParaRPr lang="en-GB"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GB" smtClean="0"/>
              <a:t>Not necessary mutually exclusive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055"/>
          <p:cNvSpPr>
            <a:spLocks noGrp="1" noChangeArrowheads="1"/>
          </p:cNvSpPr>
          <p:nvPr>
            <p:ph type="sldNum" sz="quarter" idx="5"/>
          </p:nvPr>
        </p:nvSpPr>
        <p:spPr>
          <a:noFill/>
        </p:spPr>
        <p:txBody>
          <a:bodyPr/>
          <a:lstStyle/>
          <a:p>
            <a:pPr>
              <a:buFont typeface="Monotype Sorts"/>
              <a:buNone/>
            </a:pPr>
            <a:fld id="{7E942C34-D311-4693-8AE0-77CFBED8782B}" type="slidenum">
              <a:rPr lang="en-GB" smtClean="0">
                <a:cs typeface="Arial" charset="0"/>
              </a:rPr>
              <a:pPr>
                <a:buFont typeface="Monotype Sorts"/>
                <a:buNone/>
              </a:pPr>
              <a:t>13</a:t>
            </a:fld>
            <a:endParaRPr lang="en-GB"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GB" b="1" i="1" smtClean="0">
                <a:cs typeface="Times New Roman" pitchFamily="18" charset="0"/>
              </a:rPr>
              <a:t>Barriers to capital and labour migration:</a:t>
            </a:r>
            <a:endParaRPr lang="en-GB" b="1" smtClean="0">
              <a:cs typeface="Times New Roman" pitchFamily="18" charset="0"/>
            </a:endParaRPr>
          </a:p>
          <a:p>
            <a:r>
              <a:rPr lang="en-GB" smtClean="0">
                <a:cs typeface="Times New Roman" pitchFamily="18" charset="0"/>
              </a:rPr>
              <a:t>Firms have a preference for current certainty; - Small firms loose local input / output linkages; There are also significant barriers to labour migration.</a:t>
            </a:r>
          </a:p>
          <a:p>
            <a:r>
              <a:rPr lang="en-GB" b="1" i="1" smtClean="0">
                <a:cs typeface="Times New Roman" pitchFamily="18" charset="0"/>
              </a:rPr>
              <a:t>Wages fail to respond to local market conditions because of:</a:t>
            </a:r>
            <a:endParaRPr lang="en-GB" smtClean="0">
              <a:cs typeface="Times New Roman" pitchFamily="18" charset="0"/>
            </a:endParaRPr>
          </a:p>
          <a:p>
            <a:r>
              <a:rPr lang="en-GB" smtClean="0">
                <a:cs typeface="Times New Roman" pitchFamily="18" charset="0"/>
              </a:rPr>
              <a:t>Collective agreements; Minimum wage; Unemployment benefit; Easy access to benefits; Poor policing of benefits. </a:t>
            </a:r>
          </a:p>
          <a:p>
            <a:endParaRPr lang="en-GB" smtClean="0"/>
          </a:p>
          <a:p>
            <a:r>
              <a:rPr lang="en-GB" b="1" smtClean="0"/>
              <a:t>Switching – </a:t>
            </a:r>
            <a:r>
              <a:rPr lang="en-GB" smtClean="0"/>
              <a:t>basic economic theory suggests that if the real wage is too high in a location firms will not move but switch to more capital intensive forms of production.</a:t>
            </a:r>
            <a:endParaRPr lang="en-GB"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055"/>
          <p:cNvSpPr>
            <a:spLocks noGrp="1" noChangeArrowheads="1"/>
          </p:cNvSpPr>
          <p:nvPr>
            <p:ph type="sldNum" sz="quarter" idx="5"/>
          </p:nvPr>
        </p:nvSpPr>
        <p:spPr>
          <a:noFill/>
        </p:spPr>
        <p:txBody>
          <a:bodyPr/>
          <a:lstStyle/>
          <a:p>
            <a:pPr>
              <a:buFont typeface="Monotype Sorts"/>
              <a:buNone/>
            </a:pPr>
            <a:fld id="{21032C1E-2135-42D9-9C0C-9CE40FA50108}" type="slidenum">
              <a:rPr lang="en-GB" smtClean="0">
                <a:cs typeface="Arial" charset="0"/>
              </a:rPr>
              <a:pPr>
                <a:buFont typeface="Monotype Sorts"/>
                <a:buNone/>
              </a:pPr>
              <a:t>14</a:t>
            </a:fld>
            <a:endParaRPr lang="en-GB"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buClr>
                <a:srgbClr val="FF0066"/>
              </a:buClr>
            </a:pPr>
            <a:r>
              <a:rPr lang="en-GB" b="1" smtClean="0"/>
              <a:t>Virtual monopoly of government</a:t>
            </a:r>
          </a:p>
          <a:p>
            <a:r>
              <a:rPr lang="en-GB" smtClean="0">
                <a:cs typeface="Times New Roman" pitchFamily="18" charset="0"/>
              </a:rPr>
              <a:t>Pre war </a:t>
            </a:r>
            <a:r>
              <a:rPr lang="en-GB" b="1" smtClean="0">
                <a:cs typeface="Times New Roman" pitchFamily="18" charset="0"/>
              </a:rPr>
              <a:t>Industrial Transference</a:t>
            </a:r>
            <a:r>
              <a:rPr lang="en-GB" smtClean="0">
                <a:cs typeface="Times New Roman" pitchFamily="18" charset="0"/>
              </a:rPr>
              <a:t>: facilitate the transfer of workers </a:t>
            </a:r>
            <a:r>
              <a:rPr lang="en-GB" b="1" smtClean="0">
                <a:cs typeface="Times New Roman" pitchFamily="18" charset="0"/>
              </a:rPr>
              <a:t>Special areas Act</a:t>
            </a:r>
            <a:r>
              <a:rPr lang="en-GB" smtClean="0">
                <a:cs typeface="Times New Roman" pitchFamily="18" charset="0"/>
              </a:rPr>
              <a:t>: taking “jobs to the workers”. </a:t>
            </a:r>
            <a:r>
              <a:rPr lang="en-GB" b="1" smtClean="0">
                <a:cs typeface="Times New Roman" pitchFamily="18" charset="0"/>
              </a:rPr>
              <a:t>Barlow Report</a:t>
            </a:r>
            <a:r>
              <a:rPr lang="en-GB" smtClean="0">
                <a:cs typeface="Times New Roman" pitchFamily="18" charset="0"/>
              </a:rPr>
              <a:t>: commitment to full employment</a:t>
            </a:r>
          </a:p>
          <a:p>
            <a:r>
              <a:rPr lang="en-GB" smtClean="0">
                <a:cs typeface="Arial" charset="0"/>
              </a:rPr>
              <a:t>45-50 </a:t>
            </a:r>
            <a:r>
              <a:rPr lang="en-GB" b="1" smtClean="0">
                <a:cs typeface="Arial" charset="0"/>
              </a:rPr>
              <a:t>Post war Labour government</a:t>
            </a:r>
            <a:r>
              <a:rPr lang="en-GB" smtClean="0">
                <a:cs typeface="Arial" charset="0"/>
              </a:rPr>
              <a:t> </a:t>
            </a:r>
            <a:r>
              <a:rPr lang="en-GB" smtClean="0">
                <a:cs typeface="Times New Roman" pitchFamily="18" charset="0"/>
              </a:rPr>
              <a:t>loans and grants to firms + controls on the location of industry.  </a:t>
            </a:r>
            <a:endParaRPr lang="en-GB" smtClean="0">
              <a:cs typeface="Arial" charset="0"/>
            </a:endParaRPr>
          </a:p>
          <a:p>
            <a:r>
              <a:rPr lang="en-GB" smtClean="0">
                <a:cs typeface="Times New Roman" pitchFamily="18" charset="0"/>
              </a:rPr>
              <a:t>50-58 Policy on the back burner interference by government not encouraged</a:t>
            </a:r>
          </a:p>
          <a:p>
            <a:r>
              <a:rPr lang="en-GB" smtClean="0">
                <a:cs typeface="Times New Roman" pitchFamily="18" charset="0"/>
              </a:rPr>
              <a:t>58-70 Wilson era (interventionist Keynesian) In the wake of the UK’s poor economic performance policy was re-activated </a:t>
            </a:r>
            <a:r>
              <a:rPr lang="en-GB" b="1" smtClean="0">
                <a:cs typeface="Times New Roman" pitchFamily="18" charset="0"/>
              </a:rPr>
              <a:t>mainly loans and location controls – loans for building and capital equipment as well as free depreciation – writing off investment against corporation tax</a:t>
            </a:r>
            <a:r>
              <a:rPr lang="en-GB" smtClean="0">
                <a:cs typeface="Times New Roman" pitchFamily="18" charset="0"/>
              </a:rPr>
              <a:t>.</a:t>
            </a:r>
          </a:p>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055"/>
          <p:cNvSpPr>
            <a:spLocks noGrp="1" noChangeArrowheads="1"/>
          </p:cNvSpPr>
          <p:nvPr>
            <p:ph type="sldNum" sz="quarter" idx="5"/>
          </p:nvPr>
        </p:nvSpPr>
        <p:spPr>
          <a:noFill/>
        </p:spPr>
        <p:txBody>
          <a:bodyPr/>
          <a:lstStyle/>
          <a:p>
            <a:pPr>
              <a:buFont typeface="Monotype Sorts"/>
              <a:buNone/>
            </a:pPr>
            <a:fld id="{512054D7-7DC5-4F46-8E53-D143FBC1138A}" type="slidenum">
              <a:rPr lang="en-GB" smtClean="0">
                <a:cs typeface="Arial" charset="0"/>
              </a:rPr>
              <a:pPr>
                <a:buFont typeface="Monotype Sorts"/>
                <a:buNone/>
              </a:pPr>
              <a:t>15</a:t>
            </a:fld>
            <a:endParaRPr lang="en-GB"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055"/>
          <p:cNvSpPr>
            <a:spLocks noGrp="1" noChangeArrowheads="1"/>
          </p:cNvSpPr>
          <p:nvPr>
            <p:ph type="sldNum" sz="quarter" idx="5"/>
          </p:nvPr>
        </p:nvSpPr>
        <p:spPr>
          <a:noFill/>
        </p:spPr>
        <p:txBody>
          <a:bodyPr/>
          <a:lstStyle/>
          <a:p>
            <a:pPr>
              <a:buFont typeface="Monotype Sorts"/>
              <a:buNone/>
            </a:pPr>
            <a:fld id="{EE306165-9D5A-438E-B725-FA57FE6BFA9C}" type="slidenum">
              <a:rPr lang="en-GB" smtClean="0">
                <a:cs typeface="Arial" charset="0"/>
              </a:rPr>
              <a:pPr>
                <a:buFont typeface="Monotype Sorts"/>
                <a:buNone/>
              </a:pPr>
              <a:t>16</a:t>
            </a:fld>
            <a:endParaRPr lang="en-GB"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GB" smtClean="0"/>
              <a:t>Three objectives in Barlow report </a:t>
            </a:r>
          </a:p>
          <a:p>
            <a:r>
              <a:rPr lang="en-GB" smtClean="0">
                <a:cs typeface="Times New Roman" pitchFamily="18" charset="0"/>
              </a:rPr>
              <a:t>1.        Reduce chronic unemployment in certain heavily depressed areas </a:t>
            </a:r>
          </a:p>
          <a:p>
            <a:r>
              <a:rPr lang="en-GB" smtClean="0">
                <a:cs typeface="Times New Roman" pitchFamily="18" charset="0"/>
              </a:rPr>
              <a:t>2.        Achieve a better balance in the geographical distribution of industry in order to alleviate congestion and over crowding in London </a:t>
            </a:r>
          </a:p>
          <a:p>
            <a:r>
              <a:rPr lang="en-GB" smtClean="0">
                <a:cs typeface="Times New Roman" pitchFamily="18" charset="0"/>
              </a:rPr>
              <a:t>3.        Achieve a better dispersion of industry for defensive and strategic purposes </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055"/>
          <p:cNvSpPr>
            <a:spLocks noGrp="1" noChangeArrowheads="1"/>
          </p:cNvSpPr>
          <p:nvPr>
            <p:ph type="sldNum" sz="quarter" idx="5"/>
          </p:nvPr>
        </p:nvSpPr>
        <p:spPr>
          <a:noFill/>
        </p:spPr>
        <p:txBody>
          <a:bodyPr/>
          <a:lstStyle/>
          <a:p>
            <a:pPr>
              <a:buFont typeface="Monotype Sorts"/>
              <a:buNone/>
            </a:pPr>
            <a:fld id="{69BEA539-C885-427C-8691-4F58DB01D28C}" type="slidenum">
              <a:rPr lang="en-GB" smtClean="0">
                <a:cs typeface="Arial" charset="0"/>
              </a:rPr>
              <a:pPr>
                <a:buFont typeface="Monotype Sorts"/>
                <a:buNone/>
              </a:pPr>
              <a:t>4</a:t>
            </a:fld>
            <a:endParaRPr lang="en-GB"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GB" smtClean="0"/>
              <a:t>Around the 30% mark in N East, N West, Yorkshire &amp; Humber and W Midlands – by contrast 5.1% in the S East and 6.2% in E Anglia.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055"/>
          <p:cNvSpPr>
            <a:spLocks noGrp="1" noChangeArrowheads="1"/>
          </p:cNvSpPr>
          <p:nvPr>
            <p:ph type="sldNum" sz="quarter" idx="5"/>
          </p:nvPr>
        </p:nvSpPr>
        <p:spPr>
          <a:noFill/>
        </p:spPr>
        <p:txBody>
          <a:bodyPr/>
          <a:lstStyle/>
          <a:p>
            <a:pPr>
              <a:buFont typeface="Monotype Sorts"/>
              <a:buNone/>
            </a:pPr>
            <a:fld id="{3A16686A-879C-4276-ACE8-4750CB4BA2BF}" type="slidenum">
              <a:rPr lang="en-GB" smtClean="0">
                <a:cs typeface="Arial" charset="0"/>
              </a:rPr>
              <a:pPr>
                <a:buFont typeface="Monotype Sorts"/>
                <a:buNone/>
              </a:pPr>
              <a:t>5</a:t>
            </a:fld>
            <a:endParaRPr lang="en-GB" smtClean="0">
              <a:cs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GB" smtClean="0"/>
              <a:t>This slide shows both the S East Region and the N East Region, note the dark blue shading theses are the 10% of local areas that are most deprived the yellow are the 10% least deprived.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055"/>
          <p:cNvSpPr>
            <a:spLocks noGrp="1" noChangeArrowheads="1"/>
          </p:cNvSpPr>
          <p:nvPr>
            <p:ph type="sldNum" sz="quarter" idx="5"/>
          </p:nvPr>
        </p:nvSpPr>
        <p:spPr>
          <a:noFill/>
        </p:spPr>
        <p:txBody>
          <a:bodyPr/>
          <a:lstStyle/>
          <a:p>
            <a:pPr>
              <a:buFont typeface="Monotype Sorts"/>
              <a:buNone/>
            </a:pPr>
            <a:fld id="{39663C14-9062-428A-AB53-4163DD7A665A}" type="slidenum">
              <a:rPr lang="en-GB" smtClean="0">
                <a:cs typeface="Arial" charset="0"/>
              </a:rPr>
              <a:pPr>
                <a:buFont typeface="Monotype Sorts"/>
                <a:buNone/>
              </a:pPr>
              <a:t>6</a:t>
            </a:fld>
            <a:endParaRPr lang="en-GB" smtClean="0">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GB" smtClean="0"/>
              <a:t>This slide shows that it is not just a problem in the UK but also in Europe. The graph shows GDP per-head throughout the NUTS 2 regions of Europe as an index based on the average GDP per-head for the 25 core nations of Europe.</a:t>
            </a:r>
          </a:p>
          <a:p>
            <a:endParaRPr lang="en-GB" smtClean="0"/>
          </a:p>
          <a:p>
            <a:r>
              <a:rPr lang="en-GB" smtClean="0"/>
              <a:t>The key aspect of EU regional policy is cohesion (its about reducing regional disparities) we will go deeper into this aspect of regional policy later.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055"/>
          <p:cNvSpPr>
            <a:spLocks noGrp="1" noChangeArrowheads="1"/>
          </p:cNvSpPr>
          <p:nvPr>
            <p:ph type="sldNum" sz="quarter" idx="5"/>
          </p:nvPr>
        </p:nvSpPr>
        <p:spPr>
          <a:noFill/>
        </p:spPr>
        <p:txBody>
          <a:bodyPr/>
          <a:lstStyle/>
          <a:p>
            <a:pPr>
              <a:buFont typeface="Monotype Sorts"/>
              <a:buNone/>
            </a:pPr>
            <a:fld id="{75D3ED65-147C-4188-9395-C7BD7F26A746}" type="slidenum">
              <a:rPr lang="en-GB" smtClean="0">
                <a:cs typeface="Arial" charset="0"/>
              </a:rPr>
              <a:pPr>
                <a:buFont typeface="Monotype Sorts"/>
                <a:buNone/>
              </a:pPr>
              <a:t>7</a:t>
            </a:fld>
            <a:endParaRPr lang="en-GB"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GB" smtClean="0"/>
              <a:t>The problem is not just confined to the UK or even Europe it is international.</a:t>
            </a:r>
          </a:p>
          <a:p>
            <a:endParaRPr lang="en-GB" smtClean="0"/>
          </a:p>
          <a:p>
            <a:r>
              <a:rPr lang="en-GB" smtClean="0"/>
              <a:t>What we are looking for is a lower figure as we move through time.</a:t>
            </a:r>
          </a:p>
          <a:p>
            <a:endParaRPr lang="en-GB" smtClean="0"/>
          </a:p>
          <a:p>
            <a:r>
              <a:rPr lang="en-GB" smtClean="0"/>
              <a:t>They look at whether or not devolution had helped reduce disparities across a number of countries. The Rodregeuz-Pose paper suggests that of all the countries they examined over the 20 year period only Brazil has experienced convergence whilst all the rest have diverged. In particular there has been strong divergence in Mexico and India.– but that said the gap between richest and poorest is still much wider than in the more developed countries such as the US, Germany and France.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055"/>
          <p:cNvSpPr>
            <a:spLocks noGrp="1" noChangeArrowheads="1"/>
          </p:cNvSpPr>
          <p:nvPr>
            <p:ph type="sldNum" sz="quarter" idx="5"/>
          </p:nvPr>
        </p:nvSpPr>
        <p:spPr>
          <a:noFill/>
        </p:spPr>
        <p:txBody>
          <a:bodyPr/>
          <a:lstStyle/>
          <a:p>
            <a:pPr>
              <a:buFont typeface="Monotype Sorts"/>
              <a:buNone/>
            </a:pPr>
            <a:fld id="{0E30F0C2-9526-48B6-9310-EDD9CB0C5445}" type="slidenum">
              <a:rPr lang="en-GB" smtClean="0">
                <a:cs typeface="Arial" charset="0"/>
              </a:rPr>
              <a:pPr>
                <a:buFont typeface="Monotype Sorts"/>
                <a:buNone/>
              </a:pPr>
              <a:t>8</a:t>
            </a:fld>
            <a:endParaRPr lang="en-GB"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GB" b="1" smtClean="0"/>
              <a:t>Causes - Structural</a:t>
            </a:r>
            <a:r>
              <a:rPr lang="en-GB" smtClean="0"/>
              <a:t> </a:t>
            </a:r>
            <a:r>
              <a:rPr lang="en-GB" smtClean="0">
                <a:latin typeface="Symbol" pitchFamily="18" charset="2"/>
                <a:cs typeface="Times New Roman" pitchFamily="18" charset="0"/>
              </a:rPr>
              <a:t>- </a:t>
            </a:r>
            <a:r>
              <a:rPr lang="en-GB" smtClean="0">
                <a:cs typeface="Times New Roman" pitchFamily="18" charset="0"/>
              </a:rPr>
              <a:t>The local manufacturing stock was predominantly in sectors declining internationally and subject to intense overseas competition from emerging economies in the Far East and elsewhere. The main sectors were shipbuilding and textiles.</a:t>
            </a:r>
          </a:p>
          <a:p>
            <a:r>
              <a:rPr lang="en-GB" b="1" smtClean="0">
                <a:cs typeface="Times New Roman" pitchFamily="18" charset="0"/>
              </a:rPr>
              <a:t>Location</a:t>
            </a:r>
            <a:r>
              <a:rPr lang="en-GB" smtClean="0">
                <a:cs typeface="Times New Roman" pitchFamily="18" charset="0"/>
              </a:rPr>
              <a:t> – NI is a peripheral region within both the UK and Europe. It is geographically distant from the centre of economic activity in the UK and Europe. As Europe turned inwards and UK became less dependant on the Empire for trade and raw materials so NI’s previous strengths turned to weaknesses. </a:t>
            </a:r>
          </a:p>
          <a:p>
            <a:r>
              <a:rPr lang="en-GB" b="1" smtClean="0">
                <a:cs typeface="Times New Roman" pitchFamily="18" charset="0"/>
              </a:rPr>
              <a:t>Technology and productivity</a:t>
            </a:r>
            <a:r>
              <a:rPr lang="en-GB" smtClean="0">
                <a:cs typeface="Times New Roman" pitchFamily="18" charset="0"/>
              </a:rPr>
              <a:t> – The province had a low-technology industrial base, being reliant on cheap labour for its comparative advantage. This led to low levels of investment in capital stock and thus a lower productivity base than elsewhere in the UK. When even lower cost centres for labour opened up after the war NI found itself with both inefficient labour and worn out capital stock. </a:t>
            </a:r>
          </a:p>
          <a:p>
            <a:r>
              <a:rPr lang="en-GB" b="1" smtClean="0">
                <a:cs typeface="Times New Roman" pitchFamily="18" charset="0"/>
              </a:rPr>
              <a:t>Other factors - The linkages between local and regional economies and national demand</a:t>
            </a:r>
            <a:r>
              <a:rPr lang="en-GB" smtClean="0">
                <a:cs typeface="Times New Roman" pitchFamily="18" charset="0"/>
              </a:rPr>
              <a:t> – with NI the local economy was relatively small therefore local demand was not always sufficient for the establishment of efficient sectors within the province. Thus a high proportion of local demand was met by exports from elsewhere in the UK. This in turn gives an adverse regional balance of payments.</a:t>
            </a:r>
          </a:p>
          <a:p>
            <a:r>
              <a:rPr lang="en-GB" b="1" smtClean="0">
                <a:cs typeface="Times New Roman" pitchFamily="18" charset="0"/>
              </a:rPr>
              <a:t>Adjustment to economic imbalance</a:t>
            </a:r>
            <a:r>
              <a:rPr lang="en-GB" smtClean="0">
                <a:cs typeface="Times New Roman" pitchFamily="18" charset="0"/>
              </a:rPr>
              <a:t> – there were not automatic stabilisers. Also there was little opportunity to trade out of the adverse conditions because of the state of capital stock and the deskilling of the labour force through migration. </a:t>
            </a:r>
          </a:p>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055"/>
          <p:cNvSpPr>
            <a:spLocks noGrp="1" noChangeArrowheads="1"/>
          </p:cNvSpPr>
          <p:nvPr>
            <p:ph type="sldNum" sz="quarter" idx="5"/>
          </p:nvPr>
        </p:nvSpPr>
        <p:spPr>
          <a:noFill/>
        </p:spPr>
        <p:txBody>
          <a:bodyPr/>
          <a:lstStyle/>
          <a:p>
            <a:pPr>
              <a:buFont typeface="Monotype Sorts"/>
              <a:buNone/>
            </a:pPr>
            <a:fld id="{5F2C7AD8-5B2B-4226-B881-EDD96806EE25}" type="slidenum">
              <a:rPr lang="en-GB" smtClean="0">
                <a:cs typeface="Arial" charset="0"/>
              </a:rPr>
              <a:pPr>
                <a:buFont typeface="Monotype Sorts"/>
                <a:buNone/>
              </a:pPr>
              <a:t>9</a:t>
            </a:fld>
            <a:endParaRPr lang="en-GB"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GB" b="1" smtClean="0">
                <a:cs typeface="Times New Roman" pitchFamily="18" charset="0"/>
              </a:rPr>
              <a:t>Changing consumer tastes</a:t>
            </a:r>
            <a:r>
              <a:rPr lang="en-GB" smtClean="0">
                <a:cs typeface="Times New Roman" pitchFamily="18" charset="0"/>
              </a:rPr>
              <a:t> as an increased proportion of wealth is spent on services such as health, education, travel, entertainment, recreation and personal services. </a:t>
            </a:r>
          </a:p>
          <a:p>
            <a:endParaRPr lang="en-GB" b="1" smtClean="0">
              <a:cs typeface="Times New Roman" pitchFamily="18" charset="0"/>
            </a:endParaRPr>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055"/>
          <p:cNvSpPr>
            <a:spLocks noGrp="1" noChangeArrowheads="1"/>
          </p:cNvSpPr>
          <p:nvPr>
            <p:ph type="sldNum" sz="quarter" idx="5"/>
          </p:nvPr>
        </p:nvSpPr>
        <p:spPr>
          <a:noFill/>
        </p:spPr>
        <p:txBody>
          <a:bodyPr/>
          <a:lstStyle/>
          <a:p>
            <a:pPr>
              <a:buFont typeface="Monotype Sorts"/>
              <a:buNone/>
            </a:pPr>
            <a:fld id="{9884159A-B0A8-4074-9F03-E4FCD4ECF96C}" type="slidenum">
              <a:rPr lang="en-GB" smtClean="0">
                <a:cs typeface="Arial" charset="0"/>
              </a:rPr>
              <a:pPr>
                <a:buFont typeface="Monotype Sorts"/>
                <a:buNone/>
              </a:pPr>
              <a:t>10</a:t>
            </a:fld>
            <a:endParaRPr lang="en-GB"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055"/>
          <p:cNvSpPr>
            <a:spLocks noGrp="1" noChangeArrowheads="1"/>
          </p:cNvSpPr>
          <p:nvPr>
            <p:ph type="sldNum" sz="quarter" idx="5"/>
          </p:nvPr>
        </p:nvSpPr>
        <p:spPr>
          <a:noFill/>
        </p:spPr>
        <p:txBody>
          <a:bodyPr/>
          <a:lstStyle/>
          <a:p>
            <a:pPr>
              <a:buFont typeface="Monotype Sorts"/>
              <a:buNone/>
            </a:pPr>
            <a:fld id="{B8153671-E85D-43E1-8B00-6AF49BAD4770}" type="slidenum">
              <a:rPr lang="en-GB" smtClean="0">
                <a:cs typeface="Arial" charset="0"/>
              </a:rPr>
              <a:pPr>
                <a:buFont typeface="Monotype Sorts"/>
                <a:buNone/>
              </a:pPr>
              <a:t>11</a:t>
            </a:fld>
            <a:endParaRPr lang="en-GB"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9413" y="1676400"/>
            <a:ext cx="8388350"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000"/>
                </a:srgbClr>
              </a:solidFill>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US">
                  <a:cs typeface="+mn-cs"/>
                </a:endParaRPr>
              </a:p>
            </p:txBody>
          </p:sp>
          <p:sp>
            <p:nvSpPr>
              <p:cNvPr id="15" name="Freeform 5"/>
              <p:cNvSpPr>
                <a:spLocks/>
              </p:cNvSpPr>
              <p:nvPr/>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US">
                  <a:cs typeface="+mn-cs"/>
                </a:endParaRPr>
              </a:p>
            </p:txBody>
          </p:sp>
          <p:sp>
            <p:nvSpPr>
              <p:cNvPr id="16" name="Freeform 6"/>
              <p:cNvSpPr>
                <a:spLocks/>
              </p:cNvSpPr>
              <p:nvPr/>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US">
                  <a:cs typeface="+mn-cs"/>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000"/>
                </a:srgbClr>
              </a:solidFill>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US">
                  <a:cs typeface="+mn-cs"/>
                </a:endParaRPr>
              </a:p>
            </p:txBody>
          </p:sp>
          <p:sp>
            <p:nvSpPr>
              <p:cNvPr id="12" name="Freeform 9"/>
              <p:cNvSpPr>
                <a:spLocks/>
              </p:cNvSpPr>
              <p:nvPr/>
            </p:nvSpPr>
            <p:spPr bwMode="auto">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US">
                  <a:cs typeface="+mn-cs"/>
                </a:endParaRPr>
              </a:p>
            </p:txBody>
          </p:sp>
          <p:sp>
            <p:nvSpPr>
              <p:cNvPr id="13" name="Freeform 10"/>
              <p:cNvSpPr>
                <a:spLocks/>
              </p:cNvSpPr>
              <p:nvPr/>
            </p:nvSpPr>
            <p:spPr bwMode="auto">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US">
                  <a:cs typeface="+mn-cs"/>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US">
                  <a:cs typeface="+mn-cs"/>
                </a:endParaRPr>
              </a:p>
            </p:txBody>
          </p:sp>
          <p:sp>
            <p:nvSpPr>
              <p:cNvPr id="9" name="Freeform 13"/>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US">
                  <a:cs typeface="+mn-cs"/>
                </a:endParaRPr>
              </a:p>
            </p:txBody>
          </p:sp>
          <p:sp>
            <p:nvSpPr>
              <p:cNvPr id="10" name="Freeform 14"/>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US">
                  <a:cs typeface="+mn-cs"/>
                </a:endParaRPr>
              </a:p>
            </p:txBody>
          </p:sp>
        </p:grpSp>
      </p:grpSp>
      <p:sp>
        <p:nvSpPr>
          <p:cNvPr id="4111" name="Rectangle 15"/>
          <p:cNvSpPr>
            <a:spLocks noGrp="1" noChangeArrowheads="1"/>
          </p:cNvSpPr>
          <p:nvPr>
            <p:ph type="ctrTitle" sz="quarter"/>
          </p:nvPr>
        </p:nvSpPr>
        <p:spPr bwMode="auto">
          <a:xfrm>
            <a:off x="836613" y="2133600"/>
            <a:ext cx="7772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4112"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p>
        </p:txBody>
      </p:sp>
      <p:sp>
        <p:nvSpPr>
          <p:cNvPr id="18" name="Rectangle 18"/>
          <p:cNvSpPr>
            <a:spLocks noGrp="1" noChangeArrowheads="1"/>
          </p:cNvSpPr>
          <p:nvPr>
            <p:ph type="ftr" sz="quarter" idx="11"/>
          </p:nvPr>
        </p:nvSpPr>
        <p:spPr>
          <a:xfrm>
            <a:off x="3124200" y="6324600"/>
            <a:ext cx="2895600" cy="457200"/>
          </a:xfrm>
        </p:spPr>
        <p:txBody>
          <a:bodyPr/>
          <a:lstStyle>
            <a:lvl1pPr>
              <a:defRPr i="0">
                <a:solidFill>
                  <a:schemeClr val="tx1"/>
                </a:solidFill>
                <a:latin typeface="Times New Roman" pitchFamily="18" charset="0"/>
              </a:defRPr>
            </a:lvl1pPr>
          </a:lstStyle>
          <a:p>
            <a:pPr>
              <a:defRPr/>
            </a:pPr>
            <a:endParaRPr lang="en-US"/>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pPr>
              <a:defRPr/>
            </a:pPr>
            <a:fld id="{69CECD4B-0377-4B41-A17F-384CA0D419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9569"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C8A775EB-685D-497D-BAB8-702707BF7E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10593"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A13881D4-EF36-4AAA-BC7F-1FBB8B82FB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1377"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9CCD1C20-3A30-4C90-B6CA-4FDAA4A845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2401"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7E1247DE-F22E-4B97-989B-7F6EB91ED0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3425" name="CorelDRAW" r:id="rId3" imgW="3720960" imgH="6797520" progId="">
              <p:embed/>
            </p:oleObj>
          </a:graphicData>
        </a:graphic>
      </p:graphicFrame>
      <p:sp>
        <p:nvSpPr>
          <p:cNvPr id="6"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9" name="Slide Number Placeholder 6"/>
          <p:cNvSpPr>
            <a:spLocks noGrp="1"/>
          </p:cNvSpPr>
          <p:nvPr>
            <p:ph type="sldNum" sz="quarter" idx="12"/>
          </p:nvPr>
        </p:nvSpPr>
        <p:spPr/>
        <p:txBody>
          <a:bodyPr/>
          <a:lstStyle>
            <a:lvl1pPr>
              <a:defRPr/>
            </a:lvl1pPr>
          </a:lstStyle>
          <a:p>
            <a:pPr>
              <a:defRPr/>
            </a:pPr>
            <a:r>
              <a:rPr lang="en-US"/>
              <a:t>Slide </a:t>
            </a:r>
            <a:fld id="{DBA2974D-DC68-4B1F-9A69-F20F5A71C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4449" name="CorelDRAW" r:id="rId3" imgW="3720960" imgH="6797520" progId="">
              <p:embed/>
            </p:oleObj>
          </a:graphicData>
        </a:graphic>
      </p:graphicFrame>
      <p:sp>
        <p:nvSpPr>
          <p:cNvPr id="8"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11" name="Slide Number Placeholder 8"/>
          <p:cNvSpPr>
            <a:spLocks noGrp="1"/>
          </p:cNvSpPr>
          <p:nvPr>
            <p:ph type="sldNum" sz="quarter" idx="12"/>
          </p:nvPr>
        </p:nvSpPr>
        <p:spPr/>
        <p:txBody>
          <a:bodyPr/>
          <a:lstStyle>
            <a:lvl1pPr>
              <a:defRPr/>
            </a:lvl1pPr>
          </a:lstStyle>
          <a:p>
            <a:pPr>
              <a:defRPr/>
            </a:pPr>
            <a:r>
              <a:rPr lang="en-US"/>
              <a:t>Slide </a:t>
            </a:r>
            <a:fld id="{54C3600F-CFE0-4ABF-A552-970A349EC8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5473" name="CorelDRAW" r:id="rId3" imgW="3720960" imgH="6797520" progId="">
              <p:embed/>
            </p:oleObj>
          </a:graphicData>
        </a:graphic>
      </p:graphicFrame>
      <p:sp>
        <p:nvSpPr>
          <p:cNvPr id="4"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7" name="Slide Number Placeholder 4"/>
          <p:cNvSpPr>
            <a:spLocks noGrp="1"/>
          </p:cNvSpPr>
          <p:nvPr>
            <p:ph type="sldNum" sz="quarter" idx="12"/>
          </p:nvPr>
        </p:nvSpPr>
        <p:spPr/>
        <p:txBody>
          <a:bodyPr/>
          <a:lstStyle>
            <a:lvl1pPr>
              <a:defRPr/>
            </a:lvl1pPr>
          </a:lstStyle>
          <a:p>
            <a:pPr>
              <a:defRPr/>
            </a:pPr>
            <a:r>
              <a:rPr lang="en-US"/>
              <a:t>Slide </a:t>
            </a:r>
            <a:fld id="{F0C95E5C-BAF3-40A8-87E3-2E6645DA7D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6497" name="CorelDRAW" r:id="rId3" imgW="3720960" imgH="6797520" progId="">
              <p:embed/>
            </p:oleObj>
          </a:graphicData>
        </a:graphic>
      </p:graphicFrame>
      <p:sp>
        <p:nvSpPr>
          <p:cNvPr id="3"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6" name="Slide Number Placeholder 3"/>
          <p:cNvSpPr>
            <a:spLocks noGrp="1"/>
          </p:cNvSpPr>
          <p:nvPr>
            <p:ph type="sldNum" sz="quarter" idx="12"/>
          </p:nvPr>
        </p:nvSpPr>
        <p:spPr/>
        <p:txBody>
          <a:bodyPr/>
          <a:lstStyle>
            <a:lvl1pPr>
              <a:defRPr/>
            </a:lvl1pPr>
          </a:lstStyle>
          <a:p>
            <a:pPr>
              <a:defRPr/>
            </a:pPr>
            <a:r>
              <a:rPr lang="en-US"/>
              <a:t>Slide </a:t>
            </a:r>
            <a:fld id="{3E45D6ED-FD52-4DE7-BDD2-C8F6A6CD40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7521" name="CorelDRAW" r:id="rId3" imgW="3720960" imgH="6797520" progId="">
              <p:embed/>
            </p:oleObj>
          </a:graphicData>
        </a:graphic>
      </p:graphicFrame>
      <p:sp>
        <p:nvSpPr>
          <p:cNvPr id="6"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9" name="Slide Number Placeholder 6"/>
          <p:cNvSpPr>
            <a:spLocks noGrp="1"/>
          </p:cNvSpPr>
          <p:nvPr>
            <p:ph type="sldNum" sz="quarter" idx="12"/>
          </p:nvPr>
        </p:nvSpPr>
        <p:spPr/>
        <p:txBody>
          <a:bodyPr/>
          <a:lstStyle>
            <a:lvl1pPr>
              <a:defRPr/>
            </a:lvl1pPr>
          </a:lstStyle>
          <a:p>
            <a:pPr>
              <a:defRPr/>
            </a:pPr>
            <a:r>
              <a:rPr lang="en-US"/>
              <a:t>Slide </a:t>
            </a:r>
            <a:fld id="{B99B84AB-0C5F-4935-9A5E-8C4E2B3C89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08545" name="CorelDRAW" r:id="rId3" imgW="3720960" imgH="6797520" progId="">
              <p:embed/>
            </p:oleObj>
          </a:graphicData>
        </a:graphic>
      </p:graphicFrame>
      <p:sp>
        <p:nvSpPr>
          <p:cNvPr id="6"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i="0">
                <a:solidFill>
                  <a:schemeClr val="tx1"/>
                </a:solidFill>
                <a:latin typeface="Times New Roman" pitchFamily="18" charset="0"/>
              </a:defRPr>
            </a:lvl1pPr>
          </a:lstStyle>
          <a:p>
            <a:pPr>
              <a:defRPr/>
            </a:pPr>
            <a:r>
              <a:rPr lang="en-US"/>
              <a:t>Lecture 1</a:t>
            </a:r>
          </a:p>
        </p:txBody>
      </p:sp>
      <p:sp>
        <p:nvSpPr>
          <p:cNvPr id="9" name="Slide Number Placeholder 6"/>
          <p:cNvSpPr>
            <a:spLocks noGrp="1"/>
          </p:cNvSpPr>
          <p:nvPr>
            <p:ph type="sldNum" sz="quarter" idx="12"/>
          </p:nvPr>
        </p:nvSpPr>
        <p:spPr/>
        <p:txBody>
          <a:bodyPr/>
          <a:lstStyle>
            <a:lvl1pPr>
              <a:defRPr/>
            </a:lvl1pPr>
          </a:lstStyle>
          <a:p>
            <a:pPr>
              <a:defRPr/>
            </a:pPr>
            <a:r>
              <a:rPr lang="en-US"/>
              <a:t>Slide </a:t>
            </a:r>
            <a:fld id="{E950CC6C-894A-432D-AB13-696376B243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95" name="Rectangle 16"/>
          <p:cNvSpPr>
            <a:spLocks noGrp="1" noChangeArrowheads="1"/>
          </p:cNvSpPr>
          <p:nvPr>
            <p:ph type="body" idx="1"/>
          </p:nvPr>
        </p:nvSpPr>
        <p:spPr bwMode="auto">
          <a:xfrm>
            <a:off x="8382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9"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buClrTx/>
              <a:buSzTx/>
              <a:buFontTx/>
              <a:buNone/>
              <a:defRPr sz="1400">
                <a:cs typeface="+mn-cs"/>
              </a:defRPr>
            </a:lvl1pPr>
          </a:lstStyle>
          <a:p>
            <a:pPr>
              <a:defRPr/>
            </a:pPr>
            <a:endParaRPr lang="en-US"/>
          </a:p>
        </p:txBody>
      </p:sp>
      <p:sp>
        <p:nvSpPr>
          <p:cNvPr id="3090"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buClrTx/>
              <a:buSzTx/>
              <a:buFontTx/>
              <a:buNone/>
              <a:defRPr sz="1400" i="1" dirty="0" smtClean="0">
                <a:solidFill>
                  <a:srgbClr val="339966"/>
                </a:solidFill>
                <a:latin typeface="Book Antiqua" pitchFamily="18" charset="0"/>
                <a:cs typeface="+mn-cs"/>
              </a:defRPr>
            </a:lvl1pPr>
          </a:lstStyle>
          <a:p>
            <a:pPr>
              <a:defRPr/>
            </a:pPr>
            <a:r>
              <a:rPr lang="en-GB">
                <a:cs typeface="Times New Roman" pitchFamily="18" charset="0"/>
              </a:rPr>
              <a:t>Regional and Local Economics (RELOCE) </a:t>
            </a:r>
          </a:p>
          <a:p>
            <a:pPr>
              <a:defRPr/>
            </a:pPr>
            <a:r>
              <a:rPr lang="en-GB">
                <a:cs typeface="Times New Roman" pitchFamily="18" charset="0"/>
              </a:rPr>
              <a:t>Lecture slides – Lecture 6</a:t>
            </a:r>
            <a:endParaRPr lang="en-GB"/>
          </a:p>
          <a:p>
            <a:pPr>
              <a:defRPr/>
            </a:pPr>
            <a:r>
              <a:rPr lang="en-US"/>
              <a:t>e 1</a:t>
            </a:r>
            <a:endParaRPr lang="en-US"/>
          </a:p>
        </p:txBody>
      </p:sp>
      <p:sp>
        <p:nvSpPr>
          <p:cNvPr id="3091"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400">
                <a:cs typeface="+mn-cs"/>
              </a:defRPr>
            </a:lvl1pPr>
          </a:lstStyle>
          <a:p>
            <a:pPr>
              <a:defRPr/>
            </a:pPr>
            <a:r>
              <a:rPr lang="en-US"/>
              <a:t>Slide </a:t>
            </a:r>
            <a:fld id="{26F034F0-E5EE-4914-96E4-F75348AC2152}" type="slidenum">
              <a:rPr lang="en-US"/>
              <a:pPr>
                <a:defRPr/>
              </a:pPr>
              <a:t>‹#›</a:t>
            </a:fld>
            <a:endParaRPr lang="en-US"/>
          </a:p>
        </p:txBody>
      </p:sp>
      <p:graphicFrame>
        <p:nvGraphicFramePr>
          <p:cNvPr id="3093" name="Object 2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3093" name="CorelDRAW" r:id="rId14" imgW="3720960" imgH="6797520" progId="">
              <p:embed/>
            </p:oleObj>
          </a:graphicData>
        </a:graphic>
      </p:graphicFrame>
      <p:sp>
        <p:nvSpPr>
          <p:cNvPr id="3094"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dirty="0">
                <a:latin typeface="Arial" charset="0"/>
                <a:cs typeface="+mn-cs"/>
              </a:rPr>
              <a:t>Regional </a:t>
            </a:r>
            <a:r>
              <a:rPr lang="en-US" dirty="0">
                <a:latin typeface="Arial" charset="0"/>
                <a:cs typeface="+mn-cs"/>
              </a:rPr>
              <a:t>and local economics</a:t>
            </a:r>
            <a:endParaRPr lang="en-GB" dirty="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Times New Roman" pitchFamily="18" charset="0"/>
        </a:defRPr>
      </a:lvl2pPr>
      <a:lvl3pPr algn="r" rtl="0" eaLnBrk="0" fontAlgn="base" hangingPunct="0">
        <a:spcBef>
          <a:spcPct val="0"/>
        </a:spcBef>
        <a:spcAft>
          <a:spcPct val="0"/>
        </a:spcAft>
        <a:defRPr sz="3600" b="1">
          <a:solidFill>
            <a:schemeClr val="tx2"/>
          </a:solidFill>
          <a:latin typeface="Times New Roman" pitchFamily="18" charset="0"/>
        </a:defRPr>
      </a:lvl3pPr>
      <a:lvl4pPr algn="r" rtl="0" eaLnBrk="0" fontAlgn="base" hangingPunct="0">
        <a:spcBef>
          <a:spcPct val="0"/>
        </a:spcBef>
        <a:spcAft>
          <a:spcPct val="0"/>
        </a:spcAft>
        <a:defRPr sz="3600" b="1">
          <a:solidFill>
            <a:schemeClr val="tx2"/>
          </a:solidFill>
          <a:latin typeface="Times New Roman" pitchFamily="18" charset="0"/>
        </a:defRPr>
      </a:lvl4pPr>
      <a:lvl5pPr algn="r" rtl="0" eaLnBrk="0" fontAlgn="base" hangingPunct="0">
        <a:spcBef>
          <a:spcPct val="0"/>
        </a:spcBef>
        <a:spcAft>
          <a:spcPct val="0"/>
        </a:spcAft>
        <a:defRPr sz="3600" b="1">
          <a:solidFill>
            <a:schemeClr val="tx2"/>
          </a:solidFill>
          <a:latin typeface="Times New Roman" pitchFamily="18" charset="0"/>
        </a:defRPr>
      </a:lvl5pPr>
      <a:lvl6pPr marL="457200" algn="r" rtl="0" eaLnBrk="0" fontAlgn="base" hangingPunct="0">
        <a:spcBef>
          <a:spcPct val="0"/>
        </a:spcBef>
        <a:spcAft>
          <a:spcPct val="0"/>
        </a:spcAft>
        <a:defRPr sz="3600" b="1">
          <a:solidFill>
            <a:schemeClr val="tx2"/>
          </a:solidFill>
          <a:latin typeface="Times New Roman" pitchFamily="18" charset="0"/>
        </a:defRPr>
      </a:lvl6pPr>
      <a:lvl7pPr marL="914400" algn="r" rtl="0" eaLnBrk="0" fontAlgn="base" hangingPunct="0">
        <a:spcBef>
          <a:spcPct val="0"/>
        </a:spcBef>
        <a:spcAft>
          <a:spcPct val="0"/>
        </a:spcAft>
        <a:defRPr sz="3600" b="1">
          <a:solidFill>
            <a:schemeClr val="tx2"/>
          </a:solidFill>
          <a:latin typeface="Times New Roman" pitchFamily="18" charset="0"/>
        </a:defRPr>
      </a:lvl7pPr>
      <a:lvl8pPr marL="1371600" algn="r" rtl="0" eaLnBrk="0" fontAlgn="base" hangingPunct="0">
        <a:spcBef>
          <a:spcPct val="0"/>
        </a:spcBef>
        <a:spcAft>
          <a:spcPct val="0"/>
        </a:spcAft>
        <a:defRPr sz="3600" b="1">
          <a:solidFill>
            <a:schemeClr val="tx2"/>
          </a:solidFill>
          <a:latin typeface="Times New Roman" pitchFamily="18" charset="0"/>
        </a:defRPr>
      </a:lvl8pPr>
      <a:lvl9pPr marL="1828800" algn="r" rtl="0" eaLnBrk="0" fontAlgn="base" hangingPunct="0">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
        <p:nvSpPr>
          <p:cNvPr id="17410" name="Slide Number Placeholder 5"/>
          <p:cNvSpPr>
            <a:spLocks noGrp="1"/>
          </p:cNvSpPr>
          <p:nvPr>
            <p:ph type="sldNum" sz="quarter" idx="12"/>
          </p:nvPr>
        </p:nvSpPr>
        <p:spPr>
          <a:noFill/>
        </p:spPr>
        <p:txBody>
          <a:bodyPr/>
          <a:lstStyle/>
          <a:p>
            <a:r>
              <a:rPr lang="en-US" smtClean="0">
                <a:cs typeface="Arial" charset="0"/>
              </a:rPr>
              <a:t>Slide </a:t>
            </a:r>
            <a:fld id="{4008885D-4998-4C9D-BB30-97842E4662F0}" type="slidenum">
              <a:rPr lang="en-US" smtClean="0">
                <a:cs typeface="Arial" charset="0"/>
              </a:rPr>
              <a:pPr/>
              <a:t>1</a:t>
            </a:fld>
            <a:endParaRPr lang="en-US" smtClean="0">
              <a:cs typeface="Arial" charset="0"/>
            </a:endParaRPr>
          </a:p>
        </p:txBody>
      </p:sp>
      <p:sp>
        <p:nvSpPr>
          <p:cNvPr id="17411" name="Rectangle 3"/>
          <p:cNvSpPr>
            <a:spLocks noGrp="1" noChangeArrowheads="1"/>
          </p:cNvSpPr>
          <p:nvPr>
            <p:ph type="body" idx="1"/>
          </p:nvPr>
        </p:nvSpPr>
        <p:spPr>
          <a:xfrm>
            <a:off x="395288" y="1125538"/>
            <a:ext cx="8497887" cy="4741862"/>
          </a:xfrm>
        </p:spPr>
        <p:txBody>
          <a:bodyPr/>
          <a:lstStyle/>
          <a:p>
            <a:pPr algn="ctr">
              <a:buFont typeface="Monotype Sorts"/>
              <a:buNone/>
            </a:pPr>
            <a:r>
              <a:rPr lang="en-GB" sz="4000" b="1" smtClean="0">
                <a:latin typeface="Arial" charset="0"/>
              </a:rPr>
              <a:t>Lecture 6 - Evidence and causes of economic disadvantage - The case for regional policy </a:t>
            </a:r>
            <a:br>
              <a:rPr lang="en-GB" sz="4000" b="1" smtClean="0">
                <a:latin typeface="Arial" charset="0"/>
              </a:rPr>
            </a:br>
            <a:endParaRPr lang="en-GB" sz="4000" b="1" smtClean="0">
              <a:latin typeface="Arial" charset="0"/>
            </a:endParaRPr>
          </a:p>
        </p:txBody>
      </p:sp>
      <p:pic>
        <p:nvPicPr>
          <p:cNvPr id="17412" name="Picture 5" descr="MPj03993500000[1]"/>
          <p:cNvPicPr>
            <a:picLocks noChangeAspect="1" noChangeArrowheads="1"/>
          </p:cNvPicPr>
          <p:nvPr/>
        </p:nvPicPr>
        <p:blipFill>
          <a:blip r:embed="rId2"/>
          <a:srcRect/>
          <a:stretch>
            <a:fillRect/>
          </a:stretch>
        </p:blipFill>
        <p:spPr bwMode="auto">
          <a:xfrm>
            <a:off x="3643313" y="3286125"/>
            <a:ext cx="2555875"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2"/>
          </p:nvPr>
        </p:nvSpPr>
        <p:spPr>
          <a:noFill/>
        </p:spPr>
        <p:txBody>
          <a:bodyPr/>
          <a:lstStyle/>
          <a:p>
            <a:r>
              <a:rPr lang="en-US" smtClean="0">
                <a:cs typeface="Arial" charset="0"/>
              </a:rPr>
              <a:t>Slide </a:t>
            </a:r>
            <a:fld id="{3B481B8A-34C2-4A40-85C2-A96E32CF3197}" type="slidenum">
              <a:rPr lang="en-US" smtClean="0">
                <a:cs typeface="Arial" charset="0"/>
              </a:rPr>
              <a:pPr/>
              <a:t>10</a:t>
            </a:fld>
            <a:endParaRPr lang="en-US" smtClean="0">
              <a:cs typeface="Arial" charset="0"/>
            </a:endParaRPr>
          </a:p>
        </p:txBody>
      </p:sp>
      <p:sp>
        <p:nvSpPr>
          <p:cNvPr id="73730" name="Rectangle 3"/>
          <p:cNvSpPr>
            <a:spLocks noGrp="1" noChangeArrowheads="1"/>
          </p:cNvSpPr>
          <p:nvPr>
            <p:ph type="body" idx="1"/>
          </p:nvPr>
        </p:nvSpPr>
        <p:spPr>
          <a:xfrm>
            <a:off x="838200" y="1676400"/>
            <a:ext cx="7772400" cy="4191000"/>
          </a:xfrm>
        </p:spPr>
        <p:txBody>
          <a:bodyPr/>
          <a:lstStyle/>
          <a:p>
            <a:pPr>
              <a:buFont typeface="Monotype Sorts"/>
              <a:buNone/>
            </a:pPr>
            <a:r>
              <a:rPr lang="en-GB" sz="2000" b="1" i="1" noProof="1" smtClean="0">
                <a:latin typeface="Arial" charset="0"/>
              </a:rPr>
              <a:t>“… it is therefore possible for a region to find that there is no product it can produce which other regions cannot peoduce more efficiently. Moreover, there is nothing to prevent a region from remaining in an adverse balance of payments relationship with the rest of the country for an indefinite period of time …. (this) has a depressing effect on the economy in the same way as an excess of savings over investment, and will tend through the multiplier t</a:t>
            </a:r>
            <a:r>
              <a:rPr lang="en-GB" sz="2000" b="1" i="1" smtClean="0">
                <a:latin typeface="Arial" charset="0"/>
              </a:rPr>
              <a:t>o</a:t>
            </a:r>
            <a:r>
              <a:rPr lang="en-GB" sz="2000" b="1" i="1" noProof="1" smtClean="0">
                <a:latin typeface="Arial" charset="0"/>
              </a:rPr>
              <a:t> produce regional depression and unemployment</a:t>
            </a:r>
            <a:r>
              <a:rPr lang="en-GB" sz="2000" b="1" noProof="1" smtClean="0">
                <a:latin typeface="Arial" charset="0"/>
              </a:rPr>
              <a:t>.”  </a:t>
            </a:r>
          </a:p>
          <a:p>
            <a:pPr>
              <a:buFont typeface="Monotype Sorts"/>
              <a:buNone/>
            </a:pPr>
            <a:endParaRPr lang="en-GB" sz="2000" b="1" noProof="1" smtClean="0">
              <a:latin typeface="Arial" charset="0"/>
            </a:endParaRPr>
          </a:p>
          <a:p>
            <a:pPr>
              <a:buFont typeface="Monotype Sorts"/>
              <a:buNone/>
            </a:pPr>
            <a:r>
              <a:rPr lang="en-GB" sz="2000" b="1" noProof="1" smtClean="0">
                <a:latin typeface="Arial" charset="0"/>
              </a:rPr>
              <a:t>McCrone, G (1969), </a:t>
            </a:r>
            <a:r>
              <a:rPr lang="en-GB" sz="2000" b="1" u="sng" noProof="1" smtClean="0">
                <a:latin typeface="Arial" charset="0"/>
              </a:rPr>
              <a:t>Regional Policy in Britain</a:t>
            </a:r>
            <a:r>
              <a:rPr lang="en-GB" sz="2000" b="1" noProof="1" smtClean="0">
                <a:latin typeface="Arial" charset="0"/>
              </a:rPr>
              <a:t> Allen &amp; Unwin, London, p80</a:t>
            </a:r>
            <a:endParaRPr lang="en-GB" sz="2000" b="1" smtClean="0"/>
          </a:p>
        </p:txBody>
      </p:sp>
      <p:sp>
        <p:nvSpPr>
          <p:cNvPr id="73731" name="Text Box 4"/>
          <p:cNvSpPr txBox="1">
            <a:spLocks noChangeArrowheads="1"/>
          </p:cNvSpPr>
          <p:nvPr/>
        </p:nvSpPr>
        <p:spPr bwMode="auto">
          <a:xfrm>
            <a:off x="2514600" y="1066800"/>
            <a:ext cx="3810000" cy="519113"/>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50000"/>
              </a:spcBef>
              <a:buClr>
                <a:schemeClr val="tx2"/>
              </a:buClr>
              <a:buSzPct val="75000"/>
              <a:buFont typeface="Monotype Sorts"/>
              <a:buNone/>
            </a:pPr>
            <a:r>
              <a:rPr lang="en-GB" sz="2800" b="1">
                <a:solidFill>
                  <a:srgbClr val="FF0066"/>
                </a:solidFill>
                <a:latin typeface="Arial" charset="0"/>
              </a:rPr>
              <a:t>The Dilemma</a:t>
            </a:r>
          </a:p>
        </p:txBody>
      </p:sp>
      <p:sp>
        <p:nvSpPr>
          <p:cNvPr id="73732"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p:spPr>
        <p:txBody>
          <a:bodyPr/>
          <a:lstStyle/>
          <a:p>
            <a:r>
              <a:rPr lang="en-US" smtClean="0">
                <a:cs typeface="Arial" charset="0"/>
              </a:rPr>
              <a:t>Slide </a:t>
            </a:r>
            <a:fld id="{76EF2932-00BC-4E13-A542-C81DE20DB191}" type="slidenum">
              <a:rPr lang="en-US" smtClean="0">
                <a:cs typeface="Arial" charset="0"/>
              </a:rPr>
              <a:pPr/>
              <a:t>11</a:t>
            </a:fld>
            <a:endParaRPr lang="en-US" smtClean="0">
              <a:cs typeface="Arial" charset="0"/>
            </a:endParaRPr>
          </a:p>
        </p:txBody>
      </p:sp>
      <p:sp>
        <p:nvSpPr>
          <p:cNvPr id="75778" name="Rectangle 3"/>
          <p:cNvSpPr>
            <a:spLocks noGrp="1" noChangeArrowheads="1"/>
          </p:cNvSpPr>
          <p:nvPr>
            <p:ph type="body" idx="1"/>
          </p:nvPr>
        </p:nvSpPr>
        <p:spPr>
          <a:xfrm>
            <a:off x="838200" y="1785938"/>
            <a:ext cx="7772400" cy="4081462"/>
          </a:xfrm>
        </p:spPr>
        <p:txBody>
          <a:bodyPr/>
          <a:lstStyle/>
          <a:p>
            <a:pPr>
              <a:buFont typeface="Monotype Sorts"/>
              <a:buNone/>
            </a:pPr>
            <a:r>
              <a:rPr lang="en-GB" sz="2400" b="1" smtClean="0">
                <a:latin typeface="Arial" charset="0"/>
              </a:rPr>
              <a:t>Economic development and economic regeneration</a:t>
            </a:r>
            <a:endParaRPr lang="en-GB" sz="1800" b="1" smtClean="0">
              <a:latin typeface="Arial" charset="0"/>
            </a:endParaRPr>
          </a:p>
          <a:p>
            <a:pPr>
              <a:buFont typeface="Monotype Sorts"/>
              <a:buNone/>
            </a:pPr>
            <a:endParaRPr lang="en-GB" sz="1800" smtClean="0">
              <a:latin typeface="Arial" charset="0"/>
            </a:endParaRPr>
          </a:p>
          <a:p>
            <a:pPr>
              <a:buClr>
                <a:srgbClr val="FF0066"/>
              </a:buClr>
            </a:pPr>
            <a:r>
              <a:rPr lang="en-GB" sz="1800" b="1" i="1" smtClean="0">
                <a:latin typeface="Arial" charset="0"/>
              </a:rPr>
              <a:t>Economic development </a:t>
            </a:r>
            <a:r>
              <a:rPr lang="en-GB" sz="1800" smtClean="0">
                <a:latin typeface="Arial" charset="0"/>
              </a:rPr>
              <a:t>- </a:t>
            </a:r>
            <a:r>
              <a:rPr lang="en-GB" sz="1800" b="1" smtClean="0">
                <a:latin typeface="Arial" charset="0"/>
              </a:rPr>
              <a:t>national industrial policy on a regional or local scale - develop or protect  industry - compensate for disadvantage - coerce business into a sub-optimal location</a:t>
            </a:r>
            <a:r>
              <a:rPr lang="en-GB" sz="1800" smtClean="0">
                <a:latin typeface="Arial" charset="0"/>
              </a:rPr>
              <a:t>. DEPENDENCY</a:t>
            </a:r>
          </a:p>
          <a:p>
            <a:pPr>
              <a:buClr>
                <a:srgbClr val="FF0066"/>
              </a:buClr>
            </a:pPr>
            <a:endParaRPr lang="en-GB" sz="1800" smtClean="0">
              <a:latin typeface="Arial" charset="0"/>
            </a:endParaRPr>
          </a:p>
          <a:p>
            <a:pPr>
              <a:buClr>
                <a:srgbClr val="FF0066"/>
              </a:buClr>
            </a:pPr>
            <a:r>
              <a:rPr lang="en-GB" sz="1800" b="1" i="1" smtClean="0">
                <a:latin typeface="Arial" charset="0"/>
              </a:rPr>
              <a:t>Economic regeneration</a:t>
            </a:r>
            <a:r>
              <a:rPr lang="en-GB" sz="1800" smtClean="0">
                <a:latin typeface="Arial" charset="0"/>
              </a:rPr>
              <a:t> - </a:t>
            </a:r>
            <a:r>
              <a:rPr lang="en-GB" sz="1800" b="1" smtClean="0">
                <a:latin typeface="Arial" charset="0"/>
              </a:rPr>
              <a:t>assist areas and individuals - “its broken and needs fixing” - supply side focus - infrastructure - skills &amp; training – R&amp;D - entrepreneurial conditions and activity. </a:t>
            </a:r>
            <a:r>
              <a:rPr lang="en-GB" sz="1800" smtClean="0">
                <a:latin typeface="Arial" charset="0"/>
              </a:rPr>
              <a:t>INDEPENDENCE</a:t>
            </a:r>
            <a:r>
              <a:rPr lang="en-GB" sz="1800" b="1" smtClean="0">
                <a:latin typeface="Arial" charset="0"/>
              </a:rPr>
              <a:t> </a:t>
            </a:r>
            <a:r>
              <a:rPr lang="en-GB" sz="1800" smtClean="0">
                <a:latin typeface="Arial" charset="0"/>
              </a:rPr>
              <a:t>- SUSTAINABILITY</a:t>
            </a:r>
          </a:p>
        </p:txBody>
      </p:sp>
      <p:sp>
        <p:nvSpPr>
          <p:cNvPr id="75779" name="Text Box 5"/>
          <p:cNvSpPr txBox="1">
            <a:spLocks noChangeArrowheads="1"/>
          </p:cNvSpPr>
          <p:nvPr/>
        </p:nvSpPr>
        <p:spPr bwMode="auto">
          <a:xfrm>
            <a:off x="1905000" y="1219200"/>
            <a:ext cx="5715000" cy="519113"/>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50000"/>
              </a:spcBef>
              <a:buClr>
                <a:schemeClr val="tx2"/>
              </a:buClr>
              <a:buSzPct val="75000"/>
              <a:buFont typeface="Monotype Sorts"/>
              <a:buNone/>
            </a:pPr>
            <a:r>
              <a:rPr lang="en-GB" sz="2800" b="1">
                <a:solidFill>
                  <a:srgbClr val="FF0066"/>
                </a:solidFill>
                <a:latin typeface="Arial" charset="0"/>
              </a:rPr>
              <a:t>The language changes</a:t>
            </a:r>
          </a:p>
        </p:txBody>
      </p:sp>
      <p:sp>
        <p:nvSpPr>
          <p:cNvPr id="75780"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Slide Number Placeholder 5"/>
          <p:cNvSpPr>
            <a:spLocks noGrp="1"/>
          </p:cNvSpPr>
          <p:nvPr>
            <p:ph type="sldNum" sz="quarter" idx="12"/>
          </p:nvPr>
        </p:nvSpPr>
        <p:spPr>
          <a:noFill/>
        </p:spPr>
        <p:txBody>
          <a:bodyPr/>
          <a:lstStyle/>
          <a:p>
            <a:r>
              <a:rPr lang="en-US" smtClean="0">
                <a:cs typeface="Arial" charset="0"/>
              </a:rPr>
              <a:t>Slide </a:t>
            </a:r>
            <a:fld id="{09A94BF9-AEEB-4E60-B00A-1F1DEC9B00D7}" type="slidenum">
              <a:rPr lang="en-US" smtClean="0">
                <a:cs typeface="Arial" charset="0"/>
              </a:rPr>
              <a:pPr/>
              <a:t>12</a:t>
            </a:fld>
            <a:endParaRPr lang="en-US" smtClean="0">
              <a:cs typeface="Arial" charset="0"/>
            </a:endParaRPr>
          </a:p>
        </p:txBody>
      </p:sp>
      <p:sp>
        <p:nvSpPr>
          <p:cNvPr id="77826" name="Rectangle 2"/>
          <p:cNvSpPr>
            <a:spLocks noGrp="1" noChangeArrowheads="1"/>
          </p:cNvSpPr>
          <p:nvPr>
            <p:ph type="body" idx="1"/>
          </p:nvPr>
        </p:nvSpPr>
        <p:spPr>
          <a:xfrm>
            <a:off x="609600" y="1600200"/>
            <a:ext cx="8229600" cy="4648200"/>
          </a:xfrm>
        </p:spPr>
        <p:txBody>
          <a:bodyPr/>
          <a:lstStyle/>
          <a:p>
            <a:pPr>
              <a:buFont typeface="Monotype Sorts"/>
              <a:buNone/>
            </a:pPr>
            <a:r>
              <a:rPr lang="en-GB" sz="1800" b="1" i="1" smtClean="0">
                <a:latin typeface="Arial" charset="0"/>
              </a:rPr>
              <a:t>Efficiency issues</a:t>
            </a:r>
            <a:endParaRPr lang="en-GB" sz="1800" smtClean="0">
              <a:latin typeface="Arial" charset="0"/>
            </a:endParaRPr>
          </a:p>
          <a:p>
            <a:pPr>
              <a:buClr>
                <a:srgbClr val="FF0066"/>
              </a:buClr>
            </a:pPr>
            <a:r>
              <a:rPr lang="en-GB" sz="1800" b="1" smtClean="0">
                <a:latin typeface="Arial" charset="0"/>
              </a:rPr>
              <a:t>Optimal use of scarce resources - if under performing regions can be improved without adverse knock on effects to core regions the nation should benefit.</a:t>
            </a:r>
          </a:p>
          <a:p>
            <a:pPr>
              <a:buClr>
                <a:srgbClr val="FF0066"/>
              </a:buClr>
            </a:pPr>
            <a:r>
              <a:rPr lang="en-GB" sz="1800" b="1" smtClean="0">
                <a:latin typeface="Arial" charset="0"/>
              </a:rPr>
              <a:t>Development is uneven - no automatic adjustment mechanism</a:t>
            </a:r>
          </a:p>
          <a:p>
            <a:pPr>
              <a:buClr>
                <a:srgbClr val="FF0066"/>
              </a:buClr>
            </a:pPr>
            <a:r>
              <a:rPr lang="en-GB" sz="1800" b="1" smtClean="0">
                <a:latin typeface="Arial" charset="0"/>
              </a:rPr>
              <a:t>Putting the unemployed back to work - also has social dimension</a:t>
            </a:r>
          </a:p>
          <a:p>
            <a:pPr>
              <a:buClr>
                <a:srgbClr val="FF0066"/>
              </a:buClr>
            </a:pPr>
            <a:r>
              <a:rPr lang="en-GB" sz="1800" b="1" smtClean="0">
                <a:latin typeface="Arial" charset="0"/>
              </a:rPr>
              <a:t>Increased productive capacity		Reduction of social cost</a:t>
            </a:r>
          </a:p>
          <a:p>
            <a:pPr>
              <a:buClr>
                <a:srgbClr val="FF0066"/>
              </a:buClr>
            </a:pPr>
            <a:r>
              <a:rPr lang="en-GB" sz="1800" b="1" smtClean="0">
                <a:latin typeface="Arial" charset="0"/>
              </a:rPr>
              <a:t>Spreading capacity			Multiplier effects</a:t>
            </a:r>
          </a:p>
          <a:p>
            <a:pPr>
              <a:buClr>
                <a:srgbClr val="FF0066"/>
              </a:buClr>
              <a:buFont typeface="Monotype Sorts"/>
              <a:buNone/>
            </a:pPr>
            <a:endParaRPr lang="en-GB" sz="1800" b="1" i="1" smtClean="0">
              <a:latin typeface="Arial" charset="0"/>
            </a:endParaRPr>
          </a:p>
          <a:p>
            <a:pPr>
              <a:buClr>
                <a:srgbClr val="FF0066"/>
              </a:buClr>
              <a:buFont typeface="Monotype Sorts"/>
              <a:buNone/>
            </a:pPr>
            <a:r>
              <a:rPr lang="en-GB" sz="1800" b="1" i="1" smtClean="0">
                <a:latin typeface="Arial" charset="0"/>
              </a:rPr>
              <a:t>Equity issues</a:t>
            </a:r>
            <a:endParaRPr lang="en-GB" sz="1800" smtClean="0">
              <a:latin typeface="Arial" charset="0"/>
            </a:endParaRPr>
          </a:p>
          <a:p>
            <a:pPr>
              <a:buClr>
                <a:srgbClr val="FF0066"/>
              </a:buClr>
            </a:pPr>
            <a:r>
              <a:rPr lang="en-GB" sz="1800" b="1" smtClean="0">
                <a:latin typeface="Arial" charset="0"/>
              </a:rPr>
              <a:t>Harmful political and social consequences</a:t>
            </a:r>
          </a:p>
          <a:p>
            <a:pPr>
              <a:buClr>
                <a:srgbClr val="FF0066"/>
              </a:buClr>
            </a:pPr>
            <a:r>
              <a:rPr lang="en-GB" sz="1800" b="1" smtClean="0">
                <a:latin typeface="Arial" charset="0"/>
              </a:rPr>
              <a:t>Dissatisfaction &amp; resentment</a:t>
            </a:r>
          </a:p>
          <a:p>
            <a:pPr>
              <a:buClr>
                <a:srgbClr val="FF0066"/>
              </a:buClr>
            </a:pPr>
            <a:r>
              <a:rPr lang="en-GB" sz="1800" b="1" smtClean="0">
                <a:latin typeface="Arial" charset="0"/>
              </a:rPr>
              <a:t>Correlation between chronic unemployment &amp; social deprivation</a:t>
            </a:r>
          </a:p>
          <a:p>
            <a:pPr>
              <a:buClr>
                <a:srgbClr val="FF0066"/>
              </a:buClr>
            </a:pPr>
            <a:r>
              <a:rPr lang="en-GB" sz="1800" b="1" smtClean="0">
                <a:latin typeface="Arial" charset="0"/>
              </a:rPr>
              <a:t>Net welfare gain</a:t>
            </a:r>
          </a:p>
          <a:p>
            <a:endParaRPr lang="en-GB" sz="1800" b="1" smtClean="0">
              <a:latin typeface="Arial" charset="0"/>
            </a:endParaRPr>
          </a:p>
        </p:txBody>
      </p:sp>
      <p:sp>
        <p:nvSpPr>
          <p:cNvPr id="77827" name="Rectangle 3"/>
          <p:cNvSpPr>
            <a:spLocks noChangeArrowheads="1"/>
          </p:cNvSpPr>
          <p:nvPr/>
        </p:nvSpPr>
        <p:spPr bwMode="auto">
          <a:xfrm>
            <a:off x="1524000" y="1092200"/>
            <a:ext cx="6831013" cy="5191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spcBef>
                <a:spcPct val="20000"/>
              </a:spcBef>
              <a:buClr>
                <a:schemeClr val="bg2"/>
              </a:buClr>
              <a:buSzPct val="75000"/>
              <a:buFont typeface="Monotype Sorts"/>
              <a:buNone/>
            </a:pPr>
            <a:r>
              <a:rPr lang="en-GB" sz="2800" b="1">
                <a:solidFill>
                  <a:srgbClr val="FF0066"/>
                </a:solidFill>
                <a:latin typeface="Arial" charset="0"/>
              </a:rPr>
              <a:t>Grounds for policy - efficiency &amp; equity</a:t>
            </a:r>
          </a:p>
        </p:txBody>
      </p:sp>
      <p:sp>
        <p:nvSpPr>
          <p:cNvPr id="77828"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a:noFill/>
        </p:spPr>
        <p:txBody>
          <a:bodyPr/>
          <a:lstStyle/>
          <a:p>
            <a:r>
              <a:rPr lang="en-US" smtClean="0">
                <a:cs typeface="Arial" charset="0"/>
              </a:rPr>
              <a:t>Slide </a:t>
            </a:r>
            <a:fld id="{E41D8DC1-28A8-427A-914D-5C58061B0764}" type="slidenum">
              <a:rPr lang="en-US" smtClean="0">
                <a:cs typeface="Arial" charset="0"/>
              </a:rPr>
              <a:pPr/>
              <a:t>13</a:t>
            </a:fld>
            <a:endParaRPr lang="en-US" smtClean="0">
              <a:cs typeface="Arial" charset="0"/>
            </a:endParaRPr>
          </a:p>
        </p:txBody>
      </p:sp>
      <p:sp>
        <p:nvSpPr>
          <p:cNvPr id="79874" name="Rectangle 2"/>
          <p:cNvSpPr>
            <a:spLocks noGrp="1" noChangeArrowheads="1"/>
          </p:cNvSpPr>
          <p:nvPr>
            <p:ph type="body" idx="1"/>
          </p:nvPr>
        </p:nvSpPr>
        <p:spPr>
          <a:xfrm>
            <a:off x="838200" y="1428750"/>
            <a:ext cx="7772400" cy="4667250"/>
          </a:xfrm>
        </p:spPr>
        <p:txBody>
          <a:bodyPr/>
          <a:lstStyle/>
          <a:p>
            <a:pPr>
              <a:lnSpc>
                <a:spcPct val="90000"/>
              </a:lnSpc>
              <a:buFont typeface="Monotype Sorts"/>
              <a:buNone/>
            </a:pPr>
            <a:r>
              <a:rPr lang="en-GB" sz="1800" smtClean="0">
                <a:latin typeface="Arial" charset="0"/>
              </a:rPr>
              <a:t>Question 1. 	</a:t>
            </a:r>
            <a:r>
              <a:rPr lang="en-GB" sz="1800" b="1" smtClean="0">
                <a:latin typeface="Arial" charset="0"/>
              </a:rPr>
              <a:t>Are markets inefficient or is all the fault of vested 			interests?</a:t>
            </a:r>
          </a:p>
          <a:p>
            <a:pPr>
              <a:lnSpc>
                <a:spcPct val="90000"/>
              </a:lnSpc>
              <a:buFont typeface="Monotype Sorts"/>
              <a:buNone/>
            </a:pPr>
            <a:r>
              <a:rPr lang="en-GB" sz="1800" smtClean="0">
                <a:latin typeface="Arial" charset="0"/>
              </a:rPr>
              <a:t>Question 2</a:t>
            </a:r>
            <a:r>
              <a:rPr lang="en-GB" sz="1800" b="1" smtClean="0">
                <a:latin typeface="Arial" charset="0"/>
              </a:rPr>
              <a:t>	Are barriers to capital and labour migration 			insurmountable?</a:t>
            </a:r>
          </a:p>
          <a:p>
            <a:pPr>
              <a:lnSpc>
                <a:spcPct val="90000"/>
              </a:lnSpc>
              <a:buFont typeface="Monotype Sorts"/>
              <a:buNone/>
            </a:pPr>
            <a:r>
              <a:rPr lang="en-GB" sz="1800" b="1" i="1" smtClean="0">
                <a:solidFill>
                  <a:srgbClr val="FF0066"/>
                </a:solidFill>
                <a:latin typeface="Arial" charset="0"/>
              </a:rPr>
              <a:t>Free market approach</a:t>
            </a:r>
          </a:p>
          <a:p>
            <a:pPr>
              <a:lnSpc>
                <a:spcPct val="90000"/>
              </a:lnSpc>
              <a:buFont typeface="Monotype Sorts"/>
              <a:buNone/>
            </a:pPr>
            <a:r>
              <a:rPr lang="en-GB" sz="1800" i="1" smtClean="0">
                <a:latin typeface="Arial" charset="0"/>
              </a:rPr>
              <a:t>Problem</a:t>
            </a:r>
            <a:r>
              <a:rPr lang="en-GB" sz="1800" smtClean="0">
                <a:latin typeface="Arial" charset="0"/>
              </a:rPr>
              <a:t> -    Inefficiencies, not enough entrepreneurs, the state is too big</a:t>
            </a:r>
          </a:p>
          <a:p>
            <a:pPr>
              <a:lnSpc>
                <a:spcPct val="90000"/>
              </a:lnSpc>
              <a:buFont typeface="Monotype Sorts"/>
              <a:buNone/>
            </a:pPr>
            <a:r>
              <a:rPr lang="en-GB" sz="1800" i="1" smtClean="0">
                <a:latin typeface="Arial" charset="0"/>
              </a:rPr>
              <a:t>Solution</a:t>
            </a:r>
            <a:r>
              <a:rPr lang="en-GB" sz="1800" smtClean="0">
                <a:latin typeface="Arial" charset="0"/>
              </a:rPr>
              <a:t> -    Free up the market, minimal policy, target resources</a:t>
            </a:r>
          </a:p>
          <a:p>
            <a:pPr>
              <a:lnSpc>
                <a:spcPct val="90000"/>
              </a:lnSpc>
              <a:buFont typeface="Monotype Sorts"/>
              <a:buNone/>
            </a:pPr>
            <a:r>
              <a:rPr lang="en-GB" sz="1800" i="1" smtClean="0">
                <a:latin typeface="Arial" charset="0"/>
              </a:rPr>
              <a:t>Response</a:t>
            </a:r>
            <a:r>
              <a:rPr lang="en-GB" sz="1800" smtClean="0">
                <a:latin typeface="Arial" charset="0"/>
              </a:rPr>
              <a:t> - Neutralise unions, make U less attractive, assist migration	</a:t>
            </a:r>
          </a:p>
          <a:p>
            <a:pPr>
              <a:lnSpc>
                <a:spcPct val="90000"/>
              </a:lnSpc>
              <a:buFont typeface="Monotype Sorts"/>
              <a:buNone/>
            </a:pPr>
            <a:r>
              <a:rPr lang="en-GB" sz="1800" i="1" smtClean="0">
                <a:latin typeface="Arial" charset="0"/>
              </a:rPr>
              <a:t>Criticism</a:t>
            </a:r>
            <a:r>
              <a:rPr lang="en-GB" sz="1800" smtClean="0">
                <a:latin typeface="Arial" charset="0"/>
              </a:rPr>
              <a:t> -   Unions weak, switching, housing constraints, congestion</a:t>
            </a:r>
          </a:p>
          <a:p>
            <a:pPr>
              <a:lnSpc>
                <a:spcPct val="90000"/>
              </a:lnSpc>
              <a:buFont typeface="Monotype Sorts"/>
              <a:buNone/>
            </a:pPr>
            <a:endParaRPr lang="en-GB" sz="1000" b="1" i="1" smtClean="0">
              <a:solidFill>
                <a:srgbClr val="FF0066"/>
              </a:solidFill>
              <a:latin typeface="Arial" charset="0"/>
            </a:endParaRPr>
          </a:p>
          <a:p>
            <a:pPr>
              <a:lnSpc>
                <a:spcPct val="90000"/>
              </a:lnSpc>
              <a:buFont typeface="Monotype Sorts"/>
              <a:buNone/>
            </a:pPr>
            <a:r>
              <a:rPr lang="en-GB" sz="1800" b="1" i="1" smtClean="0">
                <a:solidFill>
                  <a:srgbClr val="FF0066"/>
                </a:solidFill>
                <a:latin typeface="Arial" charset="0"/>
              </a:rPr>
              <a:t>State intervention</a:t>
            </a:r>
          </a:p>
          <a:p>
            <a:pPr>
              <a:lnSpc>
                <a:spcPct val="90000"/>
              </a:lnSpc>
              <a:buFont typeface="Monotype Sorts"/>
              <a:buNone/>
            </a:pPr>
            <a:r>
              <a:rPr lang="en-GB" sz="1800" i="1" smtClean="0">
                <a:latin typeface="Arial" charset="0"/>
              </a:rPr>
              <a:t>Problem</a:t>
            </a:r>
            <a:r>
              <a:rPr lang="en-GB" sz="1800" smtClean="0">
                <a:latin typeface="Arial" charset="0"/>
              </a:rPr>
              <a:t> -   Structural, lack of investment</a:t>
            </a:r>
          </a:p>
          <a:p>
            <a:pPr>
              <a:lnSpc>
                <a:spcPct val="90000"/>
              </a:lnSpc>
              <a:buFont typeface="Monotype Sorts"/>
              <a:buNone/>
            </a:pPr>
            <a:r>
              <a:rPr lang="en-GB" sz="1800" i="1" smtClean="0">
                <a:latin typeface="Arial" charset="0"/>
              </a:rPr>
              <a:t>Solution</a:t>
            </a:r>
            <a:r>
              <a:rPr lang="en-GB" sz="1800" smtClean="0">
                <a:latin typeface="Arial" charset="0"/>
              </a:rPr>
              <a:t> -    Rebuild industrial base, involve government (at all levels)</a:t>
            </a:r>
          </a:p>
          <a:p>
            <a:pPr>
              <a:lnSpc>
                <a:spcPct val="90000"/>
              </a:lnSpc>
              <a:buFont typeface="Monotype Sorts"/>
              <a:buNone/>
            </a:pPr>
            <a:r>
              <a:rPr lang="en-GB" sz="1800" i="1" smtClean="0">
                <a:latin typeface="Arial" charset="0"/>
              </a:rPr>
              <a:t>Response</a:t>
            </a:r>
            <a:r>
              <a:rPr lang="en-GB" sz="1800" smtClean="0">
                <a:latin typeface="Arial" charset="0"/>
              </a:rPr>
              <a:t> - Inward investment, indigenous growth, public investment	</a:t>
            </a:r>
          </a:p>
          <a:p>
            <a:pPr>
              <a:lnSpc>
                <a:spcPct val="90000"/>
              </a:lnSpc>
              <a:buFont typeface="Monotype Sorts"/>
              <a:buNone/>
            </a:pPr>
            <a:r>
              <a:rPr lang="en-GB" sz="1800" i="1" smtClean="0">
                <a:latin typeface="Arial" charset="0"/>
              </a:rPr>
              <a:t>Criticism</a:t>
            </a:r>
            <a:r>
              <a:rPr lang="en-GB" sz="1800" smtClean="0">
                <a:latin typeface="Arial" charset="0"/>
              </a:rPr>
              <a:t> -    Wrong sort of investment, there is a weak small firm culture, </a:t>
            </a:r>
          </a:p>
          <a:p>
            <a:pPr>
              <a:lnSpc>
                <a:spcPct val="90000"/>
              </a:lnSpc>
              <a:buFont typeface="Monotype Sorts"/>
              <a:buNone/>
            </a:pPr>
            <a:r>
              <a:rPr lang="en-GB" sz="1800" smtClean="0">
                <a:latin typeface="Arial" charset="0"/>
              </a:rPr>
              <a:t>		      short-termism, high tax burden need to tackle competitiveness	</a:t>
            </a:r>
          </a:p>
        </p:txBody>
      </p:sp>
      <p:sp>
        <p:nvSpPr>
          <p:cNvPr id="79875" name="Rectangle 3"/>
          <p:cNvSpPr>
            <a:spLocks noChangeArrowheads="1"/>
          </p:cNvSpPr>
          <p:nvPr/>
        </p:nvSpPr>
        <p:spPr bwMode="auto">
          <a:xfrm>
            <a:off x="1000125" y="928688"/>
            <a:ext cx="7488238" cy="476250"/>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lnSpc>
                <a:spcPct val="90000"/>
              </a:lnSpc>
              <a:spcBef>
                <a:spcPct val="20000"/>
              </a:spcBef>
              <a:buClr>
                <a:schemeClr val="bg2"/>
              </a:buClr>
              <a:buSzPct val="75000"/>
              <a:buFont typeface="Monotype Sorts"/>
              <a:buNone/>
            </a:pPr>
            <a:r>
              <a:rPr lang="en-GB" sz="2800" b="1">
                <a:solidFill>
                  <a:srgbClr val="FF0066"/>
                </a:solidFill>
                <a:latin typeface="Arial" charset="0"/>
              </a:rPr>
              <a:t>Are there different theoretical approaches?</a:t>
            </a:r>
          </a:p>
        </p:txBody>
      </p:sp>
      <p:sp>
        <p:nvSpPr>
          <p:cNvPr id="79876"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a:noFill/>
        </p:spPr>
        <p:txBody>
          <a:bodyPr/>
          <a:lstStyle/>
          <a:p>
            <a:r>
              <a:rPr lang="en-US" smtClean="0">
                <a:cs typeface="Arial" charset="0"/>
              </a:rPr>
              <a:t>Slide </a:t>
            </a:r>
            <a:fld id="{A8F42F03-448F-4260-B458-51D7C41CEE08}" type="slidenum">
              <a:rPr lang="en-US" smtClean="0">
                <a:cs typeface="Arial" charset="0"/>
              </a:rPr>
              <a:pPr/>
              <a:t>14</a:t>
            </a:fld>
            <a:endParaRPr lang="en-US" smtClean="0">
              <a:cs typeface="Arial" charset="0"/>
            </a:endParaRPr>
          </a:p>
        </p:txBody>
      </p:sp>
      <p:sp>
        <p:nvSpPr>
          <p:cNvPr id="56322" name="Rectangle 2"/>
          <p:cNvSpPr>
            <a:spLocks noGrp="1" noChangeArrowheads="1"/>
          </p:cNvSpPr>
          <p:nvPr>
            <p:ph type="body" idx="1"/>
          </p:nvPr>
        </p:nvSpPr>
        <p:spPr>
          <a:xfrm>
            <a:off x="838200" y="1981200"/>
            <a:ext cx="7772400" cy="3810000"/>
          </a:xfrm>
        </p:spPr>
        <p:txBody>
          <a:bodyPr/>
          <a:lstStyle/>
          <a:p>
            <a:pPr marL="0" indent="0">
              <a:lnSpc>
                <a:spcPct val="90000"/>
              </a:lnSpc>
              <a:spcBef>
                <a:spcPts val="0"/>
              </a:spcBef>
              <a:buClr>
                <a:srgbClr val="FF0066"/>
              </a:buClr>
              <a:buFont typeface="Monotype Sorts" pitchFamily="2" charset="2"/>
              <a:buNone/>
              <a:defRPr/>
            </a:pPr>
            <a:r>
              <a:rPr lang="en-GB" sz="1800" b="1" dirty="0">
                <a:solidFill>
                  <a:srgbClr val="FF0066"/>
                </a:solidFill>
                <a:latin typeface="Arial" charset="0"/>
              </a:rPr>
              <a:t>Pre </a:t>
            </a:r>
            <a:r>
              <a:rPr lang="en-GB" sz="1800" b="1" dirty="0" smtClean="0">
                <a:solidFill>
                  <a:srgbClr val="FF0066"/>
                </a:solidFill>
                <a:latin typeface="Arial" charset="0"/>
              </a:rPr>
              <a:t>1939 </a:t>
            </a:r>
            <a:r>
              <a:rPr lang="en-GB" sz="1800" b="1" dirty="0" smtClean="0">
                <a:latin typeface="Arial" charset="0"/>
              </a:rPr>
              <a:t>-</a:t>
            </a:r>
            <a:r>
              <a:rPr lang="en-GB" sz="1800" b="1" dirty="0" smtClean="0">
                <a:solidFill>
                  <a:srgbClr val="FF0066"/>
                </a:solidFill>
                <a:latin typeface="Arial" charset="0"/>
              </a:rPr>
              <a:t> </a:t>
            </a:r>
            <a:r>
              <a:rPr lang="en-GB" sz="1800" b="1" dirty="0" smtClean="0">
                <a:latin typeface="Arial" charset="0"/>
              </a:rPr>
              <a:t>Moving </a:t>
            </a:r>
            <a:r>
              <a:rPr lang="en-GB" sz="1800" b="1" dirty="0">
                <a:latin typeface="Arial" charset="0"/>
              </a:rPr>
              <a:t>workers to the jobs Industrial transference, </a:t>
            </a:r>
            <a:r>
              <a:rPr lang="en-GB" sz="1800" b="1" dirty="0" smtClean="0">
                <a:latin typeface="Arial" charset="0"/>
              </a:rPr>
              <a:t>		aid </a:t>
            </a:r>
            <a:r>
              <a:rPr lang="en-GB" sz="1800" b="1" dirty="0">
                <a:latin typeface="Arial" charset="0"/>
              </a:rPr>
              <a:t>to </a:t>
            </a:r>
            <a:r>
              <a:rPr lang="en-GB" sz="1800" b="1" dirty="0" smtClean="0">
                <a:latin typeface="Arial" charset="0"/>
              </a:rPr>
              <a:t>industry building new </a:t>
            </a:r>
            <a:r>
              <a:rPr lang="en-GB" sz="1800" b="1" dirty="0">
                <a:latin typeface="Arial" charset="0"/>
              </a:rPr>
              <a:t>trading (industrial) estates</a:t>
            </a:r>
          </a:p>
          <a:p>
            <a:pPr>
              <a:lnSpc>
                <a:spcPct val="140000"/>
              </a:lnSpc>
              <a:spcBef>
                <a:spcPts val="0"/>
              </a:spcBef>
              <a:buClr>
                <a:srgbClr val="FF0066"/>
              </a:buClr>
              <a:buFont typeface="Monotype Sorts" pitchFamily="2" charset="2"/>
              <a:buNone/>
              <a:defRPr/>
            </a:pPr>
            <a:r>
              <a:rPr lang="en-GB" sz="1800" b="1" dirty="0">
                <a:solidFill>
                  <a:srgbClr val="FF0066"/>
                </a:solidFill>
                <a:latin typeface="Arial" charset="0"/>
              </a:rPr>
              <a:t>1945-50</a:t>
            </a:r>
            <a:r>
              <a:rPr lang="en-GB" sz="1800" b="1" dirty="0">
                <a:latin typeface="Arial" charset="0"/>
              </a:rPr>
              <a:t> - Emphasis on </a:t>
            </a:r>
            <a:r>
              <a:rPr lang="en-GB" sz="1800" b="1" dirty="0" smtClean="0">
                <a:latin typeface="Arial" charset="0"/>
              </a:rPr>
              <a:t>creating manufacturing </a:t>
            </a:r>
            <a:r>
              <a:rPr lang="en-GB" sz="1800" b="1" dirty="0">
                <a:latin typeface="Arial" charset="0"/>
              </a:rPr>
              <a:t>jobs in development </a:t>
            </a:r>
            <a:r>
              <a:rPr lang="en-GB" sz="1800" b="1" dirty="0" smtClean="0">
                <a:latin typeface="Arial" charset="0"/>
              </a:rPr>
              <a:t>	areas</a:t>
            </a:r>
            <a:endParaRPr lang="en-GB" sz="1800" b="1" dirty="0">
              <a:latin typeface="Arial" charset="0"/>
            </a:endParaRPr>
          </a:p>
          <a:p>
            <a:pPr>
              <a:lnSpc>
                <a:spcPct val="140000"/>
              </a:lnSpc>
              <a:spcBef>
                <a:spcPts val="0"/>
              </a:spcBef>
              <a:buClr>
                <a:srgbClr val="FF0066"/>
              </a:buClr>
              <a:buFont typeface="Monotype Sorts" pitchFamily="2" charset="2"/>
              <a:buNone/>
              <a:defRPr/>
            </a:pPr>
            <a:r>
              <a:rPr lang="en-GB" sz="1800" b="1" dirty="0">
                <a:solidFill>
                  <a:srgbClr val="FF0066"/>
                </a:solidFill>
                <a:latin typeface="Arial" charset="0"/>
              </a:rPr>
              <a:t>1958-70</a:t>
            </a:r>
            <a:r>
              <a:rPr lang="en-GB" sz="1800" b="1" dirty="0">
                <a:latin typeface="Arial" charset="0"/>
              </a:rPr>
              <a:t> - Poor post war economic performance, overheating in 	London, policy gradually wound back up in </a:t>
            </a:r>
            <a:r>
              <a:rPr lang="en-GB" sz="1800" b="1" dirty="0" smtClean="0">
                <a:latin typeface="Arial" charset="0"/>
              </a:rPr>
              <a:t>mid 60’s</a:t>
            </a:r>
            <a:r>
              <a:rPr lang="en-GB" sz="1800" b="1" dirty="0">
                <a:latin typeface="Arial" charset="0"/>
              </a:rPr>
              <a:t>, 	Interventionist golden age </a:t>
            </a:r>
          </a:p>
          <a:p>
            <a:pPr>
              <a:lnSpc>
                <a:spcPct val="140000"/>
              </a:lnSpc>
              <a:spcBef>
                <a:spcPts val="0"/>
              </a:spcBef>
              <a:buClr>
                <a:srgbClr val="FF0066"/>
              </a:buClr>
              <a:buFont typeface="Monotype Sorts" pitchFamily="2" charset="2"/>
              <a:buNone/>
              <a:defRPr/>
            </a:pPr>
            <a:r>
              <a:rPr lang="en-GB" sz="1800" b="1" dirty="0">
                <a:solidFill>
                  <a:srgbClr val="FF0066"/>
                </a:solidFill>
                <a:latin typeface="Arial" charset="0"/>
              </a:rPr>
              <a:t>1972-79</a:t>
            </a:r>
            <a:r>
              <a:rPr lang="en-GB" sz="1800" b="1" dirty="0">
                <a:latin typeface="Arial" charset="0"/>
              </a:rPr>
              <a:t> – Policy revival, but lack of mobile investment, high inflation</a:t>
            </a:r>
          </a:p>
          <a:p>
            <a:pPr>
              <a:lnSpc>
                <a:spcPct val="140000"/>
              </a:lnSpc>
              <a:spcBef>
                <a:spcPts val="0"/>
              </a:spcBef>
              <a:buClr>
                <a:srgbClr val="FF0066"/>
              </a:buClr>
              <a:buFont typeface="Monotype Sorts" pitchFamily="2" charset="2"/>
              <a:buNone/>
              <a:defRPr/>
            </a:pPr>
            <a:r>
              <a:rPr lang="en-GB" sz="1800" b="1" dirty="0">
                <a:solidFill>
                  <a:srgbClr val="FF0066"/>
                </a:solidFill>
                <a:latin typeface="Arial" charset="0"/>
              </a:rPr>
              <a:t>After 79</a:t>
            </a:r>
            <a:r>
              <a:rPr lang="en-GB" sz="1800" b="1" dirty="0">
                <a:latin typeface="Arial" charset="0"/>
              </a:rPr>
              <a:t> – Free market approach policy downgraded and switched to 	supply side objectives - New participants - EU, </a:t>
            </a:r>
            <a:r>
              <a:rPr lang="en-GB" sz="1800" b="1" dirty="0" err="1">
                <a:latin typeface="Arial" charset="0"/>
              </a:rPr>
              <a:t>RDAs</a:t>
            </a:r>
            <a:r>
              <a:rPr lang="en-GB" sz="1800" b="1" dirty="0">
                <a:latin typeface="Arial" charset="0"/>
              </a:rPr>
              <a:t>, </a:t>
            </a:r>
          </a:p>
          <a:p>
            <a:pPr>
              <a:lnSpc>
                <a:spcPct val="140000"/>
              </a:lnSpc>
              <a:spcBef>
                <a:spcPts val="0"/>
              </a:spcBef>
              <a:buClr>
                <a:srgbClr val="FF0066"/>
              </a:buClr>
              <a:buFont typeface="Monotype Sorts" pitchFamily="2" charset="2"/>
              <a:buNone/>
              <a:defRPr/>
            </a:pPr>
            <a:r>
              <a:rPr lang="en-GB" sz="1800" b="1" dirty="0">
                <a:latin typeface="Arial" charset="0"/>
              </a:rPr>
              <a:t>		Local Authorities, Enterprise zones</a:t>
            </a:r>
            <a:r>
              <a:rPr lang="en-GB" sz="1800" dirty="0">
                <a:latin typeface="Arial" charset="0"/>
              </a:rPr>
              <a:t> </a:t>
            </a:r>
          </a:p>
          <a:p>
            <a:pPr>
              <a:lnSpc>
                <a:spcPct val="90000"/>
              </a:lnSpc>
              <a:buFont typeface="Monotype Sorts" pitchFamily="2" charset="2"/>
              <a:buChar char="n"/>
              <a:defRPr/>
            </a:pPr>
            <a:endParaRPr lang="en-GB" sz="1800" dirty="0">
              <a:latin typeface="Arial" charset="0"/>
            </a:endParaRPr>
          </a:p>
        </p:txBody>
      </p:sp>
      <p:sp>
        <p:nvSpPr>
          <p:cNvPr id="81923" name="Rectangle 3"/>
          <p:cNvSpPr>
            <a:spLocks noChangeArrowheads="1"/>
          </p:cNvSpPr>
          <p:nvPr/>
        </p:nvSpPr>
        <p:spPr bwMode="auto">
          <a:xfrm>
            <a:off x="1308100" y="914400"/>
            <a:ext cx="7085013" cy="1031875"/>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spcBef>
                <a:spcPct val="20000"/>
              </a:spcBef>
              <a:buClr>
                <a:schemeClr val="bg2"/>
              </a:buClr>
              <a:buSzPct val="75000"/>
              <a:buFont typeface="Monotype Sorts"/>
              <a:buNone/>
            </a:pPr>
            <a:r>
              <a:rPr lang="en-GB" sz="2800" b="1">
                <a:solidFill>
                  <a:srgbClr val="FF0066"/>
                </a:solidFill>
                <a:latin typeface="Arial" charset="0"/>
              </a:rPr>
              <a:t>What have been the main phases </a:t>
            </a:r>
          </a:p>
          <a:p>
            <a:pPr algn="ctr" eaLnBrk="0" hangingPunct="0">
              <a:spcBef>
                <a:spcPct val="20000"/>
              </a:spcBef>
              <a:buClr>
                <a:schemeClr val="bg2"/>
              </a:buClr>
              <a:buSzPct val="75000"/>
              <a:buFont typeface="Monotype Sorts"/>
              <a:buNone/>
            </a:pPr>
            <a:r>
              <a:rPr lang="en-GB" sz="2800" b="1">
                <a:solidFill>
                  <a:srgbClr val="FF0066"/>
                </a:solidFill>
                <a:latin typeface="Arial" charset="0"/>
              </a:rPr>
              <a:t>of regional policy? – Armstrong &amp; Taylor</a:t>
            </a:r>
          </a:p>
        </p:txBody>
      </p:sp>
      <p:sp>
        <p:nvSpPr>
          <p:cNvPr id="81924"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a:noFill/>
        </p:spPr>
        <p:txBody>
          <a:bodyPr/>
          <a:lstStyle/>
          <a:p>
            <a:r>
              <a:rPr lang="en-US" smtClean="0">
                <a:cs typeface="Arial" charset="0"/>
              </a:rPr>
              <a:t>Slide </a:t>
            </a:r>
            <a:fld id="{1F3E8C10-BC92-4AF7-A8AE-405773F16AEF}" type="slidenum">
              <a:rPr lang="en-US" smtClean="0">
                <a:cs typeface="Arial" charset="0"/>
              </a:rPr>
              <a:pPr/>
              <a:t>15</a:t>
            </a:fld>
            <a:endParaRPr lang="en-US" smtClean="0">
              <a:cs typeface="Arial" charset="0"/>
            </a:endParaRPr>
          </a:p>
        </p:txBody>
      </p:sp>
      <p:sp>
        <p:nvSpPr>
          <p:cNvPr id="83970" name="Rectangle 2"/>
          <p:cNvSpPr>
            <a:spLocks noGrp="1" noChangeArrowheads="1"/>
          </p:cNvSpPr>
          <p:nvPr>
            <p:ph type="body" idx="1"/>
          </p:nvPr>
        </p:nvSpPr>
        <p:spPr>
          <a:xfrm>
            <a:off x="838200" y="2438400"/>
            <a:ext cx="7772400" cy="3429000"/>
          </a:xfrm>
        </p:spPr>
        <p:txBody>
          <a:bodyPr/>
          <a:lstStyle/>
          <a:p>
            <a:pPr>
              <a:buFont typeface="Monotype Sorts"/>
              <a:buNone/>
            </a:pPr>
            <a:r>
              <a:rPr lang="en-GB" sz="1800" b="1" smtClean="0">
                <a:latin typeface="Arial" charset="0"/>
              </a:rPr>
              <a:t>Harris, R (1991), </a:t>
            </a:r>
          </a:p>
          <a:p>
            <a:pPr>
              <a:buFont typeface="Monotype Sorts"/>
              <a:buNone/>
            </a:pPr>
            <a:r>
              <a:rPr lang="en-GB" sz="1800" b="1" u="sng" smtClean="0">
                <a:latin typeface="Arial" charset="0"/>
              </a:rPr>
              <a:t>Regional Economic Policy in Northern Ireland 1945- 1988 </a:t>
            </a:r>
            <a:r>
              <a:rPr lang="en-GB" sz="1800" b="1" smtClean="0">
                <a:latin typeface="Arial" charset="0"/>
              </a:rPr>
              <a:t>Ch 1</a:t>
            </a:r>
            <a:endParaRPr lang="en-GB" sz="1800" smtClean="0">
              <a:latin typeface="Arial" charset="0"/>
            </a:endParaRPr>
          </a:p>
          <a:p>
            <a:pPr>
              <a:buFont typeface="Monotype Sorts"/>
              <a:buNone/>
            </a:pPr>
            <a:r>
              <a:rPr lang="en-GB" sz="1800" b="1" smtClean="0">
                <a:latin typeface="Arial" charset="0"/>
              </a:rPr>
              <a:t>Reasons for concentrating on manufacturing</a:t>
            </a:r>
          </a:p>
          <a:p>
            <a:pPr>
              <a:buClr>
                <a:srgbClr val="FF0066"/>
              </a:buClr>
            </a:pPr>
            <a:r>
              <a:rPr lang="en-GB" sz="1800" b="1" smtClean="0">
                <a:latin typeface="Arial" charset="0"/>
              </a:rPr>
              <a:t>Competitive			</a:t>
            </a:r>
          </a:p>
          <a:p>
            <a:pPr>
              <a:buClr>
                <a:srgbClr val="FF0066"/>
              </a:buClr>
            </a:pPr>
            <a:r>
              <a:rPr lang="en-GB" sz="1800" b="1" smtClean="0">
                <a:latin typeface="Arial" charset="0"/>
              </a:rPr>
              <a:t>Self sufficient and self reliant</a:t>
            </a:r>
          </a:p>
          <a:p>
            <a:pPr>
              <a:buClr>
                <a:srgbClr val="FF0066"/>
              </a:buClr>
            </a:pPr>
            <a:r>
              <a:rPr lang="en-GB" sz="1800" b="1" smtClean="0">
                <a:latin typeface="Arial" charset="0"/>
              </a:rPr>
              <a:t>Not tied to local demand</a:t>
            </a:r>
          </a:p>
          <a:p>
            <a:pPr>
              <a:buClr>
                <a:srgbClr val="FF0066"/>
              </a:buClr>
            </a:pPr>
            <a:r>
              <a:rPr lang="en-GB" sz="1800" b="1" smtClean="0">
                <a:latin typeface="Arial" charset="0"/>
              </a:rPr>
              <a:t>Dominates other sectors</a:t>
            </a:r>
          </a:p>
          <a:p>
            <a:pPr>
              <a:buClr>
                <a:srgbClr val="FF0066"/>
              </a:buClr>
            </a:pPr>
            <a:r>
              <a:rPr lang="en-GB" sz="1800" b="1" smtClean="0">
                <a:latin typeface="Arial" charset="0"/>
              </a:rPr>
              <a:t>Innovative</a:t>
            </a:r>
          </a:p>
          <a:p>
            <a:pPr>
              <a:buClr>
                <a:srgbClr val="FF0066"/>
              </a:buClr>
            </a:pPr>
            <a:r>
              <a:rPr lang="en-GB" sz="1800" b="1" smtClean="0">
                <a:latin typeface="Arial" charset="0"/>
              </a:rPr>
              <a:t>Expansive</a:t>
            </a:r>
          </a:p>
        </p:txBody>
      </p:sp>
      <p:sp>
        <p:nvSpPr>
          <p:cNvPr id="83971" name="Rectangle 3"/>
          <p:cNvSpPr>
            <a:spLocks noChangeArrowheads="1"/>
          </p:cNvSpPr>
          <p:nvPr/>
        </p:nvSpPr>
        <p:spPr bwMode="auto">
          <a:xfrm>
            <a:off x="1265238" y="1295400"/>
            <a:ext cx="6751637" cy="1031875"/>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spcBef>
                <a:spcPct val="20000"/>
              </a:spcBef>
              <a:buClr>
                <a:schemeClr val="tx2"/>
              </a:buClr>
              <a:buSzPct val="75000"/>
              <a:buFont typeface="Monotype Sorts"/>
              <a:buNone/>
            </a:pPr>
            <a:r>
              <a:rPr lang="en-GB" sz="2800" b="1">
                <a:solidFill>
                  <a:srgbClr val="FF0066"/>
                </a:solidFill>
                <a:latin typeface="Arial" charset="0"/>
              </a:rPr>
              <a:t>Why was regional policy concentrated </a:t>
            </a:r>
          </a:p>
          <a:p>
            <a:pPr algn="ctr" eaLnBrk="0" hangingPunct="0">
              <a:spcBef>
                <a:spcPct val="20000"/>
              </a:spcBef>
              <a:buClr>
                <a:schemeClr val="tx2"/>
              </a:buClr>
              <a:buSzPct val="75000"/>
              <a:buFont typeface="Monotype Sorts"/>
              <a:buNone/>
            </a:pPr>
            <a:r>
              <a:rPr lang="en-GB" sz="2800" b="1">
                <a:solidFill>
                  <a:srgbClr val="FF0066"/>
                </a:solidFill>
                <a:latin typeface="Arial" charset="0"/>
              </a:rPr>
              <a:t>on manufacturing?</a:t>
            </a:r>
          </a:p>
        </p:txBody>
      </p:sp>
      <p:sp>
        <p:nvSpPr>
          <p:cNvPr id="83972"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2"/>
          </p:nvPr>
        </p:nvSpPr>
        <p:spPr>
          <a:noFill/>
        </p:spPr>
        <p:txBody>
          <a:bodyPr/>
          <a:lstStyle/>
          <a:p>
            <a:r>
              <a:rPr lang="en-US" smtClean="0">
                <a:cs typeface="Arial" charset="0"/>
              </a:rPr>
              <a:t>Slide </a:t>
            </a:r>
            <a:fld id="{98B1B051-FF4E-4E6E-8516-BE949B9BB743}" type="slidenum">
              <a:rPr lang="en-US" smtClean="0">
                <a:cs typeface="Arial" charset="0"/>
              </a:rPr>
              <a:pPr/>
              <a:t>16</a:t>
            </a:fld>
            <a:endParaRPr lang="en-US" smtClean="0">
              <a:cs typeface="Arial" charset="0"/>
            </a:endParaRPr>
          </a:p>
        </p:txBody>
      </p:sp>
      <p:sp>
        <p:nvSpPr>
          <p:cNvPr id="86018" name="Rectangle 2"/>
          <p:cNvSpPr>
            <a:spLocks noGrp="1" noChangeArrowheads="1"/>
          </p:cNvSpPr>
          <p:nvPr>
            <p:ph type="body" idx="1"/>
          </p:nvPr>
        </p:nvSpPr>
        <p:spPr>
          <a:xfrm>
            <a:off x="838200" y="2133600"/>
            <a:ext cx="7772400" cy="3886200"/>
          </a:xfrm>
        </p:spPr>
        <p:txBody>
          <a:bodyPr/>
          <a:lstStyle/>
          <a:p>
            <a:pPr>
              <a:lnSpc>
                <a:spcPct val="90000"/>
              </a:lnSpc>
              <a:buFont typeface="Monotype Sorts"/>
              <a:buNone/>
            </a:pPr>
            <a:endParaRPr lang="en-GB" sz="1800" b="1" smtClean="0">
              <a:latin typeface="Arial" charset="0"/>
            </a:endParaRPr>
          </a:p>
          <a:p>
            <a:pPr>
              <a:lnSpc>
                <a:spcPct val="90000"/>
              </a:lnSpc>
              <a:buClr>
                <a:srgbClr val="FF0066"/>
              </a:buClr>
            </a:pPr>
            <a:r>
              <a:rPr lang="en-GB" sz="1800" b="1" smtClean="0">
                <a:latin typeface="Arial" charset="0"/>
              </a:rPr>
              <a:t>Should be mutually reinforcing</a:t>
            </a:r>
          </a:p>
          <a:p>
            <a:pPr>
              <a:lnSpc>
                <a:spcPct val="90000"/>
              </a:lnSpc>
              <a:buClr>
                <a:srgbClr val="FF0066"/>
              </a:buClr>
            </a:pPr>
            <a:r>
              <a:rPr lang="en-GB" sz="1800" b="1" smtClean="0">
                <a:latin typeface="Arial" charset="0"/>
              </a:rPr>
              <a:t>Barlow report contained 3 objectives - not always reinforcing</a:t>
            </a:r>
          </a:p>
          <a:p>
            <a:pPr>
              <a:lnSpc>
                <a:spcPct val="90000"/>
              </a:lnSpc>
              <a:buClr>
                <a:srgbClr val="FF0066"/>
              </a:buClr>
            </a:pPr>
            <a:r>
              <a:rPr lang="en-GB" sz="1800" b="1" smtClean="0">
                <a:latin typeface="Arial" charset="0"/>
              </a:rPr>
              <a:t>Efficiency (competitiveness) driving force particularly since 1980</a:t>
            </a:r>
          </a:p>
          <a:p>
            <a:pPr>
              <a:lnSpc>
                <a:spcPct val="90000"/>
              </a:lnSpc>
              <a:buFont typeface="Monotype Sorts"/>
              <a:buNone/>
            </a:pPr>
            <a:endParaRPr lang="en-GB" sz="1800" b="1" smtClean="0">
              <a:latin typeface="Arial" charset="0"/>
            </a:endParaRPr>
          </a:p>
          <a:p>
            <a:pPr>
              <a:lnSpc>
                <a:spcPct val="90000"/>
              </a:lnSpc>
              <a:buFont typeface="Monotype Sorts"/>
              <a:buNone/>
            </a:pPr>
            <a:r>
              <a:rPr lang="en-GB" sz="1800" b="1" smtClean="0">
                <a:latin typeface="Arial" charset="0"/>
              </a:rPr>
              <a:t>Switch to social inclusion evident since early 90s</a:t>
            </a:r>
          </a:p>
          <a:p>
            <a:pPr>
              <a:lnSpc>
                <a:spcPct val="90000"/>
              </a:lnSpc>
              <a:buClr>
                <a:srgbClr val="FF0066"/>
              </a:buClr>
            </a:pPr>
            <a:r>
              <a:rPr lang="en-GB" sz="1800" b="1" smtClean="0">
                <a:latin typeface="Arial" charset="0"/>
              </a:rPr>
              <a:t>Reasons income inequality </a:t>
            </a:r>
          </a:p>
          <a:p>
            <a:pPr>
              <a:lnSpc>
                <a:spcPct val="90000"/>
              </a:lnSpc>
              <a:buClr>
                <a:srgbClr val="FF0066"/>
              </a:buClr>
            </a:pPr>
            <a:r>
              <a:rPr lang="en-GB" sz="1800" b="1" smtClean="0">
                <a:latin typeface="Arial" charset="0"/>
              </a:rPr>
              <a:t>Growth in multiple deprivation  </a:t>
            </a:r>
          </a:p>
          <a:p>
            <a:pPr>
              <a:lnSpc>
                <a:spcPct val="90000"/>
              </a:lnSpc>
              <a:buFont typeface="Monotype Sorts"/>
              <a:buNone/>
            </a:pPr>
            <a:r>
              <a:rPr lang="en-GB" sz="1800" b="1" smtClean="0">
                <a:latin typeface="Arial" charset="0"/>
              </a:rPr>
              <a:t>Arguments against social inclusion</a:t>
            </a:r>
          </a:p>
          <a:p>
            <a:pPr>
              <a:lnSpc>
                <a:spcPct val="90000"/>
              </a:lnSpc>
              <a:buClr>
                <a:srgbClr val="FF0066"/>
              </a:buClr>
            </a:pPr>
            <a:r>
              <a:rPr lang="en-GB" sz="1800" b="1" smtClean="0">
                <a:latin typeface="Arial" charset="0"/>
              </a:rPr>
              <a:t>Definition vague</a:t>
            </a:r>
          </a:p>
          <a:p>
            <a:pPr>
              <a:lnSpc>
                <a:spcPct val="90000"/>
              </a:lnSpc>
              <a:buClr>
                <a:srgbClr val="FF0066"/>
              </a:buClr>
            </a:pPr>
            <a:r>
              <a:rPr lang="en-GB" sz="1800" b="1" smtClean="0">
                <a:latin typeface="Arial" charset="0"/>
              </a:rPr>
              <a:t>National problem, national solution </a:t>
            </a:r>
          </a:p>
          <a:p>
            <a:pPr>
              <a:lnSpc>
                <a:spcPct val="90000"/>
              </a:lnSpc>
              <a:buClr>
                <a:srgbClr val="FF0066"/>
              </a:buClr>
            </a:pPr>
            <a:r>
              <a:rPr lang="en-GB" sz="1800" b="1" smtClean="0">
                <a:latin typeface="Arial" charset="0"/>
              </a:rPr>
              <a:t>Conflict between inclusion and competitiveness</a:t>
            </a:r>
          </a:p>
          <a:p>
            <a:pPr>
              <a:lnSpc>
                <a:spcPct val="90000"/>
              </a:lnSpc>
            </a:pPr>
            <a:endParaRPr lang="en-GB" sz="1800" smtClean="0">
              <a:latin typeface="Arial" charset="0"/>
            </a:endParaRPr>
          </a:p>
        </p:txBody>
      </p:sp>
      <p:sp>
        <p:nvSpPr>
          <p:cNvPr id="86019" name="Rectangle 3"/>
          <p:cNvSpPr>
            <a:spLocks noChangeArrowheads="1"/>
          </p:cNvSpPr>
          <p:nvPr/>
        </p:nvSpPr>
        <p:spPr bwMode="auto">
          <a:xfrm>
            <a:off x="1524000" y="1081088"/>
            <a:ext cx="6359525" cy="989012"/>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lnSpc>
                <a:spcPct val="120000"/>
              </a:lnSpc>
              <a:spcBef>
                <a:spcPct val="20000"/>
              </a:spcBef>
              <a:buClr>
                <a:srgbClr val="FF0066"/>
              </a:buClr>
              <a:buSzPct val="75000"/>
              <a:buFont typeface="Monotype Sorts"/>
              <a:buNone/>
            </a:pPr>
            <a:r>
              <a:rPr lang="en-GB" sz="2800" b="1">
                <a:solidFill>
                  <a:srgbClr val="FF0066"/>
                </a:solidFill>
                <a:latin typeface="Arial" charset="0"/>
              </a:rPr>
              <a:t>Is the objective economic efficiency </a:t>
            </a:r>
          </a:p>
          <a:p>
            <a:pPr algn="ctr" eaLnBrk="0" hangingPunct="0">
              <a:lnSpc>
                <a:spcPct val="70000"/>
              </a:lnSpc>
              <a:spcBef>
                <a:spcPct val="20000"/>
              </a:spcBef>
              <a:buClr>
                <a:srgbClr val="FF0066"/>
              </a:buClr>
              <a:buSzPct val="75000"/>
              <a:buFont typeface="Monotype Sorts"/>
              <a:buNone/>
            </a:pPr>
            <a:r>
              <a:rPr lang="en-GB" sz="2800" b="1">
                <a:solidFill>
                  <a:srgbClr val="FF0066"/>
                </a:solidFill>
                <a:latin typeface="Arial" charset="0"/>
              </a:rPr>
              <a:t>or social inclusion?</a:t>
            </a:r>
          </a:p>
        </p:txBody>
      </p:sp>
      <p:sp>
        <p:nvSpPr>
          <p:cNvPr id="86020"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2"/>
          </p:nvPr>
        </p:nvSpPr>
        <p:spPr>
          <a:noFill/>
        </p:spPr>
        <p:txBody>
          <a:bodyPr/>
          <a:lstStyle/>
          <a:p>
            <a:r>
              <a:rPr lang="en-US" smtClean="0">
                <a:cs typeface="Arial" charset="0"/>
              </a:rPr>
              <a:t>Slide </a:t>
            </a:r>
            <a:fld id="{8496D161-3E3B-4BAD-A716-D9093A5139FA}" type="slidenum">
              <a:rPr lang="en-US" smtClean="0">
                <a:cs typeface="Arial" charset="0"/>
              </a:rPr>
              <a:pPr/>
              <a:t>17</a:t>
            </a:fld>
            <a:endParaRPr lang="en-US" smtClean="0">
              <a:cs typeface="Arial" charset="0"/>
            </a:endParaRPr>
          </a:p>
        </p:txBody>
      </p:sp>
      <p:sp>
        <p:nvSpPr>
          <p:cNvPr id="88066" name="Rectangle 2"/>
          <p:cNvSpPr>
            <a:spLocks noGrp="1" noChangeArrowheads="1"/>
          </p:cNvSpPr>
          <p:nvPr>
            <p:ph type="body" idx="1"/>
          </p:nvPr>
        </p:nvSpPr>
        <p:spPr>
          <a:xfrm>
            <a:off x="838200" y="1219200"/>
            <a:ext cx="7772400" cy="4648200"/>
          </a:xfrm>
        </p:spPr>
        <p:txBody>
          <a:bodyPr/>
          <a:lstStyle/>
          <a:p>
            <a:pPr>
              <a:lnSpc>
                <a:spcPct val="90000"/>
              </a:lnSpc>
              <a:buFont typeface="Monotype Sorts"/>
              <a:buNone/>
            </a:pPr>
            <a:r>
              <a:rPr lang="en-GB" sz="2400" b="1" noProof="1" smtClean="0">
                <a:latin typeface="Arial" charset="0"/>
              </a:rPr>
              <a:t>Conclusion</a:t>
            </a:r>
          </a:p>
          <a:p>
            <a:pPr>
              <a:lnSpc>
                <a:spcPct val="90000"/>
              </a:lnSpc>
              <a:buClr>
                <a:srgbClr val="FF0066"/>
              </a:buClr>
            </a:pPr>
            <a:r>
              <a:rPr lang="en-GB" sz="1800" b="1" noProof="1" smtClean="0">
                <a:latin typeface="Arial" charset="0"/>
              </a:rPr>
              <a:t>Two reasons for using regional economic policy - but they may conflict</a:t>
            </a:r>
          </a:p>
          <a:p>
            <a:pPr>
              <a:lnSpc>
                <a:spcPct val="90000"/>
              </a:lnSpc>
              <a:buClr>
                <a:srgbClr val="FF0066"/>
              </a:buClr>
            </a:pPr>
            <a:r>
              <a:rPr lang="en-GB" sz="1800" b="1" noProof="1" smtClean="0">
                <a:latin typeface="Arial" charset="0"/>
              </a:rPr>
              <a:t>Two different ideologies - free market &amp; state intervention</a:t>
            </a:r>
          </a:p>
          <a:p>
            <a:pPr>
              <a:lnSpc>
                <a:spcPct val="90000"/>
              </a:lnSpc>
              <a:buClr>
                <a:srgbClr val="FF0066"/>
              </a:buClr>
            </a:pPr>
            <a:r>
              <a:rPr lang="en-GB" sz="1800" b="1" noProof="1" smtClean="0">
                <a:latin typeface="Arial" charset="0"/>
              </a:rPr>
              <a:t>Policy has evolved in response to political and social difficulties</a:t>
            </a:r>
          </a:p>
          <a:p>
            <a:pPr>
              <a:lnSpc>
                <a:spcPct val="90000"/>
              </a:lnSpc>
              <a:buClr>
                <a:srgbClr val="FF0066"/>
              </a:buClr>
            </a:pPr>
            <a:r>
              <a:rPr lang="en-GB" sz="1800" b="1" noProof="1" smtClean="0">
                <a:latin typeface="Arial" charset="0"/>
              </a:rPr>
              <a:t>There is a question mark over whether manufacturing </a:t>
            </a:r>
            <a:r>
              <a:rPr lang="en-GB" sz="1800" b="1" smtClean="0">
                <a:latin typeface="Arial" charset="0"/>
              </a:rPr>
              <a:t>is </a:t>
            </a:r>
            <a:r>
              <a:rPr lang="en-GB" sz="1800" b="1" noProof="1" smtClean="0">
                <a:latin typeface="Arial" charset="0"/>
              </a:rPr>
              <a:t>still important</a:t>
            </a:r>
          </a:p>
          <a:p>
            <a:pPr>
              <a:lnSpc>
                <a:spcPct val="90000"/>
              </a:lnSpc>
              <a:buClr>
                <a:srgbClr val="FF0066"/>
              </a:buClr>
            </a:pPr>
            <a:r>
              <a:rPr lang="en-GB" sz="1800" b="1" noProof="1" smtClean="0">
                <a:latin typeface="Arial" charset="0"/>
              </a:rPr>
              <a:t>Social inclusion now a major focus of policy</a:t>
            </a:r>
          </a:p>
          <a:p>
            <a:pPr>
              <a:lnSpc>
                <a:spcPct val="90000"/>
              </a:lnSpc>
              <a:buFont typeface="Monotype Sorts"/>
              <a:buNone/>
            </a:pPr>
            <a:r>
              <a:rPr lang="en-GB" sz="2400" noProof="1" smtClean="0">
                <a:latin typeface="Arial" charset="0"/>
              </a:rPr>
              <a:t>Concerns</a:t>
            </a:r>
            <a:endParaRPr lang="en-GB" sz="1800" noProof="1" smtClean="0">
              <a:latin typeface="Arial" charset="0"/>
            </a:endParaRPr>
          </a:p>
          <a:p>
            <a:pPr>
              <a:lnSpc>
                <a:spcPct val="90000"/>
              </a:lnSpc>
              <a:buClr>
                <a:srgbClr val="FF0066"/>
              </a:buClr>
            </a:pPr>
            <a:r>
              <a:rPr lang="en-GB" sz="1800" b="1" noProof="1" smtClean="0">
                <a:latin typeface="Arial" charset="0"/>
              </a:rPr>
              <a:t>There has been a problem over the precise specification of objectives</a:t>
            </a:r>
          </a:p>
          <a:p>
            <a:pPr>
              <a:lnSpc>
                <a:spcPct val="90000"/>
              </a:lnSpc>
              <a:buClr>
                <a:srgbClr val="FF0066"/>
              </a:buClr>
            </a:pPr>
            <a:r>
              <a:rPr lang="en-GB" sz="1800" b="1" noProof="1" smtClean="0">
                <a:latin typeface="Arial" charset="0"/>
              </a:rPr>
              <a:t>Objectives need to be set in quantitative terms</a:t>
            </a:r>
          </a:p>
          <a:p>
            <a:pPr>
              <a:lnSpc>
                <a:spcPct val="90000"/>
              </a:lnSpc>
              <a:buClr>
                <a:srgbClr val="FF0066"/>
              </a:buClr>
            </a:pPr>
            <a:r>
              <a:rPr lang="en-GB" sz="1800" b="1" smtClean="0">
                <a:latin typeface="Arial" charset="0"/>
              </a:rPr>
              <a:t>Politicians fear that targets might not be achieved</a:t>
            </a:r>
          </a:p>
          <a:p>
            <a:pPr>
              <a:lnSpc>
                <a:spcPct val="90000"/>
              </a:lnSpc>
              <a:buClr>
                <a:srgbClr val="FF0066"/>
              </a:buClr>
            </a:pPr>
            <a:r>
              <a:rPr lang="en-GB" sz="1800" b="1" smtClean="0">
                <a:latin typeface="Arial" charset="0"/>
              </a:rPr>
              <a:t>Difficult to measure is the impact due to policy or natural occurrence</a:t>
            </a:r>
          </a:p>
          <a:p>
            <a:pPr>
              <a:lnSpc>
                <a:spcPct val="90000"/>
              </a:lnSpc>
              <a:buClr>
                <a:srgbClr val="FF0066"/>
              </a:buClr>
            </a:pPr>
            <a:r>
              <a:rPr lang="en-GB" sz="1800" b="1" smtClean="0">
                <a:latin typeface="Arial" charset="0"/>
              </a:rPr>
              <a:t>Policy drift may be setting in - lack of focus &amp; fragmented effort</a:t>
            </a:r>
          </a:p>
          <a:p>
            <a:pPr>
              <a:lnSpc>
                <a:spcPct val="90000"/>
              </a:lnSpc>
              <a:buFont typeface="Monotype Sorts"/>
              <a:buNone/>
            </a:pPr>
            <a:endParaRPr lang="en-GB" sz="1800" smtClean="0">
              <a:latin typeface="Arial" charset="0"/>
            </a:endParaRPr>
          </a:p>
          <a:p>
            <a:pPr>
              <a:lnSpc>
                <a:spcPct val="90000"/>
              </a:lnSpc>
              <a:buFont typeface="Monotype Sorts"/>
              <a:buNone/>
            </a:pPr>
            <a:endParaRPr lang="en-GB" sz="1800" smtClean="0">
              <a:latin typeface="Arial" charset="0"/>
            </a:endParaRPr>
          </a:p>
          <a:p>
            <a:pPr>
              <a:lnSpc>
                <a:spcPct val="90000"/>
              </a:lnSpc>
              <a:buFont typeface="Monotype Sorts"/>
              <a:buNone/>
            </a:pPr>
            <a:endParaRPr lang="en-GB" sz="1800" smtClean="0">
              <a:latin typeface="Arial" charset="0"/>
            </a:endParaRPr>
          </a:p>
        </p:txBody>
      </p:sp>
      <p:sp>
        <p:nvSpPr>
          <p:cNvPr id="88067"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p:spPr>
        <p:txBody>
          <a:bodyPr/>
          <a:lstStyle/>
          <a:p>
            <a:r>
              <a:rPr lang="en-US" smtClean="0">
                <a:cs typeface="Arial" charset="0"/>
              </a:rPr>
              <a:t>Slide </a:t>
            </a:r>
            <a:fld id="{7B9D1EDD-28BD-4352-AC87-9D41B2042068}" type="slidenum">
              <a:rPr lang="en-US" smtClean="0">
                <a:cs typeface="Arial" charset="0"/>
              </a:rPr>
              <a:pPr/>
              <a:t>2</a:t>
            </a:fld>
            <a:endParaRPr lang="en-US" smtClean="0">
              <a:cs typeface="Arial" charset="0"/>
            </a:endParaRPr>
          </a:p>
        </p:txBody>
      </p:sp>
      <p:sp>
        <p:nvSpPr>
          <p:cNvPr id="18434" name="Rectangle 2"/>
          <p:cNvSpPr>
            <a:spLocks noGrp="1" noChangeArrowheads="1"/>
          </p:cNvSpPr>
          <p:nvPr>
            <p:ph type="title"/>
          </p:nvPr>
        </p:nvSpPr>
        <p:spPr bwMode="auto">
          <a:xfrm>
            <a:off x="685800" y="990600"/>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latin typeface="Arial" charset="0"/>
              </a:rPr>
              <a:t>Aims &amp; Outcomes</a:t>
            </a:r>
          </a:p>
        </p:txBody>
      </p:sp>
      <p:sp>
        <p:nvSpPr>
          <p:cNvPr id="18435" name="Rectangle 3"/>
          <p:cNvSpPr>
            <a:spLocks noGrp="1" noChangeArrowheads="1"/>
          </p:cNvSpPr>
          <p:nvPr>
            <p:ph type="body" idx="1"/>
          </p:nvPr>
        </p:nvSpPr>
        <p:spPr>
          <a:xfrm>
            <a:off x="381000" y="1600200"/>
            <a:ext cx="8458200" cy="4419600"/>
          </a:xfrm>
        </p:spPr>
        <p:txBody>
          <a:bodyPr/>
          <a:lstStyle/>
          <a:p>
            <a:pPr>
              <a:lnSpc>
                <a:spcPct val="90000"/>
              </a:lnSpc>
              <a:buFont typeface="Monotype Sorts"/>
              <a:buNone/>
            </a:pPr>
            <a:r>
              <a:rPr lang="en-GB" sz="2000" b="1" u="sng" smtClean="0">
                <a:latin typeface="Arial" charset="0"/>
                <a:cs typeface="Times New Roman" pitchFamily="18" charset="0"/>
              </a:rPr>
              <a:t>Aims </a:t>
            </a:r>
            <a:endParaRPr lang="en-GB" sz="2000" smtClean="0">
              <a:latin typeface="Arial" charset="0"/>
              <a:cs typeface="Times New Roman" pitchFamily="18" charset="0"/>
            </a:endParaRPr>
          </a:p>
          <a:p>
            <a:pPr>
              <a:lnSpc>
                <a:spcPct val="90000"/>
              </a:lnSpc>
              <a:buClr>
                <a:srgbClr val="FF0066"/>
              </a:buClr>
              <a:buSzTx/>
              <a:buFont typeface="Wingdings" pitchFamily="2" charset="2"/>
              <a:buChar char="q"/>
            </a:pPr>
            <a:r>
              <a:rPr lang="en-GB" sz="2000" smtClean="0">
                <a:latin typeface="Arial" charset="0"/>
              </a:rPr>
              <a:t>To discover the evidence of a “regional problem</a:t>
            </a:r>
          </a:p>
          <a:p>
            <a:pPr>
              <a:lnSpc>
                <a:spcPct val="90000"/>
              </a:lnSpc>
              <a:buClr>
                <a:srgbClr val="FF0066"/>
              </a:buClr>
              <a:buSzTx/>
              <a:buFont typeface="Wingdings" pitchFamily="2" charset="2"/>
              <a:buChar char="q"/>
            </a:pPr>
            <a:r>
              <a:rPr lang="en-GB" sz="2000" smtClean="0">
                <a:latin typeface="Arial" charset="0"/>
              </a:rPr>
              <a:t>Discover why regional policy is seen as a necessary part of government economic policy.</a:t>
            </a:r>
          </a:p>
          <a:p>
            <a:pPr>
              <a:lnSpc>
                <a:spcPct val="90000"/>
              </a:lnSpc>
              <a:buClr>
                <a:srgbClr val="FF0066"/>
              </a:buClr>
              <a:buSzTx/>
              <a:buFont typeface="Wingdings" pitchFamily="2" charset="2"/>
              <a:buChar char="q"/>
            </a:pPr>
            <a:r>
              <a:rPr lang="en-GB" sz="2000" smtClean="0">
                <a:latin typeface="Arial" charset="0"/>
              </a:rPr>
              <a:t>Examine the different theoretical/ideological approaches to policy &amp; briefly review the main phases of regional policy</a:t>
            </a:r>
          </a:p>
          <a:p>
            <a:pPr>
              <a:lnSpc>
                <a:spcPct val="90000"/>
              </a:lnSpc>
              <a:buClr>
                <a:srgbClr val="FF0066"/>
              </a:buClr>
              <a:buSzTx/>
              <a:buFont typeface="Wingdings" pitchFamily="2" charset="2"/>
              <a:buChar char="q"/>
            </a:pPr>
            <a:r>
              <a:rPr lang="en-GB" sz="2000" smtClean="0">
                <a:latin typeface="Arial" charset="0"/>
                <a:cs typeface="Times New Roman" pitchFamily="18" charset="0"/>
              </a:rPr>
              <a:t>Examine the tension between social and economic objectives</a:t>
            </a:r>
            <a:endParaRPr lang="en-GB" sz="2000" b="1" smtClean="0">
              <a:latin typeface="Arial" charset="0"/>
              <a:cs typeface="Times New Roman" pitchFamily="18" charset="0"/>
            </a:endParaRPr>
          </a:p>
          <a:p>
            <a:pPr>
              <a:lnSpc>
                <a:spcPct val="90000"/>
              </a:lnSpc>
              <a:buFont typeface="Monotype Sorts"/>
              <a:buNone/>
            </a:pPr>
            <a:r>
              <a:rPr lang="en-GB" sz="2000" b="1" u="sng" smtClean="0">
                <a:latin typeface="Arial" charset="0"/>
                <a:cs typeface="Times New Roman" pitchFamily="18" charset="0"/>
              </a:rPr>
              <a:t>Outcomes</a:t>
            </a:r>
            <a:endParaRPr lang="en-GB" sz="2000" b="1" smtClean="0">
              <a:latin typeface="Arial" charset="0"/>
              <a:cs typeface="Times New Roman" pitchFamily="18" charset="0"/>
            </a:endParaRPr>
          </a:p>
          <a:p>
            <a:pPr>
              <a:lnSpc>
                <a:spcPct val="90000"/>
              </a:lnSpc>
              <a:buClr>
                <a:srgbClr val="FF0066"/>
              </a:buClr>
              <a:buSzTx/>
              <a:buFont typeface="Wingdings" pitchFamily="2" charset="2"/>
              <a:buChar char="q"/>
            </a:pPr>
            <a:r>
              <a:rPr lang="en-GB" sz="2000" smtClean="0">
                <a:latin typeface="Arial" charset="0"/>
                <a:cs typeface="Times New Roman" pitchFamily="18" charset="0"/>
              </a:rPr>
              <a:t>Be able to identify the difference in regional economic performance</a:t>
            </a:r>
            <a:endParaRPr lang="en-GB" sz="2000" b="1" smtClean="0">
              <a:latin typeface="Arial" charset="0"/>
              <a:cs typeface="Times New Roman" pitchFamily="18" charset="0"/>
            </a:endParaRPr>
          </a:p>
          <a:p>
            <a:pPr>
              <a:lnSpc>
                <a:spcPct val="90000"/>
              </a:lnSpc>
              <a:buClr>
                <a:srgbClr val="FF0066"/>
              </a:buClr>
              <a:buSzTx/>
              <a:buFont typeface="Wingdings" pitchFamily="2" charset="2"/>
              <a:buChar char="q"/>
            </a:pPr>
            <a:r>
              <a:rPr lang="en-GB" sz="2000" smtClean="0">
                <a:latin typeface="Arial" charset="0"/>
                <a:cs typeface="Times New Roman" pitchFamily="18" charset="0"/>
              </a:rPr>
              <a:t>Have a working knowledge of some of the causes</a:t>
            </a:r>
            <a:endParaRPr lang="en-GB" sz="2000" b="1" smtClean="0">
              <a:latin typeface="Arial" charset="0"/>
              <a:cs typeface="Times New Roman" pitchFamily="18" charset="0"/>
            </a:endParaRPr>
          </a:p>
          <a:p>
            <a:pPr>
              <a:lnSpc>
                <a:spcPct val="90000"/>
              </a:lnSpc>
              <a:buClr>
                <a:srgbClr val="FF0066"/>
              </a:buClr>
              <a:buSzTx/>
              <a:buFont typeface="Wingdings" pitchFamily="2" charset="2"/>
              <a:buChar char="q"/>
            </a:pPr>
            <a:r>
              <a:rPr lang="en-GB" sz="2000" smtClean="0">
                <a:latin typeface="Arial" charset="0"/>
                <a:cs typeface="Times New Roman" pitchFamily="18" charset="0"/>
              </a:rPr>
              <a:t>Be aware of the importance of regional economic policy</a:t>
            </a:r>
            <a:endParaRPr lang="en-GB" sz="2000" b="1" smtClean="0">
              <a:latin typeface="Arial" charset="0"/>
              <a:cs typeface="Times New Roman" pitchFamily="18" charset="0"/>
            </a:endParaRPr>
          </a:p>
          <a:p>
            <a:pPr>
              <a:lnSpc>
                <a:spcPct val="90000"/>
              </a:lnSpc>
              <a:buClr>
                <a:srgbClr val="FF0066"/>
              </a:buClr>
              <a:buSzTx/>
              <a:buFont typeface="Wingdings" pitchFamily="2" charset="2"/>
              <a:buChar char="q"/>
            </a:pPr>
            <a:r>
              <a:rPr lang="en-GB" sz="2000" smtClean="0">
                <a:latin typeface="Arial" charset="0"/>
                <a:cs typeface="Times New Roman" pitchFamily="18" charset="0"/>
              </a:rPr>
              <a:t>Be conversant with the main differences in the theoretical approaches, how policy has evolved and the problems this throws up.</a:t>
            </a:r>
            <a:endParaRPr lang="en-GB" sz="2000" smtClean="0">
              <a:latin typeface="Arial" charset="0"/>
            </a:endParaRPr>
          </a:p>
        </p:txBody>
      </p:sp>
      <p:sp>
        <p:nvSpPr>
          <p:cNvPr id="18436"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r>
              <a:rPr lang="en-US" smtClean="0">
                <a:cs typeface="Arial" charset="0"/>
              </a:rPr>
              <a:t>Slide </a:t>
            </a:r>
            <a:fld id="{043099FA-DE7B-44B4-BB7B-8CEF5AA3AFAC}" type="slidenum">
              <a:rPr lang="en-US" smtClean="0">
                <a:cs typeface="Arial" charset="0"/>
              </a:rPr>
              <a:pPr/>
              <a:t>3</a:t>
            </a:fld>
            <a:endParaRPr lang="en-US" smtClean="0">
              <a:cs typeface="Arial" charset="0"/>
            </a:endParaRPr>
          </a:p>
        </p:txBody>
      </p:sp>
      <p:sp>
        <p:nvSpPr>
          <p:cNvPr id="19458" name="Rectangle 3"/>
          <p:cNvSpPr>
            <a:spLocks noGrp="1" noChangeArrowheads="1"/>
          </p:cNvSpPr>
          <p:nvPr>
            <p:ph type="body" idx="1"/>
          </p:nvPr>
        </p:nvSpPr>
        <p:spPr>
          <a:xfrm>
            <a:off x="609600" y="1524000"/>
            <a:ext cx="8229600" cy="4724400"/>
          </a:xfrm>
        </p:spPr>
        <p:txBody>
          <a:bodyPr/>
          <a:lstStyle/>
          <a:p>
            <a:pPr>
              <a:lnSpc>
                <a:spcPct val="120000"/>
              </a:lnSpc>
              <a:buClr>
                <a:srgbClr val="FF0066"/>
              </a:buClr>
              <a:buFont typeface="Wingdings" pitchFamily="2" charset="2"/>
              <a:buChar char="q"/>
            </a:pPr>
            <a:r>
              <a:rPr lang="en-GB" sz="1800" b="1" i="1" smtClean="0">
                <a:latin typeface="Arial" charset="0"/>
              </a:rPr>
              <a:t>Migration -</a:t>
            </a:r>
            <a:r>
              <a:rPr lang="en-GB" sz="1800" smtClean="0">
                <a:latin typeface="Arial" charset="0"/>
              </a:rPr>
              <a:t> </a:t>
            </a:r>
            <a:r>
              <a:rPr lang="en-GB" sz="1800" b="1" smtClean="0">
                <a:latin typeface="Arial" charset="0"/>
              </a:rPr>
              <a:t>NS divide - selective - backwash effects </a:t>
            </a:r>
          </a:p>
          <a:p>
            <a:pPr>
              <a:lnSpc>
                <a:spcPct val="120000"/>
              </a:lnSpc>
              <a:buClr>
                <a:srgbClr val="FF0066"/>
              </a:buClr>
              <a:buFont typeface="Wingdings" pitchFamily="2" charset="2"/>
              <a:buChar char="q"/>
            </a:pPr>
            <a:r>
              <a:rPr lang="en-GB" sz="1800" b="1" i="1" smtClean="0">
                <a:latin typeface="Arial" charset="0"/>
              </a:rPr>
              <a:t>Unemployment - </a:t>
            </a:r>
            <a:r>
              <a:rPr lang="en-GB" sz="1800" b="1" smtClean="0">
                <a:latin typeface="Arial" charset="0"/>
              </a:rPr>
              <a:t>NS divide - structural - effect on urban areas -</a:t>
            </a:r>
          </a:p>
          <a:p>
            <a:pPr>
              <a:lnSpc>
                <a:spcPct val="90000"/>
              </a:lnSpc>
              <a:buClr>
                <a:srgbClr val="FF0066"/>
              </a:buClr>
              <a:buFont typeface="Wingdings" pitchFamily="2" charset="2"/>
              <a:buChar char="q"/>
            </a:pPr>
            <a:r>
              <a:rPr lang="en-GB" sz="1800" b="1" smtClean="0">
                <a:latin typeface="Arial" charset="0"/>
              </a:rPr>
              <a:t>Cabinet Office report 1999 </a:t>
            </a:r>
            <a:r>
              <a:rPr lang="en-GB" sz="1800" i="1" u="sng" smtClean="0">
                <a:latin typeface="Arial" charset="0"/>
              </a:rPr>
              <a:t>Sharing the Nation’s Prosperity</a:t>
            </a:r>
            <a:endParaRPr lang="en-GB" sz="1800" i="1" smtClean="0">
              <a:latin typeface="Arial" charset="0"/>
            </a:endParaRPr>
          </a:p>
          <a:p>
            <a:pPr>
              <a:lnSpc>
                <a:spcPct val="90000"/>
              </a:lnSpc>
              <a:buFont typeface="Wingdings" pitchFamily="2" charset="2"/>
              <a:buNone/>
            </a:pPr>
            <a:r>
              <a:rPr lang="en-GB" sz="1800" b="1" smtClean="0">
                <a:latin typeface="Arial" charset="0"/>
              </a:rPr>
              <a:t>	Looked at number of areas:</a:t>
            </a:r>
          </a:p>
          <a:p>
            <a:pPr>
              <a:lnSpc>
                <a:spcPct val="90000"/>
              </a:lnSpc>
              <a:buClr>
                <a:srgbClr val="FF0066"/>
              </a:buClr>
              <a:buFont typeface="Wingdings" pitchFamily="2" charset="2"/>
              <a:buNone/>
            </a:pPr>
            <a:r>
              <a:rPr lang="en-GB" sz="1800" b="1" smtClean="0">
                <a:latin typeface="Arial" charset="0"/>
                <a:sym typeface="ZapfDingbats BT"/>
              </a:rPr>
              <a:t> 	</a:t>
            </a:r>
            <a:r>
              <a:rPr lang="en-GB" sz="1400" b="1" smtClean="0">
                <a:latin typeface="Arial" charset="0"/>
                <a:sym typeface="ZapfDingbats BT"/>
              </a:rPr>
              <a:t></a:t>
            </a:r>
            <a:r>
              <a:rPr lang="en-GB" sz="1400" b="1" smtClean="0">
                <a:latin typeface="Arial" charset="0"/>
              </a:rPr>
              <a:t>Disposable income		 </a:t>
            </a:r>
            <a:r>
              <a:rPr lang="en-GB" sz="1400" b="1" smtClean="0">
                <a:latin typeface="Arial" charset="0"/>
                <a:sym typeface="ZapfDingbats BT"/>
              </a:rPr>
              <a:t></a:t>
            </a:r>
            <a:r>
              <a:rPr lang="en-GB" sz="1400" b="1" smtClean="0">
                <a:latin typeface="Arial" charset="0"/>
              </a:rPr>
              <a:t> Income support benefit</a:t>
            </a:r>
          </a:p>
          <a:p>
            <a:pPr>
              <a:lnSpc>
                <a:spcPct val="90000"/>
              </a:lnSpc>
              <a:buClr>
                <a:srgbClr val="FF0066"/>
              </a:buClr>
              <a:buFont typeface="Wingdings" pitchFamily="2" charset="2"/>
              <a:buNone/>
            </a:pPr>
            <a:r>
              <a:rPr lang="en-GB" sz="1400" b="1" smtClean="0">
                <a:latin typeface="Arial" charset="0"/>
                <a:sym typeface="ZapfDingbats BT"/>
              </a:rPr>
              <a:t> 	</a:t>
            </a:r>
            <a:r>
              <a:rPr lang="en-GB" sz="1400" b="1" smtClean="0">
                <a:latin typeface="Arial" charset="0"/>
              </a:rPr>
              <a:t> Employment and unemployment	 </a:t>
            </a:r>
            <a:r>
              <a:rPr lang="en-GB" sz="1400" b="1" smtClean="0">
                <a:latin typeface="Arial" charset="0"/>
                <a:sym typeface="ZapfDingbats BT"/>
              </a:rPr>
              <a:t></a:t>
            </a:r>
            <a:r>
              <a:rPr lang="en-GB" sz="1400" b="1" smtClean="0">
                <a:latin typeface="Arial" charset="0"/>
              </a:rPr>
              <a:t> Business survival</a:t>
            </a:r>
          </a:p>
          <a:p>
            <a:pPr>
              <a:lnSpc>
                <a:spcPct val="90000"/>
              </a:lnSpc>
              <a:buClr>
                <a:srgbClr val="FF0066"/>
              </a:buClr>
              <a:buFont typeface="Wingdings" pitchFamily="2" charset="2"/>
              <a:buNone/>
            </a:pPr>
            <a:r>
              <a:rPr lang="en-GB" sz="1400" b="1" smtClean="0">
                <a:latin typeface="Arial" charset="0"/>
                <a:sym typeface="ZapfDingbats BT"/>
              </a:rPr>
              <a:t> 	</a:t>
            </a:r>
            <a:r>
              <a:rPr lang="en-GB" sz="1400" b="1" smtClean="0">
                <a:latin typeface="Arial" charset="0"/>
              </a:rPr>
              <a:t> R &amp; D			 </a:t>
            </a:r>
            <a:r>
              <a:rPr lang="en-GB" sz="1400" b="1" smtClean="0">
                <a:latin typeface="Arial" charset="0"/>
                <a:sym typeface="ZapfDingbats BT"/>
              </a:rPr>
              <a:t></a:t>
            </a:r>
            <a:r>
              <a:rPr lang="en-GB" sz="1400" b="1" smtClean="0">
                <a:latin typeface="Arial" charset="0"/>
              </a:rPr>
              <a:t> Educational attainment</a:t>
            </a:r>
          </a:p>
          <a:p>
            <a:pPr>
              <a:lnSpc>
                <a:spcPct val="90000"/>
              </a:lnSpc>
              <a:buClr>
                <a:srgbClr val="FF0066"/>
              </a:buClr>
              <a:buFont typeface="Wingdings" pitchFamily="2" charset="2"/>
              <a:buNone/>
            </a:pPr>
            <a:r>
              <a:rPr lang="en-GB" sz="1400" b="1" smtClean="0">
                <a:latin typeface="Arial" charset="0"/>
                <a:sym typeface="ZapfDingbats BT"/>
              </a:rPr>
              <a:t>	 </a:t>
            </a:r>
            <a:r>
              <a:rPr lang="en-GB" sz="1400" b="1" smtClean="0">
                <a:latin typeface="Arial" charset="0"/>
              </a:rPr>
              <a:t> Housing 			 </a:t>
            </a:r>
            <a:r>
              <a:rPr lang="en-GB" sz="1400" b="1" smtClean="0">
                <a:latin typeface="Arial" charset="0"/>
                <a:sym typeface="ZapfDingbats BT"/>
              </a:rPr>
              <a:t></a:t>
            </a:r>
            <a:r>
              <a:rPr lang="en-GB" sz="1400" b="1" smtClean="0">
                <a:latin typeface="Arial" charset="0"/>
              </a:rPr>
              <a:t> Crime“</a:t>
            </a:r>
          </a:p>
          <a:p>
            <a:pPr>
              <a:lnSpc>
                <a:spcPct val="90000"/>
              </a:lnSpc>
              <a:buClr>
                <a:srgbClr val="FF0066"/>
              </a:buClr>
              <a:buFont typeface="Wingdings" pitchFamily="2" charset="2"/>
              <a:buChar char="q"/>
            </a:pPr>
            <a:r>
              <a:rPr lang="en-GB" sz="1800" b="1" smtClean="0">
                <a:latin typeface="Arial" charset="0"/>
              </a:rPr>
              <a:t>Further analysis by Fothergill includes hidden unemployment</a:t>
            </a:r>
            <a:r>
              <a:rPr lang="en-GB" sz="1400" b="1" smtClean="0">
                <a:latin typeface="Arial" charset="0"/>
              </a:rPr>
              <a:t> </a:t>
            </a:r>
          </a:p>
          <a:p>
            <a:pPr>
              <a:lnSpc>
                <a:spcPct val="90000"/>
              </a:lnSpc>
              <a:buClr>
                <a:srgbClr val="FF0066"/>
              </a:buClr>
              <a:buFont typeface="Wingdings" pitchFamily="2" charset="2"/>
              <a:buChar char="q"/>
            </a:pPr>
            <a:r>
              <a:rPr lang="en-GB" sz="1600" i="1" smtClean="0">
                <a:latin typeface="Arial" charset="0"/>
              </a:rPr>
              <a:t>We are seeing the continuation of a two speed Britain with half of the ten fastest-growing European regions over the next five years belonging to the UK. Berkshire, Bucks and Oxon is forecast to lead the European regional race with other similar strong performances from Herts and Beds (5th fastest EU region), Surrey, East and West Sussex (6th fastest) and East Anglia (7th  fastest). By contrast, some of the slowest growing European regions are also likely to be in the UK and include Cumbria and the Scottish Highlands and Islands.</a:t>
            </a:r>
            <a:r>
              <a:rPr lang="en-GB" sz="1400" b="1" smtClean="0">
                <a:latin typeface="Arial" charset="0"/>
              </a:rPr>
              <a:t> </a:t>
            </a:r>
            <a:r>
              <a:rPr lang="en-GB" sz="1400" b="1" smtClean="0">
                <a:solidFill>
                  <a:srgbClr val="FF0066"/>
                </a:solidFill>
                <a:latin typeface="Arial" charset="0"/>
              </a:rPr>
              <a:t>Rebecca Snow, senior economist at Experian’s Business Strategies Division. August 2004.</a:t>
            </a:r>
          </a:p>
          <a:p>
            <a:pPr>
              <a:lnSpc>
                <a:spcPct val="90000"/>
              </a:lnSpc>
              <a:buClr>
                <a:srgbClr val="FF0066"/>
              </a:buClr>
              <a:buFont typeface="Monotype Sorts"/>
              <a:buNone/>
            </a:pPr>
            <a:endParaRPr lang="en-GB" sz="1400" i="1" smtClean="0">
              <a:latin typeface="Arial" charset="0"/>
            </a:endParaRPr>
          </a:p>
          <a:p>
            <a:pPr>
              <a:lnSpc>
                <a:spcPct val="90000"/>
              </a:lnSpc>
              <a:buClr>
                <a:srgbClr val="FF0066"/>
              </a:buClr>
              <a:buFont typeface="Monotype Sorts"/>
              <a:buNone/>
            </a:pPr>
            <a:endParaRPr lang="en-GB" sz="1400" b="1" smtClean="0">
              <a:latin typeface="Arial" charset="0"/>
            </a:endParaRPr>
          </a:p>
          <a:p>
            <a:pPr>
              <a:lnSpc>
                <a:spcPct val="90000"/>
              </a:lnSpc>
              <a:buFont typeface="Monotype Sorts"/>
              <a:buNone/>
            </a:pPr>
            <a:endParaRPr lang="en-GB" sz="1400" b="1" smtClean="0">
              <a:latin typeface="Arial" charset="0"/>
            </a:endParaRPr>
          </a:p>
        </p:txBody>
      </p:sp>
      <p:sp>
        <p:nvSpPr>
          <p:cNvPr id="19459" name="Rectangle 4"/>
          <p:cNvSpPr>
            <a:spLocks noChangeArrowheads="1"/>
          </p:cNvSpPr>
          <p:nvPr/>
        </p:nvSpPr>
        <p:spPr bwMode="auto">
          <a:xfrm>
            <a:off x="1752600" y="838200"/>
            <a:ext cx="5819775" cy="604838"/>
          </a:xfrm>
          <a:prstGeom prst="rect">
            <a:avLst/>
          </a:prstGeom>
          <a:noFill/>
          <a:ln w="12700">
            <a:noFill/>
            <a:miter lim="800000"/>
            <a:headEnd type="none" w="sm" len="sm"/>
            <a:tailEnd type="none" w="sm" len="sm"/>
          </a:ln>
        </p:spPr>
        <p:txBody>
          <a:bodyPr wrap="none" lIns="92075" tIns="46038" rIns="92075" bIns="46038">
            <a:spAutoFit/>
          </a:bodyPr>
          <a:lstStyle/>
          <a:p>
            <a:pPr eaLnBrk="0" hangingPunct="0">
              <a:lnSpc>
                <a:spcPct val="120000"/>
              </a:lnSpc>
              <a:spcBef>
                <a:spcPct val="20000"/>
              </a:spcBef>
              <a:buClr>
                <a:schemeClr val="bg2"/>
              </a:buClr>
              <a:buSzPct val="75000"/>
              <a:buFont typeface="Monotype Sorts"/>
              <a:buNone/>
            </a:pPr>
            <a:r>
              <a:rPr lang="en-GB" sz="2800" b="1">
                <a:solidFill>
                  <a:srgbClr val="FF0066"/>
                </a:solidFill>
                <a:latin typeface="Arial" charset="0"/>
              </a:rPr>
              <a:t>Evidence of a “regional problem”</a:t>
            </a:r>
          </a:p>
        </p:txBody>
      </p:sp>
      <p:sp>
        <p:nvSpPr>
          <p:cNvPr id="19460"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r>
              <a:rPr lang="en-US" smtClean="0">
                <a:cs typeface="Arial" charset="0"/>
              </a:rPr>
              <a:t>Slide </a:t>
            </a:r>
            <a:fld id="{E792E89E-C02F-412D-A77C-C627684D64A0}" type="slidenum">
              <a:rPr lang="en-US" smtClean="0">
                <a:cs typeface="Arial" charset="0"/>
              </a:rPr>
              <a:pPr/>
              <a:t>4</a:t>
            </a:fld>
            <a:endParaRPr lang="en-US" smtClean="0">
              <a:cs typeface="Arial" charset="0"/>
            </a:endParaRPr>
          </a:p>
        </p:txBody>
      </p:sp>
      <p:sp>
        <p:nvSpPr>
          <p:cNvPr id="21506" name="Rectangle 3"/>
          <p:cNvSpPr>
            <a:spLocks noGrp="1" noChangeArrowheads="1"/>
          </p:cNvSpPr>
          <p:nvPr>
            <p:ph type="body" idx="1"/>
          </p:nvPr>
        </p:nvSpPr>
        <p:spPr>
          <a:xfrm>
            <a:off x="838200" y="1066800"/>
            <a:ext cx="7772400" cy="1576388"/>
          </a:xfrm>
        </p:spPr>
        <p:txBody>
          <a:bodyPr/>
          <a:lstStyle/>
          <a:p>
            <a:pPr algn="ctr">
              <a:lnSpc>
                <a:spcPct val="90000"/>
              </a:lnSpc>
              <a:buFont typeface="Monotype Sorts"/>
              <a:buNone/>
            </a:pPr>
            <a:r>
              <a:rPr lang="en-GB" sz="2800" b="1" smtClean="0">
                <a:solidFill>
                  <a:srgbClr val="FF0066"/>
                </a:solidFill>
                <a:latin typeface="Arial" charset="0"/>
              </a:rPr>
              <a:t>Deprivation in England (2007)</a:t>
            </a:r>
          </a:p>
          <a:p>
            <a:pPr>
              <a:lnSpc>
                <a:spcPct val="90000"/>
              </a:lnSpc>
              <a:buClr>
                <a:srgbClr val="FF0066"/>
              </a:buClr>
            </a:pPr>
            <a:r>
              <a:rPr lang="en-GB" sz="1600" b="1" smtClean="0">
                <a:latin typeface="Arial" charset="0"/>
                <a:cs typeface="Times New Roman" pitchFamily="18" charset="0"/>
              </a:rPr>
              <a:t>The most deprived 20% of areas are concentrated in cities, ‘one-industry’ towns and coalmining areas </a:t>
            </a:r>
          </a:p>
          <a:p>
            <a:pPr>
              <a:lnSpc>
                <a:spcPct val="90000"/>
              </a:lnSpc>
              <a:buClr>
                <a:srgbClr val="FF0066"/>
              </a:buClr>
            </a:pPr>
            <a:r>
              <a:rPr lang="en-GB" sz="1600" b="1" smtClean="0">
                <a:latin typeface="Arial" charset="0"/>
                <a:cs typeface="Times New Roman" pitchFamily="18" charset="0"/>
              </a:rPr>
              <a:t>Over 9.8 million people live in these areas. </a:t>
            </a:r>
          </a:p>
          <a:p>
            <a:pPr>
              <a:lnSpc>
                <a:spcPct val="90000"/>
              </a:lnSpc>
              <a:buClr>
                <a:srgbClr val="FF0066"/>
              </a:buClr>
            </a:pPr>
            <a:r>
              <a:rPr lang="en-GB" sz="1600" b="1" smtClean="0">
                <a:latin typeface="Arial" charset="0"/>
              </a:rPr>
              <a:t>Concentrations - North West, London and West Midlands.</a:t>
            </a:r>
            <a:r>
              <a:rPr lang="en-GB" sz="1600" smtClean="0">
                <a:latin typeface="Arial" charset="0"/>
              </a:rPr>
              <a:t> </a:t>
            </a:r>
            <a:r>
              <a:rPr lang="en-GB" sz="1800" smtClean="0">
                <a:latin typeface="Arial" charset="0"/>
              </a:rPr>
              <a:t>	</a:t>
            </a:r>
          </a:p>
        </p:txBody>
      </p:sp>
      <p:sp>
        <p:nvSpPr>
          <p:cNvPr id="21507"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graphicFrame>
        <p:nvGraphicFramePr>
          <p:cNvPr id="10" name="Table 9"/>
          <p:cNvGraphicFramePr>
            <a:graphicFrameLocks noGrp="1"/>
          </p:cNvGraphicFramePr>
          <p:nvPr/>
        </p:nvGraphicFramePr>
        <p:xfrm>
          <a:off x="214282" y="2571744"/>
          <a:ext cx="8556198" cy="3395684"/>
        </p:xfrm>
        <a:graphic>
          <a:graphicData uri="http://schemas.openxmlformats.org/drawingml/2006/table">
            <a:tbl>
              <a:tblPr>
                <a:tableStyleId>{35758FB7-9AC5-4552-8A53-C91805E547FA}</a:tableStyleId>
              </a:tblPr>
              <a:tblGrid>
                <a:gridCol w="2286016"/>
                <a:gridCol w="1357322"/>
                <a:gridCol w="1000132"/>
                <a:gridCol w="1000132"/>
                <a:gridCol w="1143008"/>
                <a:gridCol w="928694"/>
                <a:gridCol w="840894"/>
              </a:tblGrid>
              <a:tr h="1233755">
                <a:tc>
                  <a:txBody>
                    <a:bodyPr/>
                    <a:lstStyle/>
                    <a:p>
                      <a:pPr algn="l" fontAlgn="b"/>
                      <a:endParaRPr lang="en-US" sz="1200" b="0" i="0" u="none" strike="noStrike" dirty="0">
                        <a:solidFill>
                          <a:srgbClr val="000000"/>
                        </a:solidFill>
                        <a:latin typeface="Arial" pitchFamily="34" charset="0"/>
                        <a:cs typeface="Arial" pitchFamily="34" charset="0"/>
                      </a:endParaRPr>
                    </a:p>
                  </a:txBody>
                  <a:tcPr marL="8819" marR="8819" marT="8819" marB="0" anchor="b"/>
                </a:tc>
                <a:tc>
                  <a:txBody>
                    <a:bodyPr/>
                    <a:lstStyle/>
                    <a:p>
                      <a:pPr algn="ctr" fontAlgn="b"/>
                      <a:endParaRPr lang="en-US" sz="1200" b="0" i="0" u="none" strike="noStrike" dirty="0">
                        <a:solidFill>
                          <a:srgbClr val="000000"/>
                        </a:solidFill>
                        <a:latin typeface="Arial" pitchFamily="34" charset="0"/>
                        <a:cs typeface="Arial" pitchFamily="34" charset="0"/>
                      </a:endParaRPr>
                    </a:p>
                  </a:txBody>
                  <a:tcPr marL="8819" marR="8819" marT="8819" marB="0" anchor="b"/>
                </a:tc>
                <a:tc>
                  <a:txBody>
                    <a:bodyPr/>
                    <a:lstStyle/>
                    <a:p>
                      <a:pPr algn="ctr" fontAlgn="b"/>
                      <a:r>
                        <a:rPr lang="en-US" sz="1200" u="none" strike="noStrike" dirty="0"/>
                        <a:t>Number of LSOAs in ‘most deprived 20% of LSOAs in England’ </a:t>
                      </a:r>
                      <a:endParaRPr lang="en-US" sz="1200" b="0" i="0" u="none" strike="noStrike" dirty="0">
                        <a:solidFill>
                          <a:srgbClr val="000000"/>
                        </a:solidFill>
                        <a:latin typeface="Arial" pitchFamily="34" charset="0"/>
                        <a:cs typeface="Arial" pitchFamily="34" charset="0"/>
                      </a:endParaRPr>
                    </a:p>
                  </a:txBody>
                  <a:tcPr marL="8819" marR="8819" marT="8819" marB="0" anchor="b"/>
                </a:tc>
                <a:tc>
                  <a:txBody>
                    <a:bodyPr/>
                    <a:lstStyle/>
                    <a:p>
                      <a:pPr algn="ctr" fontAlgn="b"/>
                      <a:r>
                        <a:rPr lang="en-US" sz="1200" u="none" strike="noStrike" dirty="0"/>
                        <a:t>% of LSOAs in each Region falling in ‘most deprived 20% of LSOAs in England’ </a:t>
                      </a:r>
                      <a:endParaRPr lang="en-US" sz="1200" b="0" i="0" u="none" strike="noStrike" dirty="0">
                        <a:solidFill>
                          <a:srgbClr val="000000"/>
                        </a:solidFill>
                        <a:latin typeface="Arial" pitchFamily="34" charset="0"/>
                        <a:cs typeface="Arial" pitchFamily="34" charset="0"/>
                      </a:endParaRPr>
                    </a:p>
                  </a:txBody>
                  <a:tcPr marL="8819" marR="8819" marT="8819" marB="0" anchor="b"/>
                </a:tc>
                <a:tc>
                  <a:txBody>
                    <a:bodyPr/>
                    <a:lstStyle/>
                    <a:p>
                      <a:pPr algn="ctr" fontAlgn="b"/>
                      <a:r>
                        <a:rPr lang="en-US" sz="1200" u="none" strike="noStrike" dirty="0"/>
                        <a:t>Number of LSOAs in ‘most deprived 20% of LSOAs in England’ </a:t>
                      </a:r>
                      <a:endParaRPr lang="en-US" sz="1200" b="0" i="0" u="none" strike="noStrike" dirty="0">
                        <a:solidFill>
                          <a:srgbClr val="000000"/>
                        </a:solidFill>
                        <a:latin typeface="Arial" pitchFamily="34" charset="0"/>
                        <a:cs typeface="Arial" pitchFamily="34" charset="0"/>
                      </a:endParaRPr>
                    </a:p>
                  </a:txBody>
                  <a:tcPr marL="8819" marR="8819" marT="8819" marB="0" anchor="b"/>
                </a:tc>
                <a:tc>
                  <a:txBody>
                    <a:bodyPr/>
                    <a:lstStyle/>
                    <a:p>
                      <a:pPr algn="ctr" fontAlgn="b"/>
                      <a:r>
                        <a:rPr lang="en-US" sz="1200" u="none" strike="noStrike" dirty="0"/>
                        <a:t>% of LSOAs in each Region falling in ‘most deprived 20% of LSOAs in England’ </a:t>
                      </a:r>
                      <a:endParaRPr lang="en-US" sz="1200" b="0" i="0" u="none" strike="noStrike" dirty="0">
                        <a:solidFill>
                          <a:srgbClr val="000000"/>
                        </a:solidFill>
                        <a:latin typeface="Arial" pitchFamily="34" charset="0"/>
                        <a:cs typeface="Arial" pitchFamily="34" charset="0"/>
                      </a:endParaRPr>
                    </a:p>
                  </a:txBody>
                  <a:tcPr marL="8819" marR="8819" marT="8819" marB="0" anchor="b"/>
                </a:tc>
                <a:tc>
                  <a:txBody>
                    <a:bodyPr/>
                    <a:lstStyle/>
                    <a:p>
                      <a:endParaRPr lang="en-US" dirty="0"/>
                    </a:p>
                  </a:txBody>
                  <a:tcPr marL="8819" marR="8819" marT="8819" marB="0" anchor="b"/>
                </a:tc>
              </a:tr>
              <a:tr h="358531">
                <a:tc>
                  <a:txBody>
                    <a:bodyPr/>
                    <a:lstStyle/>
                    <a:p>
                      <a:pPr algn="l" fontAlgn="b"/>
                      <a:endParaRPr lang="en-US" sz="1200" b="0" i="0" u="none" strike="noStrike">
                        <a:solidFill>
                          <a:srgbClr val="000000"/>
                        </a:solidFill>
                        <a:latin typeface="Arial" pitchFamily="34" charset="0"/>
                        <a:cs typeface="Arial" pitchFamily="34" charset="0"/>
                      </a:endParaRPr>
                    </a:p>
                  </a:txBody>
                  <a:tcPr marL="8819" marR="8819" marT="8819" marB="0" anchor="b"/>
                </a:tc>
                <a:tc>
                  <a:txBody>
                    <a:bodyPr/>
                    <a:lstStyle/>
                    <a:p>
                      <a:pPr algn="ctr" fontAlgn="b"/>
                      <a:r>
                        <a:rPr lang="en-US" sz="1200" u="none" strike="noStrike" dirty="0"/>
                        <a:t>Number of </a:t>
                      </a:r>
                      <a:r>
                        <a:rPr lang="en-US" sz="1200" u="none" strike="noStrike" dirty="0" smtClean="0"/>
                        <a:t>LSOAs</a:t>
                      </a:r>
                      <a:endParaRPr lang="en-US" sz="1200" b="0" i="0" u="none" strike="noStrike" dirty="0">
                        <a:solidFill>
                          <a:srgbClr val="000000"/>
                        </a:solidFill>
                        <a:latin typeface="Arial" pitchFamily="34" charset="0"/>
                        <a:cs typeface="Arial" pitchFamily="34" charset="0"/>
                      </a:endParaRPr>
                    </a:p>
                  </a:txBody>
                  <a:tcPr marL="8819" marR="8819" marT="8819" marB="0" anchor="b"/>
                </a:tc>
                <a:tc gridSpan="2">
                  <a:txBody>
                    <a:bodyPr/>
                    <a:lstStyle/>
                    <a:p>
                      <a:pPr algn="ctr" fontAlgn="b"/>
                      <a:r>
                        <a:rPr lang="en-US" sz="1200" u="none" strike="noStrike" dirty="0"/>
                        <a:t>2007</a:t>
                      </a:r>
                      <a:endParaRPr lang="en-US" sz="1200" b="0" i="0" u="none" strike="noStrike" dirty="0">
                        <a:solidFill>
                          <a:srgbClr val="000000"/>
                        </a:solidFill>
                        <a:latin typeface="Arial" pitchFamily="34" charset="0"/>
                        <a:cs typeface="Arial" pitchFamily="34" charset="0"/>
                      </a:endParaRPr>
                    </a:p>
                  </a:txBody>
                  <a:tcPr marL="8819" marR="8819" marT="8819" marB="0" anchor="b"/>
                </a:tc>
                <a:tc hMerge="1">
                  <a:txBody>
                    <a:bodyPr/>
                    <a:lstStyle/>
                    <a:p>
                      <a:endParaRPr lang="en-US"/>
                    </a:p>
                  </a:txBody>
                  <a:tcPr/>
                </a:tc>
                <a:tc gridSpan="2">
                  <a:txBody>
                    <a:bodyPr/>
                    <a:lstStyle/>
                    <a:p>
                      <a:pPr algn="ctr" fontAlgn="b"/>
                      <a:r>
                        <a:rPr lang="en-US" sz="1200" u="none" strike="noStrike" dirty="0"/>
                        <a:t>2004</a:t>
                      </a:r>
                      <a:endParaRPr lang="en-US" sz="1200" b="0" i="0" u="none" strike="noStrike" dirty="0">
                        <a:solidFill>
                          <a:srgbClr val="000000"/>
                        </a:solidFill>
                        <a:latin typeface="Arial" pitchFamily="34" charset="0"/>
                        <a:cs typeface="Arial" pitchFamily="34" charset="0"/>
                      </a:endParaRPr>
                    </a:p>
                  </a:txBody>
                  <a:tcPr marL="8819" marR="8819" marT="8819" marB="0" anchor="b"/>
                </a:tc>
                <a:tc hMerge="1">
                  <a:txBody>
                    <a:bodyPr/>
                    <a:lstStyle/>
                    <a:p>
                      <a:endParaRPr lang="en-US"/>
                    </a:p>
                  </a:txBody>
                  <a:tcPr/>
                </a:tc>
                <a:tc>
                  <a:txBody>
                    <a:bodyPr/>
                    <a:lstStyle/>
                    <a:p>
                      <a:pPr algn="ctr" fontAlgn="b"/>
                      <a:r>
                        <a:rPr lang="en-US" sz="1200" u="none" strike="noStrike"/>
                        <a:t>Change</a:t>
                      </a:r>
                      <a:endParaRPr lang="en-US" sz="1200" b="0" i="0" u="none" strike="noStrike">
                        <a:solidFill>
                          <a:srgbClr val="000000"/>
                        </a:solidFill>
                        <a:latin typeface="Arial" pitchFamily="34" charset="0"/>
                        <a:cs typeface="Arial" pitchFamily="34" charset="0"/>
                      </a:endParaRPr>
                    </a:p>
                  </a:txBody>
                  <a:tcPr marL="8819" marR="8819" marT="8819" marB="0" anchor="b"/>
                </a:tc>
              </a:tr>
              <a:tr h="183486">
                <a:tc>
                  <a:txBody>
                    <a:bodyPr/>
                    <a:lstStyle/>
                    <a:p>
                      <a:pPr algn="l" fontAlgn="b"/>
                      <a:r>
                        <a:rPr lang="en-US" sz="1200" b="0" i="0" u="none" strike="noStrike">
                          <a:solidFill>
                            <a:srgbClr val="000000"/>
                          </a:solidFill>
                          <a:latin typeface="Arial" pitchFamily="34" charset="0"/>
                          <a:cs typeface="Arial" pitchFamily="34" charset="0"/>
                        </a:rPr>
                        <a:t>North West </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4,459</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1,420</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31.8</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1,461</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32.8</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-41</a:t>
                      </a:r>
                    </a:p>
                  </a:txBody>
                  <a:tcPr marL="9525" marR="9525" marT="9525" marB="0" anchor="b"/>
                </a:tc>
              </a:tr>
              <a:tr h="183486">
                <a:tc>
                  <a:txBody>
                    <a:bodyPr/>
                    <a:lstStyle/>
                    <a:p>
                      <a:pPr algn="l" fontAlgn="b"/>
                      <a:r>
                        <a:rPr lang="en-US" sz="1200" b="0" i="0" u="none" strike="noStrike">
                          <a:solidFill>
                            <a:srgbClr val="000000"/>
                          </a:solidFill>
                          <a:latin typeface="Arial" pitchFamily="34" charset="0"/>
                          <a:cs typeface="Arial" pitchFamily="34" charset="0"/>
                        </a:rPr>
                        <a:t>London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4,765</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1,351</a:t>
                      </a:r>
                    </a:p>
                  </a:txBody>
                  <a:tcPr marL="9525" marR="9525" marT="9525" marB="0" anchor="b"/>
                </a:tc>
                <a:tc>
                  <a:txBody>
                    <a:bodyPr/>
                    <a:lstStyle/>
                    <a:p>
                      <a:pPr algn="ctr" fontAlgn="b"/>
                      <a:r>
                        <a:rPr lang="en-US" sz="1200" b="0" i="0" u="none" strike="noStrike" dirty="0">
                          <a:solidFill>
                            <a:srgbClr val="FF0000"/>
                          </a:solidFill>
                          <a:latin typeface="Arial" pitchFamily="34" charset="0"/>
                          <a:cs typeface="Arial" pitchFamily="34" charset="0"/>
                        </a:rPr>
                        <a:t>28.4</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1,260</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26.4</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91</a:t>
                      </a:r>
                    </a:p>
                  </a:txBody>
                  <a:tcPr marL="9525" marR="9525" marT="9525" marB="0" anchor="b"/>
                </a:tc>
              </a:tr>
              <a:tr h="183486">
                <a:tc>
                  <a:txBody>
                    <a:bodyPr/>
                    <a:lstStyle/>
                    <a:p>
                      <a:pPr algn="l" fontAlgn="b"/>
                      <a:r>
                        <a:rPr lang="en-US" sz="1200" b="0" i="0" u="none" strike="noStrike">
                          <a:solidFill>
                            <a:srgbClr val="000000"/>
                          </a:solidFill>
                          <a:latin typeface="Arial" pitchFamily="34" charset="0"/>
                          <a:cs typeface="Arial" pitchFamily="34" charset="0"/>
                        </a:rPr>
                        <a:t>West Midlands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3,482</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951</a:t>
                      </a:r>
                    </a:p>
                  </a:txBody>
                  <a:tcPr marL="9525" marR="9525" marT="9525" marB="0" anchor="b"/>
                </a:tc>
                <a:tc>
                  <a:txBody>
                    <a:bodyPr/>
                    <a:lstStyle/>
                    <a:p>
                      <a:pPr algn="ctr" fontAlgn="b"/>
                      <a:r>
                        <a:rPr lang="en-US" sz="1200" b="0" i="0" u="none" strike="noStrike" dirty="0">
                          <a:solidFill>
                            <a:srgbClr val="FF0000"/>
                          </a:solidFill>
                          <a:latin typeface="Arial" pitchFamily="34" charset="0"/>
                          <a:cs typeface="Arial" pitchFamily="34" charset="0"/>
                        </a:rPr>
                        <a:t>27.3</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917</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26.3</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34</a:t>
                      </a:r>
                    </a:p>
                  </a:txBody>
                  <a:tcPr marL="9525" marR="9525" marT="9525" marB="0" anchor="b"/>
                </a:tc>
              </a:tr>
              <a:tr h="183486">
                <a:tc>
                  <a:txBody>
                    <a:bodyPr/>
                    <a:lstStyle/>
                    <a:p>
                      <a:pPr algn="l" fontAlgn="b"/>
                      <a:r>
                        <a:rPr lang="en-US" sz="1200" b="0" i="0" u="none" strike="noStrike">
                          <a:solidFill>
                            <a:srgbClr val="000000"/>
                          </a:solidFill>
                          <a:latin typeface="Arial" pitchFamily="34" charset="0"/>
                          <a:cs typeface="Arial" pitchFamily="34" charset="0"/>
                        </a:rPr>
                        <a:t>Yorkshire &amp; the Humber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3,293</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907</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27.5</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976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29.6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-69</a:t>
                      </a:r>
                    </a:p>
                  </a:txBody>
                  <a:tcPr marL="9525" marR="9525" marT="9525" marB="0" anchor="b"/>
                </a:tc>
              </a:tr>
              <a:tr h="183486">
                <a:tc>
                  <a:txBody>
                    <a:bodyPr/>
                    <a:lstStyle/>
                    <a:p>
                      <a:pPr algn="l" fontAlgn="b"/>
                      <a:r>
                        <a:rPr lang="en-US" sz="1200" b="0" i="0" u="none" strike="noStrike">
                          <a:solidFill>
                            <a:srgbClr val="000000"/>
                          </a:solidFill>
                          <a:latin typeface="Arial" pitchFamily="34" charset="0"/>
                          <a:cs typeface="Arial" pitchFamily="34" charset="0"/>
                        </a:rPr>
                        <a:t>North East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1,656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566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34.2</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631</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38.1</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-65</a:t>
                      </a:r>
                    </a:p>
                  </a:txBody>
                  <a:tcPr marL="9525" marR="9525" marT="9525" marB="0" anchor="b"/>
                </a:tc>
              </a:tr>
              <a:tr h="208934">
                <a:tc>
                  <a:txBody>
                    <a:bodyPr/>
                    <a:lstStyle/>
                    <a:p>
                      <a:pPr algn="l" fontAlgn="b"/>
                      <a:r>
                        <a:rPr lang="en-US" sz="1200" b="0" i="0" u="none" strike="noStrike">
                          <a:solidFill>
                            <a:srgbClr val="000000"/>
                          </a:solidFill>
                          <a:latin typeface="Arial" pitchFamily="34" charset="0"/>
                          <a:cs typeface="Arial" pitchFamily="34" charset="0"/>
                        </a:rPr>
                        <a:t>East Midlands </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2,732</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460</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16.8</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482</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17.6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-22</a:t>
                      </a:r>
                    </a:p>
                  </a:txBody>
                  <a:tcPr marL="9525" marR="9525" marT="9525" marB="0" anchor="b"/>
                </a:tc>
              </a:tr>
              <a:tr h="183486">
                <a:tc>
                  <a:txBody>
                    <a:bodyPr/>
                    <a:lstStyle/>
                    <a:p>
                      <a:pPr algn="l" fontAlgn="b"/>
                      <a:r>
                        <a:rPr lang="en-US" sz="1200" b="0" i="0" u="none" strike="noStrike">
                          <a:solidFill>
                            <a:srgbClr val="000000"/>
                          </a:solidFill>
                          <a:latin typeface="Arial" pitchFamily="34" charset="0"/>
                          <a:cs typeface="Arial" pitchFamily="34" charset="0"/>
                        </a:rPr>
                        <a:t>South East (excluding London)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5,319</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318</a:t>
                      </a:r>
                    </a:p>
                  </a:txBody>
                  <a:tcPr marL="9525" marR="9525" marT="9525" marB="0" anchor="b"/>
                </a:tc>
                <a:tc>
                  <a:txBody>
                    <a:bodyPr/>
                    <a:lstStyle/>
                    <a:p>
                      <a:pPr algn="ctr" fontAlgn="b"/>
                      <a:r>
                        <a:rPr lang="en-US" sz="1200" b="0" i="0" u="none" strike="noStrike">
                          <a:solidFill>
                            <a:srgbClr val="FF0000"/>
                          </a:solidFill>
                          <a:latin typeface="Arial" pitchFamily="34" charset="0"/>
                          <a:cs typeface="Arial" pitchFamily="34" charset="0"/>
                        </a:rPr>
                        <a:t>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271</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5.1</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47</a:t>
                      </a:r>
                    </a:p>
                  </a:txBody>
                  <a:tcPr marL="9525" marR="9525" marT="9525" marB="0" anchor="b"/>
                </a:tc>
              </a:tr>
              <a:tr h="183486">
                <a:tc>
                  <a:txBody>
                    <a:bodyPr/>
                    <a:lstStyle/>
                    <a:p>
                      <a:pPr algn="l" fontAlgn="b"/>
                      <a:r>
                        <a:rPr lang="en-US" sz="1200" b="0" i="0" u="none" strike="noStrike">
                          <a:solidFill>
                            <a:srgbClr val="000000"/>
                          </a:solidFill>
                          <a:latin typeface="Arial" pitchFamily="34" charset="0"/>
                          <a:cs typeface="Arial" pitchFamily="34" charset="0"/>
                        </a:rPr>
                        <a:t>South West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3,226</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300</a:t>
                      </a:r>
                    </a:p>
                  </a:txBody>
                  <a:tcPr marL="9525" marR="9525" marT="9525" marB="0" anchor="b"/>
                </a:tc>
                <a:tc>
                  <a:txBody>
                    <a:bodyPr/>
                    <a:lstStyle/>
                    <a:p>
                      <a:pPr algn="ctr" fontAlgn="b"/>
                      <a:r>
                        <a:rPr lang="en-US" sz="1200" b="0" i="0" u="none" strike="noStrike">
                          <a:solidFill>
                            <a:srgbClr val="FF0000"/>
                          </a:solidFill>
                          <a:latin typeface="Arial" pitchFamily="34" charset="0"/>
                          <a:cs typeface="Arial" pitchFamily="34" charset="0"/>
                        </a:rPr>
                        <a:t>9.3</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278</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8.6</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22</a:t>
                      </a:r>
                    </a:p>
                  </a:txBody>
                  <a:tcPr marL="9525" marR="9525" marT="9525" marB="0" anchor="b"/>
                </a:tc>
              </a:tr>
              <a:tr h="183486">
                <a:tc>
                  <a:txBody>
                    <a:bodyPr/>
                    <a:lstStyle/>
                    <a:p>
                      <a:pPr algn="l" fontAlgn="b"/>
                      <a:r>
                        <a:rPr lang="en-US" sz="1200" b="0" i="0" u="none" strike="noStrike" dirty="0">
                          <a:solidFill>
                            <a:srgbClr val="000000"/>
                          </a:solidFill>
                          <a:latin typeface="Arial" pitchFamily="34" charset="0"/>
                          <a:cs typeface="Arial" pitchFamily="34" charset="0"/>
                        </a:rPr>
                        <a:t>East </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3,550</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223</a:t>
                      </a:r>
                    </a:p>
                  </a:txBody>
                  <a:tcPr marL="9525" marR="9525" marT="9525" marB="0" anchor="b"/>
                </a:tc>
                <a:tc>
                  <a:txBody>
                    <a:bodyPr/>
                    <a:lstStyle/>
                    <a:p>
                      <a:pPr algn="ctr" fontAlgn="b"/>
                      <a:r>
                        <a:rPr lang="en-US" sz="1200" b="0" i="0" u="none" strike="noStrike">
                          <a:solidFill>
                            <a:srgbClr val="FF0000"/>
                          </a:solidFill>
                          <a:latin typeface="Arial" pitchFamily="34" charset="0"/>
                          <a:cs typeface="Arial" pitchFamily="34" charset="0"/>
                        </a:rPr>
                        <a:t>6.3</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220</a:t>
                      </a:r>
                    </a:p>
                  </a:txBody>
                  <a:tcPr marL="9525" marR="9525" marT="9525" marB="0" anchor="b"/>
                </a:tc>
                <a:tc>
                  <a:txBody>
                    <a:bodyPr/>
                    <a:lstStyle/>
                    <a:p>
                      <a:pPr algn="ctr" fontAlgn="b"/>
                      <a:r>
                        <a:rPr lang="en-US" sz="1200" b="0" i="0" u="none" strike="noStrike">
                          <a:solidFill>
                            <a:srgbClr val="000000"/>
                          </a:solidFill>
                          <a:latin typeface="Arial" pitchFamily="34" charset="0"/>
                          <a:cs typeface="Arial" pitchFamily="34" charset="0"/>
                        </a:rPr>
                        <a:t>6.2</a:t>
                      </a:r>
                    </a:p>
                  </a:txBody>
                  <a:tcPr marL="9525" marR="9525" marT="9525" marB="0" anchor="b"/>
                </a:tc>
                <a:tc>
                  <a:txBody>
                    <a:bodyPr/>
                    <a:lstStyle/>
                    <a:p>
                      <a:pPr algn="ctr" fontAlgn="b"/>
                      <a:r>
                        <a:rPr lang="en-US" sz="1200" b="0" i="0" u="none" strike="noStrike" dirty="0">
                          <a:solidFill>
                            <a:srgbClr val="000000"/>
                          </a:solidFill>
                          <a:latin typeface="Arial" pitchFamily="34" charset="0"/>
                          <a:cs typeface="Arial" pitchFamily="34" charset="0"/>
                        </a:rPr>
                        <a:t>3</a:t>
                      </a:r>
                    </a:p>
                  </a:txBody>
                  <a:tcPr marL="9525" marR="9525" marT="9525" marB="0" anchor="b"/>
                </a:tc>
              </a:tr>
            </a:tbl>
          </a:graphicData>
        </a:graphic>
      </p:graphicFrame>
      <p:sp>
        <p:nvSpPr>
          <p:cNvPr id="21509" name="TextBox 10"/>
          <p:cNvSpPr txBox="1">
            <a:spLocks noChangeArrowheads="1"/>
          </p:cNvSpPr>
          <p:nvPr/>
        </p:nvSpPr>
        <p:spPr bwMode="auto">
          <a:xfrm>
            <a:off x="285750" y="6000750"/>
            <a:ext cx="3070225" cy="246063"/>
          </a:xfrm>
          <a:prstGeom prst="rect">
            <a:avLst/>
          </a:prstGeom>
          <a:noFill/>
          <a:ln w="9525">
            <a:noFill/>
            <a:miter lim="800000"/>
            <a:headEnd/>
            <a:tailEnd/>
          </a:ln>
        </p:spPr>
        <p:txBody>
          <a:bodyPr wrap="none">
            <a:spAutoFit/>
          </a:bodyPr>
          <a:lstStyle/>
          <a:p>
            <a:pPr eaLnBrk="0" hangingPunct="0">
              <a:spcBef>
                <a:spcPct val="20000"/>
              </a:spcBef>
              <a:buClr>
                <a:schemeClr val="tx2"/>
              </a:buClr>
              <a:buSzPct val="75000"/>
              <a:buFont typeface="Monotype Sorts"/>
              <a:buNone/>
            </a:pPr>
            <a:r>
              <a:rPr lang="en-GB" sz="1000">
                <a:latin typeface="Arial" charset="0"/>
              </a:rPr>
              <a:t>Source: Dept Communities and Local Government </a:t>
            </a:r>
            <a:endParaRPr lang="en-US" sz="10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Slide Number Placeholder 3"/>
          <p:cNvSpPr>
            <a:spLocks noGrp="1"/>
          </p:cNvSpPr>
          <p:nvPr>
            <p:ph type="sldNum" sz="quarter" idx="12"/>
          </p:nvPr>
        </p:nvSpPr>
        <p:spPr>
          <a:noFill/>
        </p:spPr>
        <p:txBody>
          <a:bodyPr/>
          <a:lstStyle/>
          <a:p>
            <a:r>
              <a:rPr lang="en-US" smtClean="0">
                <a:cs typeface="Arial" charset="0"/>
              </a:rPr>
              <a:t>Slide </a:t>
            </a:r>
            <a:fld id="{7647E66F-F039-4D09-81FC-C2ACB2B3C46F}" type="slidenum">
              <a:rPr lang="en-US" smtClean="0">
                <a:cs typeface="Arial" charset="0"/>
              </a:rPr>
              <a:pPr/>
              <a:t>5</a:t>
            </a:fld>
            <a:endParaRPr lang="en-US" smtClean="0">
              <a:cs typeface="Arial" charset="0"/>
            </a:endParaRPr>
          </a:p>
        </p:txBody>
      </p:sp>
      <p:pic>
        <p:nvPicPr>
          <p:cNvPr id="63498" name="Picture 2"/>
          <p:cNvPicPr>
            <a:picLocks noChangeAspect="1" noChangeArrowheads="1"/>
          </p:cNvPicPr>
          <p:nvPr/>
        </p:nvPicPr>
        <p:blipFill>
          <a:blip r:embed="rId4"/>
          <a:srcRect/>
          <a:stretch>
            <a:fillRect/>
          </a:stretch>
        </p:blipFill>
        <p:spPr bwMode="auto">
          <a:xfrm>
            <a:off x="609600" y="1676400"/>
            <a:ext cx="3105150" cy="4114800"/>
          </a:xfrm>
          <a:prstGeom prst="rect">
            <a:avLst/>
          </a:prstGeom>
          <a:noFill/>
          <a:ln w="9525">
            <a:noFill/>
            <a:miter lim="800000"/>
            <a:headEnd/>
            <a:tailEnd/>
          </a:ln>
        </p:spPr>
      </p:pic>
      <p:pic>
        <p:nvPicPr>
          <p:cNvPr id="63499" name="Picture 4"/>
          <p:cNvPicPr>
            <a:picLocks noChangeAspect="1" noChangeArrowheads="1"/>
          </p:cNvPicPr>
          <p:nvPr/>
        </p:nvPicPr>
        <p:blipFill>
          <a:blip r:embed="rId5"/>
          <a:srcRect/>
          <a:stretch>
            <a:fillRect/>
          </a:stretch>
        </p:blipFill>
        <p:spPr bwMode="auto">
          <a:xfrm>
            <a:off x="4191000" y="1524000"/>
            <a:ext cx="4324350" cy="4581525"/>
          </a:xfrm>
          <a:prstGeom prst="rect">
            <a:avLst/>
          </a:prstGeom>
          <a:noFill/>
          <a:ln w="9525">
            <a:noFill/>
            <a:miter lim="800000"/>
            <a:headEnd/>
            <a:tailEnd/>
          </a:ln>
        </p:spPr>
      </p:pic>
      <p:sp>
        <p:nvSpPr>
          <p:cNvPr id="63500" name="Text Box 6"/>
          <p:cNvSpPr txBox="1">
            <a:spLocks noChangeArrowheads="1"/>
          </p:cNvSpPr>
          <p:nvPr/>
        </p:nvSpPr>
        <p:spPr bwMode="auto">
          <a:xfrm>
            <a:off x="1676400" y="990600"/>
            <a:ext cx="6057900" cy="5191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spcBef>
                <a:spcPct val="20000"/>
              </a:spcBef>
              <a:buClr>
                <a:schemeClr val="tx2"/>
              </a:buClr>
              <a:buSzPct val="75000"/>
              <a:buFont typeface="Monotype Sorts"/>
              <a:buNone/>
            </a:pPr>
            <a:r>
              <a:rPr lang="en-GB" sz="2800" b="1">
                <a:solidFill>
                  <a:srgbClr val="FF0066"/>
                </a:solidFill>
                <a:latin typeface="Arial" charset="0"/>
              </a:rPr>
              <a:t>Deprivation - A Tale of two regions</a:t>
            </a:r>
          </a:p>
        </p:txBody>
      </p:sp>
      <p:graphicFrame>
        <p:nvGraphicFramePr>
          <p:cNvPr id="63496" name="Object 8"/>
          <p:cNvGraphicFramePr>
            <a:graphicFrameLocks noChangeAspect="1"/>
          </p:cNvGraphicFramePr>
          <p:nvPr/>
        </p:nvGraphicFramePr>
        <p:xfrm>
          <a:off x="685800" y="5867400"/>
          <a:ext cx="914400" cy="714375"/>
        </p:xfrm>
        <a:graphic>
          <a:graphicData uri="http://schemas.openxmlformats.org/presentationml/2006/ole">
            <p:oleObj spid="_x0000_s63496" name="Document" showAsIcon="1" r:id="rId6" imgW="914400" imgH="714240" progId="Word.Document.8">
              <p:embed/>
            </p:oleObj>
          </a:graphicData>
        </a:graphic>
      </p:graphicFrame>
      <p:sp>
        <p:nvSpPr>
          <p:cNvPr id="63501"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496"/>
                                        </p:tgtEl>
                                        <p:attrNameLst>
                                          <p:attrName>style.visibility</p:attrName>
                                        </p:attrNameLst>
                                      </p:cBhvr>
                                      <p:to>
                                        <p:strVal val="visible"/>
                                      </p:to>
                                    </p:set>
                                    <p:anim calcmode="lin" valueType="num">
                                      <p:cBhvr additive="base">
                                        <p:cTn id="7" dur="500" fill="hold"/>
                                        <p:tgtEl>
                                          <p:spTgt spid="63496"/>
                                        </p:tgtEl>
                                        <p:attrNameLst>
                                          <p:attrName>ppt_x</p:attrName>
                                        </p:attrNameLst>
                                      </p:cBhvr>
                                      <p:tavLst>
                                        <p:tav tm="0">
                                          <p:val>
                                            <p:strVal val="0-#ppt_w/2"/>
                                          </p:val>
                                        </p:tav>
                                        <p:tav tm="100000">
                                          <p:val>
                                            <p:strVal val="#ppt_x"/>
                                          </p:val>
                                        </p:tav>
                                      </p:tavLst>
                                    </p:anim>
                                    <p:anim calcmode="lin" valueType="num">
                                      <p:cBhvr additive="base">
                                        <p:cTn id="8" dur="500" fill="hold"/>
                                        <p:tgtEl>
                                          <p:spTgt spid="634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verb" presetSubtype="0" fill="hold" nodeType="afterEffect">
                                  <p:stCondLst>
                                    <p:cond delay="0"/>
                                  </p:stCondLst>
                                  <p:childTnLst>
                                    <p:cmd type="verb" cmd="1">
                                      <p:cBhvr>
                                        <p:cTn id="11" dur="1" fill="hold"/>
                                        <p:tgtEl>
                                          <p:spTgt spid="63496"/>
                                        </p:tgtEl>
                                      </p:cBhvr>
                                    </p:cmd>
                                  </p:childTnLst>
                                  <p:subTnLst>
                                    <p:set>
                                      <p:cBhvr>
                                        <p:cTn presetID="0" presetClass="entr" presetSubtype="0" dur="1" fill="hold" display="0" masterRel="sameClick">
                                          <p:stCondLst>
                                            <p:cond evt="begin" delay="0">
                                              <p:tn val="10"/>
                                            </p:cond>
                                          </p:stCondLst>
                                        </p:cTn>
                                        <p:tgtEl>
                                          <p:spTgt spid="63496"/>
                                        </p:tgtEl>
                                        <p:attrNameLst>
                                          <p:attrName>style.visibility</p:attrName>
                                        </p:attrNameLst>
                                      </p:cBhvr>
                                      <p:to>
                                        <p:strVal val="visible"/>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2"/>
          </p:nvPr>
        </p:nvSpPr>
        <p:spPr>
          <a:noFill/>
        </p:spPr>
        <p:txBody>
          <a:bodyPr/>
          <a:lstStyle/>
          <a:p>
            <a:r>
              <a:rPr lang="en-US" smtClean="0">
                <a:cs typeface="Arial" charset="0"/>
              </a:rPr>
              <a:t>Slide </a:t>
            </a:r>
            <a:fld id="{2B35A842-EFA8-483D-9AB1-DDFE6FE45C5C}" type="slidenum">
              <a:rPr lang="en-US" smtClean="0">
                <a:cs typeface="Arial" charset="0"/>
              </a:rPr>
              <a:pPr/>
              <a:t>6</a:t>
            </a:fld>
            <a:endParaRPr lang="en-US" smtClean="0">
              <a:cs typeface="Arial" charset="0"/>
            </a:endParaRPr>
          </a:p>
        </p:txBody>
      </p:sp>
      <p:sp>
        <p:nvSpPr>
          <p:cNvPr id="65538" name="Text Box 1027"/>
          <p:cNvSpPr txBox="1">
            <a:spLocks noChangeArrowheads="1"/>
          </p:cNvSpPr>
          <p:nvPr/>
        </p:nvSpPr>
        <p:spPr bwMode="auto">
          <a:xfrm>
            <a:off x="285750" y="1285875"/>
            <a:ext cx="3619500" cy="4402138"/>
          </a:xfrm>
          <a:prstGeom prst="rect">
            <a:avLst/>
          </a:prstGeom>
          <a:noFill/>
          <a:ln w="12700">
            <a:noFill/>
            <a:miter lim="800000"/>
            <a:headEnd type="none" w="sm" len="sm"/>
            <a:tailEnd type="none" w="sm" len="sm"/>
          </a:ln>
        </p:spPr>
        <p:txBody>
          <a:bodyPr lIns="92075" tIns="46038" rIns="92075" bIns="46038">
            <a:spAutoFit/>
          </a:bodyPr>
          <a:lstStyle/>
          <a:p>
            <a:pPr eaLnBrk="0" hangingPunct="0">
              <a:spcBef>
                <a:spcPct val="50000"/>
              </a:spcBef>
              <a:buClr>
                <a:schemeClr val="tx2"/>
              </a:buClr>
              <a:buSzPct val="75000"/>
              <a:buFont typeface="Monotype Sorts"/>
              <a:buNone/>
            </a:pPr>
            <a:r>
              <a:rPr lang="en-GB" sz="2000" b="1">
                <a:solidFill>
                  <a:srgbClr val="FF0066"/>
                </a:solidFill>
                <a:latin typeface="Arial" charset="0"/>
              </a:rPr>
              <a:t>A European-wide problem</a:t>
            </a:r>
          </a:p>
          <a:p>
            <a:pPr eaLnBrk="0" hangingPunct="0">
              <a:spcBef>
                <a:spcPct val="50000"/>
              </a:spcBef>
              <a:buClr>
                <a:schemeClr val="tx2"/>
              </a:buClr>
              <a:buSzPct val="75000"/>
              <a:buFont typeface="Monotype Sorts"/>
              <a:buNone/>
            </a:pPr>
            <a:r>
              <a:rPr lang="en-GB" sz="2000">
                <a:latin typeface="Arial" charset="0"/>
              </a:rPr>
              <a:t>In the EU evidence of continuing disparities is made even more acute by inclusion of accession countries. In 2004, the top regions (with 10% of the </a:t>
            </a:r>
            <a:r>
              <a:rPr lang="pl-PL" sz="2000">
                <a:latin typeface="Arial" charset="0"/>
              </a:rPr>
              <a:t>EU </a:t>
            </a:r>
            <a:r>
              <a:rPr lang="en-GB" sz="2000">
                <a:latin typeface="Arial" charset="0"/>
              </a:rPr>
              <a:t>population) had a GDP per head that was almost 5 times higher than that in the bottom regions (with 10% of the </a:t>
            </a:r>
            <a:r>
              <a:rPr lang="pl-PL" sz="2000">
                <a:latin typeface="Arial" charset="0"/>
              </a:rPr>
              <a:t>EU </a:t>
            </a:r>
            <a:r>
              <a:rPr lang="en-GB" sz="2000">
                <a:latin typeface="Arial" charset="0"/>
              </a:rPr>
              <a:t>population).</a:t>
            </a:r>
          </a:p>
          <a:p>
            <a:pPr eaLnBrk="0" hangingPunct="0">
              <a:spcBef>
                <a:spcPct val="50000"/>
              </a:spcBef>
              <a:buClr>
                <a:schemeClr val="tx2"/>
              </a:buClr>
              <a:buSzPct val="75000"/>
              <a:buFont typeface="Monotype Sorts"/>
              <a:buNone/>
            </a:pPr>
            <a:endParaRPr lang="en-GB" sz="2000">
              <a:latin typeface="Arial" charset="0"/>
            </a:endParaRPr>
          </a:p>
        </p:txBody>
      </p:sp>
      <p:sp>
        <p:nvSpPr>
          <p:cNvPr id="65539"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pic>
        <p:nvPicPr>
          <p:cNvPr id="65540" name="Picture 5" descr="ac12_slide copy"/>
          <p:cNvPicPr>
            <a:picLocks noChangeAspect="1" noChangeArrowheads="1"/>
          </p:cNvPicPr>
          <p:nvPr/>
        </p:nvPicPr>
        <p:blipFill>
          <a:blip r:embed="rId3"/>
          <a:srcRect l="4675" r="3555" b="4210"/>
          <a:stretch>
            <a:fillRect/>
          </a:stretch>
        </p:blipFill>
        <p:spPr bwMode="auto">
          <a:xfrm>
            <a:off x="4000500" y="857250"/>
            <a:ext cx="4892675"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a:noFill/>
        </p:spPr>
        <p:txBody>
          <a:bodyPr/>
          <a:lstStyle/>
          <a:p>
            <a:r>
              <a:rPr lang="en-US" smtClean="0">
                <a:cs typeface="Arial" charset="0"/>
              </a:rPr>
              <a:t>Slide </a:t>
            </a:r>
            <a:fld id="{9AC8250B-0B66-41D0-B4F5-3A2DEA8003F5}" type="slidenum">
              <a:rPr lang="en-US" smtClean="0">
                <a:cs typeface="Arial" charset="0"/>
              </a:rPr>
              <a:pPr/>
              <a:t>7</a:t>
            </a:fld>
            <a:endParaRPr lang="en-US" smtClean="0">
              <a:cs typeface="Arial" charset="0"/>
            </a:endParaRPr>
          </a:p>
        </p:txBody>
      </p:sp>
      <p:sp>
        <p:nvSpPr>
          <p:cNvPr id="67586" name="Rectangle 5"/>
          <p:cNvSpPr>
            <a:spLocks noGrp="1" noChangeArrowheads="1"/>
          </p:cNvSpPr>
          <p:nvPr>
            <p:ph type="body" idx="1"/>
          </p:nvPr>
        </p:nvSpPr>
        <p:spPr>
          <a:xfrm>
            <a:off x="838200" y="914400"/>
            <a:ext cx="7772400" cy="457200"/>
          </a:xfrm>
        </p:spPr>
        <p:txBody>
          <a:bodyPr/>
          <a:lstStyle/>
          <a:p>
            <a:pPr algn="ctr">
              <a:lnSpc>
                <a:spcPct val="90000"/>
              </a:lnSpc>
              <a:buFont typeface="Monotype Sorts"/>
              <a:buNone/>
            </a:pPr>
            <a:r>
              <a:rPr lang="en-GB" sz="2800" b="1" smtClean="0">
                <a:solidFill>
                  <a:srgbClr val="FF0066"/>
                </a:solidFill>
                <a:latin typeface="Arial" charset="0"/>
              </a:rPr>
              <a:t>An international problem</a:t>
            </a:r>
          </a:p>
        </p:txBody>
      </p:sp>
      <p:pic>
        <p:nvPicPr>
          <p:cNvPr id="67587" name="Picture 6"/>
          <p:cNvPicPr>
            <a:picLocks noChangeAspect="1" noChangeArrowheads="1"/>
          </p:cNvPicPr>
          <p:nvPr/>
        </p:nvPicPr>
        <p:blipFill>
          <a:blip r:embed="rId3"/>
          <a:srcRect/>
          <a:stretch>
            <a:fillRect/>
          </a:stretch>
        </p:blipFill>
        <p:spPr bwMode="auto">
          <a:xfrm>
            <a:off x="1143000" y="1447800"/>
            <a:ext cx="7162800" cy="4629150"/>
          </a:xfrm>
          <a:prstGeom prst="rect">
            <a:avLst/>
          </a:prstGeom>
          <a:noFill/>
          <a:ln w="9525">
            <a:noFill/>
            <a:miter lim="800000"/>
            <a:headEnd/>
            <a:tailEnd/>
          </a:ln>
        </p:spPr>
      </p:pic>
      <p:sp>
        <p:nvSpPr>
          <p:cNvPr id="67588" name="Rectangle 8"/>
          <p:cNvSpPr>
            <a:spLocks noChangeArrowheads="1"/>
          </p:cNvSpPr>
          <p:nvPr/>
        </p:nvSpPr>
        <p:spPr bwMode="auto">
          <a:xfrm>
            <a:off x="1143000" y="6096000"/>
            <a:ext cx="7315200" cy="260350"/>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en-GB" sz="1000" b="1">
                <a:cs typeface="Times New Roman" pitchFamily="18" charset="0"/>
              </a:rPr>
              <a:t>Source: Andrés Rodríguez-Pose and Nicholas Gill, in their paper </a:t>
            </a:r>
            <a:r>
              <a:rPr lang="en-GB" sz="1000" b="1" u="sng">
                <a:cs typeface="Times New Roman" pitchFamily="18" charset="0"/>
              </a:rPr>
              <a:t>Is there a global link between regional disparities and devolution?</a:t>
            </a:r>
            <a:r>
              <a:rPr lang="en-GB" sz="1100"/>
              <a:t> </a:t>
            </a:r>
            <a:endParaRPr lang="en-GB"/>
          </a:p>
        </p:txBody>
      </p:sp>
      <p:sp>
        <p:nvSpPr>
          <p:cNvPr id="67589"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Slide Number Placeholder 5"/>
          <p:cNvSpPr>
            <a:spLocks noGrp="1"/>
          </p:cNvSpPr>
          <p:nvPr>
            <p:ph type="sldNum" sz="quarter" idx="12"/>
          </p:nvPr>
        </p:nvSpPr>
        <p:spPr>
          <a:noFill/>
        </p:spPr>
        <p:txBody>
          <a:bodyPr/>
          <a:lstStyle/>
          <a:p>
            <a:r>
              <a:rPr lang="en-US" smtClean="0">
                <a:cs typeface="Arial" charset="0"/>
              </a:rPr>
              <a:t>Slide </a:t>
            </a:r>
            <a:fld id="{D9159FD0-9D1F-4D9D-8376-02CC3E669858}" type="slidenum">
              <a:rPr lang="en-US" smtClean="0">
                <a:cs typeface="Arial" charset="0"/>
              </a:rPr>
              <a:pPr/>
              <a:t>8</a:t>
            </a:fld>
            <a:endParaRPr lang="en-US" smtClean="0">
              <a:cs typeface="Arial" charset="0"/>
            </a:endParaRPr>
          </a:p>
        </p:txBody>
      </p:sp>
      <p:sp>
        <p:nvSpPr>
          <p:cNvPr id="69634" name="Rectangle 3"/>
          <p:cNvSpPr>
            <a:spLocks noGrp="1" noChangeArrowheads="1"/>
          </p:cNvSpPr>
          <p:nvPr>
            <p:ph type="body" idx="1"/>
          </p:nvPr>
        </p:nvSpPr>
        <p:spPr>
          <a:xfrm>
            <a:off x="457200" y="2057400"/>
            <a:ext cx="8458200" cy="4191000"/>
          </a:xfrm>
        </p:spPr>
        <p:txBody>
          <a:bodyPr/>
          <a:lstStyle/>
          <a:p>
            <a:pPr>
              <a:lnSpc>
                <a:spcPct val="90000"/>
              </a:lnSpc>
              <a:buFont typeface="Monotype Sorts"/>
              <a:buNone/>
            </a:pPr>
            <a:r>
              <a:rPr lang="en-GB" sz="1800" b="1" smtClean="0">
                <a:latin typeface="Arial" charset="0"/>
              </a:rPr>
              <a:t>	Economic disadvantage does not arise for a single reason – nor is it necessarily the case that once a region is disadvantaged it will remain so forever.</a:t>
            </a:r>
          </a:p>
          <a:p>
            <a:pPr>
              <a:lnSpc>
                <a:spcPct val="90000"/>
              </a:lnSpc>
              <a:buFont typeface="Monotype Sorts"/>
              <a:buNone/>
            </a:pPr>
            <a:r>
              <a:rPr lang="en-GB" sz="1800" b="1" smtClean="0">
                <a:latin typeface="Arial" charset="0"/>
              </a:rPr>
              <a:t>Harris, R (1991), </a:t>
            </a:r>
            <a:r>
              <a:rPr lang="en-GB" sz="1800" b="1" u="sng" smtClean="0">
                <a:latin typeface="Arial" charset="0"/>
              </a:rPr>
              <a:t>Regional Economic Policy in Northern Ireland 1945- 1988</a:t>
            </a:r>
            <a:endParaRPr lang="en-GB" sz="1800" smtClean="0">
              <a:latin typeface="Arial" charset="0"/>
            </a:endParaRPr>
          </a:p>
          <a:p>
            <a:pPr>
              <a:lnSpc>
                <a:spcPct val="90000"/>
              </a:lnSpc>
              <a:buFont typeface="Monotype Sorts"/>
              <a:buNone/>
            </a:pPr>
            <a:r>
              <a:rPr lang="en-GB" sz="1800" b="1" smtClean="0">
                <a:latin typeface="Arial" charset="0"/>
              </a:rPr>
              <a:t>Outcomes</a:t>
            </a:r>
          </a:p>
          <a:p>
            <a:pPr>
              <a:lnSpc>
                <a:spcPct val="90000"/>
              </a:lnSpc>
              <a:buClr>
                <a:srgbClr val="FF0066"/>
              </a:buClr>
            </a:pPr>
            <a:r>
              <a:rPr lang="en-GB" sz="1800" smtClean="0">
                <a:latin typeface="Arial" charset="0"/>
              </a:rPr>
              <a:t>High relative unemployment	High outward migration</a:t>
            </a:r>
          </a:p>
          <a:p>
            <a:pPr>
              <a:lnSpc>
                <a:spcPct val="90000"/>
              </a:lnSpc>
              <a:buClr>
                <a:srgbClr val="FF0066"/>
              </a:buClr>
            </a:pPr>
            <a:r>
              <a:rPr lang="en-GB" sz="1800" smtClean="0">
                <a:latin typeface="Arial" charset="0"/>
              </a:rPr>
              <a:t>Low earnings			Industrial stagnation</a:t>
            </a:r>
          </a:p>
          <a:p>
            <a:pPr>
              <a:lnSpc>
                <a:spcPct val="90000"/>
              </a:lnSpc>
              <a:buFont typeface="Monotype Sorts"/>
              <a:buNone/>
            </a:pPr>
            <a:r>
              <a:rPr lang="en-GB" sz="1800" b="1" smtClean="0">
                <a:latin typeface="Arial" charset="0"/>
              </a:rPr>
              <a:t>Causes of economic disadvantage</a:t>
            </a:r>
            <a:endParaRPr lang="en-GB" sz="1800" smtClean="0">
              <a:latin typeface="Arial" charset="0"/>
            </a:endParaRPr>
          </a:p>
          <a:p>
            <a:pPr>
              <a:lnSpc>
                <a:spcPct val="90000"/>
              </a:lnSpc>
              <a:buClr>
                <a:srgbClr val="FF0066"/>
              </a:buClr>
            </a:pPr>
            <a:r>
              <a:rPr lang="en-GB" sz="1800" smtClean="0">
                <a:latin typeface="Arial" charset="0"/>
              </a:rPr>
              <a:t>Structural	Locational 	Technology and productivity</a:t>
            </a:r>
            <a:endParaRPr lang="en-GB" sz="1800" b="1" smtClean="0">
              <a:latin typeface="Arial" charset="0"/>
            </a:endParaRPr>
          </a:p>
          <a:p>
            <a:pPr>
              <a:lnSpc>
                <a:spcPct val="90000"/>
              </a:lnSpc>
              <a:buClr>
                <a:srgbClr val="FF0066"/>
              </a:buClr>
              <a:buFont typeface="CommonBullets"/>
              <a:buNone/>
            </a:pPr>
            <a:r>
              <a:rPr lang="en-GB" sz="1800" b="1" smtClean="0">
                <a:latin typeface="Arial" charset="0"/>
              </a:rPr>
              <a:t>Other factors</a:t>
            </a:r>
          </a:p>
          <a:p>
            <a:pPr>
              <a:lnSpc>
                <a:spcPct val="90000"/>
              </a:lnSpc>
              <a:buClr>
                <a:srgbClr val="FF0066"/>
              </a:buClr>
            </a:pPr>
            <a:r>
              <a:rPr lang="en-GB" sz="1800" smtClean="0">
                <a:latin typeface="Arial" charset="0"/>
              </a:rPr>
              <a:t>The linkage between regional and national demand</a:t>
            </a:r>
          </a:p>
          <a:p>
            <a:pPr>
              <a:lnSpc>
                <a:spcPct val="90000"/>
              </a:lnSpc>
              <a:buClr>
                <a:srgbClr val="FF0066"/>
              </a:buClr>
            </a:pPr>
            <a:r>
              <a:rPr lang="en-GB" sz="1800" smtClean="0">
                <a:latin typeface="Arial" charset="0"/>
              </a:rPr>
              <a:t>Regional adjustment to economic imbalance</a:t>
            </a:r>
            <a:endParaRPr lang="en-GB" sz="1800" b="1" smtClean="0">
              <a:latin typeface="Arial" charset="0"/>
            </a:endParaRPr>
          </a:p>
          <a:p>
            <a:pPr>
              <a:lnSpc>
                <a:spcPct val="90000"/>
              </a:lnSpc>
              <a:buFont typeface="Monotype Sorts"/>
              <a:buNone/>
            </a:pPr>
            <a:r>
              <a:rPr lang="en-GB" sz="1800" b="1" smtClean="0">
                <a:latin typeface="Arial" charset="0"/>
                <a:cs typeface="Times New Roman" pitchFamily="18" charset="0"/>
              </a:rPr>
              <a:t>	</a:t>
            </a:r>
            <a:r>
              <a:rPr lang="en-GB" sz="1800" b="1" i="1" smtClean="0">
                <a:latin typeface="Arial" charset="0"/>
                <a:cs typeface="Times New Roman" pitchFamily="18" charset="0"/>
              </a:rPr>
              <a:t>Harris suggests that in the absence of automatic adjustment there was a strong case for implementing regional policies in Northern Ireland in the 1950’s</a:t>
            </a:r>
            <a:r>
              <a:rPr lang="en-GB" sz="1800" smtClean="0">
                <a:latin typeface="Arial" charset="0"/>
              </a:rPr>
              <a:t> </a:t>
            </a:r>
          </a:p>
        </p:txBody>
      </p:sp>
      <p:sp>
        <p:nvSpPr>
          <p:cNvPr id="69635" name="Rectangle 5"/>
          <p:cNvSpPr>
            <a:spLocks noChangeArrowheads="1"/>
          </p:cNvSpPr>
          <p:nvPr/>
        </p:nvSpPr>
        <p:spPr bwMode="auto">
          <a:xfrm>
            <a:off x="1100138" y="1016000"/>
            <a:ext cx="7092950" cy="860425"/>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spcBef>
                <a:spcPct val="20000"/>
              </a:spcBef>
              <a:buClr>
                <a:schemeClr val="tx2"/>
              </a:buClr>
              <a:buSzPct val="75000"/>
              <a:buFont typeface="Monotype Sorts"/>
              <a:buNone/>
            </a:pPr>
            <a:r>
              <a:rPr lang="en-GB" sz="2800" b="1">
                <a:solidFill>
                  <a:srgbClr val="FF0066"/>
                </a:solidFill>
                <a:latin typeface="Arial" charset="0"/>
              </a:rPr>
              <a:t>The causes of economic disadvantage – </a:t>
            </a:r>
          </a:p>
          <a:p>
            <a:pPr algn="ctr" eaLnBrk="0" hangingPunct="0">
              <a:lnSpc>
                <a:spcPct val="60000"/>
              </a:lnSpc>
              <a:spcBef>
                <a:spcPct val="20000"/>
              </a:spcBef>
              <a:buClr>
                <a:schemeClr val="tx2"/>
              </a:buClr>
              <a:buSzPct val="75000"/>
              <a:buFont typeface="Monotype Sorts"/>
              <a:buNone/>
            </a:pPr>
            <a:r>
              <a:rPr lang="en-GB" sz="2800" b="1">
                <a:solidFill>
                  <a:srgbClr val="FF0066"/>
                </a:solidFill>
                <a:latin typeface="Arial" charset="0"/>
              </a:rPr>
              <a:t>the economists perspective</a:t>
            </a:r>
          </a:p>
        </p:txBody>
      </p:sp>
      <p:sp>
        <p:nvSpPr>
          <p:cNvPr id="69636"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2"/>
          </p:nvPr>
        </p:nvSpPr>
        <p:spPr>
          <a:noFill/>
        </p:spPr>
        <p:txBody>
          <a:bodyPr/>
          <a:lstStyle/>
          <a:p>
            <a:r>
              <a:rPr lang="en-US" smtClean="0">
                <a:cs typeface="Arial" charset="0"/>
              </a:rPr>
              <a:t>Slide </a:t>
            </a:r>
            <a:fld id="{A44C4363-3304-48BC-9389-31FFE97B21ED}" type="slidenum">
              <a:rPr lang="en-US" smtClean="0">
                <a:cs typeface="Arial" charset="0"/>
              </a:rPr>
              <a:pPr/>
              <a:t>9</a:t>
            </a:fld>
            <a:endParaRPr lang="en-US" smtClean="0">
              <a:cs typeface="Arial" charset="0"/>
            </a:endParaRPr>
          </a:p>
        </p:txBody>
      </p:sp>
      <p:sp>
        <p:nvSpPr>
          <p:cNvPr id="71682" name="Rectangle 3"/>
          <p:cNvSpPr>
            <a:spLocks noGrp="1" noChangeArrowheads="1"/>
          </p:cNvSpPr>
          <p:nvPr>
            <p:ph type="body" idx="1"/>
          </p:nvPr>
        </p:nvSpPr>
        <p:spPr>
          <a:xfrm>
            <a:off x="838200" y="1905000"/>
            <a:ext cx="7772400" cy="4267200"/>
          </a:xfrm>
        </p:spPr>
        <p:txBody>
          <a:bodyPr/>
          <a:lstStyle/>
          <a:p>
            <a:pPr>
              <a:lnSpc>
                <a:spcPct val="120000"/>
              </a:lnSpc>
              <a:buClr>
                <a:srgbClr val="FF0066"/>
              </a:buClr>
              <a:buFont typeface="Monotype Sorts"/>
              <a:buNone/>
            </a:pPr>
            <a:r>
              <a:rPr lang="en-GB" sz="2000" smtClean="0">
                <a:latin typeface="Arial" charset="0"/>
              </a:rPr>
              <a:t>Manners et al (1980) </a:t>
            </a:r>
            <a:r>
              <a:rPr lang="en-GB" sz="2000" u="sng" smtClean="0">
                <a:latin typeface="Arial" charset="0"/>
              </a:rPr>
              <a:t>Regional Development in Britain</a:t>
            </a:r>
            <a:r>
              <a:rPr lang="en-GB" sz="2000" smtClean="0">
                <a:latin typeface="Arial" charset="0"/>
              </a:rPr>
              <a:t>, pp 1 – 11 </a:t>
            </a:r>
          </a:p>
          <a:p>
            <a:pPr>
              <a:lnSpc>
                <a:spcPct val="120000"/>
              </a:lnSpc>
              <a:buClr>
                <a:srgbClr val="FF0066"/>
              </a:buClr>
            </a:pPr>
            <a:r>
              <a:rPr lang="en-GB" sz="1800" b="1" smtClean="0">
                <a:latin typeface="Arial" charset="0"/>
              </a:rPr>
              <a:t>Regional changes conditional on: </a:t>
            </a:r>
            <a:r>
              <a:rPr lang="en-GB" sz="1800" b="1" smtClean="0">
                <a:solidFill>
                  <a:srgbClr val="FF0066"/>
                </a:solidFill>
                <a:latin typeface="Arial" charset="0"/>
              </a:rPr>
              <a:t>Evolution of consumer demand </a:t>
            </a:r>
            <a:r>
              <a:rPr lang="en-GB" sz="1800" b="1" smtClean="0">
                <a:latin typeface="Arial" charset="0"/>
              </a:rPr>
              <a:t>- It is not specifically about the rise of the service sector – it is about C</a:t>
            </a:r>
            <a:r>
              <a:rPr lang="en-GB" sz="1800" b="1" i="1" smtClean="0">
                <a:latin typeface="Arial" charset="0"/>
              </a:rPr>
              <a:t>hanging consumer tastes</a:t>
            </a:r>
            <a:r>
              <a:rPr lang="en-GB" sz="1800" b="1" smtClean="0">
                <a:latin typeface="Arial" charset="0"/>
              </a:rPr>
              <a:t>, </a:t>
            </a:r>
            <a:r>
              <a:rPr lang="en-GB" sz="1800" b="1" i="1" smtClean="0">
                <a:latin typeface="Arial" charset="0"/>
              </a:rPr>
              <a:t>Openness</a:t>
            </a:r>
            <a:r>
              <a:rPr lang="en-GB" sz="1800" b="1" smtClean="0">
                <a:latin typeface="Arial" charset="0"/>
              </a:rPr>
              <a:t>, </a:t>
            </a:r>
            <a:r>
              <a:rPr lang="en-GB" sz="1800" b="1" i="1" smtClean="0">
                <a:latin typeface="Arial" charset="0"/>
              </a:rPr>
              <a:t>International markets</a:t>
            </a:r>
            <a:r>
              <a:rPr lang="en-GB" sz="1800" b="1" smtClean="0">
                <a:latin typeface="Arial" charset="0"/>
              </a:rPr>
              <a:t> and </a:t>
            </a:r>
            <a:r>
              <a:rPr lang="en-GB" sz="1800" b="1" i="1" smtClean="0">
                <a:latin typeface="Arial" charset="0"/>
              </a:rPr>
              <a:t>Technology</a:t>
            </a:r>
            <a:r>
              <a:rPr lang="en-GB" sz="1800" b="1" smtClean="0">
                <a:latin typeface="Arial" charset="0"/>
              </a:rPr>
              <a:t>. </a:t>
            </a:r>
          </a:p>
          <a:p>
            <a:pPr>
              <a:lnSpc>
                <a:spcPct val="120000"/>
              </a:lnSpc>
              <a:buClr>
                <a:srgbClr val="FF0066"/>
              </a:buClr>
            </a:pPr>
            <a:r>
              <a:rPr lang="en-GB" sz="1800" b="1" smtClean="0">
                <a:solidFill>
                  <a:srgbClr val="FF0066"/>
                </a:solidFill>
                <a:latin typeface="Arial" charset="0"/>
              </a:rPr>
              <a:t>Locational preference change</a:t>
            </a:r>
            <a:r>
              <a:rPr lang="en-GB" sz="1800" b="1" smtClean="0">
                <a:latin typeface="Arial" charset="0"/>
              </a:rPr>
              <a:t> - causes additional challenges: competition for land - slow growth &amp; stagnation - permanent environment damage - Inability of inner cities to adjust. </a:t>
            </a:r>
          </a:p>
          <a:p>
            <a:pPr>
              <a:buFont typeface="Monotype Sorts"/>
              <a:buNone/>
            </a:pPr>
            <a:r>
              <a:rPr lang="en-GB" sz="2000" smtClean="0">
                <a:latin typeface="Arial" charset="0"/>
              </a:rPr>
              <a:t>Sant (1974), </a:t>
            </a:r>
            <a:r>
              <a:rPr lang="en-GB" sz="2000" u="sng" smtClean="0">
                <a:latin typeface="Arial" charset="0"/>
              </a:rPr>
              <a:t>Regional Disparities</a:t>
            </a:r>
            <a:r>
              <a:rPr lang="en-GB" sz="2000" smtClean="0">
                <a:latin typeface="Arial" charset="0"/>
              </a:rPr>
              <a:t> </a:t>
            </a:r>
          </a:p>
          <a:p>
            <a:pPr>
              <a:buFont typeface="Monotype Sorts"/>
              <a:buNone/>
            </a:pPr>
            <a:r>
              <a:rPr lang="en-GB" sz="1800" smtClean="0">
                <a:latin typeface="Arial" charset="0"/>
              </a:rPr>
              <a:t>	</a:t>
            </a:r>
            <a:r>
              <a:rPr lang="en-GB" sz="1800" b="1" smtClean="0">
                <a:latin typeface="Arial" charset="0"/>
              </a:rPr>
              <a:t>Examines different indicators and measures of regional disparities - cause of disparities - concludes that the problem is that the benefits of change are not distributed equally.</a:t>
            </a:r>
          </a:p>
          <a:p>
            <a:pPr>
              <a:buFont typeface="Monotype Sorts"/>
              <a:buNone/>
            </a:pPr>
            <a:endParaRPr lang="en-GB" sz="2000" smtClean="0"/>
          </a:p>
        </p:txBody>
      </p:sp>
      <p:sp>
        <p:nvSpPr>
          <p:cNvPr id="71683" name="Rectangle 5"/>
          <p:cNvSpPr>
            <a:spLocks noChangeArrowheads="1"/>
          </p:cNvSpPr>
          <p:nvPr/>
        </p:nvSpPr>
        <p:spPr bwMode="auto">
          <a:xfrm>
            <a:off x="1219200" y="984250"/>
            <a:ext cx="6994525" cy="798513"/>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lnSpc>
                <a:spcPct val="80000"/>
              </a:lnSpc>
              <a:spcBef>
                <a:spcPct val="20000"/>
              </a:spcBef>
              <a:buClr>
                <a:schemeClr val="tx2"/>
              </a:buClr>
              <a:buSzPct val="75000"/>
              <a:buFont typeface="Monotype Sorts"/>
              <a:buNone/>
            </a:pPr>
            <a:r>
              <a:rPr lang="en-GB" sz="2800" b="1">
                <a:solidFill>
                  <a:srgbClr val="FF0066"/>
                </a:solidFill>
                <a:latin typeface="Arial" charset="0"/>
              </a:rPr>
              <a:t>The causes of economic disadvantage –</a:t>
            </a:r>
          </a:p>
          <a:p>
            <a:pPr algn="ctr" eaLnBrk="0" hangingPunct="0">
              <a:lnSpc>
                <a:spcPct val="80000"/>
              </a:lnSpc>
              <a:spcBef>
                <a:spcPct val="20000"/>
              </a:spcBef>
              <a:buClr>
                <a:srgbClr val="FF0066"/>
              </a:buClr>
              <a:buSzPct val="75000"/>
              <a:buFont typeface="Monotype Sorts"/>
              <a:buNone/>
            </a:pPr>
            <a:r>
              <a:rPr lang="en-GB" b="1">
                <a:solidFill>
                  <a:srgbClr val="FF0066"/>
                </a:solidFill>
                <a:latin typeface="Arial" charset="0"/>
              </a:rPr>
              <a:t>Economic geographers perspective</a:t>
            </a:r>
            <a:r>
              <a:rPr lang="en-GB" sz="2000" i="1">
                <a:solidFill>
                  <a:srgbClr val="FF0066"/>
                </a:solidFill>
                <a:latin typeface="Arial" charset="0"/>
              </a:rPr>
              <a:t>:</a:t>
            </a:r>
            <a:endParaRPr lang="en-GB" sz="2800" b="1">
              <a:solidFill>
                <a:srgbClr val="FF0066"/>
              </a:solidFill>
              <a:latin typeface="Arial" charset="0"/>
            </a:endParaRPr>
          </a:p>
        </p:txBody>
      </p:sp>
      <p:sp>
        <p:nvSpPr>
          <p:cNvPr id="71684" name="Footer Placeholder 4"/>
          <p:cNvSpPr>
            <a:spLocks noGrp="1"/>
          </p:cNvSpPr>
          <p:nvPr>
            <p:ph type="ftr" sz="quarter" idx="11"/>
          </p:nvPr>
        </p:nvSpPr>
        <p:spPr>
          <a:noFill/>
        </p:spPr>
        <p:txBody>
          <a:bodyPr/>
          <a:lstStyle/>
          <a:p>
            <a:r>
              <a:rPr lang="en-GB" i="1" smtClean="0">
                <a:solidFill>
                  <a:srgbClr val="339966"/>
                </a:solidFill>
                <a:latin typeface="Book Antiqua" pitchFamily="18" charset="0"/>
                <a:cs typeface="Times New Roman" pitchFamily="18" charset="0"/>
              </a:rPr>
              <a:t>Regional and Local Economics (RELOCE) </a:t>
            </a:r>
          </a:p>
          <a:p>
            <a:r>
              <a:rPr lang="en-GB" i="1" smtClean="0">
                <a:solidFill>
                  <a:srgbClr val="339966"/>
                </a:solidFill>
                <a:latin typeface="Book Antiqua" pitchFamily="18" charset="0"/>
                <a:cs typeface="Times New Roman" pitchFamily="18" charset="0"/>
              </a:rPr>
              <a:t>Lecture slides – Lecture 6</a:t>
            </a:r>
            <a:endParaRPr lang="en-GB"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\\Wa01\milton\WIN95APP\OFFPR97\MSOFFICE\TEMPLATE\DESIGNS\PORTNOTE.POT</Template>
  <TotalTime>20947</TotalTime>
  <Words>2375</Words>
  <Application>Microsoft PowerPoint</Application>
  <PresentationFormat>On-screen Show (4:3)</PresentationFormat>
  <Paragraphs>239</Paragraphs>
  <Slides>17</Slides>
  <Notes>14</Notes>
  <HiddenSlides>0</HiddenSlides>
  <MMClips>0</MMClips>
  <ScaleCrop>false</ScaleCrop>
  <HeadingPairs>
    <vt:vector size="8" baseType="variant">
      <vt:variant>
        <vt:lpstr>Fonts Used</vt:lpstr>
      </vt:variant>
      <vt:variant>
        <vt:i4>8</vt:i4>
      </vt:variant>
      <vt:variant>
        <vt:lpstr>Design Template</vt:lpstr>
      </vt:variant>
      <vt:variant>
        <vt:i4>12</vt:i4>
      </vt:variant>
      <vt:variant>
        <vt:lpstr>Embedded OLE Servers</vt:lpstr>
      </vt:variant>
      <vt:variant>
        <vt:i4>2</vt:i4>
      </vt:variant>
      <vt:variant>
        <vt:lpstr>Slide Titles</vt:lpstr>
      </vt:variant>
      <vt:variant>
        <vt:i4>17</vt:i4>
      </vt:variant>
    </vt:vector>
  </HeadingPairs>
  <TitlesOfParts>
    <vt:vector size="39" baseType="lpstr">
      <vt:lpstr>Times New Roman</vt:lpstr>
      <vt:lpstr>Arial</vt:lpstr>
      <vt:lpstr>Monotype Sorts</vt:lpstr>
      <vt:lpstr>Book Antiqua</vt:lpstr>
      <vt:lpstr>Wingdings</vt:lpstr>
      <vt:lpstr>ZapfDingbats BT</vt:lpstr>
      <vt:lpstr>CommonBullets</vt:lpstr>
      <vt:lpstr>Symbol</vt:lpstr>
      <vt:lpstr>Professional</vt:lpstr>
      <vt:lpstr>Professional</vt:lpstr>
      <vt:lpstr>Professional</vt:lpstr>
      <vt:lpstr>Professional</vt:lpstr>
      <vt:lpstr>Professional</vt:lpstr>
      <vt:lpstr>Professional</vt:lpstr>
      <vt:lpstr>Professional</vt:lpstr>
      <vt:lpstr>Professional</vt:lpstr>
      <vt:lpstr>Professional</vt:lpstr>
      <vt:lpstr>Professional</vt:lpstr>
      <vt:lpstr>Professional</vt:lpstr>
      <vt:lpstr>Professional</vt:lpstr>
      <vt:lpstr>CorelDRAW</vt:lpstr>
      <vt:lpstr>Document</vt:lpstr>
      <vt:lpstr>Slide 1</vt:lpstr>
      <vt:lpstr>Aims &amp; Outcomes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and causes of economic disadvantage - The case for regional policy</dc:title>
  <dc:subject>regional and local economics</dc:subject>
  <dc:creator>Jeff Grainger</dc:creator>
  <cp:lastModifiedBy>plmlp</cp:lastModifiedBy>
  <cp:revision>88</cp:revision>
  <cp:lastPrinted>2001-01-30T09:18:57Z</cp:lastPrinted>
  <dcterms:created xsi:type="dcterms:W3CDTF">1998-10-23T14:37:10Z</dcterms:created>
  <dcterms:modified xsi:type="dcterms:W3CDTF">2010-02-23T16:32:18Z</dcterms:modified>
</cp:coreProperties>
</file>