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19"/>
  </p:notesMasterIdLst>
  <p:handoutMasterIdLst>
    <p:handoutMasterId r:id="rId20"/>
  </p:handoutMasterIdLst>
  <p:sldIdLst>
    <p:sldId id="298" r:id="rId2"/>
    <p:sldId id="256" r:id="rId3"/>
    <p:sldId id="281" r:id="rId4"/>
    <p:sldId id="282" r:id="rId5"/>
    <p:sldId id="301" r:id="rId6"/>
    <p:sldId id="284" r:id="rId7"/>
    <p:sldId id="286" r:id="rId8"/>
    <p:sldId id="290" r:id="rId9"/>
    <p:sldId id="287" r:id="rId10"/>
    <p:sldId id="288" r:id="rId11"/>
    <p:sldId id="291" r:id="rId12"/>
    <p:sldId id="292" r:id="rId13"/>
    <p:sldId id="296" r:id="rId14"/>
    <p:sldId id="299" r:id="rId15"/>
    <p:sldId id="300" r:id="rId16"/>
    <p:sldId id="302" r:id="rId17"/>
    <p:sldId id="297" r:id="rId18"/>
  </p:sldIdLst>
  <p:sldSz cx="9144000" cy="6858000" type="screen4x3"/>
  <p:notesSz cx="6854825" cy="96647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33CCFF"/>
    <a:srgbClr val="FFCCFF"/>
    <a:srgbClr val="800080"/>
    <a:srgbClr val="660066"/>
    <a:srgbClr val="00CC00"/>
    <a:srgbClr val="FF5050"/>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86" d="100"/>
          <a:sy n="86" d="100"/>
        </p:scale>
        <p:origin x="-84" y="-55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0" y="-78"/>
      </p:cViewPr>
      <p:guideLst>
        <p:guide orient="horz" pos="3044"/>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cs typeface="+mn-cs"/>
              </a:defRPr>
            </a:lvl1pPr>
          </a:lstStyle>
          <a:p>
            <a:pPr>
              <a:defRPr/>
            </a:pPr>
            <a:endParaRPr lang="en-GB"/>
          </a:p>
        </p:txBody>
      </p:sp>
      <p:sp>
        <p:nvSpPr>
          <p:cNvPr id="11267" name="Rectangle 3"/>
          <p:cNvSpPr>
            <a:spLocks noGrp="1" noChangeArrowheads="1"/>
          </p:cNvSpPr>
          <p:nvPr>
            <p:ph type="dt" sz="quarter" idx="1"/>
          </p:nvPr>
        </p:nvSpPr>
        <p:spPr bwMode="auto">
          <a:xfrm>
            <a:off x="3883025"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cs typeface="+mn-cs"/>
              </a:defRPr>
            </a:lvl1pPr>
          </a:lstStyle>
          <a:p>
            <a:pPr>
              <a:defRPr/>
            </a:pPr>
            <a:endParaRPr lang="en-GB"/>
          </a:p>
        </p:txBody>
      </p:sp>
      <p:sp>
        <p:nvSpPr>
          <p:cNvPr id="11268" name="Rectangle 4"/>
          <p:cNvSpPr>
            <a:spLocks noGrp="1" noChangeArrowheads="1"/>
          </p:cNvSpPr>
          <p:nvPr>
            <p:ph type="ftr" sz="quarter" idx="2"/>
          </p:nvPr>
        </p:nvSpPr>
        <p:spPr bwMode="auto">
          <a:xfrm>
            <a:off x="0" y="9180513"/>
            <a:ext cx="2971800" cy="4841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cs typeface="+mn-cs"/>
              </a:defRPr>
            </a:lvl1pPr>
          </a:lstStyle>
          <a:p>
            <a:pPr>
              <a:defRPr/>
            </a:pPr>
            <a:endParaRPr lang="en-GB"/>
          </a:p>
        </p:txBody>
      </p:sp>
      <p:sp>
        <p:nvSpPr>
          <p:cNvPr id="11269" name="Rectangle 5"/>
          <p:cNvSpPr>
            <a:spLocks noGrp="1" noChangeArrowheads="1"/>
          </p:cNvSpPr>
          <p:nvPr>
            <p:ph type="sldNum" sz="quarter" idx="3"/>
          </p:nvPr>
        </p:nvSpPr>
        <p:spPr bwMode="auto">
          <a:xfrm>
            <a:off x="3883025" y="9180513"/>
            <a:ext cx="2971800" cy="4841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cs typeface="+mn-cs"/>
              </a:defRPr>
            </a:lvl1pPr>
          </a:lstStyle>
          <a:p>
            <a:pPr>
              <a:defRPr/>
            </a:pPr>
            <a:fld id="{CED67B4E-FC22-43D4-A59E-1E042C7236C1}"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08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5" name="Rectangle 3"/>
          <p:cNvSpPr>
            <a:spLocks noGrp="1" noChangeArrowheads="1"/>
          </p:cNvSpPr>
          <p:nvPr>
            <p:ph type="dt" idx="1"/>
          </p:nvPr>
        </p:nvSpPr>
        <p:spPr bwMode="auto">
          <a:xfrm>
            <a:off x="3883025" y="0"/>
            <a:ext cx="2971800" cy="4508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13316" name="Rectangle 4"/>
          <p:cNvSpPr>
            <a:spLocks noGrp="1" noRot="1" noChangeAspect="1" noChangeArrowheads="1" noTextEdit="1"/>
          </p:cNvSpPr>
          <p:nvPr>
            <p:ph type="sldImg" idx="2"/>
          </p:nvPr>
        </p:nvSpPr>
        <p:spPr bwMode="auto">
          <a:xfrm>
            <a:off x="1016000" y="752475"/>
            <a:ext cx="4822825" cy="3616325"/>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914400" y="4597400"/>
            <a:ext cx="5026025" cy="4368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8678" name="Rectangle 6"/>
          <p:cNvSpPr>
            <a:spLocks noGrp="1" noChangeArrowheads="1"/>
          </p:cNvSpPr>
          <p:nvPr>
            <p:ph type="ftr" sz="quarter" idx="4"/>
          </p:nvPr>
        </p:nvSpPr>
        <p:spPr bwMode="auto">
          <a:xfrm>
            <a:off x="0" y="9191625"/>
            <a:ext cx="2971800" cy="452438"/>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9" name="Rectangle 7"/>
          <p:cNvSpPr>
            <a:spLocks noGrp="1" noChangeArrowheads="1"/>
          </p:cNvSpPr>
          <p:nvPr>
            <p:ph type="sldNum" sz="quarter" idx="5"/>
          </p:nvPr>
        </p:nvSpPr>
        <p:spPr bwMode="auto">
          <a:xfrm>
            <a:off x="3883025" y="9191625"/>
            <a:ext cx="2971800" cy="452438"/>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fld id="{CC009FC9-9936-4337-9E0A-15F0B1D939AA}"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pPr>
              <a:buFont typeface="Monotype Sorts"/>
              <a:buNone/>
            </a:pPr>
            <a:fld id="{8B3D7976-B70F-47AB-AA86-4B5FA6CE41CC}" type="slidenum">
              <a:rPr lang="en-GB" smtClean="0">
                <a:cs typeface="Arial" charset="0"/>
              </a:rPr>
              <a:pPr>
                <a:buFont typeface="Monotype Sorts"/>
                <a:buNone/>
              </a:pPr>
              <a:t>1</a:t>
            </a:fld>
            <a:endParaRPr lang="en-GB" smtClean="0">
              <a:cs typeface="Arial" charset="0"/>
            </a:endParaRPr>
          </a:p>
        </p:txBody>
      </p:sp>
      <p:sp>
        <p:nvSpPr>
          <p:cNvPr id="16386" name="Rectangle 1026"/>
          <p:cNvSpPr>
            <a:spLocks noGrp="1" noRot="1" noChangeAspect="1" noChangeArrowheads="1" noTextEdit="1"/>
          </p:cNvSpPr>
          <p:nvPr>
            <p:ph type="sldImg"/>
          </p:nvPr>
        </p:nvSpPr>
        <p:spPr>
          <a:ln/>
        </p:spPr>
      </p:sp>
      <p:sp>
        <p:nvSpPr>
          <p:cNvPr id="16387" name="Rectangle 1027"/>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p:spPr>
        <p:txBody>
          <a:bodyPr/>
          <a:lstStyle/>
          <a:p>
            <a:pPr>
              <a:buFont typeface="Monotype Sorts"/>
              <a:buNone/>
            </a:pPr>
            <a:fld id="{548C3D4E-7FC1-4566-A039-5731FBF318B5}" type="slidenum">
              <a:rPr lang="en-GB" smtClean="0">
                <a:cs typeface="Arial" charset="0"/>
              </a:rPr>
              <a:pPr>
                <a:buFont typeface="Monotype Sorts"/>
                <a:buNone/>
              </a:pPr>
              <a:t>10</a:t>
            </a:fld>
            <a:endParaRPr lang="en-GB" smtClean="0">
              <a:cs typeface="Arial" charset="0"/>
            </a:endParaRPr>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r>
              <a:rPr lang="en-GB" sz="1400" b="1" smtClean="0">
                <a:cs typeface="Times New Roman" pitchFamily="18" charset="0"/>
              </a:rPr>
              <a:t>Demand-deficient (Keynesian) explanation</a:t>
            </a:r>
            <a:r>
              <a:rPr lang="en-GB" sz="1400" smtClean="0">
                <a:cs typeface="Times New Roman" pitchFamily="18" charset="0"/>
              </a:rPr>
              <a:t>, suggests that unemployment is a direct result of a decline in the national level of demand which is transmitted to all regions. Empirical evidence suggests that regional unemployment rates are highly correlated and that unemployment increases in all regions in slumps and declines in boom periods (although not always at the same rate). Using a simple labour market demand supply diagram it can be shown that an inward shift of the demand curve and a sticky real wage will decrease the number actually employed but maintain the number of people who wish to work. Keynesian economists therefore argue that the best way to combat unemployment is to raise the level of aggregate demand. To ensure that areas with the highest levels of unemployment benefit most from the upswing, they argue that regionally discriminating taxation and expenditure should be used (the former is not used in the UK but the latter has been used to a limited degree). </a:t>
            </a:r>
          </a:p>
          <a:p>
            <a:endParaRPr lang="en-GB" sz="14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pPr>
              <a:buFont typeface="Monotype Sorts"/>
              <a:buNone/>
            </a:pPr>
            <a:fld id="{34E378C5-1FD0-42F2-BB0A-64BA0DB8009B}" type="slidenum">
              <a:rPr lang="en-GB" smtClean="0">
                <a:cs typeface="Arial" charset="0"/>
              </a:rPr>
              <a:pPr>
                <a:buFont typeface="Monotype Sorts"/>
                <a:buNone/>
              </a:pPr>
              <a:t>11</a:t>
            </a:fld>
            <a:endParaRPr lang="en-GB" smtClean="0">
              <a:cs typeface="Arial" charset="0"/>
            </a:endParaRPr>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381000" y="4597400"/>
            <a:ext cx="6092825" cy="4368800"/>
          </a:xfrm>
          <a:noFill/>
          <a:ln/>
        </p:spPr>
        <p:txBody>
          <a:bodyPr/>
          <a:lstStyle/>
          <a:p>
            <a:r>
              <a:rPr lang="en-GB" b="1" smtClean="0">
                <a:cs typeface="Times New Roman" pitchFamily="18" charset="0"/>
              </a:rPr>
              <a:t>Armstrong and Taylor use a formal model to demonstrate the relationship, between unemployment and vacancies. This simple demand supply relationship although showing excess unemployment above the real wage (BC) and excess vacancies below it (GH) does not match empirical data where vacancies and unemployment coexist. They extend the model to demonstrate how this can be incorporated into the model to reflect the fact that vacancies and unemployment exist at the same time. By defining a realistic employment curve (EE) they are able to develop an unemployment - vacancy relationship which tracks the effect on both of an increase in demand for output at given wage levels or a fall in real wages at a given level of demand for output. In both cases it is predicted that there will be a decrease in unemployment and an increase in vacancies (see Armstrong and Taylor (2000) Figure 10.1). For example, at real wage W</a:t>
            </a:r>
            <a:r>
              <a:rPr lang="en-GB" b="1" baseline="-30000" smtClean="0">
                <a:cs typeface="Times New Roman" pitchFamily="18" charset="0"/>
              </a:rPr>
              <a:t>2</a:t>
            </a:r>
            <a:r>
              <a:rPr lang="en-GB" b="1" smtClean="0">
                <a:cs typeface="Times New Roman" pitchFamily="18" charset="0"/>
              </a:rPr>
              <a:t> vacancies = AB and unemployment = AC. Shifts in the employment curve (EE) will lead to corresponding movements in the unemployment - vacancy relationship, a leftward shift increases both vacancies and unemployment for each level of the real wage (assuming stable demand and supply functions). A rightward shift has the opposite effect. Research has suggested that the unemployment - vacancy relationship has been moving upwards and to the right (i.e. more vacancies and unemployment). Armstrong and Taylor give three reasons for this:</a:t>
            </a:r>
          </a:p>
          <a:p>
            <a:r>
              <a:rPr lang="en-GB" b="1" smtClean="0">
                <a:cs typeface="Times New Roman" pitchFamily="18" charset="0"/>
              </a:rPr>
              <a:t>Structural shocks resulting in a mismatch between labour supply and demand ensure that there is more unemployment at each level of vacancy.</a:t>
            </a:r>
          </a:p>
          <a:p>
            <a:r>
              <a:rPr lang="en-GB" b="1" smtClean="0">
                <a:cs typeface="Times New Roman" pitchFamily="18" charset="0"/>
              </a:rPr>
              <a:t>Reductions in the opportunity costs of being unemployed (benefit levels are too high and counter the incentive to search for work).</a:t>
            </a:r>
          </a:p>
          <a:p>
            <a:r>
              <a:rPr lang="en-GB" b="1" smtClean="0">
                <a:cs typeface="Times New Roman" pitchFamily="18" charset="0"/>
              </a:rPr>
              <a:t>An increase in long-term unemployment, (the residual unemployed are less attractive to employers, they lack self-confidence and their skills gap widens with time.) </a:t>
            </a:r>
          </a:p>
          <a:p>
            <a:r>
              <a:rPr lang="en-GB" b="1" smtClean="0">
                <a:cs typeface="Times New Roman" pitchFamily="18" charset="0"/>
              </a:rPr>
              <a:t>  </a:t>
            </a:r>
          </a:p>
          <a:p>
            <a:endParaRPr lang="en-GB" b="1"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a:noFill/>
        </p:spPr>
        <p:txBody>
          <a:bodyPr/>
          <a:lstStyle/>
          <a:p>
            <a:pPr>
              <a:buFont typeface="Monotype Sorts"/>
              <a:buNone/>
            </a:pPr>
            <a:fld id="{2D220486-BE41-49CE-9839-D60AECB1712B}" type="slidenum">
              <a:rPr lang="en-GB" smtClean="0">
                <a:cs typeface="Arial" charset="0"/>
              </a:rPr>
              <a:pPr>
                <a:buFont typeface="Monotype Sorts"/>
                <a:buNone/>
              </a:pPr>
              <a:t>12</a:t>
            </a:fld>
            <a:endParaRPr lang="en-GB" smtClean="0">
              <a:cs typeface="Arial" charset="0"/>
            </a:endParaRPr>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r>
              <a:rPr lang="en-GB" smtClean="0"/>
              <a:t>See Table 10.4 in your notes which summarises the work by Fieldhouse (1996). He uses a </a:t>
            </a:r>
            <a:r>
              <a:rPr lang="en-GB" smtClean="0">
                <a:cs typeface="Times New Roman" pitchFamily="18" charset="0"/>
              </a:rPr>
              <a:t>sample of anonymized records from the 1991 Population Census to show the individual, occupational and industrial propensities to unemployment against control variables. Those with a figure above 1 are more likely (than the control group) to be unemployed and those with figures below 1 are less likely. Control groups are aged 35-44, White, No higher qualification, Not married, No dependant children, owner occupier, born in the UK, Banking and finance sector and professional occupation.</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p:spPr>
        <p:txBody>
          <a:bodyPr/>
          <a:lstStyle/>
          <a:p>
            <a:pPr>
              <a:buFont typeface="Monotype Sorts"/>
              <a:buNone/>
            </a:pPr>
            <a:fld id="{AC12B4EC-2AB8-4F59-88F3-D500D2192030}" type="slidenum">
              <a:rPr lang="en-GB" smtClean="0">
                <a:cs typeface="Arial" charset="0"/>
              </a:rPr>
              <a:pPr>
                <a:buFont typeface="Monotype Sorts"/>
                <a:buNone/>
              </a:pPr>
              <a:t>13</a:t>
            </a:fld>
            <a:endParaRPr lang="en-GB" smtClean="0">
              <a:cs typeface="Arial" charset="0"/>
            </a:endParaRPr>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xfrm>
            <a:off x="381000" y="4597400"/>
            <a:ext cx="5864225" cy="4368800"/>
          </a:xfrm>
          <a:noFill/>
          <a:ln/>
        </p:spPr>
        <p:txBody>
          <a:bodyPr/>
          <a:lstStyle/>
          <a:p>
            <a:r>
              <a:rPr lang="en-GB" sz="1300" smtClean="0">
                <a:cs typeface="Times New Roman" pitchFamily="18" charset="0"/>
              </a:rPr>
              <a:t>There is a growing body of evidence to suggest that the official unemployment statistics are only the tip of the iceberg. It is a fact that regional unemployment is in  fact greater than it appears and there is the possibility that the propensity to register (as unemployed) may differ between regions. Not all persons searching for work are registered as unemployed (some will not be entitled to register others may be on government schemes) in addition some people will have temporarily withdrawn from the labour market but would take a job if one was offered (the discouraged worker). A study by Beatty and Fothergill (1996) of UK coalfield areas suggests that there are a number of reasons why the real rate of unemployment might be greater than the official rate: </a:t>
            </a:r>
          </a:p>
          <a:p>
            <a:r>
              <a:rPr lang="en-GB" sz="1300" smtClean="0">
                <a:cs typeface="Times New Roman" pitchFamily="18" charset="0"/>
              </a:rPr>
              <a:t>1) Most of the changes in the administrative procedures (30+ since 1979) for registering as unemployed had the net effect of reducing the total U.</a:t>
            </a:r>
          </a:p>
          <a:p>
            <a:r>
              <a:rPr lang="en-GB" sz="1300" smtClean="0">
                <a:cs typeface="Times New Roman" pitchFamily="18" charset="0"/>
              </a:rPr>
              <a:t>2) Many of those who had been unemployed were switched to other benefits such as sickness and invalidity benefit (it is suggested that as many as 66% of males leaving “the resister”, who did not go to jobs, switched benefits 1989).</a:t>
            </a:r>
          </a:p>
          <a:p>
            <a:r>
              <a:rPr lang="en-GB" sz="1300" smtClean="0">
                <a:cs typeface="Times New Roman" pitchFamily="18" charset="0"/>
              </a:rPr>
              <a:t>3) A significant number of people made redundant in staple industries (coal, steel etc.) have received lump-sum pay-outs and/or have taking early retirement, others whose spouse is working may not qualify for benefits.  </a:t>
            </a:r>
          </a:p>
          <a:p>
            <a:r>
              <a:rPr lang="en-GB" sz="1300" smtClean="0">
                <a:cs typeface="Times New Roman" pitchFamily="18" charset="0"/>
              </a:rPr>
              <a:t>4) Those on the margins of the labour market who alternate between employment, unemployment and inactivity are often “underemployed” when in work (despite their desire to work full-time) and this is not accounted for in the official figures.</a:t>
            </a:r>
          </a:p>
          <a:p>
            <a:endParaRPr lang="en-GB" sz="13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p>
            <a:pPr>
              <a:buFont typeface="Monotype Sorts"/>
              <a:buNone/>
            </a:pPr>
            <a:fld id="{FAD5BE87-5262-4E31-A851-1797877BDB3B}" type="slidenum">
              <a:rPr lang="en-GB" smtClean="0">
                <a:cs typeface="Arial" charset="0"/>
              </a:rPr>
              <a:pPr>
                <a:buFont typeface="Monotype Sorts"/>
                <a:buNone/>
              </a:pPr>
              <a:t>14</a:t>
            </a:fld>
            <a:endParaRPr lang="en-GB" smtClean="0">
              <a:cs typeface="Arial" charset="0"/>
            </a:endParaRPr>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r>
              <a:rPr lang="en-GB" smtClean="0"/>
              <a:t>P1. The authors are from Sheffield many of you may have seen the film the “Full Monty”</a:t>
            </a:r>
          </a:p>
          <a:p>
            <a:r>
              <a:rPr lang="en-GB" smtClean="0"/>
              <a:t>P2. Some people hold down jobs despite disability or limiting long-term illness, some unemployed are also sick and others have withdrawn from the labour market on health grounds.</a:t>
            </a:r>
          </a:p>
          <a:p>
            <a:r>
              <a:rPr lang="en-GB" smtClean="0"/>
              <a:t>P3. When job losses occur people with ill health are often the first to go diverted away from unemployment to recorded sick, the less healthy tend to be treated similarly. So rather than unemployment causing ill health the argument is the other way round. There are also distortions over time as as the rules of entry to sickness benefit are tightened or relaxed  </a:t>
            </a:r>
          </a:p>
          <a:p>
            <a:r>
              <a:rPr lang="en-GB" smtClean="0"/>
              <a:t>P4. Evidence suggests that long-term sickness rose from 0.6m to 1.9m between 1981 and 1998, at the end of the 90’s there were 2.5 sickness benefit claimants and 1.2m unemployment claimants. In some areas more than 20% of working age males claim sickness-benefit. But all through the period generally health has been improving.</a:t>
            </a:r>
          </a:p>
          <a:p>
            <a:r>
              <a:rPr lang="en-GB" smtClean="0"/>
              <a:t>P5. In areas where there are significant clusters of heavy industry occupational ill-health is high they argue that in these areas hidden unemployment is also high. This distorts regional and local comparisons. They map the UK to show significant clusters of hidden unemployment in South Wales, North East, North West and Central Scotland. </a:t>
            </a:r>
          </a:p>
          <a:p>
            <a:endParaRPr lang="en-GB" smtClean="0"/>
          </a:p>
          <a:p>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a:ln/>
        </p:spPr>
      </p:sp>
      <p:sp>
        <p:nvSpPr>
          <p:cNvPr id="46082" name="Notes Placeholder 2"/>
          <p:cNvSpPr>
            <a:spLocks noGrp="1"/>
          </p:cNvSpPr>
          <p:nvPr>
            <p:ph type="body" idx="1"/>
          </p:nvPr>
        </p:nvSpPr>
        <p:spPr>
          <a:noFill/>
          <a:ln/>
        </p:spPr>
        <p:txBody>
          <a:bodyPr/>
          <a:lstStyle/>
          <a:p>
            <a:endParaRPr lang="en-US" smtClean="0"/>
          </a:p>
        </p:txBody>
      </p:sp>
      <p:sp>
        <p:nvSpPr>
          <p:cNvPr id="46083" name="Slide Number Placeholder 3"/>
          <p:cNvSpPr>
            <a:spLocks noGrp="1"/>
          </p:cNvSpPr>
          <p:nvPr>
            <p:ph type="sldNum" sz="quarter" idx="5"/>
          </p:nvPr>
        </p:nvSpPr>
        <p:spPr>
          <a:noFill/>
        </p:spPr>
        <p:txBody>
          <a:bodyPr/>
          <a:lstStyle/>
          <a:p>
            <a:pPr>
              <a:buFont typeface="Monotype Sorts"/>
              <a:buNone/>
            </a:pPr>
            <a:fld id="{19A77BCA-7EE7-46C2-95A9-BECAF9C2BC19}" type="slidenum">
              <a:rPr lang="en-GB" smtClean="0">
                <a:cs typeface="Arial" charset="0"/>
              </a:rPr>
              <a:pPr>
                <a:buFont typeface="Monotype Sorts"/>
                <a:buNone/>
              </a:pPr>
              <a:t>15</a:t>
            </a:fld>
            <a:endParaRPr lang="en-GB" smtClean="0">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a:ln/>
        </p:spPr>
      </p:sp>
      <p:sp>
        <p:nvSpPr>
          <p:cNvPr id="48130" name="Notes Placeholder 2"/>
          <p:cNvSpPr>
            <a:spLocks noGrp="1"/>
          </p:cNvSpPr>
          <p:nvPr>
            <p:ph type="body" idx="1"/>
          </p:nvPr>
        </p:nvSpPr>
        <p:spPr>
          <a:noFill/>
          <a:ln/>
        </p:spPr>
        <p:txBody>
          <a:bodyPr/>
          <a:lstStyle/>
          <a:p>
            <a:endParaRPr lang="en-US" smtClean="0"/>
          </a:p>
        </p:txBody>
      </p:sp>
      <p:sp>
        <p:nvSpPr>
          <p:cNvPr id="48131" name="Slide Number Placeholder 3"/>
          <p:cNvSpPr>
            <a:spLocks noGrp="1"/>
          </p:cNvSpPr>
          <p:nvPr>
            <p:ph type="sldNum" sz="quarter" idx="5"/>
          </p:nvPr>
        </p:nvSpPr>
        <p:spPr>
          <a:noFill/>
        </p:spPr>
        <p:txBody>
          <a:bodyPr/>
          <a:lstStyle/>
          <a:p>
            <a:pPr>
              <a:buFont typeface="Monotype Sorts"/>
              <a:buNone/>
            </a:pPr>
            <a:fld id="{C50AA68F-1622-4AFE-AD25-E36C0FAD30B9}" type="slidenum">
              <a:rPr lang="en-GB" smtClean="0">
                <a:cs typeface="Arial" charset="0"/>
              </a:rPr>
              <a:pPr>
                <a:buFont typeface="Monotype Sorts"/>
                <a:buNone/>
              </a:pPr>
              <a:t>16</a:t>
            </a:fld>
            <a:endParaRPr lang="en-GB" smtClean="0">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7"/>
          <p:cNvSpPr>
            <a:spLocks noGrp="1" noChangeArrowheads="1"/>
          </p:cNvSpPr>
          <p:nvPr>
            <p:ph type="sldNum" sz="quarter" idx="5"/>
          </p:nvPr>
        </p:nvSpPr>
        <p:spPr>
          <a:noFill/>
        </p:spPr>
        <p:txBody>
          <a:bodyPr/>
          <a:lstStyle/>
          <a:p>
            <a:pPr>
              <a:buFont typeface="Monotype Sorts"/>
              <a:buNone/>
            </a:pPr>
            <a:fld id="{23A341B2-B2C6-47FE-82FC-088F68EA0743}" type="slidenum">
              <a:rPr lang="en-GB" smtClean="0">
                <a:cs typeface="Arial" charset="0"/>
              </a:rPr>
              <a:pPr>
                <a:buFont typeface="Monotype Sorts"/>
                <a:buNone/>
              </a:pPr>
              <a:t>17</a:t>
            </a:fld>
            <a:endParaRPr lang="en-GB" smtClean="0">
              <a:cs typeface="Arial" charset="0"/>
            </a:endParaRPr>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pPr>
              <a:buFont typeface="Monotype Sorts"/>
              <a:buNone/>
            </a:pPr>
            <a:fld id="{08957BFF-BBA6-404E-B009-1852256E9940}" type="slidenum">
              <a:rPr lang="en-GB" smtClean="0">
                <a:cs typeface="Arial" charset="0"/>
              </a:rPr>
              <a:pPr>
                <a:buFont typeface="Monotype Sorts"/>
                <a:buNone/>
              </a:pPr>
              <a:t>2</a:t>
            </a:fld>
            <a:endParaRPr lang="en-GB" smtClean="0">
              <a:cs typeface="Arial" charset="0"/>
            </a:endParaRPr>
          </a:p>
        </p:txBody>
      </p:sp>
      <p:sp>
        <p:nvSpPr>
          <p:cNvPr id="18434" name="Rectangle 1026"/>
          <p:cNvSpPr>
            <a:spLocks noGrp="1" noRot="1" noChangeAspect="1" noChangeArrowheads="1" noTextEdit="1"/>
          </p:cNvSpPr>
          <p:nvPr>
            <p:ph type="sldImg"/>
          </p:nvPr>
        </p:nvSpPr>
        <p:spPr>
          <a:ln/>
        </p:spPr>
      </p:sp>
      <p:sp>
        <p:nvSpPr>
          <p:cNvPr id="18435" name="Rectangle 1027"/>
          <p:cNvSpPr>
            <a:spLocks noGrp="1" noChangeArrowheads="1"/>
          </p:cNvSpPr>
          <p:nvPr>
            <p:ph type="body" idx="1"/>
          </p:nvPr>
        </p:nvSpPr>
        <p:spPr>
          <a:xfrm>
            <a:off x="455613" y="4597400"/>
            <a:ext cx="5865812" cy="4368800"/>
          </a:xfrm>
          <a:noFill/>
          <a:ln/>
        </p:spPr>
        <p:txBody>
          <a:bodyPr/>
          <a:lstStyle/>
          <a:p>
            <a:r>
              <a:rPr lang="en-GB" sz="1400" b="1" smtClean="0">
                <a:cs typeface="Times New Roman" pitchFamily="18" charset="0"/>
              </a:rPr>
              <a:t>Aims </a:t>
            </a:r>
            <a:endParaRPr lang="en-GB" sz="1400" smtClean="0">
              <a:cs typeface="Times New Roman" pitchFamily="18" charset="0"/>
            </a:endParaRPr>
          </a:p>
          <a:p>
            <a:r>
              <a:rPr lang="en-GB" sz="1400" smtClean="0">
                <a:cs typeface="Times New Roman" pitchFamily="18" charset="0"/>
              </a:rPr>
              <a:t>Examine why unemployment disparities persist and why some regions and areas have had relatively high unemployment for decades.</a:t>
            </a:r>
          </a:p>
          <a:p>
            <a:r>
              <a:rPr lang="en-GB" sz="1400" smtClean="0">
                <a:cs typeface="Times New Roman" pitchFamily="18" charset="0"/>
              </a:rPr>
              <a:t>Look at types of unemployment, frictional, structural, neo-classical and demand deficient</a:t>
            </a:r>
          </a:p>
          <a:p>
            <a:r>
              <a:rPr lang="en-GB" sz="1400" smtClean="0">
                <a:cs typeface="Times New Roman" pitchFamily="18" charset="0"/>
              </a:rPr>
              <a:t>Discover who is likely to be unemployed, what are the characteristics of the unemployed are some people more likely to be unemployed than others?</a:t>
            </a:r>
          </a:p>
          <a:p>
            <a:r>
              <a:rPr lang="en-GB" sz="1400" smtClean="0">
                <a:cs typeface="Times New Roman" pitchFamily="18" charset="0"/>
              </a:rPr>
              <a:t>Examine the issue hidden unemployment, do the official statistics give a clear indication of the problem?</a:t>
            </a:r>
          </a:p>
          <a:p>
            <a:r>
              <a:rPr lang="en-GB" sz="1400" b="1" smtClean="0">
                <a:cs typeface="Times New Roman" pitchFamily="18" charset="0"/>
              </a:rPr>
              <a:t>Outcomes</a:t>
            </a:r>
            <a:endParaRPr lang="en-GB" sz="1400" smtClean="0">
              <a:cs typeface="Times New Roman" pitchFamily="18" charset="0"/>
            </a:endParaRPr>
          </a:p>
          <a:p>
            <a:r>
              <a:rPr lang="en-GB" sz="1400" smtClean="0">
                <a:cs typeface="Times New Roman" pitchFamily="18" charset="0"/>
              </a:rPr>
              <a:t>To understand why regional economists study unemployment, and why policy makers have spent so much time, money and effort trying to eradicate it.</a:t>
            </a:r>
          </a:p>
          <a:p>
            <a:r>
              <a:rPr lang="en-GB" sz="1400" smtClean="0">
                <a:cs typeface="Times New Roman" pitchFamily="18" charset="0"/>
              </a:rPr>
              <a:t>To be able to identify the main issues connected with unemployment, understand the reasons for continuing disparities and be able to appreciate the scale of the problem.  </a:t>
            </a:r>
          </a:p>
          <a:p>
            <a:r>
              <a:rPr lang="en-GB" sz="1400" smtClean="0">
                <a:cs typeface="Times New Roman" pitchFamily="18" charset="0"/>
              </a:rPr>
              <a:t> </a:t>
            </a:r>
          </a:p>
          <a:p>
            <a:endParaRPr lang="en-GB" sz="14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pPr>
              <a:buFont typeface="Monotype Sorts"/>
              <a:buNone/>
            </a:pPr>
            <a:fld id="{CB83962A-05E9-4DDF-8E36-9BEF187B6AD6}" type="slidenum">
              <a:rPr lang="en-GB" smtClean="0">
                <a:cs typeface="Arial" charset="0"/>
              </a:rPr>
              <a:pPr>
                <a:buFont typeface="Monotype Sorts"/>
                <a:buNone/>
              </a:pPr>
              <a:t>3</a:t>
            </a:fld>
            <a:endParaRPr lang="en-GB" smtClean="0">
              <a:cs typeface="Arial" charset="0"/>
            </a:endParaRPr>
          </a:p>
        </p:txBody>
      </p:sp>
      <p:sp>
        <p:nvSpPr>
          <p:cNvPr id="20482" name="Rectangle 2"/>
          <p:cNvSpPr>
            <a:spLocks noGrp="1" noRot="1" noChangeAspect="1" noChangeArrowheads="1" noTextEdit="1"/>
          </p:cNvSpPr>
          <p:nvPr>
            <p:ph type="sldImg"/>
          </p:nvPr>
        </p:nvSpPr>
        <p:spPr>
          <a:xfrm>
            <a:off x="1008063" y="741363"/>
            <a:ext cx="4822825" cy="3617912"/>
          </a:xfrm>
          <a:ln/>
        </p:spPr>
      </p:sp>
      <p:sp>
        <p:nvSpPr>
          <p:cNvPr id="20483" name="Rectangle 3"/>
          <p:cNvSpPr>
            <a:spLocks noGrp="1" noChangeArrowheads="1"/>
          </p:cNvSpPr>
          <p:nvPr>
            <p:ph type="body" idx="1"/>
          </p:nvPr>
        </p:nvSpPr>
        <p:spPr>
          <a:xfrm>
            <a:off x="609600" y="4597400"/>
            <a:ext cx="5635625" cy="4368800"/>
          </a:xfrm>
          <a:noFill/>
          <a:ln/>
        </p:spPr>
        <p:txBody>
          <a:bodyPr/>
          <a:lstStyle/>
          <a:p>
            <a:r>
              <a:rPr lang="en-GB" sz="1400" smtClean="0">
                <a:cs typeface="Times New Roman" pitchFamily="18" charset="0"/>
              </a:rPr>
              <a:t>P1. Table 10.2 in your notes shows that regional unemployment rates in January 1933 and January 1999 both as the prevailing rate at the time and as an index based on the UK average (in each year). As can be seen although there have been significant shifts for some regions London (below to above average)and Wales (still above average but not as bad) in general the southern regions are below and the northern regions above the national average in both time periods </a:t>
            </a:r>
          </a:p>
          <a:p>
            <a:r>
              <a:rPr lang="en-GB" sz="1400" smtClean="0">
                <a:cs typeface="Times New Roman" pitchFamily="18" charset="0"/>
              </a:rPr>
              <a:t>P1. Armstrong and Taylor also suggest that unemployment is closely linked to social exclusion (see Table 10 .1), Unemployment is positively correlated with lone parent families, pupils eligible for school meals, pupils with zero GCSEs and the truancy rate, it is negatively correlated with higher qualifications and 5+ A-C grade GCSEs.</a:t>
            </a:r>
          </a:p>
          <a:p>
            <a:r>
              <a:rPr lang="en-GB" sz="1400" smtClean="0">
                <a:cs typeface="Times New Roman" pitchFamily="18" charset="0"/>
              </a:rPr>
              <a:t>P2. Whilst a great deal is made about rural poverty, unemployment rates are still significantly higher in metropolitan areas than surrounding town and countryside – in Sept 2000 the rates for Knowsley and Ribble Valley were 8.1% and 0.8% respectively. </a:t>
            </a:r>
          </a:p>
          <a:p>
            <a:r>
              <a:rPr lang="en-GB" sz="1400" smtClean="0">
                <a:cs typeface="Times New Roman" pitchFamily="18" charset="0"/>
              </a:rPr>
              <a:t>P3. Regional policy in the UK exists to try and combat regional economic disparities but it is one measure above all others that has been responsible for deciding whether or not areas qualify for assistance – regional (and local) unemployment rates. </a:t>
            </a:r>
          </a:p>
          <a:p>
            <a:endParaRPr lang="en-GB" sz="1400" smtClean="0">
              <a:cs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pPr>
              <a:buFont typeface="Monotype Sorts"/>
              <a:buNone/>
            </a:pPr>
            <a:fld id="{73427A9C-0363-4EF5-A7E3-DF869293AE2E}" type="slidenum">
              <a:rPr lang="en-GB" smtClean="0">
                <a:cs typeface="Arial" charset="0"/>
              </a:rPr>
              <a:pPr>
                <a:buFont typeface="Monotype Sorts"/>
                <a:buNone/>
              </a:pPr>
              <a:t>4</a:t>
            </a:fld>
            <a:endParaRPr lang="en-GB" smtClean="0">
              <a:cs typeface="Arial" charset="0"/>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609600" y="4597400"/>
            <a:ext cx="5559425" cy="4368800"/>
          </a:xfrm>
          <a:noFill/>
          <a:ln/>
        </p:spPr>
        <p:txBody>
          <a:bodyPr/>
          <a:lstStyle/>
          <a:p>
            <a:r>
              <a:rPr lang="en-GB" sz="1400" smtClean="0"/>
              <a:t>P1. Unemployment rates differ significantly between regions both in the UK and elsewhere A &amp; T use data from 1995 to show that the highest percentage point variation in Italy is 19.9 the lowest in the Netherlands is 2.2 and the UK is in between at 6.3.</a:t>
            </a:r>
          </a:p>
          <a:p>
            <a:r>
              <a:rPr lang="en-GB" sz="1400" smtClean="0"/>
              <a:t>P2. More recent data for the UK shows the wide variation between local areas within regions note where the median observation lies. </a:t>
            </a:r>
          </a:p>
          <a:p>
            <a:r>
              <a:rPr lang="en-GB" sz="1400" smtClean="0"/>
              <a:t>P3. Is the situation changing? Article by Martin (1997) compares the effects of the last two recessions in the UK. He finds that the South was relatively harder hit than the North in the early 1990s. It was not that more jobs were lost in the South but less were lost in the North. The table shows the contrast in the percentage change in unemployment rates in East Sussex and Tyne and Wear. He gives three main reasons.</a:t>
            </a:r>
          </a:p>
          <a:p>
            <a:r>
              <a:rPr lang="en-GB" sz="1400" smtClean="0"/>
              <a:t>But he concludes that the longer-run pattern has not fundamentally changed because the recovery after 1993 has centred on the southern half of the UK in the same way that it did after previous recessions. He also stresses that the situation in the North may be far worse than the official figures suggest because people are more likely to withdraw from the labour market in the face of decreasing employment opportunities.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a:ln/>
        </p:spPr>
      </p:sp>
      <p:sp>
        <p:nvSpPr>
          <p:cNvPr id="24578" name="Notes Placeholder 2"/>
          <p:cNvSpPr>
            <a:spLocks noGrp="1"/>
          </p:cNvSpPr>
          <p:nvPr>
            <p:ph type="body" idx="1"/>
          </p:nvPr>
        </p:nvSpPr>
        <p:spPr>
          <a:noFill/>
          <a:ln/>
        </p:spPr>
        <p:txBody>
          <a:bodyPr/>
          <a:lstStyle/>
          <a:p>
            <a:endParaRPr lang="en-US" smtClean="0"/>
          </a:p>
        </p:txBody>
      </p:sp>
      <p:sp>
        <p:nvSpPr>
          <p:cNvPr id="24579" name="Slide Number Placeholder 3"/>
          <p:cNvSpPr>
            <a:spLocks noGrp="1"/>
          </p:cNvSpPr>
          <p:nvPr>
            <p:ph type="sldNum" sz="quarter" idx="5"/>
          </p:nvPr>
        </p:nvSpPr>
        <p:spPr>
          <a:noFill/>
        </p:spPr>
        <p:txBody>
          <a:bodyPr/>
          <a:lstStyle/>
          <a:p>
            <a:pPr>
              <a:buFont typeface="Monotype Sorts"/>
              <a:buNone/>
            </a:pPr>
            <a:fld id="{CA0CAE99-D2C8-431E-A80E-0A2EB9624719}" type="slidenum">
              <a:rPr lang="en-GB" smtClean="0">
                <a:cs typeface="Arial" charset="0"/>
              </a:rPr>
              <a:pPr>
                <a:buFont typeface="Monotype Sorts"/>
                <a:buNone/>
              </a:pPr>
              <a:t>5</a:t>
            </a:fld>
            <a:endParaRPr lang="en-GB" smtClean="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p:spPr>
        <p:txBody>
          <a:bodyPr/>
          <a:lstStyle/>
          <a:p>
            <a:pPr>
              <a:buFont typeface="Monotype Sorts"/>
              <a:buNone/>
            </a:pPr>
            <a:fld id="{E123DADF-E1F5-45CE-B233-76BE6B5F7D7F}" type="slidenum">
              <a:rPr lang="en-GB" smtClean="0">
                <a:cs typeface="Arial" charset="0"/>
              </a:rPr>
              <a:pPr>
                <a:buFont typeface="Monotype Sorts"/>
                <a:buNone/>
              </a:pPr>
              <a:t>6</a:t>
            </a:fld>
            <a:endParaRPr lang="en-GB" smtClean="0">
              <a:cs typeface="Arial" charset="0"/>
            </a:endParaRPr>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xfrm>
            <a:off x="455613" y="4597400"/>
            <a:ext cx="6094412" cy="4368800"/>
          </a:xfrm>
          <a:noFill/>
          <a:ln/>
        </p:spPr>
        <p:txBody>
          <a:bodyPr/>
          <a:lstStyle/>
          <a:p>
            <a:pPr>
              <a:spcBef>
                <a:spcPct val="0"/>
              </a:spcBef>
            </a:pPr>
            <a:r>
              <a:rPr lang="en-GB" sz="1400" smtClean="0"/>
              <a:t>Economic theory suggests that L Mkts should adjust fairly quickly to excess demand or supply via the wage rate and thus eliminate unemployment. A &amp; T suggest a number of reasons why L Mkts in the UK and Europe do not function as efficiently as those in the USA.</a:t>
            </a:r>
          </a:p>
          <a:p>
            <a:pPr>
              <a:spcBef>
                <a:spcPct val="0"/>
              </a:spcBef>
            </a:pPr>
            <a:r>
              <a:rPr lang="en-GB" sz="1400" smtClean="0"/>
              <a:t>P1. </a:t>
            </a:r>
            <a:r>
              <a:rPr lang="en-GB" sz="1400" smtClean="0">
                <a:cs typeface="Times New Roman" pitchFamily="18" charset="0"/>
              </a:rPr>
              <a:t>TUs resist wage cuts - they represent employed not unemployed. Employers  reluctant to cut wages (</a:t>
            </a:r>
            <a:r>
              <a:rPr lang="en-GB" sz="1400" i="1" smtClean="0">
                <a:cs typeface="Times New Roman" pitchFamily="18" charset="0"/>
              </a:rPr>
              <a:t>efficiency wage</a:t>
            </a:r>
            <a:r>
              <a:rPr lang="en-GB" sz="1400" smtClean="0">
                <a:cs typeface="Times New Roman" pitchFamily="18" charset="0"/>
              </a:rPr>
              <a:t>) because of effect on moral/productivity. Employers are also tied to wage contracts.</a:t>
            </a:r>
          </a:p>
          <a:p>
            <a:pPr>
              <a:spcBef>
                <a:spcPct val="0"/>
              </a:spcBef>
            </a:pPr>
            <a:r>
              <a:rPr lang="en-GB" sz="1400" smtClean="0">
                <a:cs typeface="Times New Roman" pitchFamily="18" charset="0"/>
              </a:rPr>
              <a:t>P2. UK applies in both the public and private sectors. Actual wages may be higher - incentive payments and bonuses - national structures impose significant rigidity.</a:t>
            </a:r>
          </a:p>
          <a:p>
            <a:pPr>
              <a:spcBef>
                <a:spcPct val="0"/>
              </a:spcBef>
            </a:pPr>
            <a:r>
              <a:rPr lang="en-GB" sz="1400" smtClean="0">
                <a:cs typeface="Times New Roman" pitchFamily="18" charset="0"/>
              </a:rPr>
              <a:t>P3. Profitability related wages - high wages paid to workers in areas with high U. </a:t>
            </a:r>
          </a:p>
          <a:p>
            <a:pPr>
              <a:spcBef>
                <a:spcPct val="0"/>
              </a:spcBef>
            </a:pPr>
            <a:r>
              <a:rPr lang="en-GB" sz="1400" smtClean="0">
                <a:cs typeface="Times New Roman" pitchFamily="18" charset="0"/>
              </a:rPr>
              <a:t>Breaks link between regional U and W and average regional wage rises.</a:t>
            </a:r>
          </a:p>
          <a:p>
            <a:pPr>
              <a:spcBef>
                <a:spcPct val="0"/>
              </a:spcBef>
            </a:pPr>
            <a:r>
              <a:rPr lang="en-GB" sz="1400" smtClean="0">
                <a:cs typeface="Times New Roman" pitchFamily="18" charset="0"/>
              </a:rPr>
              <a:t>P4. Without help towards the cost of training/relocation, labour force mobility is hampered and this slows down LM adjustment.</a:t>
            </a:r>
          </a:p>
          <a:p>
            <a:pPr>
              <a:spcBef>
                <a:spcPct val="0"/>
              </a:spcBef>
            </a:pPr>
            <a:r>
              <a:rPr lang="en-GB" sz="1400" smtClean="0">
                <a:cs typeface="Times New Roman" pitchFamily="18" charset="0"/>
              </a:rPr>
              <a:t>P5. Suggested that hiring and firing cost are high in the EU - Social Chapter –seen as an excessive burden by employers. Employers selective in recruitment some groups regarded as “unemployable” hence need for new deal. </a:t>
            </a:r>
          </a:p>
          <a:p>
            <a:pPr>
              <a:spcBef>
                <a:spcPct val="0"/>
              </a:spcBef>
            </a:pPr>
            <a:r>
              <a:rPr lang="en-GB" sz="1400" smtClean="0">
                <a:cs typeface="Times New Roman" pitchFamily="18" charset="0"/>
              </a:rPr>
              <a:t>P6. Minimum wage imposes floor – leads to leap-frogging to maintain differentials </a:t>
            </a:r>
          </a:p>
          <a:p>
            <a:pPr>
              <a:spcBef>
                <a:spcPct val="0"/>
              </a:spcBef>
            </a:pPr>
            <a:r>
              <a:rPr lang="en-GB" sz="1400" smtClean="0">
                <a:cs typeface="Times New Roman" pitchFamily="18" charset="0"/>
              </a:rPr>
              <a:t>P7. Proportion of small firms – greater flexibility, monitoring and cost conscious.</a:t>
            </a:r>
          </a:p>
          <a:p>
            <a:pPr>
              <a:spcBef>
                <a:spcPct val="0"/>
              </a:spcBef>
            </a:pPr>
            <a:endParaRPr lang="en-GB" sz="14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p>
            <a:pPr>
              <a:buFont typeface="Monotype Sorts"/>
              <a:buNone/>
            </a:pPr>
            <a:fld id="{24DDA874-3324-492F-9DAA-612261D5CF1F}" type="slidenum">
              <a:rPr lang="en-GB" smtClean="0">
                <a:cs typeface="Arial" charset="0"/>
              </a:rPr>
              <a:pPr>
                <a:buFont typeface="Monotype Sorts"/>
                <a:buNone/>
              </a:pPr>
              <a:t>7</a:t>
            </a:fld>
            <a:endParaRPr lang="en-GB" smtClean="0">
              <a:cs typeface="Arial" charset="0"/>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xfrm>
            <a:off x="304800" y="4597400"/>
            <a:ext cx="6245225" cy="4368800"/>
          </a:xfrm>
          <a:noFill/>
          <a:ln/>
        </p:spPr>
        <p:txBody>
          <a:bodyPr/>
          <a:lstStyle/>
          <a:p>
            <a:r>
              <a:rPr lang="en-GB" b="1" smtClean="0">
                <a:cs typeface="Times New Roman" pitchFamily="18" charset="0"/>
              </a:rPr>
              <a:t>Frictional unemployment</a:t>
            </a:r>
            <a:r>
              <a:rPr lang="en-GB" smtClean="0">
                <a:cs typeface="Times New Roman" pitchFamily="18" charset="0"/>
              </a:rPr>
              <a:t>, occurs when there are jobs for the unemployed (with the right skills)  in the right locality. But it takes time to match workers to jobs, they may not accept the first job that comes along and employers are often seeking the “right” worker. The level of frictional unemployment is likely to be high in times of boom because the number of people quitting their jobs is higher as well as the number of new-entrants and re-entrants to the labour force (mainly because more vacancies are available). The opposite is the case in a slump when workers are reluctant to quit jobs and potential re-entrants may delay a return until the job situation improves. Some sectors experiencing high levels of workforce turnover (tourism is a classic case).</a:t>
            </a:r>
            <a:r>
              <a:rPr lang="en-GB" smtClean="0">
                <a:latin typeface="Arial" charset="0"/>
                <a:cs typeface="Arial" charset="0"/>
              </a:rPr>
              <a:t> </a:t>
            </a:r>
            <a:r>
              <a:rPr lang="en-GB" smtClean="0">
                <a:cs typeface="Times New Roman" pitchFamily="18" charset="0"/>
              </a:rPr>
              <a:t>This is sometimes referred to a labour force churning and areas with a high proportion of industry sectors prone to churning will exhibit high levels of frictional unemployment IOW.</a:t>
            </a:r>
            <a:r>
              <a:rPr lang="en-GB" smtClean="0"/>
              <a:t> </a:t>
            </a:r>
          </a:p>
          <a:p>
            <a:r>
              <a:rPr lang="en-GB" b="1" smtClean="0">
                <a:cs typeface="Times New Roman" pitchFamily="18" charset="0"/>
              </a:rPr>
              <a:t>Structural unemployment</a:t>
            </a:r>
            <a:r>
              <a:rPr lang="en-GB" smtClean="0">
                <a:cs typeface="Times New Roman" pitchFamily="18" charset="0"/>
              </a:rPr>
              <a:t>, unemployment and vacancies co-exist, but there is a mismatch between the types of jobs on offer and skills that the unemployed possess or the location in which the jobs are. The mismatch can occur because of changes supply side of the product market, technological changes may lead to different commodities being produced and/or different skills being required. Capital deepening - less labour required - skill composition increases more highly skilled labour may be required. On the demand side consumers may switch commodities with the result that plants may close, switch to alternative products that require different inputs. Structural unemployment tends to continue for a long period of time usually because the unemployed find it difficult to acquire new skills or move to an area that does require their skills. The situation is often chronic during periods of major structural change with slow growth and slack labour markets (e.g. economic turndown or recession) in periods of growth and tight labour markets the scarcity of labour will assist in re-training and higher real wages are more likely to induce migration. See study by Tomaney, Pike and Cornford (1999) into the effect of the closure of Swan Hunter.</a:t>
            </a:r>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pPr>
              <a:buFont typeface="Monotype Sorts"/>
              <a:buNone/>
            </a:pPr>
            <a:fld id="{705552B6-C6CB-40D9-9532-BA246E3317B3}" type="slidenum">
              <a:rPr lang="en-GB" smtClean="0">
                <a:cs typeface="Arial" charset="0"/>
              </a:rPr>
              <a:pPr>
                <a:buFont typeface="Monotype Sorts"/>
                <a:buNone/>
              </a:pPr>
              <a:t>8</a:t>
            </a:fld>
            <a:endParaRPr lang="en-GB" smtClean="0">
              <a:cs typeface="Arial" charset="0"/>
            </a:endParaRP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GB" smtClean="0"/>
              <a:t>Note the graph shows the number unemployed by occupations divided by the number of occupational vacancies. Note that in Personal and protective services and Sales here are twice as many jobs available as workers to fill them. This is frictional unemployment. Whereas in Professional and Associated, professional and technical occupations there are three times as many people unemployed with these skills as there are jobs for them. This is structural unemployment in these occupations. Overall there is a balance between jobs and vacancies suggesting that overall, unemployment is frictional.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p:spPr>
        <p:txBody>
          <a:bodyPr/>
          <a:lstStyle/>
          <a:p>
            <a:pPr>
              <a:buFont typeface="Monotype Sorts"/>
              <a:buNone/>
            </a:pPr>
            <a:fld id="{6A9840AE-1E83-46A5-B066-CACF99B6A104}" type="slidenum">
              <a:rPr lang="en-GB" smtClean="0">
                <a:cs typeface="Arial" charset="0"/>
              </a:rPr>
              <a:pPr>
                <a:buFont typeface="Monotype Sorts"/>
                <a:buNone/>
              </a:pPr>
              <a:t>9</a:t>
            </a:fld>
            <a:endParaRPr lang="en-GB" smtClean="0">
              <a:cs typeface="Arial" charset="0"/>
            </a:endParaRPr>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r>
              <a:rPr lang="en-GB" sz="1400" b="1" smtClean="0">
                <a:cs typeface="Times New Roman" pitchFamily="18" charset="0"/>
              </a:rPr>
              <a:t>The Neo-classical explanation</a:t>
            </a:r>
            <a:r>
              <a:rPr lang="en-GB" sz="1400" smtClean="0">
                <a:cs typeface="Times New Roman" pitchFamily="18" charset="0"/>
              </a:rPr>
              <a:t>, argues that unemployment exists because the real wage is too high, over time migration will erode unemployment (see the classical model of migration Lecture 5a). Under this paradigm significant regional unemployment disparities exist in areas such as Merseyside because real wages are not allowed to fall to their market clearing level under the influence of high benefit levels, minimum wages and over powerful trade unions. If distortions in the labour market were removed, (i.e. trade unions neutered, benefits cut and the minimum wages abolished) the resultant lower real wage would induce employers to take on more staff and invest or increase their capacity in the region, on the expectation of higher returns to factors (labour).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10</a:t>
            </a:r>
            <a:r>
              <a:rPr lang="en-GB"/>
              <a:t> </a:t>
            </a:r>
          </a:p>
        </p:txBody>
      </p:sp>
      <p:sp>
        <p:nvSpPr>
          <p:cNvPr id="6" name="Slide Number Placeholder 5"/>
          <p:cNvSpPr>
            <a:spLocks noGrp="1"/>
          </p:cNvSpPr>
          <p:nvPr>
            <p:ph type="sldNum" sz="quarter" idx="12"/>
          </p:nvPr>
        </p:nvSpPr>
        <p:spPr/>
        <p:txBody>
          <a:bodyPr/>
          <a:lstStyle>
            <a:lvl1pPr>
              <a:defRPr/>
            </a:lvl1pPr>
          </a:lstStyle>
          <a:p>
            <a:pPr>
              <a:defRPr/>
            </a:pPr>
            <a:fld id="{08072B25-D99D-4436-BD22-7E314D2B94EC}" type="slidenum">
              <a:rPr lang="en-GB"/>
              <a:pPr>
                <a:defRPr/>
              </a:pPr>
              <a:t>‹#›</a:t>
            </a:fld>
            <a:endParaRPr lang="en-GB">
              <a:latin typeface="Times New Roman"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10</a:t>
            </a:r>
            <a:r>
              <a:rPr lang="en-GB"/>
              <a:t> </a:t>
            </a:r>
          </a:p>
        </p:txBody>
      </p:sp>
      <p:sp>
        <p:nvSpPr>
          <p:cNvPr id="6" name="Slide Number Placeholder 5"/>
          <p:cNvSpPr>
            <a:spLocks noGrp="1"/>
          </p:cNvSpPr>
          <p:nvPr>
            <p:ph type="sldNum" sz="quarter" idx="12"/>
          </p:nvPr>
        </p:nvSpPr>
        <p:spPr/>
        <p:txBody>
          <a:bodyPr/>
          <a:lstStyle>
            <a:lvl1pPr>
              <a:defRPr/>
            </a:lvl1pPr>
          </a:lstStyle>
          <a:p>
            <a:pPr>
              <a:defRPr/>
            </a:pPr>
            <a:fld id="{6F0F113F-DAE9-4E38-BD29-0ECF8F735A00}" type="slidenum">
              <a:rPr lang="en-GB"/>
              <a:pPr>
                <a:defRPr/>
              </a:pPr>
              <a:t>‹#›</a:t>
            </a:fld>
            <a:endParaRPr lang="en-GB">
              <a:latin typeface="Times New Roman" pitchFamily="18"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304800"/>
            <a:ext cx="19431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1" y="304800"/>
            <a:ext cx="56769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10</a:t>
            </a:r>
            <a:r>
              <a:rPr lang="en-GB"/>
              <a:t> </a:t>
            </a:r>
          </a:p>
        </p:txBody>
      </p:sp>
      <p:sp>
        <p:nvSpPr>
          <p:cNvPr id="6" name="Slide Number Placeholder 5"/>
          <p:cNvSpPr>
            <a:spLocks noGrp="1"/>
          </p:cNvSpPr>
          <p:nvPr>
            <p:ph type="sldNum" sz="quarter" idx="12"/>
          </p:nvPr>
        </p:nvSpPr>
        <p:spPr/>
        <p:txBody>
          <a:bodyPr/>
          <a:lstStyle>
            <a:lvl1pPr>
              <a:defRPr/>
            </a:lvl1pPr>
          </a:lstStyle>
          <a:p>
            <a:pPr>
              <a:defRPr/>
            </a:pPr>
            <a:fld id="{0BA63C29-5B71-436D-9CBE-B58063DC1802}" type="slidenum">
              <a:rPr lang="en-GB"/>
              <a:pPr>
                <a:defRPr/>
              </a:pPr>
              <a:t>‹#›</a:t>
            </a:fld>
            <a:endParaRPr lang="en-GB">
              <a:latin typeface="Times New Roman"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10</a:t>
            </a:r>
            <a:r>
              <a:rPr lang="en-GB"/>
              <a:t> </a:t>
            </a:r>
          </a:p>
        </p:txBody>
      </p:sp>
      <p:sp>
        <p:nvSpPr>
          <p:cNvPr id="6" name="Slide Number Placeholder 5"/>
          <p:cNvSpPr>
            <a:spLocks noGrp="1"/>
          </p:cNvSpPr>
          <p:nvPr>
            <p:ph type="sldNum" sz="quarter" idx="12"/>
          </p:nvPr>
        </p:nvSpPr>
        <p:spPr/>
        <p:txBody>
          <a:bodyPr/>
          <a:lstStyle>
            <a:lvl1pPr>
              <a:defRPr/>
            </a:lvl1pPr>
          </a:lstStyle>
          <a:p>
            <a:pPr>
              <a:defRPr/>
            </a:pPr>
            <a:fld id="{CE8E1737-34CF-4C18-BBCB-B58A515B8F38}" type="slidenum">
              <a:rPr lang="en-GB"/>
              <a:pPr>
                <a:defRPr/>
              </a:pPr>
              <a:t>‹#›</a:t>
            </a:fld>
            <a:endParaRPr lang="en-GB">
              <a:latin typeface="Times New Roman"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10</a:t>
            </a:r>
            <a:r>
              <a:rPr lang="en-GB"/>
              <a:t> </a:t>
            </a:r>
          </a:p>
        </p:txBody>
      </p:sp>
      <p:sp>
        <p:nvSpPr>
          <p:cNvPr id="6" name="Slide Number Placeholder 5"/>
          <p:cNvSpPr>
            <a:spLocks noGrp="1"/>
          </p:cNvSpPr>
          <p:nvPr>
            <p:ph type="sldNum" sz="quarter" idx="12"/>
          </p:nvPr>
        </p:nvSpPr>
        <p:spPr/>
        <p:txBody>
          <a:bodyPr/>
          <a:lstStyle>
            <a:lvl1pPr>
              <a:defRPr/>
            </a:lvl1pPr>
          </a:lstStyle>
          <a:p>
            <a:pPr>
              <a:defRPr/>
            </a:pPr>
            <a:fld id="{E87F647F-FA66-4C78-AC3B-A98E42EFCA48}" type="slidenum">
              <a:rPr lang="en-GB"/>
              <a:pPr>
                <a:defRPr/>
              </a:pPr>
              <a:t>‹#›</a:t>
            </a:fld>
            <a:endParaRPr lang="en-GB">
              <a:latin typeface="Times New Roman"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10</a:t>
            </a:r>
            <a:r>
              <a:rPr lang="en-GB"/>
              <a:t> </a:t>
            </a:r>
          </a:p>
        </p:txBody>
      </p:sp>
      <p:sp>
        <p:nvSpPr>
          <p:cNvPr id="7" name="Slide Number Placeholder 6"/>
          <p:cNvSpPr>
            <a:spLocks noGrp="1"/>
          </p:cNvSpPr>
          <p:nvPr>
            <p:ph type="sldNum" sz="quarter" idx="12"/>
          </p:nvPr>
        </p:nvSpPr>
        <p:spPr/>
        <p:txBody>
          <a:bodyPr/>
          <a:lstStyle>
            <a:lvl1pPr>
              <a:defRPr/>
            </a:lvl1pPr>
          </a:lstStyle>
          <a:p>
            <a:pPr>
              <a:defRPr/>
            </a:pPr>
            <a:fld id="{2F609EAA-3A28-4B77-9F6D-6C1F432B1482}" type="slidenum">
              <a:rPr lang="en-GB"/>
              <a:pPr>
                <a:defRPr/>
              </a:pPr>
              <a:t>‹#›</a:t>
            </a:fld>
            <a:endParaRPr lang="en-GB">
              <a:latin typeface="Times New Roman"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GB"/>
          </a:p>
        </p:txBody>
      </p:sp>
      <p:sp>
        <p:nvSpPr>
          <p:cNvPr id="8" name="Footer Placeholder 7"/>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10</a:t>
            </a:r>
            <a:r>
              <a:rPr lang="en-GB"/>
              <a:t> </a:t>
            </a:r>
          </a:p>
        </p:txBody>
      </p:sp>
      <p:sp>
        <p:nvSpPr>
          <p:cNvPr id="9" name="Slide Number Placeholder 8"/>
          <p:cNvSpPr>
            <a:spLocks noGrp="1"/>
          </p:cNvSpPr>
          <p:nvPr>
            <p:ph type="sldNum" sz="quarter" idx="12"/>
          </p:nvPr>
        </p:nvSpPr>
        <p:spPr/>
        <p:txBody>
          <a:bodyPr/>
          <a:lstStyle>
            <a:lvl1pPr>
              <a:defRPr/>
            </a:lvl1pPr>
          </a:lstStyle>
          <a:p>
            <a:pPr>
              <a:defRPr/>
            </a:pPr>
            <a:fld id="{6795BADB-3CD4-40EE-AB44-567DC11C8B58}" type="slidenum">
              <a:rPr lang="en-GB"/>
              <a:pPr>
                <a:defRPr/>
              </a:pPr>
              <a:t>‹#›</a:t>
            </a:fld>
            <a:endParaRPr lang="en-GB">
              <a:latin typeface="Times New Roman"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GB"/>
          </a:p>
        </p:txBody>
      </p:sp>
      <p:sp>
        <p:nvSpPr>
          <p:cNvPr id="4" name="Footer Placeholder 3"/>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10</a:t>
            </a:r>
            <a:r>
              <a:rPr lang="en-GB"/>
              <a:t> </a:t>
            </a:r>
          </a:p>
        </p:txBody>
      </p:sp>
      <p:sp>
        <p:nvSpPr>
          <p:cNvPr id="5" name="Slide Number Placeholder 4"/>
          <p:cNvSpPr>
            <a:spLocks noGrp="1"/>
          </p:cNvSpPr>
          <p:nvPr>
            <p:ph type="sldNum" sz="quarter" idx="12"/>
          </p:nvPr>
        </p:nvSpPr>
        <p:spPr/>
        <p:txBody>
          <a:bodyPr/>
          <a:lstStyle>
            <a:lvl1pPr>
              <a:defRPr/>
            </a:lvl1pPr>
          </a:lstStyle>
          <a:p>
            <a:pPr>
              <a:defRPr/>
            </a:pPr>
            <a:fld id="{59301D52-33DB-456B-B51F-EB23EAB7BB38}" type="slidenum">
              <a:rPr lang="en-GB"/>
              <a:pPr>
                <a:defRPr/>
              </a:pPr>
              <a:t>‹#›</a:t>
            </a:fld>
            <a:endParaRPr lang="en-GB">
              <a:latin typeface="Times New Roman" pitchFamily="18"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GB"/>
          </a:p>
        </p:txBody>
      </p:sp>
      <p:sp>
        <p:nvSpPr>
          <p:cNvPr id="3" name="Footer Placeholder 2"/>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10</a:t>
            </a:r>
            <a:r>
              <a:rPr lang="en-GB"/>
              <a:t> </a:t>
            </a:r>
          </a:p>
        </p:txBody>
      </p:sp>
      <p:sp>
        <p:nvSpPr>
          <p:cNvPr id="4" name="Slide Number Placeholder 3"/>
          <p:cNvSpPr>
            <a:spLocks noGrp="1"/>
          </p:cNvSpPr>
          <p:nvPr>
            <p:ph type="sldNum" sz="quarter" idx="12"/>
          </p:nvPr>
        </p:nvSpPr>
        <p:spPr/>
        <p:txBody>
          <a:bodyPr/>
          <a:lstStyle>
            <a:lvl1pPr>
              <a:defRPr/>
            </a:lvl1pPr>
          </a:lstStyle>
          <a:p>
            <a:pPr>
              <a:defRPr/>
            </a:pPr>
            <a:fld id="{D9CA49E7-F57C-4997-B9DB-C480C0A890FF}" type="slidenum">
              <a:rPr lang="en-GB"/>
              <a:pPr>
                <a:defRPr/>
              </a:pPr>
              <a:t>‹#›</a:t>
            </a:fld>
            <a:endParaRPr lang="en-GB">
              <a:latin typeface="Times New Roman"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10</a:t>
            </a:r>
            <a:r>
              <a:rPr lang="en-GB"/>
              <a:t> </a:t>
            </a:r>
          </a:p>
        </p:txBody>
      </p:sp>
      <p:sp>
        <p:nvSpPr>
          <p:cNvPr id="7" name="Slide Number Placeholder 6"/>
          <p:cNvSpPr>
            <a:spLocks noGrp="1"/>
          </p:cNvSpPr>
          <p:nvPr>
            <p:ph type="sldNum" sz="quarter" idx="12"/>
          </p:nvPr>
        </p:nvSpPr>
        <p:spPr/>
        <p:txBody>
          <a:bodyPr/>
          <a:lstStyle>
            <a:lvl1pPr>
              <a:defRPr/>
            </a:lvl1pPr>
          </a:lstStyle>
          <a:p>
            <a:pPr>
              <a:defRPr/>
            </a:pPr>
            <a:fld id="{57BFD82F-F92A-4BC8-9107-0E3E28235BB6}" type="slidenum">
              <a:rPr lang="en-GB"/>
              <a:pPr>
                <a:defRPr/>
              </a:pPr>
              <a:t>‹#›</a:t>
            </a:fld>
            <a:endParaRPr lang="en-GB">
              <a:latin typeface="Times New Roman" pitchFamily="18"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dirty="0"/>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10</a:t>
            </a:r>
            <a:r>
              <a:rPr lang="en-GB"/>
              <a:t> </a:t>
            </a:r>
          </a:p>
        </p:txBody>
      </p:sp>
      <p:sp>
        <p:nvSpPr>
          <p:cNvPr id="7" name="Slide Number Placeholder 6"/>
          <p:cNvSpPr>
            <a:spLocks noGrp="1"/>
          </p:cNvSpPr>
          <p:nvPr>
            <p:ph type="sldNum" sz="quarter" idx="12"/>
          </p:nvPr>
        </p:nvSpPr>
        <p:spPr/>
        <p:txBody>
          <a:bodyPr/>
          <a:lstStyle>
            <a:lvl1pPr>
              <a:defRPr/>
            </a:lvl1pPr>
          </a:lstStyle>
          <a:p>
            <a:pPr>
              <a:defRPr/>
            </a:pPr>
            <a:fld id="{C02500E2-4B59-436B-A2AD-77F21FC98241}" type="slidenum">
              <a:rPr lang="en-GB"/>
              <a:pPr>
                <a:defRPr/>
              </a:pPr>
              <a:t>‹#›</a:t>
            </a:fld>
            <a:endParaRPr lang="en-GB">
              <a:latin typeface="Times New Roman"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3722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mn-lt"/>
                <a:cs typeface="+mn-cs"/>
              </a:defRPr>
            </a:lvl1pPr>
          </a:lstStyle>
          <a:p>
            <a:pPr>
              <a:defRPr/>
            </a:pPr>
            <a:endParaRPr lang="en-GB"/>
          </a:p>
        </p:txBody>
      </p:sp>
      <p:sp>
        <p:nvSpPr>
          <p:cNvPr id="137221" name="Rectangle 5"/>
          <p:cNvSpPr>
            <a:spLocks noGrp="1" noChangeArrowheads="1"/>
          </p:cNvSpPr>
          <p:nvPr>
            <p:ph type="ftr" sz="quarter" idx="3"/>
          </p:nvPr>
        </p:nvSpPr>
        <p:spPr bwMode="auto">
          <a:xfrm>
            <a:off x="2590800" y="6248400"/>
            <a:ext cx="3962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dirty="0">
                <a:latin typeface="+mn-lt"/>
                <a:cs typeface="+mn-cs"/>
              </a:defRPr>
            </a:lvl1pPr>
          </a:lstStyle>
          <a:p>
            <a:pPr>
              <a:defRPr/>
            </a:pPr>
            <a:r>
              <a:rPr lang="en-GB"/>
              <a:t> </a:t>
            </a:r>
            <a:r>
              <a:rPr lang="en-GB" i="1">
                <a:solidFill>
                  <a:srgbClr val="339966"/>
                </a:solidFill>
                <a:latin typeface="Book Antiqua" pitchFamily="18" charset="0"/>
                <a:cs typeface="Times New Roman" pitchFamily="18" charset="0"/>
              </a:rPr>
              <a:t>Regional and Local Economic Analysis </a:t>
            </a:r>
            <a:r>
              <a:rPr lang="en-GB" i="1" smtClean="0">
                <a:solidFill>
                  <a:srgbClr val="339966"/>
                </a:solidFill>
                <a:latin typeface="Book Antiqua" pitchFamily="18" charset="0"/>
                <a:cs typeface="Times New Roman" pitchFamily="18" charset="0"/>
              </a:rPr>
              <a:t>(RELOCE) </a:t>
            </a:r>
            <a:r>
              <a:rPr lang="en-GB" i="1">
                <a:solidFill>
                  <a:srgbClr val="339966"/>
                </a:solidFill>
                <a:latin typeface="Book Antiqua" pitchFamily="18" charset="0"/>
                <a:cs typeface="Times New Roman" pitchFamily="18" charset="0"/>
              </a:rPr>
              <a:t>Lecture slides – Lecture 10</a:t>
            </a:r>
            <a:r>
              <a:rPr lang="en-GB"/>
              <a:t> </a:t>
            </a:r>
          </a:p>
        </p:txBody>
      </p:sp>
      <p:sp>
        <p:nvSpPr>
          <p:cNvPr id="13722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mn-lt"/>
                <a:cs typeface="+mn-cs"/>
              </a:defRPr>
            </a:lvl1pPr>
          </a:lstStyle>
          <a:p>
            <a:pPr>
              <a:defRPr/>
            </a:pPr>
            <a:fld id="{1D67645A-81E3-46C8-8D1B-707205870650}" type="slidenum">
              <a:rPr lang="en-GB"/>
              <a:pPr>
                <a:defRPr/>
              </a:pPr>
              <a:t>‹#›</a:t>
            </a:fld>
            <a:endParaRPr lang="en-GB"/>
          </a:p>
        </p:txBody>
      </p:sp>
      <p:pic>
        <p:nvPicPr>
          <p:cNvPr id="1031" name="Picture 7" descr="portilogo_big_purple_white_100"/>
          <p:cNvPicPr>
            <a:picLocks noChangeAspect="1" noChangeArrowheads="1"/>
          </p:cNvPicPr>
          <p:nvPr/>
        </p:nvPicPr>
        <p:blipFill>
          <a:blip r:embed="rId13"/>
          <a:srcRect/>
          <a:stretch>
            <a:fillRect/>
          </a:stretch>
        </p:blipFill>
        <p:spPr bwMode="auto">
          <a:xfrm>
            <a:off x="7315200" y="533400"/>
            <a:ext cx="1219200" cy="889000"/>
          </a:xfrm>
          <a:prstGeom prst="rect">
            <a:avLst/>
          </a:prstGeom>
          <a:noFill/>
          <a:ln w="9525">
            <a:noFill/>
            <a:miter lim="800000"/>
            <a:headEnd/>
            <a:tailEnd/>
          </a:ln>
        </p:spPr>
      </p:pic>
      <p:sp>
        <p:nvSpPr>
          <p:cNvPr id="137226" name="Text Box 10"/>
          <p:cNvSpPr txBox="1">
            <a:spLocks noChangeArrowheads="1"/>
          </p:cNvSpPr>
          <p:nvPr/>
        </p:nvSpPr>
        <p:spPr bwMode="auto">
          <a:xfrm>
            <a:off x="1219200" y="533400"/>
            <a:ext cx="5791200" cy="461963"/>
          </a:xfrm>
          <a:prstGeom prst="rect">
            <a:avLst/>
          </a:prstGeom>
          <a:noFill/>
          <a:ln w="12700">
            <a:noFill/>
            <a:miter lim="800000"/>
            <a:headEnd type="none" w="sm" len="sm"/>
            <a:tailEnd type="none" w="sm" len="sm"/>
          </a:ln>
          <a:effectLst/>
        </p:spPr>
        <p:txBody>
          <a:bodyPr lIns="92075" tIns="46038" rIns="92075" bIns="46038">
            <a:spAutoFit/>
          </a:bodyPr>
          <a:lstStyle/>
          <a:p>
            <a:pPr eaLnBrk="0" hangingPunct="0">
              <a:spcBef>
                <a:spcPct val="50000"/>
              </a:spcBef>
              <a:defRPr/>
            </a:pPr>
            <a:endParaRPr lang="en-US">
              <a:cs typeface="+mn-cs"/>
            </a:endParaRPr>
          </a:p>
        </p:txBody>
      </p:sp>
      <p:sp>
        <p:nvSpPr>
          <p:cNvPr id="137227" name="Text Box 11"/>
          <p:cNvSpPr txBox="1">
            <a:spLocks noChangeArrowheads="1"/>
          </p:cNvSpPr>
          <p:nvPr/>
        </p:nvSpPr>
        <p:spPr bwMode="auto">
          <a:xfrm>
            <a:off x="762000" y="304800"/>
            <a:ext cx="6096000" cy="493713"/>
          </a:xfrm>
          <a:prstGeom prst="rect">
            <a:avLst/>
          </a:prstGeom>
          <a:noFill/>
          <a:ln w="12700">
            <a:noFill/>
            <a:miter lim="800000"/>
            <a:headEnd type="none" w="sm" len="sm"/>
            <a:tailEnd type="none" w="sm" len="sm"/>
          </a:ln>
          <a:effectLst/>
        </p:spPr>
        <p:txBody>
          <a:bodyPr lIns="92075" tIns="46038" rIns="92075" bIns="46038">
            <a:spAutoFit/>
          </a:bodyPr>
          <a:lstStyle/>
          <a:p>
            <a:pPr eaLnBrk="0" hangingPunct="0">
              <a:spcBef>
                <a:spcPct val="50000"/>
              </a:spcBef>
              <a:defRPr/>
            </a:pPr>
            <a:r>
              <a:rPr lang="en-GB" sz="2600" b="1" dirty="0">
                <a:solidFill>
                  <a:srgbClr val="660066"/>
                </a:solidFill>
                <a:latin typeface="Arial" charset="0"/>
                <a:cs typeface="+mn-cs"/>
              </a:rPr>
              <a:t>Local &amp; Regional </a:t>
            </a:r>
            <a:r>
              <a:rPr lang="en-GB" sz="2600" b="1" dirty="0">
                <a:solidFill>
                  <a:srgbClr val="660066"/>
                </a:solidFill>
                <a:latin typeface="Arial" charset="0"/>
                <a:cs typeface="+mn-cs"/>
              </a:rPr>
              <a:t>Economics</a:t>
            </a:r>
            <a:endParaRPr lang="en-GB" sz="2600" b="1" dirty="0">
              <a:solidFill>
                <a:srgbClr val="660066"/>
              </a:solidFill>
              <a:latin typeface="Arial" charset="0"/>
              <a:cs typeface="+mn-cs"/>
            </a:endParaRPr>
          </a:p>
        </p:txBody>
      </p:sp>
      <p:sp>
        <p:nvSpPr>
          <p:cNvPr id="137228" name="Line 12"/>
          <p:cNvSpPr>
            <a:spLocks noChangeShapeType="1"/>
          </p:cNvSpPr>
          <p:nvPr/>
        </p:nvSpPr>
        <p:spPr bwMode="auto">
          <a:xfrm>
            <a:off x="990600" y="838200"/>
            <a:ext cx="5791200" cy="0"/>
          </a:xfrm>
          <a:prstGeom prst="line">
            <a:avLst/>
          </a:prstGeom>
          <a:noFill/>
          <a:ln w="76200" cmpd="tri">
            <a:solidFill>
              <a:srgbClr val="660066"/>
            </a:solidFill>
            <a:round/>
            <a:headEnd type="none" w="sm" len="sm"/>
            <a:tailEnd type="none" w="sm" len="sm"/>
          </a:ln>
          <a:effectLst/>
        </p:spPr>
        <p:txBody>
          <a:bodyPr wrap="none" lIns="92075" tIns="46038" rIns="92075" bIns="46038"/>
          <a:lstStyle/>
          <a:p>
            <a:pPr eaLnBrk="0" hangingPunct="0">
              <a:defRPr/>
            </a:pPr>
            <a:endParaRPr lang="en-US">
              <a:cs typeface="+mn-cs"/>
            </a:endParaRP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hdr="0" dt="0"/>
  <p:txStyles>
    <p:titleStyle>
      <a:lvl1pPr algn="l" rtl="0" eaLnBrk="0" fontAlgn="base" hangingPunct="0">
        <a:spcBef>
          <a:spcPct val="0"/>
        </a:spcBef>
        <a:spcAft>
          <a:spcPct val="0"/>
        </a:spcAft>
        <a:defRPr sz="3600" b="1">
          <a:solidFill>
            <a:srgbClr val="630063"/>
          </a:solidFill>
          <a:latin typeface="+mj-lt"/>
          <a:ea typeface="+mj-ea"/>
          <a:cs typeface="+mj-cs"/>
        </a:defRPr>
      </a:lvl1pPr>
      <a:lvl2pPr algn="l" rtl="0" eaLnBrk="0" fontAlgn="base" hangingPunct="0">
        <a:spcBef>
          <a:spcPct val="0"/>
        </a:spcBef>
        <a:spcAft>
          <a:spcPct val="0"/>
        </a:spcAft>
        <a:defRPr sz="3600" b="1">
          <a:solidFill>
            <a:srgbClr val="630063"/>
          </a:solidFill>
          <a:latin typeface="Arial" charset="0"/>
        </a:defRPr>
      </a:lvl2pPr>
      <a:lvl3pPr algn="l" rtl="0" eaLnBrk="0" fontAlgn="base" hangingPunct="0">
        <a:spcBef>
          <a:spcPct val="0"/>
        </a:spcBef>
        <a:spcAft>
          <a:spcPct val="0"/>
        </a:spcAft>
        <a:defRPr sz="3600" b="1">
          <a:solidFill>
            <a:srgbClr val="630063"/>
          </a:solidFill>
          <a:latin typeface="Arial" charset="0"/>
        </a:defRPr>
      </a:lvl3pPr>
      <a:lvl4pPr algn="l" rtl="0" eaLnBrk="0" fontAlgn="base" hangingPunct="0">
        <a:spcBef>
          <a:spcPct val="0"/>
        </a:spcBef>
        <a:spcAft>
          <a:spcPct val="0"/>
        </a:spcAft>
        <a:defRPr sz="3600" b="1">
          <a:solidFill>
            <a:srgbClr val="630063"/>
          </a:solidFill>
          <a:latin typeface="Arial" charset="0"/>
        </a:defRPr>
      </a:lvl4pPr>
      <a:lvl5pPr algn="l" rtl="0" eaLnBrk="0" fontAlgn="base" hangingPunct="0">
        <a:spcBef>
          <a:spcPct val="0"/>
        </a:spcBef>
        <a:spcAft>
          <a:spcPct val="0"/>
        </a:spcAft>
        <a:defRPr sz="3600" b="1">
          <a:solidFill>
            <a:srgbClr val="630063"/>
          </a:solidFill>
          <a:latin typeface="Arial" charset="0"/>
        </a:defRPr>
      </a:lvl5pPr>
      <a:lvl6pPr marL="457200" algn="l" rtl="0" eaLnBrk="0" fontAlgn="base" hangingPunct="0">
        <a:spcBef>
          <a:spcPct val="0"/>
        </a:spcBef>
        <a:spcAft>
          <a:spcPct val="0"/>
        </a:spcAft>
        <a:defRPr sz="3600" b="1">
          <a:solidFill>
            <a:srgbClr val="630063"/>
          </a:solidFill>
          <a:latin typeface="Arial" charset="0"/>
        </a:defRPr>
      </a:lvl6pPr>
      <a:lvl7pPr marL="914400" algn="l" rtl="0" eaLnBrk="0" fontAlgn="base" hangingPunct="0">
        <a:spcBef>
          <a:spcPct val="0"/>
        </a:spcBef>
        <a:spcAft>
          <a:spcPct val="0"/>
        </a:spcAft>
        <a:defRPr sz="3600" b="1">
          <a:solidFill>
            <a:srgbClr val="630063"/>
          </a:solidFill>
          <a:latin typeface="Arial" charset="0"/>
        </a:defRPr>
      </a:lvl7pPr>
      <a:lvl8pPr marL="1371600" algn="l" rtl="0" eaLnBrk="0" fontAlgn="base" hangingPunct="0">
        <a:spcBef>
          <a:spcPct val="0"/>
        </a:spcBef>
        <a:spcAft>
          <a:spcPct val="0"/>
        </a:spcAft>
        <a:defRPr sz="3600" b="1">
          <a:solidFill>
            <a:srgbClr val="630063"/>
          </a:solidFill>
          <a:latin typeface="Arial" charset="0"/>
        </a:defRPr>
      </a:lvl8pPr>
      <a:lvl9pPr marL="1828800" algn="l" rtl="0" eaLnBrk="0" fontAlgn="base" hangingPunct="0">
        <a:spcBef>
          <a:spcPct val="0"/>
        </a:spcBef>
        <a:spcAft>
          <a:spcPct val="0"/>
        </a:spcAft>
        <a:defRPr sz="3600" b="1">
          <a:solidFill>
            <a:srgbClr val="630063"/>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n"/>
        <a:defRPr sz="3200">
          <a:solidFill>
            <a:srgbClr val="630063"/>
          </a:solidFill>
          <a:latin typeface="+mn-lt"/>
          <a:ea typeface="+mn-ea"/>
          <a:cs typeface="+mn-cs"/>
        </a:defRPr>
      </a:lvl1pPr>
      <a:lvl2pPr marL="742950" indent="-285750" algn="l" rtl="0" eaLnBrk="0" fontAlgn="base" hangingPunct="0">
        <a:spcBef>
          <a:spcPct val="20000"/>
        </a:spcBef>
        <a:spcAft>
          <a:spcPct val="0"/>
        </a:spcAft>
        <a:buSzPct val="90000"/>
        <a:buFont typeface="Wingdings" pitchFamily="2" charset="2"/>
        <a:buChar char="n"/>
        <a:defRPr sz="2800">
          <a:solidFill>
            <a:srgbClr val="630063"/>
          </a:solidFill>
          <a:latin typeface="+mn-lt"/>
        </a:defRPr>
      </a:lvl2pPr>
      <a:lvl3pPr marL="1143000" indent="-228600" algn="l" rtl="0" eaLnBrk="0" fontAlgn="base" hangingPunct="0">
        <a:spcBef>
          <a:spcPct val="20000"/>
        </a:spcBef>
        <a:spcAft>
          <a:spcPct val="0"/>
        </a:spcAft>
        <a:buSzPct val="80000"/>
        <a:buFont typeface="Wingdings" pitchFamily="2" charset="2"/>
        <a:buChar char="n"/>
        <a:defRPr sz="2400">
          <a:solidFill>
            <a:srgbClr val="630063"/>
          </a:solidFill>
          <a:latin typeface="+mn-lt"/>
        </a:defRPr>
      </a:lvl3pPr>
      <a:lvl4pPr marL="1600200" indent="-228600" algn="l" rtl="0" eaLnBrk="0" fontAlgn="base" hangingPunct="0">
        <a:spcBef>
          <a:spcPct val="20000"/>
        </a:spcBef>
        <a:spcAft>
          <a:spcPct val="0"/>
        </a:spcAft>
        <a:buSzPct val="70000"/>
        <a:buFont typeface="Wingdings" pitchFamily="2" charset="2"/>
        <a:buChar char="n"/>
        <a:defRPr sz="2000">
          <a:solidFill>
            <a:srgbClr val="630063"/>
          </a:solidFill>
          <a:latin typeface="+mn-lt"/>
        </a:defRPr>
      </a:lvl4pPr>
      <a:lvl5pPr marL="20574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5pPr>
      <a:lvl6pPr marL="25146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6pPr>
      <a:lvl7pPr marL="29718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7pPr>
      <a:lvl8pPr marL="34290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8pPr>
      <a:lvl9pPr marL="38862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
        <p:nvSpPr>
          <p:cNvPr id="11" name="Slide Number Placeholder 5"/>
          <p:cNvSpPr>
            <a:spLocks noGrp="1"/>
          </p:cNvSpPr>
          <p:nvPr>
            <p:ph type="sldNum" sz="quarter" idx="12"/>
          </p:nvPr>
        </p:nvSpPr>
        <p:spPr/>
        <p:txBody>
          <a:bodyPr/>
          <a:lstStyle/>
          <a:p>
            <a:pPr>
              <a:defRPr/>
            </a:pPr>
            <a:fld id="{1C5339DD-394B-4C31-AA9D-1B8984D1F7DC}" type="slidenum">
              <a:rPr lang="en-GB"/>
              <a:pPr>
                <a:defRPr/>
              </a:pPr>
              <a:t>1</a:t>
            </a:fld>
            <a:endParaRPr lang="en-GB">
              <a:latin typeface="Times New Roman" pitchFamily="18" charset="0"/>
            </a:endParaRPr>
          </a:p>
        </p:txBody>
      </p:sp>
      <p:sp>
        <p:nvSpPr>
          <p:cNvPr id="15363" name="Rectangle 2"/>
          <p:cNvSpPr>
            <a:spLocks noGrp="1" noChangeArrowheads="1"/>
          </p:cNvSpPr>
          <p:nvPr>
            <p:ph type="title"/>
          </p:nvPr>
        </p:nvSpPr>
        <p:spPr>
          <a:xfrm>
            <a:off x="685800" y="1524000"/>
            <a:ext cx="7772400" cy="838200"/>
          </a:xfrm>
        </p:spPr>
        <p:txBody>
          <a:bodyPr/>
          <a:lstStyle/>
          <a:p>
            <a:pPr algn="ctr"/>
            <a:r>
              <a:rPr lang="en-GB" sz="3200" smtClean="0">
                <a:solidFill>
                  <a:srgbClr val="002060"/>
                </a:solidFill>
              </a:rPr>
              <a:t>Unemployment Disparities</a:t>
            </a:r>
          </a:p>
        </p:txBody>
      </p:sp>
      <p:pic>
        <p:nvPicPr>
          <p:cNvPr id="15364" name="Picture 6" descr="Two men looking for jobs at a Job Centre in London"/>
          <p:cNvPicPr>
            <a:picLocks noChangeAspect="1" noChangeArrowheads="1"/>
          </p:cNvPicPr>
          <p:nvPr/>
        </p:nvPicPr>
        <p:blipFill>
          <a:blip r:embed="rId3"/>
          <a:srcRect/>
          <a:stretch>
            <a:fillRect/>
          </a:stretch>
        </p:blipFill>
        <p:spPr bwMode="auto">
          <a:xfrm>
            <a:off x="2362200" y="2590800"/>
            <a:ext cx="3951288" cy="2955925"/>
          </a:xfrm>
          <a:prstGeom prst="rect">
            <a:avLst/>
          </a:prstGeom>
          <a:noFill/>
          <a:ln w="9525">
            <a:noFill/>
            <a:miter lim="800000"/>
            <a:headEnd/>
            <a:tailEnd/>
          </a:ln>
        </p:spPr>
      </p:pic>
      <p:grpSp>
        <p:nvGrpSpPr>
          <p:cNvPr id="15365" name="Group 9"/>
          <p:cNvGrpSpPr>
            <a:grpSpLocks/>
          </p:cNvGrpSpPr>
          <p:nvPr/>
        </p:nvGrpSpPr>
        <p:grpSpPr bwMode="auto">
          <a:xfrm>
            <a:off x="1763713" y="2570163"/>
            <a:ext cx="5616575" cy="465137"/>
            <a:chOff x="0" y="0"/>
            <a:chExt cx="3538" cy="880"/>
          </a:xfrm>
        </p:grpSpPr>
        <p:sp>
          <p:nvSpPr>
            <p:cNvPr id="15366" name="Rectangle 4"/>
            <p:cNvSpPr>
              <a:spLocks noChangeArrowheads="1"/>
            </p:cNvSpPr>
            <p:nvPr/>
          </p:nvSpPr>
          <p:spPr bwMode="auto">
            <a:xfrm>
              <a:off x="0" y="0"/>
              <a:ext cx="3538" cy="874"/>
            </a:xfrm>
            <a:prstGeom prst="rect">
              <a:avLst/>
            </a:prstGeom>
            <a:solidFill>
              <a:srgbClr val="EEEEEE"/>
            </a:solidFill>
            <a:ln w="12700">
              <a:noFill/>
              <a:miter lim="800000"/>
              <a:headEnd/>
              <a:tailEnd/>
            </a:ln>
          </p:spPr>
          <p:txBody>
            <a:bodyPr lIns="92075" tIns="46038" rIns="92075" bIns="46038">
              <a:spAutoFit/>
            </a:bodyPr>
            <a:lstStyle/>
            <a:p>
              <a:pPr eaLnBrk="0" hangingPunct="0"/>
              <a:endParaRPr lang="en-US"/>
            </a:p>
          </p:txBody>
        </p:sp>
        <p:grpSp>
          <p:nvGrpSpPr>
            <p:cNvPr id="15367" name="Group 8"/>
            <p:cNvGrpSpPr>
              <a:grpSpLocks/>
            </p:cNvGrpSpPr>
            <p:nvPr/>
          </p:nvGrpSpPr>
          <p:grpSpPr bwMode="auto">
            <a:xfrm>
              <a:off x="0" y="6"/>
              <a:ext cx="2340" cy="874"/>
              <a:chOff x="0" y="0"/>
              <a:chExt cx="2340" cy="1747"/>
            </a:xfrm>
          </p:grpSpPr>
          <p:sp>
            <p:nvSpPr>
              <p:cNvPr id="15368" name="Rectangle 5"/>
              <p:cNvSpPr>
                <a:spLocks noChangeArrowheads="1"/>
              </p:cNvSpPr>
              <p:nvPr/>
            </p:nvSpPr>
            <p:spPr bwMode="auto">
              <a:xfrm>
                <a:off x="0" y="0"/>
                <a:ext cx="2340" cy="1747"/>
              </a:xfrm>
              <a:prstGeom prst="rect">
                <a:avLst/>
              </a:prstGeom>
              <a:solidFill>
                <a:srgbClr val="EEEEEE"/>
              </a:solidFill>
              <a:ln w="12700">
                <a:noFill/>
                <a:miter lim="800000"/>
                <a:headEnd/>
                <a:tailEnd/>
              </a:ln>
            </p:spPr>
            <p:txBody>
              <a:bodyPr lIns="92075" tIns="46038" rIns="92075" bIns="46038">
                <a:spAutoFit/>
              </a:bodyPr>
              <a:lstStyle/>
              <a:p>
                <a:pPr eaLnBrk="0" hangingPunct="0"/>
                <a:endParaRPr lang="en-US"/>
              </a:p>
            </p:txBody>
          </p:sp>
          <p:sp>
            <p:nvSpPr>
              <p:cNvPr id="15369" name="Rectangle 7"/>
              <p:cNvSpPr>
                <a:spLocks noChangeArrowheads="1"/>
              </p:cNvSpPr>
              <p:nvPr/>
            </p:nvSpPr>
            <p:spPr bwMode="auto">
              <a:xfrm>
                <a:off x="0" y="0"/>
                <a:ext cx="1142" cy="1746"/>
              </a:xfrm>
              <a:prstGeom prst="rect">
                <a:avLst/>
              </a:prstGeom>
              <a:solidFill>
                <a:srgbClr val="EEEEEE"/>
              </a:solidFill>
              <a:ln w="12700">
                <a:noFill/>
                <a:miter lim="800000"/>
                <a:headEnd/>
                <a:tailEnd/>
              </a:ln>
            </p:spPr>
            <p:txBody>
              <a:bodyPr lIns="92075" tIns="46038" rIns="92075" bIns="46038">
                <a:spAutoFit/>
              </a:bodyPr>
              <a:lstStyle/>
              <a:p>
                <a:pPr eaLnBrk="0" hangingPunct="0"/>
                <a:endParaRPr lang="en-US"/>
              </a:p>
            </p:txBody>
          </p:sp>
        </p:gr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lide Number Placeholder 5"/>
          <p:cNvSpPr>
            <a:spLocks noGrp="1"/>
          </p:cNvSpPr>
          <p:nvPr>
            <p:ph type="sldNum" sz="quarter" idx="12"/>
          </p:nvPr>
        </p:nvSpPr>
        <p:spPr/>
        <p:txBody>
          <a:bodyPr/>
          <a:lstStyle/>
          <a:p>
            <a:pPr>
              <a:defRPr/>
            </a:pPr>
            <a:fld id="{B7B74B5B-119B-45F2-8CDE-AE9ED7B6E571}" type="slidenum">
              <a:rPr lang="en-GB"/>
              <a:pPr>
                <a:defRPr/>
              </a:pPr>
              <a:t>10</a:t>
            </a:fld>
            <a:endParaRPr lang="en-GB">
              <a:latin typeface="Times New Roman" pitchFamily="18" charset="0"/>
            </a:endParaRPr>
          </a:p>
        </p:txBody>
      </p:sp>
      <p:sp>
        <p:nvSpPr>
          <p:cNvPr id="33794" name="Rectangle 2"/>
          <p:cNvSpPr>
            <a:spLocks noGrp="1" noChangeArrowheads="1"/>
          </p:cNvSpPr>
          <p:nvPr>
            <p:ph type="title"/>
          </p:nvPr>
        </p:nvSpPr>
        <p:spPr>
          <a:xfrm>
            <a:off x="685800" y="1066800"/>
            <a:ext cx="6705600" cy="609600"/>
          </a:xfrm>
        </p:spPr>
        <p:txBody>
          <a:bodyPr lIns="92075" tIns="46038" rIns="92075" bIns="46038"/>
          <a:lstStyle/>
          <a:p>
            <a:r>
              <a:rPr lang="en-GB" sz="2800" smtClean="0">
                <a:solidFill>
                  <a:srgbClr val="002060"/>
                </a:solidFill>
              </a:rPr>
              <a:t>Demand deficient unemployment</a:t>
            </a:r>
          </a:p>
        </p:txBody>
      </p:sp>
      <p:grpSp>
        <p:nvGrpSpPr>
          <p:cNvPr id="33795" name="Group 3"/>
          <p:cNvGrpSpPr>
            <a:grpSpLocks/>
          </p:cNvGrpSpPr>
          <p:nvPr/>
        </p:nvGrpSpPr>
        <p:grpSpPr bwMode="auto">
          <a:xfrm>
            <a:off x="228600" y="1981200"/>
            <a:ext cx="5105400" cy="4316413"/>
            <a:chOff x="144" y="1152"/>
            <a:chExt cx="3216" cy="2719"/>
          </a:xfrm>
        </p:grpSpPr>
        <p:sp>
          <p:nvSpPr>
            <p:cNvPr id="33802" name="Line 4"/>
            <p:cNvSpPr>
              <a:spLocks noChangeShapeType="1"/>
            </p:cNvSpPr>
            <p:nvPr/>
          </p:nvSpPr>
          <p:spPr bwMode="auto">
            <a:xfrm>
              <a:off x="576" y="1440"/>
              <a:ext cx="0" cy="1968"/>
            </a:xfrm>
            <a:prstGeom prst="line">
              <a:avLst/>
            </a:prstGeom>
            <a:noFill/>
            <a:ln w="38100">
              <a:solidFill>
                <a:schemeClr val="tx1"/>
              </a:solidFill>
              <a:round/>
              <a:headEnd type="triangle" w="sm" len="sm"/>
              <a:tailEnd type="none" w="sm" len="sm"/>
            </a:ln>
          </p:spPr>
          <p:txBody>
            <a:bodyPr wrap="none" lIns="92075" tIns="46038" rIns="92075" bIns="46038" anchor="ctr"/>
            <a:lstStyle/>
            <a:p>
              <a:endParaRPr lang="en-US"/>
            </a:p>
          </p:txBody>
        </p:sp>
        <p:sp>
          <p:nvSpPr>
            <p:cNvPr id="33803" name="Line 5"/>
            <p:cNvSpPr>
              <a:spLocks noChangeShapeType="1"/>
            </p:cNvSpPr>
            <p:nvPr/>
          </p:nvSpPr>
          <p:spPr bwMode="auto">
            <a:xfrm>
              <a:off x="576" y="3408"/>
              <a:ext cx="2400" cy="0"/>
            </a:xfrm>
            <a:prstGeom prst="line">
              <a:avLst/>
            </a:prstGeom>
            <a:noFill/>
            <a:ln w="38100">
              <a:solidFill>
                <a:schemeClr val="tx1"/>
              </a:solidFill>
              <a:round/>
              <a:headEnd type="none" w="sm" len="sm"/>
              <a:tailEnd type="triangle" w="sm" len="sm"/>
            </a:ln>
          </p:spPr>
          <p:txBody>
            <a:bodyPr wrap="none" lIns="92075" tIns="46038" rIns="92075" bIns="46038" anchor="ctr"/>
            <a:lstStyle/>
            <a:p>
              <a:endParaRPr lang="en-US"/>
            </a:p>
          </p:txBody>
        </p:sp>
        <p:sp>
          <p:nvSpPr>
            <p:cNvPr id="33804" name="Line 6"/>
            <p:cNvSpPr>
              <a:spLocks noChangeShapeType="1"/>
            </p:cNvSpPr>
            <p:nvPr/>
          </p:nvSpPr>
          <p:spPr bwMode="auto">
            <a:xfrm rot="1779099">
              <a:off x="816" y="1632"/>
              <a:ext cx="1824" cy="1344"/>
            </a:xfrm>
            <a:prstGeom prst="line">
              <a:avLst/>
            </a:prstGeom>
            <a:noFill/>
            <a:ln w="38100">
              <a:solidFill>
                <a:schemeClr val="tx1"/>
              </a:solidFill>
              <a:round/>
              <a:headEnd type="none" w="sm" len="sm"/>
              <a:tailEnd type="none" w="sm" len="sm"/>
            </a:ln>
          </p:spPr>
          <p:txBody>
            <a:bodyPr wrap="none" lIns="92075" tIns="46038" rIns="92075" bIns="46038" anchor="ctr"/>
            <a:lstStyle/>
            <a:p>
              <a:endParaRPr lang="en-US"/>
            </a:p>
          </p:txBody>
        </p:sp>
        <p:sp>
          <p:nvSpPr>
            <p:cNvPr id="33805" name="Line 7"/>
            <p:cNvSpPr>
              <a:spLocks noChangeShapeType="1"/>
            </p:cNvSpPr>
            <p:nvPr/>
          </p:nvSpPr>
          <p:spPr bwMode="auto">
            <a:xfrm rot="20515662" flipV="1">
              <a:off x="768" y="1392"/>
              <a:ext cx="1541" cy="1772"/>
            </a:xfrm>
            <a:prstGeom prst="line">
              <a:avLst/>
            </a:prstGeom>
            <a:noFill/>
            <a:ln w="38100">
              <a:solidFill>
                <a:schemeClr val="tx1"/>
              </a:solidFill>
              <a:round/>
              <a:headEnd type="none" w="sm" len="sm"/>
              <a:tailEnd type="none" w="sm" len="sm"/>
            </a:ln>
          </p:spPr>
          <p:txBody>
            <a:bodyPr wrap="none" lIns="92075" tIns="46038" rIns="92075" bIns="46038" anchor="ctr"/>
            <a:lstStyle/>
            <a:p>
              <a:endParaRPr lang="en-US"/>
            </a:p>
          </p:txBody>
        </p:sp>
        <p:sp>
          <p:nvSpPr>
            <p:cNvPr id="33806" name="Line 8"/>
            <p:cNvSpPr>
              <a:spLocks noChangeShapeType="1"/>
            </p:cNvSpPr>
            <p:nvPr/>
          </p:nvSpPr>
          <p:spPr bwMode="auto">
            <a:xfrm>
              <a:off x="576" y="2064"/>
              <a:ext cx="1104" cy="0"/>
            </a:xfrm>
            <a:prstGeom prst="line">
              <a:avLst/>
            </a:prstGeom>
            <a:noFill/>
            <a:ln w="12700" cap="rnd">
              <a:solidFill>
                <a:srgbClr val="FF0000"/>
              </a:solidFill>
              <a:prstDash val="sysDot"/>
              <a:round/>
              <a:headEnd type="none" w="sm" len="sm"/>
              <a:tailEnd type="none" w="sm" len="sm"/>
            </a:ln>
          </p:spPr>
          <p:txBody>
            <a:bodyPr wrap="none" lIns="92075" tIns="46038" rIns="92075" bIns="46038" anchor="ctr"/>
            <a:lstStyle/>
            <a:p>
              <a:endParaRPr lang="en-US"/>
            </a:p>
          </p:txBody>
        </p:sp>
        <p:sp>
          <p:nvSpPr>
            <p:cNvPr id="33807" name="Line 9"/>
            <p:cNvSpPr>
              <a:spLocks noChangeShapeType="1"/>
            </p:cNvSpPr>
            <p:nvPr/>
          </p:nvSpPr>
          <p:spPr bwMode="auto">
            <a:xfrm rot="5400000">
              <a:off x="936" y="2712"/>
              <a:ext cx="1392" cy="0"/>
            </a:xfrm>
            <a:prstGeom prst="line">
              <a:avLst/>
            </a:prstGeom>
            <a:noFill/>
            <a:ln w="12700" cap="rnd">
              <a:solidFill>
                <a:srgbClr val="FF0000"/>
              </a:solidFill>
              <a:prstDash val="sysDot"/>
              <a:round/>
              <a:headEnd type="none" w="sm" len="sm"/>
              <a:tailEnd type="none" w="sm" len="sm"/>
            </a:ln>
          </p:spPr>
          <p:txBody>
            <a:bodyPr wrap="none" lIns="92075" tIns="46038" rIns="92075" bIns="46038" anchor="ctr"/>
            <a:lstStyle/>
            <a:p>
              <a:endParaRPr lang="en-US"/>
            </a:p>
          </p:txBody>
        </p:sp>
        <p:sp>
          <p:nvSpPr>
            <p:cNvPr id="33808" name="Text Box 10"/>
            <p:cNvSpPr txBox="1">
              <a:spLocks noChangeArrowheads="1"/>
            </p:cNvSpPr>
            <p:nvPr/>
          </p:nvSpPr>
          <p:spPr bwMode="auto">
            <a:xfrm>
              <a:off x="2160" y="3456"/>
              <a:ext cx="1200" cy="330"/>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sz="1400" b="1"/>
                <a:t>Demand for labour, supply of labour</a:t>
              </a:r>
            </a:p>
          </p:txBody>
        </p:sp>
        <p:sp>
          <p:nvSpPr>
            <p:cNvPr id="33809" name="Text Box 11"/>
            <p:cNvSpPr txBox="1">
              <a:spLocks noChangeArrowheads="1"/>
            </p:cNvSpPr>
            <p:nvPr/>
          </p:nvSpPr>
          <p:spPr bwMode="auto">
            <a:xfrm>
              <a:off x="144" y="1296"/>
              <a:ext cx="432" cy="330"/>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sz="1400" b="1"/>
                <a:t>Real wage</a:t>
              </a:r>
              <a:endParaRPr lang="en-GB"/>
            </a:p>
          </p:txBody>
        </p:sp>
        <p:sp>
          <p:nvSpPr>
            <p:cNvPr id="33810" name="Line 12"/>
            <p:cNvSpPr>
              <a:spLocks noChangeShapeType="1"/>
            </p:cNvSpPr>
            <p:nvPr/>
          </p:nvSpPr>
          <p:spPr bwMode="auto">
            <a:xfrm>
              <a:off x="576" y="2496"/>
              <a:ext cx="864" cy="0"/>
            </a:xfrm>
            <a:prstGeom prst="line">
              <a:avLst/>
            </a:prstGeom>
            <a:noFill/>
            <a:ln w="12700">
              <a:solidFill>
                <a:srgbClr val="0000FF"/>
              </a:solidFill>
              <a:prstDash val="dash"/>
              <a:round/>
              <a:headEnd type="none" w="sm" len="sm"/>
              <a:tailEnd type="none" w="sm" len="sm"/>
            </a:ln>
          </p:spPr>
          <p:txBody>
            <a:bodyPr wrap="none" lIns="92075" tIns="46038" rIns="92075" bIns="46038" anchor="ctr"/>
            <a:lstStyle/>
            <a:p>
              <a:endParaRPr lang="en-US"/>
            </a:p>
          </p:txBody>
        </p:sp>
        <p:sp>
          <p:nvSpPr>
            <p:cNvPr id="33811" name="Line 13"/>
            <p:cNvSpPr>
              <a:spLocks noChangeShapeType="1"/>
            </p:cNvSpPr>
            <p:nvPr/>
          </p:nvSpPr>
          <p:spPr bwMode="auto">
            <a:xfrm rot="5400000">
              <a:off x="961" y="2975"/>
              <a:ext cx="960" cy="1"/>
            </a:xfrm>
            <a:prstGeom prst="line">
              <a:avLst/>
            </a:prstGeom>
            <a:noFill/>
            <a:ln w="12700">
              <a:solidFill>
                <a:srgbClr val="0000FF"/>
              </a:solidFill>
              <a:prstDash val="dash"/>
              <a:round/>
              <a:headEnd type="none" w="sm" len="sm"/>
              <a:tailEnd type="none" w="sm" len="sm"/>
            </a:ln>
          </p:spPr>
          <p:txBody>
            <a:bodyPr wrap="none" lIns="92075" tIns="46038" rIns="92075" bIns="46038" anchor="ctr"/>
            <a:lstStyle/>
            <a:p>
              <a:endParaRPr lang="en-US"/>
            </a:p>
          </p:txBody>
        </p:sp>
        <p:sp>
          <p:nvSpPr>
            <p:cNvPr id="33812" name="Line 14"/>
            <p:cNvSpPr>
              <a:spLocks noChangeShapeType="1"/>
            </p:cNvSpPr>
            <p:nvPr/>
          </p:nvSpPr>
          <p:spPr bwMode="auto">
            <a:xfrm rot="5400000">
              <a:off x="553" y="2711"/>
              <a:ext cx="1392" cy="1"/>
            </a:xfrm>
            <a:prstGeom prst="line">
              <a:avLst/>
            </a:prstGeom>
            <a:noFill/>
            <a:ln w="12700">
              <a:solidFill>
                <a:srgbClr val="0000FF"/>
              </a:solidFill>
              <a:prstDash val="dash"/>
              <a:round/>
              <a:headEnd type="none" w="sm" len="sm"/>
              <a:tailEnd type="none" w="sm" len="sm"/>
            </a:ln>
          </p:spPr>
          <p:txBody>
            <a:bodyPr wrap="none" lIns="92075" tIns="46038" rIns="92075" bIns="46038" anchor="ctr"/>
            <a:lstStyle/>
            <a:p>
              <a:endParaRPr lang="en-US"/>
            </a:p>
          </p:txBody>
        </p:sp>
        <p:sp>
          <p:nvSpPr>
            <p:cNvPr id="33813" name="Text Box 15"/>
            <p:cNvSpPr txBox="1">
              <a:spLocks noChangeArrowheads="1"/>
            </p:cNvSpPr>
            <p:nvPr/>
          </p:nvSpPr>
          <p:spPr bwMode="auto">
            <a:xfrm>
              <a:off x="1584" y="3408"/>
              <a:ext cx="236" cy="194"/>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400" b="1"/>
                <a:t>n*</a:t>
              </a:r>
              <a:endParaRPr lang="en-GB"/>
            </a:p>
          </p:txBody>
        </p:sp>
        <p:sp>
          <p:nvSpPr>
            <p:cNvPr id="33814" name="Text Box 16"/>
            <p:cNvSpPr txBox="1">
              <a:spLocks noChangeArrowheads="1"/>
            </p:cNvSpPr>
            <p:nvPr/>
          </p:nvSpPr>
          <p:spPr bwMode="auto">
            <a:xfrm>
              <a:off x="1344" y="3360"/>
              <a:ext cx="240" cy="194"/>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20000"/>
                </a:spcBef>
                <a:buClr>
                  <a:schemeClr val="tx2"/>
                </a:buClr>
                <a:buSzPct val="75000"/>
                <a:buFont typeface="Monotype Sorts"/>
                <a:buNone/>
              </a:pPr>
              <a:r>
                <a:rPr lang="en-GB" sz="1400" b="1"/>
                <a:t>n</a:t>
              </a:r>
              <a:r>
                <a:rPr lang="en-GB" sz="1400" b="1" baseline="-25000"/>
                <a:t>2</a:t>
              </a:r>
              <a:endParaRPr lang="en-GB"/>
            </a:p>
          </p:txBody>
        </p:sp>
        <p:sp>
          <p:nvSpPr>
            <p:cNvPr id="33815" name="Text Box 17"/>
            <p:cNvSpPr txBox="1">
              <a:spLocks noChangeArrowheads="1"/>
            </p:cNvSpPr>
            <p:nvPr/>
          </p:nvSpPr>
          <p:spPr bwMode="auto">
            <a:xfrm>
              <a:off x="1152" y="3360"/>
              <a:ext cx="240" cy="194"/>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20000"/>
                </a:spcBef>
                <a:buClr>
                  <a:schemeClr val="tx2"/>
                </a:buClr>
                <a:buSzPct val="75000"/>
                <a:buFont typeface="Monotype Sorts"/>
                <a:buNone/>
              </a:pPr>
              <a:r>
                <a:rPr lang="en-GB" sz="1400" b="1"/>
                <a:t>n</a:t>
              </a:r>
              <a:r>
                <a:rPr lang="en-GB" sz="1400" b="1" baseline="-25000"/>
                <a:t>1</a:t>
              </a:r>
              <a:endParaRPr lang="en-GB"/>
            </a:p>
          </p:txBody>
        </p:sp>
        <p:sp>
          <p:nvSpPr>
            <p:cNvPr id="33816" name="Line 18"/>
            <p:cNvSpPr>
              <a:spLocks noChangeShapeType="1"/>
            </p:cNvSpPr>
            <p:nvPr/>
          </p:nvSpPr>
          <p:spPr bwMode="auto">
            <a:xfrm>
              <a:off x="1248" y="3648"/>
              <a:ext cx="384" cy="0"/>
            </a:xfrm>
            <a:prstGeom prst="line">
              <a:avLst/>
            </a:prstGeom>
            <a:noFill/>
            <a:ln w="12700">
              <a:solidFill>
                <a:schemeClr val="tx1"/>
              </a:solidFill>
              <a:round/>
              <a:headEnd type="triangle" w="sm" len="sm"/>
              <a:tailEnd type="triangle" w="sm" len="sm"/>
            </a:ln>
          </p:spPr>
          <p:txBody>
            <a:bodyPr wrap="none" lIns="92075" tIns="46038" rIns="92075" bIns="46038" anchor="ctr"/>
            <a:lstStyle/>
            <a:p>
              <a:endParaRPr lang="en-US"/>
            </a:p>
          </p:txBody>
        </p:sp>
        <p:sp>
          <p:nvSpPr>
            <p:cNvPr id="33817" name="Text Box 19"/>
            <p:cNvSpPr txBox="1">
              <a:spLocks noChangeArrowheads="1"/>
            </p:cNvSpPr>
            <p:nvPr/>
          </p:nvSpPr>
          <p:spPr bwMode="auto">
            <a:xfrm>
              <a:off x="1056" y="3696"/>
              <a:ext cx="768" cy="175"/>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sz="1200" b="1"/>
                <a:t>Unemployment</a:t>
              </a:r>
              <a:endParaRPr lang="en-GB" sz="1200"/>
            </a:p>
          </p:txBody>
        </p:sp>
        <p:sp>
          <p:nvSpPr>
            <p:cNvPr id="33818" name="Text Box 20"/>
            <p:cNvSpPr txBox="1">
              <a:spLocks noChangeArrowheads="1"/>
            </p:cNvSpPr>
            <p:nvPr/>
          </p:nvSpPr>
          <p:spPr bwMode="auto">
            <a:xfrm>
              <a:off x="336" y="1920"/>
              <a:ext cx="336" cy="194"/>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sz="1400" b="1"/>
                <a:t>w*</a:t>
              </a:r>
              <a:endParaRPr lang="en-GB"/>
            </a:p>
          </p:txBody>
        </p:sp>
        <p:sp>
          <p:nvSpPr>
            <p:cNvPr id="33819" name="Text Box 21"/>
            <p:cNvSpPr txBox="1">
              <a:spLocks noChangeArrowheads="1"/>
            </p:cNvSpPr>
            <p:nvPr/>
          </p:nvSpPr>
          <p:spPr bwMode="auto">
            <a:xfrm>
              <a:off x="336" y="2352"/>
              <a:ext cx="336" cy="194"/>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sz="1400" b="1"/>
                <a:t>w</a:t>
              </a:r>
              <a:r>
                <a:rPr lang="en-GB" sz="1400" b="1" baseline="-25000"/>
                <a:t>1</a:t>
              </a:r>
              <a:endParaRPr lang="en-GB"/>
            </a:p>
          </p:txBody>
        </p:sp>
        <p:sp>
          <p:nvSpPr>
            <p:cNvPr id="33820" name="Text Box 22"/>
            <p:cNvSpPr txBox="1">
              <a:spLocks noChangeArrowheads="1"/>
            </p:cNvSpPr>
            <p:nvPr/>
          </p:nvSpPr>
          <p:spPr bwMode="auto">
            <a:xfrm>
              <a:off x="1104" y="3216"/>
              <a:ext cx="202" cy="194"/>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20000"/>
                </a:spcBef>
                <a:buClr>
                  <a:schemeClr val="tx2"/>
                </a:buClr>
                <a:buSzPct val="75000"/>
                <a:buFont typeface="Monotype Sorts"/>
                <a:buNone/>
              </a:pPr>
              <a:r>
                <a:rPr lang="en-GB" sz="1400" b="1"/>
                <a:t>S</a:t>
              </a:r>
              <a:endParaRPr lang="en-GB"/>
            </a:p>
          </p:txBody>
        </p:sp>
        <p:sp>
          <p:nvSpPr>
            <p:cNvPr id="33821" name="Text Box 23"/>
            <p:cNvSpPr txBox="1">
              <a:spLocks noChangeArrowheads="1"/>
            </p:cNvSpPr>
            <p:nvPr/>
          </p:nvSpPr>
          <p:spPr bwMode="auto">
            <a:xfrm>
              <a:off x="2064" y="1152"/>
              <a:ext cx="202" cy="194"/>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20000"/>
                </a:spcBef>
                <a:buClr>
                  <a:schemeClr val="tx2"/>
                </a:buClr>
                <a:buSzPct val="75000"/>
                <a:buFont typeface="Monotype Sorts"/>
                <a:buNone/>
              </a:pPr>
              <a:r>
                <a:rPr lang="en-GB" sz="1400" b="1"/>
                <a:t>S</a:t>
              </a:r>
              <a:endParaRPr lang="en-GB"/>
            </a:p>
          </p:txBody>
        </p:sp>
        <p:sp>
          <p:nvSpPr>
            <p:cNvPr id="33822" name="Text Box 24"/>
            <p:cNvSpPr txBox="1">
              <a:spLocks noChangeArrowheads="1"/>
            </p:cNvSpPr>
            <p:nvPr/>
          </p:nvSpPr>
          <p:spPr bwMode="auto">
            <a:xfrm>
              <a:off x="2736" y="2899"/>
              <a:ext cx="117" cy="291"/>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endParaRPr lang="en-US"/>
            </a:p>
          </p:txBody>
        </p:sp>
        <p:sp>
          <p:nvSpPr>
            <p:cNvPr id="33823" name="Text Box 25"/>
            <p:cNvSpPr txBox="1">
              <a:spLocks noChangeArrowheads="1"/>
            </p:cNvSpPr>
            <p:nvPr/>
          </p:nvSpPr>
          <p:spPr bwMode="auto">
            <a:xfrm>
              <a:off x="1008" y="1200"/>
              <a:ext cx="236" cy="194"/>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400" b="1"/>
                <a:t>D’</a:t>
              </a:r>
              <a:endParaRPr lang="en-GB" b="1"/>
            </a:p>
          </p:txBody>
        </p:sp>
      </p:grpSp>
      <p:sp>
        <p:nvSpPr>
          <p:cNvPr id="33796" name="Line 26"/>
          <p:cNvSpPr>
            <a:spLocks noChangeShapeType="1"/>
          </p:cNvSpPr>
          <p:nvPr/>
        </p:nvSpPr>
        <p:spPr bwMode="auto">
          <a:xfrm rot="1779099">
            <a:off x="838200" y="2743200"/>
            <a:ext cx="2743200" cy="2057400"/>
          </a:xfrm>
          <a:prstGeom prst="line">
            <a:avLst/>
          </a:prstGeom>
          <a:noFill/>
          <a:ln w="38100">
            <a:solidFill>
              <a:schemeClr val="tx1"/>
            </a:solidFill>
            <a:prstDash val="lgDash"/>
            <a:round/>
            <a:headEnd type="none" w="sm" len="sm"/>
            <a:tailEnd type="none" w="sm" len="sm"/>
          </a:ln>
        </p:spPr>
        <p:txBody>
          <a:bodyPr wrap="none" lIns="92075" tIns="46038" rIns="92075" bIns="46038" anchor="ctr"/>
          <a:lstStyle/>
          <a:p>
            <a:endParaRPr lang="en-US"/>
          </a:p>
        </p:txBody>
      </p:sp>
      <p:sp>
        <p:nvSpPr>
          <p:cNvPr id="33797" name="Rectangle 27"/>
          <p:cNvSpPr>
            <a:spLocks noChangeArrowheads="1"/>
          </p:cNvSpPr>
          <p:nvPr/>
        </p:nvSpPr>
        <p:spPr bwMode="auto">
          <a:xfrm>
            <a:off x="1981200" y="1981200"/>
            <a:ext cx="315913" cy="30797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400" b="1"/>
              <a:t>D</a:t>
            </a:r>
            <a:endParaRPr lang="en-GB" sz="1400"/>
          </a:p>
        </p:txBody>
      </p:sp>
      <p:sp>
        <p:nvSpPr>
          <p:cNvPr id="33798" name="Text Box 28"/>
          <p:cNvSpPr txBox="1">
            <a:spLocks noChangeArrowheads="1"/>
          </p:cNvSpPr>
          <p:nvPr/>
        </p:nvSpPr>
        <p:spPr bwMode="auto">
          <a:xfrm>
            <a:off x="2819400" y="5105400"/>
            <a:ext cx="374650" cy="30797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400" b="1"/>
              <a:t>D’</a:t>
            </a:r>
            <a:endParaRPr lang="en-GB"/>
          </a:p>
        </p:txBody>
      </p:sp>
      <p:sp>
        <p:nvSpPr>
          <p:cNvPr id="33799" name="Rectangle 29"/>
          <p:cNvSpPr>
            <a:spLocks noChangeArrowheads="1"/>
          </p:cNvSpPr>
          <p:nvPr/>
        </p:nvSpPr>
        <p:spPr bwMode="auto">
          <a:xfrm>
            <a:off x="3429000" y="5105400"/>
            <a:ext cx="315913" cy="30797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400" b="1"/>
              <a:t>D</a:t>
            </a:r>
          </a:p>
        </p:txBody>
      </p:sp>
      <p:sp>
        <p:nvSpPr>
          <p:cNvPr id="110622" name="Text Box 30"/>
          <p:cNvSpPr txBox="1">
            <a:spLocks noChangeArrowheads="1"/>
          </p:cNvSpPr>
          <p:nvPr/>
        </p:nvSpPr>
        <p:spPr bwMode="auto">
          <a:xfrm>
            <a:off x="5029200" y="1676400"/>
            <a:ext cx="3429000" cy="3648075"/>
          </a:xfrm>
          <a:prstGeom prst="rect">
            <a:avLst/>
          </a:prstGeom>
          <a:solidFill>
            <a:srgbClr val="CCFFFF"/>
          </a:solidFill>
          <a:ln w="12700">
            <a:noFill/>
            <a:miter lim="800000"/>
            <a:headEnd type="none" w="sm" len="sm"/>
            <a:tailEnd type="none" w="sm" len="sm"/>
          </a:ln>
        </p:spPr>
        <p:txBody>
          <a:bodyPr lIns="92075" tIns="46038" rIns="92075" bIns="46038">
            <a:spAutoFit/>
          </a:bodyPr>
          <a:lstStyle/>
          <a:p>
            <a:pPr marL="457200" indent="-457200" eaLnBrk="0" hangingPunct="0">
              <a:spcBef>
                <a:spcPct val="50000"/>
              </a:spcBef>
              <a:buClr>
                <a:srgbClr val="FF0066"/>
              </a:buClr>
              <a:buFont typeface="Monotype Sorts"/>
              <a:buAutoNum type="arabicPeriod"/>
            </a:pPr>
            <a:r>
              <a:rPr lang="en-GB" sz="2000" b="1">
                <a:solidFill>
                  <a:srgbClr val="002060"/>
                </a:solidFill>
                <a:latin typeface="Arial" charset="0"/>
              </a:rPr>
              <a:t>Severe decline in national demand</a:t>
            </a:r>
          </a:p>
          <a:p>
            <a:pPr marL="457200" indent="-457200" eaLnBrk="0" hangingPunct="0">
              <a:spcBef>
                <a:spcPct val="50000"/>
              </a:spcBef>
              <a:buClr>
                <a:srgbClr val="FF0066"/>
              </a:buClr>
              <a:buFont typeface="Monotype Sorts"/>
              <a:buAutoNum type="arabicPeriod"/>
            </a:pPr>
            <a:r>
              <a:rPr lang="en-GB" sz="2000" b="1">
                <a:solidFill>
                  <a:srgbClr val="002060"/>
                </a:solidFill>
                <a:latin typeface="Arial" charset="0"/>
              </a:rPr>
              <a:t>Transmitted to all regions</a:t>
            </a:r>
          </a:p>
          <a:p>
            <a:pPr marL="457200" indent="-457200" eaLnBrk="0" hangingPunct="0">
              <a:spcBef>
                <a:spcPct val="50000"/>
              </a:spcBef>
              <a:buClr>
                <a:srgbClr val="FF0066"/>
              </a:buClr>
              <a:buFont typeface="Monotype Sorts"/>
              <a:buAutoNum type="arabicPeriod"/>
            </a:pPr>
            <a:r>
              <a:rPr lang="en-GB" sz="2000" b="1">
                <a:solidFill>
                  <a:srgbClr val="002060"/>
                </a:solidFill>
                <a:latin typeface="Arial" charset="0"/>
              </a:rPr>
              <a:t>Unemployment reduced by increasing aggregate demand</a:t>
            </a:r>
          </a:p>
          <a:p>
            <a:pPr marL="457200" indent="-457200" eaLnBrk="0" hangingPunct="0">
              <a:spcBef>
                <a:spcPct val="50000"/>
              </a:spcBef>
              <a:buClr>
                <a:srgbClr val="FF0066"/>
              </a:buClr>
              <a:buFont typeface="Monotype Sorts"/>
              <a:buAutoNum type="arabicPeriod"/>
            </a:pPr>
            <a:r>
              <a:rPr lang="en-GB" sz="2000" b="1">
                <a:solidFill>
                  <a:srgbClr val="002060"/>
                </a:solidFill>
                <a:latin typeface="Arial" charset="0"/>
              </a:rPr>
              <a:t>Use regionally discriminating taxation and expenditure</a:t>
            </a:r>
          </a:p>
        </p:txBody>
      </p:sp>
      <p:sp>
        <p:nvSpPr>
          <p:cNvPr id="34"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0622">
                                            <p:bg/>
                                          </p:spTgt>
                                        </p:tgtEl>
                                        <p:attrNameLst>
                                          <p:attrName>style.visibility</p:attrName>
                                        </p:attrNameLst>
                                      </p:cBhvr>
                                      <p:to>
                                        <p:strVal val="visible"/>
                                      </p:to>
                                    </p:set>
                                    <p:anim calcmode="lin" valueType="num">
                                      <p:cBhvr additive="base">
                                        <p:cTn id="7" dur="500" fill="hold"/>
                                        <p:tgtEl>
                                          <p:spTgt spid="110622">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110622">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0622">
                                            <p:txEl>
                                              <p:pRg st="0" end="0"/>
                                            </p:txEl>
                                          </p:spTgt>
                                        </p:tgtEl>
                                        <p:attrNameLst>
                                          <p:attrName>style.visibility</p:attrName>
                                        </p:attrNameLst>
                                      </p:cBhvr>
                                      <p:to>
                                        <p:strVal val="visible"/>
                                      </p:to>
                                    </p:set>
                                    <p:anim calcmode="lin" valueType="num">
                                      <p:cBhvr additive="base">
                                        <p:cTn id="13" dur="500" fill="hold"/>
                                        <p:tgtEl>
                                          <p:spTgt spid="110622">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062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0622">
                                            <p:txEl>
                                              <p:pRg st="1" end="1"/>
                                            </p:txEl>
                                          </p:spTgt>
                                        </p:tgtEl>
                                        <p:attrNameLst>
                                          <p:attrName>style.visibility</p:attrName>
                                        </p:attrNameLst>
                                      </p:cBhvr>
                                      <p:to>
                                        <p:strVal val="visible"/>
                                      </p:to>
                                    </p:set>
                                    <p:anim calcmode="lin" valueType="num">
                                      <p:cBhvr additive="base">
                                        <p:cTn id="19" dur="500" fill="hold"/>
                                        <p:tgtEl>
                                          <p:spTgt spid="110622">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062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0622">
                                            <p:txEl>
                                              <p:pRg st="2" end="2"/>
                                            </p:txEl>
                                          </p:spTgt>
                                        </p:tgtEl>
                                        <p:attrNameLst>
                                          <p:attrName>style.visibility</p:attrName>
                                        </p:attrNameLst>
                                      </p:cBhvr>
                                      <p:to>
                                        <p:strVal val="visible"/>
                                      </p:to>
                                    </p:set>
                                    <p:anim calcmode="lin" valueType="num">
                                      <p:cBhvr additive="base">
                                        <p:cTn id="25" dur="500" fill="hold"/>
                                        <p:tgtEl>
                                          <p:spTgt spid="110622">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062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10622">
                                            <p:txEl>
                                              <p:pRg st="3" end="3"/>
                                            </p:txEl>
                                          </p:spTgt>
                                        </p:tgtEl>
                                        <p:attrNameLst>
                                          <p:attrName>style.visibility</p:attrName>
                                        </p:attrNameLst>
                                      </p:cBhvr>
                                      <p:to>
                                        <p:strVal val="visible"/>
                                      </p:to>
                                    </p:set>
                                    <p:anim calcmode="lin" valueType="num">
                                      <p:cBhvr additive="base">
                                        <p:cTn id="31" dur="500" fill="hold"/>
                                        <p:tgtEl>
                                          <p:spTgt spid="110622">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1062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622" grpId="0" build="p"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DFF81B15-154A-418C-9FB6-3A3227904A6A}" type="slidenum">
              <a:rPr lang="en-GB"/>
              <a:pPr>
                <a:defRPr/>
              </a:pPr>
              <a:t>11</a:t>
            </a:fld>
            <a:endParaRPr lang="en-GB">
              <a:latin typeface="Times New Roman" pitchFamily="18" charset="0"/>
            </a:endParaRPr>
          </a:p>
        </p:txBody>
      </p:sp>
      <p:sp>
        <p:nvSpPr>
          <p:cNvPr id="14339" name="Rectangle 2"/>
          <p:cNvSpPr>
            <a:spLocks noGrp="1" noChangeArrowheads="1"/>
          </p:cNvSpPr>
          <p:nvPr>
            <p:ph type="title"/>
          </p:nvPr>
        </p:nvSpPr>
        <p:spPr>
          <a:xfrm>
            <a:off x="1357313" y="1143000"/>
            <a:ext cx="5105400" cy="685800"/>
          </a:xfrm>
        </p:spPr>
        <p:txBody>
          <a:bodyPr lIns="92075" tIns="46038" rIns="92075" bIns="46038"/>
          <a:lstStyle/>
          <a:p>
            <a:r>
              <a:rPr lang="en-GB" sz="2800" smtClean="0">
                <a:solidFill>
                  <a:srgbClr val="002060"/>
                </a:solidFill>
              </a:rPr>
              <a:t>U - V relationship over time</a:t>
            </a:r>
          </a:p>
        </p:txBody>
      </p:sp>
      <p:pic>
        <p:nvPicPr>
          <p:cNvPr id="113667" name="Picture 3"/>
          <p:cNvPicPr>
            <a:picLocks noChangeAspect="1" noChangeArrowheads="1"/>
          </p:cNvPicPr>
          <p:nvPr/>
        </p:nvPicPr>
        <p:blipFill>
          <a:blip r:embed="rId3"/>
          <a:srcRect/>
          <a:stretch>
            <a:fillRect/>
          </a:stretch>
        </p:blipFill>
        <p:spPr bwMode="auto">
          <a:xfrm>
            <a:off x="0" y="2390775"/>
            <a:ext cx="7696200" cy="3119438"/>
          </a:xfrm>
          <a:prstGeom prst="rect">
            <a:avLst/>
          </a:prstGeom>
          <a:noFill/>
          <a:ln w="12700">
            <a:noFill/>
            <a:miter lim="800000"/>
            <a:headEnd type="none" w="sm" len="sm"/>
            <a:tailEnd type="none" w="sm" len="sm"/>
          </a:ln>
        </p:spPr>
      </p:pic>
      <p:sp>
        <p:nvSpPr>
          <p:cNvPr id="7"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
        <p:nvSpPr>
          <p:cNvPr id="8" name="TextBox 7"/>
          <p:cNvSpPr txBox="1">
            <a:spLocks noChangeArrowheads="1"/>
          </p:cNvSpPr>
          <p:nvPr/>
        </p:nvSpPr>
        <p:spPr bwMode="auto">
          <a:xfrm>
            <a:off x="428625" y="5572125"/>
            <a:ext cx="2428875" cy="400050"/>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Adapted from Armstrong and Taylor (2000) pp 183</a:t>
            </a:r>
          </a:p>
        </p:txBody>
      </p:sp>
      <p:sp>
        <p:nvSpPr>
          <p:cNvPr id="14337" name="AutoShape 1"/>
          <p:cNvSpPr>
            <a:spLocks noChangeAspect="1" noChangeArrowheads="1"/>
          </p:cNvSpPr>
          <p:nvPr/>
        </p:nvSpPr>
        <p:spPr bwMode="auto">
          <a:xfrm>
            <a:off x="0" y="2390775"/>
            <a:ext cx="7696200" cy="3119438"/>
          </a:xfrm>
          <a:prstGeom prst="rect">
            <a:avLst/>
          </a:prstGeom>
          <a:noFill/>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3667"/>
                                        </p:tgtEl>
                                        <p:attrNameLst>
                                          <p:attrName>style.visibility</p:attrName>
                                        </p:attrNameLst>
                                      </p:cBhvr>
                                      <p:to>
                                        <p:strVal val="visible"/>
                                      </p:to>
                                    </p:set>
                                    <p:anim calcmode="lin" valueType="num">
                                      <p:cBhvr additive="base">
                                        <p:cTn id="7" dur="500" fill="hold"/>
                                        <p:tgtEl>
                                          <p:spTgt spid="113667"/>
                                        </p:tgtEl>
                                        <p:attrNameLst>
                                          <p:attrName>ppt_x</p:attrName>
                                        </p:attrNameLst>
                                      </p:cBhvr>
                                      <p:tavLst>
                                        <p:tav tm="0">
                                          <p:val>
                                            <p:strVal val="0-#ppt_w/2"/>
                                          </p:val>
                                        </p:tav>
                                        <p:tav tm="100000">
                                          <p:val>
                                            <p:strVal val="#ppt_x"/>
                                          </p:val>
                                        </p:tav>
                                      </p:tavLst>
                                    </p:anim>
                                    <p:anim calcmode="lin" valueType="num">
                                      <p:cBhvr additive="base">
                                        <p:cTn id="8" dur="500" fill="hold"/>
                                        <p:tgtEl>
                                          <p:spTgt spid="11366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692F623D-DE2C-49F3-88D9-5B26B6B48953}" type="slidenum">
              <a:rPr lang="en-GB"/>
              <a:pPr>
                <a:defRPr/>
              </a:pPr>
              <a:t>12</a:t>
            </a:fld>
            <a:endParaRPr lang="en-GB">
              <a:latin typeface="Times New Roman" pitchFamily="18" charset="0"/>
            </a:endParaRPr>
          </a:p>
        </p:txBody>
      </p:sp>
      <p:sp>
        <p:nvSpPr>
          <p:cNvPr id="38914" name="Rectangle 1028"/>
          <p:cNvSpPr>
            <a:spLocks noGrp="1" noChangeArrowheads="1"/>
          </p:cNvSpPr>
          <p:nvPr>
            <p:ph type="title"/>
          </p:nvPr>
        </p:nvSpPr>
        <p:spPr>
          <a:xfrm>
            <a:off x="533400" y="1066800"/>
            <a:ext cx="7772400" cy="762000"/>
          </a:xfrm>
        </p:spPr>
        <p:txBody>
          <a:bodyPr/>
          <a:lstStyle/>
          <a:p>
            <a:r>
              <a:rPr lang="en-GB" sz="2800" smtClean="0">
                <a:solidFill>
                  <a:srgbClr val="002060"/>
                </a:solidFill>
              </a:rPr>
              <a:t>Characteristics of the Unemployed</a:t>
            </a:r>
          </a:p>
        </p:txBody>
      </p:sp>
      <p:sp>
        <p:nvSpPr>
          <p:cNvPr id="114693" name="Rectangle 1029"/>
          <p:cNvSpPr>
            <a:spLocks noGrp="1" noChangeArrowheads="1"/>
          </p:cNvSpPr>
          <p:nvPr>
            <p:ph type="body" idx="1"/>
          </p:nvPr>
        </p:nvSpPr>
        <p:spPr>
          <a:xfrm>
            <a:off x="685800" y="1828800"/>
            <a:ext cx="7772400" cy="4065588"/>
          </a:xfrm>
        </p:spPr>
        <p:txBody>
          <a:bodyPr/>
          <a:lstStyle/>
          <a:p>
            <a:pPr>
              <a:lnSpc>
                <a:spcPct val="120000"/>
              </a:lnSpc>
              <a:buClr>
                <a:srgbClr val="FF0000"/>
              </a:buClr>
              <a:buFont typeface="Wingdings" pitchFamily="2" charset="2"/>
              <a:buChar char="q"/>
            </a:pPr>
            <a:r>
              <a:rPr lang="en-GB" sz="2400" b="1" smtClean="0">
                <a:solidFill>
                  <a:srgbClr val="002060"/>
                </a:solidFill>
              </a:rPr>
              <a:t>Aged under 25 (particularly females)</a:t>
            </a:r>
          </a:p>
          <a:p>
            <a:pPr>
              <a:lnSpc>
                <a:spcPct val="120000"/>
              </a:lnSpc>
              <a:buClr>
                <a:srgbClr val="FF0000"/>
              </a:buClr>
              <a:buFont typeface="Wingdings" pitchFamily="2" charset="2"/>
              <a:buChar char="q"/>
            </a:pPr>
            <a:r>
              <a:rPr lang="en-GB" sz="2400" b="1" smtClean="0">
                <a:solidFill>
                  <a:srgbClr val="002060"/>
                </a:solidFill>
              </a:rPr>
              <a:t>Non white</a:t>
            </a:r>
          </a:p>
          <a:p>
            <a:pPr>
              <a:lnSpc>
                <a:spcPct val="120000"/>
              </a:lnSpc>
              <a:buClr>
                <a:srgbClr val="FF0000"/>
              </a:buClr>
              <a:buFont typeface="Wingdings" pitchFamily="2" charset="2"/>
              <a:buChar char="q"/>
            </a:pPr>
            <a:r>
              <a:rPr lang="en-GB" sz="2400" b="1" smtClean="0">
                <a:solidFill>
                  <a:srgbClr val="002060"/>
                </a:solidFill>
              </a:rPr>
              <a:t>Low educational attainment</a:t>
            </a:r>
          </a:p>
          <a:p>
            <a:pPr>
              <a:lnSpc>
                <a:spcPct val="120000"/>
              </a:lnSpc>
              <a:buClr>
                <a:srgbClr val="FF0000"/>
              </a:buClr>
              <a:buFont typeface="Wingdings" pitchFamily="2" charset="2"/>
              <a:buChar char="q"/>
            </a:pPr>
            <a:r>
              <a:rPr lang="en-GB" sz="2400" b="1" smtClean="0">
                <a:solidFill>
                  <a:srgbClr val="002060"/>
                </a:solidFill>
              </a:rPr>
              <a:t>Unskilled (males) Skilled &amp; Partly-skilled (Fem)</a:t>
            </a:r>
          </a:p>
          <a:p>
            <a:pPr>
              <a:lnSpc>
                <a:spcPct val="120000"/>
              </a:lnSpc>
              <a:buClr>
                <a:srgbClr val="FF0000"/>
              </a:buClr>
              <a:buFont typeface="Wingdings" pitchFamily="2" charset="2"/>
              <a:buChar char="q"/>
            </a:pPr>
            <a:r>
              <a:rPr lang="en-GB" sz="2400" b="1" smtClean="0">
                <a:solidFill>
                  <a:srgbClr val="002060"/>
                </a:solidFill>
              </a:rPr>
              <a:t>Unmarried</a:t>
            </a:r>
          </a:p>
          <a:p>
            <a:pPr>
              <a:lnSpc>
                <a:spcPct val="120000"/>
              </a:lnSpc>
              <a:buClr>
                <a:srgbClr val="FF0000"/>
              </a:buClr>
              <a:buFont typeface="Wingdings" pitchFamily="2" charset="2"/>
              <a:buChar char="q"/>
            </a:pPr>
            <a:r>
              <a:rPr lang="en-GB" sz="2400" b="1" smtClean="0">
                <a:solidFill>
                  <a:srgbClr val="002060"/>
                </a:solidFill>
              </a:rPr>
              <a:t>In rented accommodation</a:t>
            </a:r>
          </a:p>
          <a:p>
            <a:pPr>
              <a:lnSpc>
                <a:spcPct val="120000"/>
              </a:lnSpc>
              <a:buClr>
                <a:srgbClr val="FF0000"/>
              </a:buClr>
              <a:buFont typeface="Wingdings" pitchFamily="2" charset="2"/>
              <a:buChar char="q"/>
            </a:pPr>
            <a:r>
              <a:rPr lang="en-GB" sz="2400" b="1" smtClean="0">
                <a:solidFill>
                  <a:srgbClr val="002060"/>
                </a:solidFill>
              </a:rPr>
              <a:t>Working in construction</a:t>
            </a:r>
          </a:p>
          <a:p>
            <a:pPr>
              <a:lnSpc>
                <a:spcPct val="120000"/>
              </a:lnSpc>
              <a:buClr>
                <a:srgbClr val="FF0000"/>
              </a:buClr>
              <a:buFont typeface="Wingdings" pitchFamily="2" charset="2"/>
              <a:buChar char="q"/>
            </a:pPr>
            <a:r>
              <a:rPr lang="en-GB" sz="2400" b="1" smtClean="0">
                <a:solidFill>
                  <a:srgbClr val="002060"/>
                </a:solidFill>
              </a:rPr>
              <a:t>No fixed job or occupation</a:t>
            </a:r>
          </a:p>
          <a:p>
            <a:pPr>
              <a:lnSpc>
                <a:spcPct val="90000"/>
              </a:lnSpc>
              <a:buClr>
                <a:srgbClr val="FF0000"/>
              </a:buClr>
              <a:buFont typeface="Wingdings" pitchFamily="2" charset="2"/>
              <a:buChar char="§"/>
            </a:pPr>
            <a:endParaRPr lang="en-GB" sz="2400" b="1" smtClean="0">
              <a:solidFill>
                <a:srgbClr val="660066"/>
              </a:solidFill>
            </a:endParaRPr>
          </a:p>
        </p:txBody>
      </p:sp>
      <p:sp>
        <p:nvSpPr>
          <p:cNvPr id="7"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4693">
                                            <p:txEl>
                                              <p:pRg st="0" end="0"/>
                                            </p:txEl>
                                          </p:spTgt>
                                        </p:tgtEl>
                                        <p:attrNameLst>
                                          <p:attrName>style.visibility</p:attrName>
                                        </p:attrNameLst>
                                      </p:cBhvr>
                                      <p:to>
                                        <p:strVal val="visible"/>
                                      </p:to>
                                    </p:set>
                                    <p:anim calcmode="lin" valueType="num">
                                      <p:cBhvr additive="base">
                                        <p:cTn id="7" dur="500" fill="hold"/>
                                        <p:tgtEl>
                                          <p:spTgt spid="11469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469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4693">
                                            <p:txEl>
                                              <p:pRg st="1" end="1"/>
                                            </p:txEl>
                                          </p:spTgt>
                                        </p:tgtEl>
                                        <p:attrNameLst>
                                          <p:attrName>style.visibility</p:attrName>
                                        </p:attrNameLst>
                                      </p:cBhvr>
                                      <p:to>
                                        <p:strVal val="visible"/>
                                      </p:to>
                                    </p:set>
                                    <p:anim calcmode="lin" valueType="num">
                                      <p:cBhvr additive="base">
                                        <p:cTn id="13" dur="500" fill="hold"/>
                                        <p:tgtEl>
                                          <p:spTgt spid="11469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469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4693">
                                            <p:txEl>
                                              <p:pRg st="2" end="2"/>
                                            </p:txEl>
                                          </p:spTgt>
                                        </p:tgtEl>
                                        <p:attrNameLst>
                                          <p:attrName>style.visibility</p:attrName>
                                        </p:attrNameLst>
                                      </p:cBhvr>
                                      <p:to>
                                        <p:strVal val="visible"/>
                                      </p:to>
                                    </p:set>
                                    <p:anim calcmode="lin" valueType="num">
                                      <p:cBhvr additive="base">
                                        <p:cTn id="19" dur="500" fill="hold"/>
                                        <p:tgtEl>
                                          <p:spTgt spid="11469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469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4693">
                                            <p:txEl>
                                              <p:pRg st="3" end="3"/>
                                            </p:txEl>
                                          </p:spTgt>
                                        </p:tgtEl>
                                        <p:attrNameLst>
                                          <p:attrName>style.visibility</p:attrName>
                                        </p:attrNameLst>
                                      </p:cBhvr>
                                      <p:to>
                                        <p:strVal val="visible"/>
                                      </p:to>
                                    </p:set>
                                    <p:anim calcmode="lin" valueType="num">
                                      <p:cBhvr additive="base">
                                        <p:cTn id="25" dur="500" fill="hold"/>
                                        <p:tgtEl>
                                          <p:spTgt spid="11469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469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14693">
                                            <p:txEl>
                                              <p:pRg st="4" end="4"/>
                                            </p:txEl>
                                          </p:spTgt>
                                        </p:tgtEl>
                                        <p:attrNameLst>
                                          <p:attrName>style.visibility</p:attrName>
                                        </p:attrNameLst>
                                      </p:cBhvr>
                                      <p:to>
                                        <p:strVal val="visible"/>
                                      </p:to>
                                    </p:set>
                                    <p:anim calcmode="lin" valueType="num">
                                      <p:cBhvr additive="base">
                                        <p:cTn id="31" dur="500" fill="hold"/>
                                        <p:tgtEl>
                                          <p:spTgt spid="11469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1469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14693">
                                            <p:txEl>
                                              <p:pRg st="5" end="5"/>
                                            </p:txEl>
                                          </p:spTgt>
                                        </p:tgtEl>
                                        <p:attrNameLst>
                                          <p:attrName>style.visibility</p:attrName>
                                        </p:attrNameLst>
                                      </p:cBhvr>
                                      <p:to>
                                        <p:strVal val="visible"/>
                                      </p:to>
                                    </p:set>
                                    <p:anim calcmode="lin" valueType="num">
                                      <p:cBhvr additive="base">
                                        <p:cTn id="37" dur="500" fill="hold"/>
                                        <p:tgtEl>
                                          <p:spTgt spid="11469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1469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14693">
                                            <p:txEl>
                                              <p:pRg st="6" end="6"/>
                                            </p:txEl>
                                          </p:spTgt>
                                        </p:tgtEl>
                                        <p:attrNameLst>
                                          <p:attrName>style.visibility</p:attrName>
                                        </p:attrNameLst>
                                      </p:cBhvr>
                                      <p:to>
                                        <p:strVal val="visible"/>
                                      </p:to>
                                    </p:set>
                                    <p:anim calcmode="lin" valueType="num">
                                      <p:cBhvr additive="base">
                                        <p:cTn id="43" dur="500" fill="hold"/>
                                        <p:tgtEl>
                                          <p:spTgt spid="11469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1469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14693">
                                            <p:txEl>
                                              <p:pRg st="7" end="7"/>
                                            </p:txEl>
                                          </p:spTgt>
                                        </p:tgtEl>
                                        <p:attrNameLst>
                                          <p:attrName>style.visibility</p:attrName>
                                        </p:attrNameLst>
                                      </p:cBhvr>
                                      <p:to>
                                        <p:strVal val="visible"/>
                                      </p:to>
                                    </p:set>
                                    <p:anim calcmode="lin" valueType="num">
                                      <p:cBhvr additive="base">
                                        <p:cTn id="49" dur="500" fill="hold"/>
                                        <p:tgtEl>
                                          <p:spTgt spid="11469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1469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5"/>
          <p:cNvSpPr>
            <a:spLocks noGrp="1"/>
          </p:cNvSpPr>
          <p:nvPr>
            <p:ph type="sldNum" sz="quarter" idx="12"/>
          </p:nvPr>
        </p:nvSpPr>
        <p:spPr/>
        <p:txBody>
          <a:bodyPr/>
          <a:lstStyle/>
          <a:p>
            <a:pPr>
              <a:defRPr/>
            </a:pPr>
            <a:fld id="{EDE0A08F-8FB8-47F3-BC65-AC3CB88026F1}" type="slidenum">
              <a:rPr lang="en-GB"/>
              <a:pPr>
                <a:defRPr/>
              </a:pPr>
              <a:t>13</a:t>
            </a:fld>
            <a:endParaRPr lang="en-GB">
              <a:latin typeface="Times New Roman" pitchFamily="18" charset="0"/>
            </a:endParaRPr>
          </a:p>
        </p:txBody>
      </p:sp>
      <p:sp>
        <p:nvSpPr>
          <p:cNvPr id="118786" name="Rectangle 2"/>
          <p:cNvSpPr>
            <a:spLocks noChangeArrowheads="1"/>
          </p:cNvSpPr>
          <p:nvPr/>
        </p:nvSpPr>
        <p:spPr bwMode="auto">
          <a:xfrm>
            <a:off x="228600" y="1524000"/>
            <a:ext cx="2057400" cy="1600200"/>
          </a:xfrm>
          <a:prstGeom prst="rect">
            <a:avLst/>
          </a:prstGeom>
          <a:solidFill>
            <a:srgbClr val="FFCCFF">
              <a:alpha val="50195"/>
            </a:srgbClr>
          </a:solidFill>
          <a:ln w="12700">
            <a:solidFill>
              <a:schemeClr val="tx1"/>
            </a:solidFill>
            <a:miter lim="800000"/>
            <a:headEnd type="none" w="sm" len="sm"/>
            <a:tailEnd type="none" w="sm" len="sm"/>
          </a:ln>
        </p:spPr>
        <p:txBody>
          <a:bodyPr wrap="none" lIns="92075" tIns="46038" rIns="92075" bIns="46038" anchor="ctr"/>
          <a:lstStyle/>
          <a:p>
            <a:pPr algn="ctr" eaLnBrk="0" hangingPunct="0">
              <a:spcBef>
                <a:spcPct val="20000"/>
              </a:spcBef>
              <a:buClr>
                <a:schemeClr val="tx2"/>
              </a:buClr>
              <a:buSzPct val="75000"/>
              <a:buFont typeface="Monotype Sorts"/>
              <a:buNone/>
            </a:pPr>
            <a:r>
              <a:rPr lang="en-GB" sz="2000" b="1">
                <a:latin typeface="Arial" charset="0"/>
              </a:rPr>
              <a:t>DoE Registered </a:t>
            </a:r>
          </a:p>
          <a:p>
            <a:pPr algn="ctr" eaLnBrk="0" hangingPunct="0">
              <a:spcBef>
                <a:spcPct val="20000"/>
              </a:spcBef>
              <a:buClr>
                <a:schemeClr val="tx2"/>
              </a:buClr>
              <a:buSzPct val="75000"/>
              <a:buFont typeface="Monotype Sorts"/>
              <a:buNone/>
            </a:pPr>
            <a:r>
              <a:rPr lang="en-GB" sz="2000" b="1">
                <a:latin typeface="Arial" charset="0"/>
              </a:rPr>
              <a:t>unemployment</a:t>
            </a:r>
          </a:p>
          <a:p>
            <a:pPr algn="ctr" eaLnBrk="0" hangingPunct="0">
              <a:spcBef>
                <a:spcPct val="20000"/>
              </a:spcBef>
              <a:buClr>
                <a:schemeClr val="tx2"/>
              </a:buClr>
              <a:buSzPct val="75000"/>
              <a:buFont typeface="Monotype Sorts"/>
              <a:buNone/>
            </a:pPr>
            <a:r>
              <a:rPr lang="en-GB" sz="2000" b="1">
                <a:latin typeface="Arial" charset="0"/>
              </a:rPr>
              <a:t>161,300</a:t>
            </a:r>
          </a:p>
        </p:txBody>
      </p:sp>
      <p:sp>
        <p:nvSpPr>
          <p:cNvPr id="118787" name="Rectangle 3"/>
          <p:cNvSpPr>
            <a:spLocks noChangeArrowheads="1"/>
          </p:cNvSpPr>
          <p:nvPr/>
        </p:nvSpPr>
        <p:spPr bwMode="auto">
          <a:xfrm>
            <a:off x="2514600" y="1524000"/>
            <a:ext cx="2209800" cy="2057400"/>
          </a:xfrm>
          <a:prstGeom prst="rect">
            <a:avLst/>
          </a:prstGeom>
          <a:solidFill>
            <a:srgbClr val="CCFFFF"/>
          </a:solidFill>
          <a:ln w="12700">
            <a:solidFill>
              <a:schemeClr val="tx1"/>
            </a:solidFill>
            <a:miter lim="800000"/>
            <a:headEnd type="none" w="sm" len="sm"/>
            <a:tailEnd type="none" w="sm" len="sm"/>
          </a:ln>
        </p:spPr>
        <p:txBody>
          <a:bodyPr wrap="none" lIns="92075" tIns="46038" rIns="92075" bIns="46038" anchor="ctr"/>
          <a:lstStyle/>
          <a:p>
            <a:pPr algn="ctr" eaLnBrk="0" hangingPunct="0">
              <a:spcBef>
                <a:spcPct val="20000"/>
              </a:spcBef>
              <a:buClr>
                <a:schemeClr val="tx2"/>
              </a:buClr>
              <a:buSzPct val="75000"/>
              <a:buFont typeface="Monotype Sorts"/>
              <a:buNone/>
            </a:pPr>
            <a:r>
              <a:rPr lang="en-GB" sz="2000" b="1">
                <a:latin typeface="Arial" charset="0"/>
              </a:rPr>
              <a:t>Census </a:t>
            </a:r>
          </a:p>
          <a:p>
            <a:pPr algn="ctr" eaLnBrk="0" hangingPunct="0">
              <a:spcBef>
                <a:spcPct val="20000"/>
              </a:spcBef>
              <a:buClr>
                <a:schemeClr val="tx2"/>
              </a:buClr>
              <a:buSzPct val="75000"/>
              <a:buFont typeface="Monotype Sorts"/>
              <a:buNone/>
            </a:pPr>
            <a:r>
              <a:rPr lang="en-GB" sz="2000" b="1">
                <a:latin typeface="Arial" charset="0"/>
              </a:rPr>
              <a:t>unemployment</a:t>
            </a:r>
          </a:p>
          <a:p>
            <a:pPr algn="ctr" eaLnBrk="0" hangingPunct="0">
              <a:spcBef>
                <a:spcPct val="20000"/>
              </a:spcBef>
              <a:buClr>
                <a:schemeClr val="tx2"/>
              </a:buClr>
              <a:buSzPct val="75000"/>
              <a:buFont typeface="Monotype Sorts"/>
              <a:buNone/>
            </a:pPr>
            <a:r>
              <a:rPr lang="en-GB" sz="2000" b="1">
                <a:latin typeface="Arial" charset="0"/>
              </a:rPr>
              <a:t>178,300</a:t>
            </a:r>
          </a:p>
        </p:txBody>
      </p:sp>
      <p:sp>
        <p:nvSpPr>
          <p:cNvPr id="118788" name="Rectangle 4"/>
          <p:cNvSpPr>
            <a:spLocks noChangeArrowheads="1"/>
          </p:cNvSpPr>
          <p:nvPr/>
        </p:nvSpPr>
        <p:spPr bwMode="auto">
          <a:xfrm>
            <a:off x="5181600" y="2819400"/>
            <a:ext cx="2133600" cy="914400"/>
          </a:xfrm>
          <a:prstGeom prst="rect">
            <a:avLst/>
          </a:prstGeom>
          <a:solidFill>
            <a:srgbClr val="FFCC99"/>
          </a:solidFill>
          <a:ln w="12700">
            <a:solidFill>
              <a:schemeClr val="tx1"/>
            </a:solidFill>
            <a:miter lim="800000"/>
            <a:headEnd type="none" w="sm" len="sm"/>
            <a:tailEnd type="none" w="sm" len="sm"/>
          </a:ln>
        </p:spPr>
        <p:txBody>
          <a:bodyPr wrap="none" lIns="92075" tIns="46038" rIns="92075" bIns="46038" anchor="ctr"/>
          <a:lstStyle/>
          <a:p>
            <a:pPr algn="ctr" eaLnBrk="0" hangingPunct="0">
              <a:spcBef>
                <a:spcPct val="20000"/>
              </a:spcBef>
              <a:buClr>
                <a:schemeClr val="tx2"/>
              </a:buClr>
              <a:buSzPct val="75000"/>
              <a:buFont typeface="Monotype Sorts"/>
              <a:buNone/>
            </a:pPr>
            <a:r>
              <a:rPr lang="en-GB" sz="2000" b="1">
                <a:latin typeface="Arial" charset="0"/>
              </a:rPr>
              <a:t>Gov. Schemes</a:t>
            </a:r>
          </a:p>
          <a:p>
            <a:pPr algn="ctr" eaLnBrk="0" hangingPunct="0">
              <a:spcBef>
                <a:spcPct val="20000"/>
              </a:spcBef>
              <a:buClr>
                <a:schemeClr val="tx2"/>
              </a:buClr>
              <a:buSzPct val="75000"/>
              <a:buFont typeface="Monotype Sorts"/>
              <a:buNone/>
            </a:pPr>
            <a:r>
              <a:rPr lang="en-GB" sz="2000" b="1">
                <a:latin typeface="Arial" charset="0"/>
              </a:rPr>
              <a:t>30,400</a:t>
            </a:r>
          </a:p>
        </p:txBody>
      </p:sp>
      <p:sp>
        <p:nvSpPr>
          <p:cNvPr id="118789" name="Rectangle 5"/>
          <p:cNvSpPr>
            <a:spLocks noChangeArrowheads="1"/>
          </p:cNvSpPr>
          <p:nvPr/>
        </p:nvSpPr>
        <p:spPr bwMode="auto">
          <a:xfrm>
            <a:off x="5105400" y="4191000"/>
            <a:ext cx="2133600" cy="1828800"/>
          </a:xfrm>
          <a:prstGeom prst="rect">
            <a:avLst/>
          </a:prstGeom>
          <a:solidFill>
            <a:srgbClr val="FFFF99"/>
          </a:solidFill>
          <a:ln w="12700">
            <a:solidFill>
              <a:schemeClr val="tx1"/>
            </a:solidFill>
            <a:miter lim="800000"/>
            <a:headEnd type="none" w="sm" len="sm"/>
            <a:tailEnd type="none" w="sm" len="sm"/>
          </a:ln>
        </p:spPr>
        <p:txBody>
          <a:bodyPr wrap="none" lIns="92075" tIns="46038" rIns="92075" bIns="46038" anchor="ctr"/>
          <a:lstStyle/>
          <a:p>
            <a:pPr algn="ctr" eaLnBrk="0" hangingPunct="0">
              <a:spcBef>
                <a:spcPct val="20000"/>
              </a:spcBef>
              <a:buClr>
                <a:schemeClr val="tx2"/>
              </a:buClr>
              <a:buSzPct val="75000"/>
              <a:buFont typeface="Monotype Sorts"/>
              <a:buNone/>
            </a:pPr>
            <a:r>
              <a:rPr lang="en-GB" sz="2000" b="1">
                <a:latin typeface="Arial" charset="0"/>
              </a:rPr>
              <a:t>Sick</a:t>
            </a:r>
          </a:p>
          <a:p>
            <a:pPr algn="ctr" eaLnBrk="0" hangingPunct="0">
              <a:spcBef>
                <a:spcPct val="20000"/>
              </a:spcBef>
              <a:buClr>
                <a:schemeClr val="tx2"/>
              </a:buClr>
              <a:buSzPct val="75000"/>
              <a:buFont typeface="Monotype Sorts"/>
              <a:buNone/>
            </a:pPr>
            <a:r>
              <a:rPr lang="en-GB" sz="2000" b="1">
                <a:latin typeface="Arial" charset="0"/>
              </a:rPr>
              <a:t>87,700</a:t>
            </a:r>
          </a:p>
        </p:txBody>
      </p:sp>
      <p:sp>
        <p:nvSpPr>
          <p:cNvPr id="118790" name="Rectangle 6"/>
          <p:cNvSpPr>
            <a:spLocks noChangeArrowheads="1"/>
          </p:cNvSpPr>
          <p:nvPr/>
        </p:nvSpPr>
        <p:spPr bwMode="auto">
          <a:xfrm>
            <a:off x="5105400" y="1752600"/>
            <a:ext cx="2133600" cy="838200"/>
          </a:xfrm>
          <a:prstGeom prst="rect">
            <a:avLst/>
          </a:prstGeom>
          <a:solidFill>
            <a:srgbClr val="CCFFCC"/>
          </a:solidFill>
          <a:ln w="12700">
            <a:solidFill>
              <a:schemeClr val="tx1"/>
            </a:solidFill>
            <a:miter lim="800000"/>
            <a:headEnd type="none" w="sm" len="sm"/>
            <a:tailEnd type="none" w="sm" len="sm"/>
          </a:ln>
        </p:spPr>
        <p:txBody>
          <a:bodyPr wrap="none" lIns="92075" tIns="46038" rIns="92075" bIns="46038" anchor="ctr"/>
          <a:lstStyle/>
          <a:p>
            <a:pPr algn="ctr" eaLnBrk="0" hangingPunct="0">
              <a:spcBef>
                <a:spcPct val="20000"/>
              </a:spcBef>
              <a:buClr>
                <a:schemeClr val="tx2"/>
              </a:buClr>
              <a:buSzPct val="75000"/>
              <a:buFont typeface="Monotype Sorts"/>
              <a:buNone/>
            </a:pPr>
            <a:r>
              <a:rPr lang="en-GB" sz="2000" b="1">
                <a:latin typeface="Arial" charset="0"/>
              </a:rPr>
              <a:t>Early retirement</a:t>
            </a:r>
          </a:p>
          <a:p>
            <a:pPr algn="ctr" eaLnBrk="0" hangingPunct="0">
              <a:spcBef>
                <a:spcPct val="20000"/>
              </a:spcBef>
              <a:buClr>
                <a:schemeClr val="tx2"/>
              </a:buClr>
              <a:buSzPct val="75000"/>
              <a:buFont typeface="Monotype Sorts"/>
              <a:buNone/>
            </a:pPr>
            <a:r>
              <a:rPr lang="en-GB" sz="2000" b="1">
                <a:latin typeface="Arial" charset="0"/>
              </a:rPr>
              <a:t>22,200</a:t>
            </a:r>
          </a:p>
        </p:txBody>
      </p:sp>
      <p:sp>
        <p:nvSpPr>
          <p:cNvPr id="118792" name="Rectangle 8"/>
          <p:cNvSpPr>
            <a:spLocks noChangeArrowheads="1"/>
          </p:cNvSpPr>
          <p:nvPr/>
        </p:nvSpPr>
        <p:spPr bwMode="auto">
          <a:xfrm>
            <a:off x="304800" y="4114800"/>
            <a:ext cx="3429000" cy="2057400"/>
          </a:xfrm>
          <a:prstGeom prst="rect">
            <a:avLst/>
          </a:prstGeom>
          <a:solidFill>
            <a:srgbClr val="FF0000"/>
          </a:solidFill>
          <a:ln w="12700">
            <a:solidFill>
              <a:schemeClr val="tx1"/>
            </a:solidFill>
            <a:miter lim="800000"/>
            <a:headEnd type="none" w="sm" len="sm"/>
            <a:tailEnd type="none" w="sm" len="sm"/>
          </a:ln>
        </p:spPr>
        <p:txBody>
          <a:bodyPr wrap="none" lIns="92075" tIns="46038" rIns="92075" bIns="46038" anchor="ctr"/>
          <a:lstStyle/>
          <a:p>
            <a:pPr algn="ctr" eaLnBrk="0" hangingPunct="0">
              <a:spcBef>
                <a:spcPct val="20000"/>
              </a:spcBef>
              <a:buClr>
                <a:schemeClr val="tx2"/>
              </a:buClr>
              <a:buSzPct val="75000"/>
              <a:buFont typeface="Monotype Sorts"/>
              <a:buNone/>
            </a:pPr>
            <a:r>
              <a:rPr lang="en-GB" b="1">
                <a:latin typeface="Arial" charset="0"/>
              </a:rPr>
              <a:t>Real unemployment</a:t>
            </a:r>
          </a:p>
          <a:p>
            <a:pPr algn="ctr" eaLnBrk="0" hangingPunct="0">
              <a:spcBef>
                <a:spcPct val="20000"/>
              </a:spcBef>
              <a:buClr>
                <a:schemeClr val="tx2"/>
              </a:buClr>
              <a:buSzPct val="75000"/>
              <a:buFont typeface="Monotype Sorts"/>
              <a:buNone/>
            </a:pPr>
            <a:r>
              <a:rPr lang="en-GB" b="1">
                <a:latin typeface="Arial" charset="0"/>
              </a:rPr>
              <a:t>318,600</a:t>
            </a:r>
          </a:p>
        </p:txBody>
      </p:sp>
      <p:sp>
        <p:nvSpPr>
          <p:cNvPr id="118793" name="AutoShape 9"/>
          <p:cNvSpPr>
            <a:spLocks noChangeArrowheads="1"/>
          </p:cNvSpPr>
          <p:nvPr/>
        </p:nvSpPr>
        <p:spPr bwMode="auto">
          <a:xfrm>
            <a:off x="3962400" y="4419600"/>
            <a:ext cx="838200" cy="1066800"/>
          </a:xfrm>
          <a:prstGeom prst="leftArrow">
            <a:avLst>
              <a:gd name="adj1" fmla="val 50000"/>
              <a:gd name="adj2" fmla="val 25000"/>
            </a:avLst>
          </a:prstGeom>
          <a:solidFill>
            <a:srgbClr val="0000FF"/>
          </a:solidFill>
          <a:ln w="12700">
            <a:solidFill>
              <a:schemeClr val="tx1"/>
            </a:solidFill>
            <a:miter lim="800000"/>
            <a:headEnd type="none" w="sm" len="sm"/>
            <a:tailEnd type="none" w="sm" len="sm"/>
          </a:ln>
        </p:spPr>
        <p:txBody>
          <a:bodyPr wrap="none" lIns="92075" tIns="46038" rIns="92075" bIns="46038" anchor="ctr"/>
          <a:lstStyle/>
          <a:p>
            <a:pPr eaLnBrk="0" hangingPunct="0"/>
            <a:endParaRPr lang="en-US"/>
          </a:p>
        </p:txBody>
      </p:sp>
      <p:sp>
        <p:nvSpPr>
          <p:cNvPr id="40969" name="Rectangle 12"/>
          <p:cNvSpPr>
            <a:spLocks noGrp="1" noChangeArrowheads="1"/>
          </p:cNvSpPr>
          <p:nvPr>
            <p:ph type="title"/>
          </p:nvPr>
        </p:nvSpPr>
        <p:spPr>
          <a:xfrm>
            <a:off x="381000" y="914400"/>
            <a:ext cx="7772400" cy="609600"/>
          </a:xfrm>
        </p:spPr>
        <p:txBody>
          <a:bodyPr/>
          <a:lstStyle/>
          <a:p>
            <a:r>
              <a:rPr lang="en-GB" sz="2800" smtClean="0">
                <a:solidFill>
                  <a:srgbClr val="002060"/>
                </a:solidFill>
              </a:rPr>
              <a:t>Real levels of coalfield unemployment</a:t>
            </a:r>
          </a:p>
        </p:txBody>
      </p:sp>
      <p:sp>
        <p:nvSpPr>
          <p:cNvPr id="14"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
        <p:nvSpPr>
          <p:cNvPr id="12" name="TextBox 11"/>
          <p:cNvSpPr txBox="1">
            <a:spLocks noChangeArrowheads="1"/>
          </p:cNvSpPr>
          <p:nvPr/>
        </p:nvSpPr>
        <p:spPr bwMode="auto">
          <a:xfrm>
            <a:off x="6357938" y="6143625"/>
            <a:ext cx="2428875" cy="246063"/>
          </a:xfrm>
          <a:prstGeom prst="rect">
            <a:avLst/>
          </a:prstGeom>
          <a:noFill/>
          <a:ln w="9525">
            <a:noFill/>
            <a:miter lim="800000"/>
            <a:headEnd/>
            <a:tailEnd/>
          </a:ln>
        </p:spPr>
        <p:txBody>
          <a:bodyPr>
            <a:spAutoFit/>
          </a:bodyPr>
          <a:lstStyle/>
          <a:p>
            <a:pPr algn="ctr" eaLnBrk="0" hangingPunct="0"/>
            <a:r>
              <a:rPr lang="en-GB" sz="1000" b="1">
                <a:solidFill>
                  <a:srgbClr val="000099"/>
                </a:solidFill>
                <a:latin typeface="Arial" charset="0"/>
              </a:rPr>
              <a:t>Adapted from Fothergill and Beatty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8786"/>
                                        </p:tgtEl>
                                        <p:attrNameLst>
                                          <p:attrName>style.visibility</p:attrName>
                                        </p:attrNameLst>
                                      </p:cBhvr>
                                      <p:to>
                                        <p:strVal val="visible"/>
                                      </p:to>
                                    </p:set>
                                    <p:anim calcmode="lin" valueType="num">
                                      <p:cBhvr additive="base">
                                        <p:cTn id="7" dur="500" fill="hold"/>
                                        <p:tgtEl>
                                          <p:spTgt spid="118786"/>
                                        </p:tgtEl>
                                        <p:attrNameLst>
                                          <p:attrName>ppt_x</p:attrName>
                                        </p:attrNameLst>
                                      </p:cBhvr>
                                      <p:tavLst>
                                        <p:tav tm="0">
                                          <p:val>
                                            <p:strVal val="0-#ppt_w/2"/>
                                          </p:val>
                                        </p:tav>
                                        <p:tav tm="100000">
                                          <p:val>
                                            <p:strVal val="#ppt_x"/>
                                          </p:val>
                                        </p:tav>
                                      </p:tavLst>
                                    </p:anim>
                                    <p:anim calcmode="lin" valueType="num">
                                      <p:cBhvr additive="base">
                                        <p:cTn id="8" dur="500" fill="hold"/>
                                        <p:tgtEl>
                                          <p:spTgt spid="11878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8787"/>
                                        </p:tgtEl>
                                        <p:attrNameLst>
                                          <p:attrName>style.visibility</p:attrName>
                                        </p:attrNameLst>
                                      </p:cBhvr>
                                      <p:to>
                                        <p:strVal val="visible"/>
                                      </p:to>
                                    </p:set>
                                    <p:anim calcmode="lin" valueType="num">
                                      <p:cBhvr additive="base">
                                        <p:cTn id="13" dur="500" fill="hold"/>
                                        <p:tgtEl>
                                          <p:spTgt spid="118787"/>
                                        </p:tgtEl>
                                        <p:attrNameLst>
                                          <p:attrName>ppt_x</p:attrName>
                                        </p:attrNameLst>
                                      </p:cBhvr>
                                      <p:tavLst>
                                        <p:tav tm="0">
                                          <p:val>
                                            <p:strVal val="0-#ppt_w/2"/>
                                          </p:val>
                                        </p:tav>
                                        <p:tav tm="100000">
                                          <p:val>
                                            <p:strVal val="#ppt_x"/>
                                          </p:val>
                                        </p:tav>
                                      </p:tavLst>
                                    </p:anim>
                                    <p:anim calcmode="lin" valueType="num">
                                      <p:cBhvr additive="base">
                                        <p:cTn id="14" dur="500" fill="hold"/>
                                        <p:tgtEl>
                                          <p:spTgt spid="11878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8790"/>
                                        </p:tgtEl>
                                        <p:attrNameLst>
                                          <p:attrName>style.visibility</p:attrName>
                                        </p:attrNameLst>
                                      </p:cBhvr>
                                      <p:to>
                                        <p:strVal val="visible"/>
                                      </p:to>
                                    </p:set>
                                    <p:anim calcmode="lin" valueType="num">
                                      <p:cBhvr additive="base">
                                        <p:cTn id="19" dur="500" fill="hold"/>
                                        <p:tgtEl>
                                          <p:spTgt spid="118790"/>
                                        </p:tgtEl>
                                        <p:attrNameLst>
                                          <p:attrName>ppt_x</p:attrName>
                                        </p:attrNameLst>
                                      </p:cBhvr>
                                      <p:tavLst>
                                        <p:tav tm="0">
                                          <p:val>
                                            <p:strVal val="0-#ppt_w/2"/>
                                          </p:val>
                                        </p:tav>
                                        <p:tav tm="100000">
                                          <p:val>
                                            <p:strVal val="#ppt_x"/>
                                          </p:val>
                                        </p:tav>
                                      </p:tavLst>
                                    </p:anim>
                                    <p:anim calcmode="lin" valueType="num">
                                      <p:cBhvr additive="base">
                                        <p:cTn id="20" dur="500" fill="hold"/>
                                        <p:tgtEl>
                                          <p:spTgt spid="11879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8788"/>
                                        </p:tgtEl>
                                        <p:attrNameLst>
                                          <p:attrName>style.visibility</p:attrName>
                                        </p:attrNameLst>
                                      </p:cBhvr>
                                      <p:to>
                                        <p:strVal val="visible"/>
                                      </p:to>
                                    </p:set>
                                    <p:anim calcmode="lin" valueType="num">
                                      <p:cBhvr additive="base">
                                        <p:cTn id="25" dur="500" fill="hold"/>
                                        <p:tgtEl>
                                          <p:spTgt spid="118788"/>
                                        </p:tgtEl>
                                        <p:attrNameLst>
                                          <p:attrName>ppt_x</p:attrName>
                                        </p:attrNameLst>
                                      </p:cBhvr>
                                      <p:tavLst>
                                        <p:tav tm="0">
                                          <p:val>
                                            <p:strVal val="0-#ppt_w/2"/>
                                          </p:val>
                                        </p:tav>
                                        <p:tav tm="100000">
                                          <p:val>
                                            <p:strVal val="#ppt_x"/>
                                          </p:val>
                                        </p:tav>
                                      </p:tavLst>
                                    </p:anim>
                                    <p:anim calcmode="lin" valueType="num">
                                      <p:cBhvr additive="base">
                                        <p:cTn id="26" dur="500" fill="hold"/>
                                        <p:tgtEl>
                                          <p:spTgt spid="118788"/>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18789"/>
                                        </p:tgtEl>
                                        <p:attrNameLst>
                                          <p:attrName>style.visibility</p:attrName>
                                        </p:attrNameLst>
                                      </p:cBhvr>
                                      <p:to>
                                        <p:strVal val="visible"/>
                                      </p:to>
                                    </p:set>
                                    <p:anim calcmode="lin" valueType="num">
                                      <p:cBhvr additive="base">
                                        <p:cTn id="31" dur="500" fill="hold"/>
                                        <p:tgtEl>
                                          <p:spTgt spid="118789"/>
                                        </p:tgtEl>
                                        <p:attrNameLst>
                                          <p:attrName>ppt_x</p:attrName>
                                        </p:attrNameLst>
                                      </p:cBhvr>
                                      <p:tavLst>
                                        <p:tav tm="0">
                                          <p:val>
                                            <p:strVal val="0-#ppt_w/2"/>
                                          </p:val>
                                        </p:tav>
                                        <p:tav tm="100000">
                                          <p:val>
                                            <p:strVal val="#ppt_x"/>
                                          </p:val>
                                        </p:tav>
                                      </p:tavLst>
                                    </p:anim>
                                    <p:anim calcmode="lin" valueType="num">
                                      <p:cBhvr additive="base">
                                        <p:cTn id="32" dur="500" fill="hold"/>
                                        <p:tgtEl>
                                          <p:spTgt spid="118789"/>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18793"/>
                                        </p:tgtEl>
                                        <p:attrNameLst>
                                          <p:attrName>style.visibility</p:attrName>
                                        </p:attrNameLst>
                                      </p:cBhvr>
                                      <p:to>
                                        <p:strVal val="visible"/>
                                      </p:to>
                                    </p:set>
                                    <p:anim calcmode="lin" valueType="num">
                                      <p:cBhvr additive="base">
                                        <p:cTn id="37" dur="500" fill="hold"/>
                                        <p:tgtEl>
                                          <p:spTgt spid="118793"/>
                                        </p:tgtEl>
                                        <p:attrNameLst>
                                          <p:attrName>ppt_x</p:attrName>
                                        </p:attrNameLst>
                                      </p:cBhvr>
                                      <p:tavLst>
                                        <p:tav tm="0">
                                          <p:val>
                                            <p:strVal val="0-#ppt_w/2"/>
                                          </p:val>
                                        </p:tav>
                                        <p:tav tm="100000">
                                          <p:val>
                                            <p:strVal val="#ppt_x"/>
                                          </p:val>
                                        </p:tav>
                                      </p:tavLst>
                                    </p:anim>
                                    <p:anim calcmode="lin" valueType="num">
                                      <p:cBhvr additive="base">
                                        <p:cTn id="38" dur="500" fill="hold"/>
                                        <p:tgtEl>
                                          <p:spTgt spid="118793"/>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18792"/>
                                        </p:tgtEl>
                                        <p:attrNameLst>
                                          <p:attrName>style.visibility</p:attrName>
                                        </p:attrNameLst>
                                      </p:cBhvr>
                                      <p:to>
                                        <p:strVal val="visible"/>
                                      </p:to>
                                    </p:set>
                                    <p:anim calcmode="lin" valueType="num">
                                      <p:cBhvr additive="base">
                                        <p:cTn id="43" dur="500" fill="hold"/>
                                        <p:tgtEl>
                                          <p:spTgt spid="118792"/>
                                        </p:tgtEl>
                                        <p:attrNameLst>
                                          <p:attrName>ppt_x</p:attrName>
                                        </p:attrNameLst>
                                      </p:cBhvr>
                                      <p:tavLst>
                                        <p:tav tm="0">
                                          <p:val>
                                            <p:strVal val="0-#ppt_w/2"/>
                                          </p:val>
                                        </p:tav>
                                        <p:tav tm="100000">
                                          <p:val>
                                            <p:strVal val="#ppt_x"/>
                                          </p:val>
                                        </p:tav>
                                      </p:tavLst>
                                    </p:anim>
                                    <p:anim calcmode="lin" valueType="num">
                                      <p:cBhvr additive="base">
                                        <p:cTn id="44" dur="500" fill="hold"/>
                                        <p:tgtEl>
                                          <p:spTgt spid="118792"/>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animBg="1" autoUpdateAnimBg="0"/>
      <p:bldP spid="118787" grpId="0" animBg="1" autoUpdateAnimBg="0"/>
      <p:bldP spid="118788" grpId="0" animBg="1" autoUpdateAnimBg="0"/>
      <p:bldP spid="118789" grpId="0" animBg="1" autoUpdateAnimBg="0"/>
      <p:bldP spid="118790" grpId="0" animBg="1" autoUpdateAnimBg="0"/>
      <p:bldP spid="118792" grpId="0" animBg="1" autoUpdateAnimBg="0"/>
      <p:bldP spid="118793" grpId="0" animBg="1"/>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795C0EE5-50D7-4AB9-A693-3B5D048203DB}" type="slidenum">
              <a:rPr lang="en-GB"/>
              <a:pPr>
                <a:defRPr/>
              </a:pPr>
              <a:t>14</a:t>
            </a:fld>
            <a:endParaRPr lang="en-GB">
              <a:latin typeface="Times New Roman" pitchFamily="18" charset="0"/>
            </a:endParaRPr>
          </a:p>
        </p:txBody>
      </p:sp>
      <p:sp>
        <p:nvSpPr>
          <p:cNvPr id="43010" name="Rectangle 2"/>
          <p:cNvSpPr>
            <a:spLocks noGrp="1" noChangeArrowheads="1"/>
          </p:cNvSpPr>
          <p:nvPr>
            <p:ph type="title"/>
          </p:nvPr>
        </p:nvSpPr>
        <p:spPr>
          <a:xfrm>
            <a:off x="685800" y="1143000"/>
            <a:ext cx="7772400" cy="533400"/>
          </a:xfrm>
        </p:spPr>
        <p:txBody>
          <a:bodyPr/>
          <a:lstStyle/>
          <a:p>
            <a:r>
              <a:rPr lang="en-GB" smtClean="0">
                <a:solidFill>
                  <a:srgbClr val="002060"/>
                </a:solidFill>
              </a:rPr>
              <a:t>Unemployment and sickness</a:t>
            </a:r>
          </a:p>
        </p:txBody>
      </p:sp>
      <p:sp>
        <p:nvSpPr>
          <p:cNvPr id="43011" name="Rectangle 3"/>
          <p:cNvSpPr>
            <a:spLocks noGrp="1" noChangeArrowheads="1"/>
          </p:cNvSpPr>
          <p:nvPr>
            <p:ph type="body" idx="1"/>
          </p:nvPr>
        </p:nvSpPr>
        <p:spPr>
          <a:xfrm>
            <a:off x="685800" y="1828800"/>
            <a:ext cx="7772400" cy="4267200"/>
          </a:xfrm>
        </p:spPr>
        <p:txBody>
          <a:bodyPr/>
          <a:lstStyle/>
          <a:p>
            <a:r>
              <a:rPr lang="en-GB" sz="2000" smtClean="0">
                <a:solidFill>
                  <a:srgbClr val="002060"/>
                </a:solidFill>
              </a:rPr>
              <a:t>Extended study by Beatty and Fothergill published in 2000 in Regional Studies.</a:t>
            </a:r>
          </a:p>
          <a:p>
            <a:r>
              <a:rPr lang="en-GB" sz="2000" smtClean="0">
                <a:solidFill>
                  <a:srgbClr val="002060"/>
                </a:solidFill>
              </a:rPr>
              <a:t>At the core of the theory is the notion that long-term sickness is widespread in the workforce.</a:t>
            </a:r>
          </a:p>
          <a:p>
            <a:r>
              <a:rPr lang="en-GB" sz="2000" smtClean="0">
                <a:solidFill>
                  <a:srgbClr val="002060"/>
                </a:solidFill>
              </a:rPr>
              <a:t>Draws on the concepts of “hidden sickness”, the “queue for jobs” and hidden unemployment.</a:t>
            </a:r>
          </a:p>
          <a:p>
            <a:r>
              <a:rPr lang="en-GB" sz="2000" smtClean="0">
                <a:solidFill>
                  <a:srgbClr val="002060"/>
                </a:solidFill>
              </a:rPr>
              <a:t>Based on empirical observations in UK and shows how job losses translate into higher recorded sickness.</a:t>
            </a:r>
          </a:p>
          <a:p>
            <a:r>
              <a:rPr lang="en-GB" sz="2000" smtClean="0">
                <a:solidFill>
                  <a:srgbClr val="002060"/>
                </a:solidFill>
              </a:rPr>
              <a:t>They find that the process varies between locations.</a:t>
            </a:r>
          </a:p>
          <a:p>
            <a:endParaRPr lang="en-GB" sz="2000" smtClean="0"/>
          </a:p>
        </p:txBody>
      </p:sp>
      <p:sp>
        <p:nvSpPr>
          <p:cNvPr id="7"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74211658-E3A3-4894-919F-3E6DA2C8727B}" type="slidenum">
              <a:rPr lang="en-GB"/>
              <a:pPr>
                <a:defRPr/>
              </a:pPr>
              <a:t>15</a:t>
            </a:fld>
            <a:endParaRPr lang="en-GB">
              <a:latin typeface="Times New Roman" pitchFamily="18" charset="0"/>
            </a:endParaRPr>
          </a:p>
        </p:txBody>
      </p:sp>
      <p:pic>
        <p:nvPicPr>
          <p:cNvPr id="45058" name="Picture 4"/>
          <p:cNvPicPr>
            <a:picLocks noChangeAspect="1" noChangeArrowheads="1"/>
          </p:cNvPicPr>
          <p:nvPr/>
        </p:nvPicPr>
        <p:blipFill>
          <a:blip r:embed="rId3"/>
          <a:srcRect/>
          <a:stretch>
            <a:fillRect/>
          </a:stretch>
        </p:blipFill>
        <p:spPr bwMode="auto">
          <a:xfrm>
            <a:off x="2514600" y="1066800"/>
            <a:ext cx="4025900" cy="4924425"/>
          </a:xfrm>
          <a:prstGeom prst="rect">
            <a:avLst/>
          </a:prstGeom>
          <a:noFill/>
          <a:ln w="12700">
            <a:noFill/>
            <a:miter lim="800000"/>
            <a:headEnd/>
            <a:tailEnd/>
          </a:ln>
        </p:spPr>
      </p:pic>
      <p:sp>
        <p:nvSpPr>
          <p:cNvPr id="45059" name="Text Box 5"/>
          <p:cNvSpPr txBox="1">
            <a:spLocks noChangeArrowheads="1"/>
          </p:cNvSpPr>
          <p:nvPr/>
        </p:nvSpPr>
        <p:spPr bwMode="auto">
          <a:xfrm>
            <a:off x="1143000" y="5943600"/>
            <a:ext cx="6940550" cy="369888"/>
          </a:xfrm>
          <a:prstGeom prst="rect">
            <a:avLst/>
          </a:prstGeom>
          <a:noFill/>
          <a:ln w="12700">
            <a:noFill/>
            <a:miter lim="800000"/>
            <a:headEnd/>
            <a:tailEnd/>
          </a:ln>
        </p:spPr>
        <p:txBody>
          <a:bodyPr wrap="none" lIns="92075" tIns="46038" rIns="92075" bIns="46038">
            <a:spAutoFit/>
          </a:bodyPr>
          <a:lstStyle/>
          <a:p>
            <a:pPr eaLnBrk="0" hangingPunct="0"/>
            <a:r>
              <a:rPr lang="en-GB" sz="1800">
                <a:latin typeface="Arial" charset="0"/>
              </a:rPr>
              <a:t>Source: Fothergill and Beatty, Fig 3, Regional Studies 34.7 pp622 </a:t>
            </a:r>
          </a:p>
        </p:txBody>
      </p:sp>
      <p:sp>
        <p:nvSpPr>
          <p:cNvPr id="7"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GB" smtClean="0"/>
              <a:t> </a:t>
            </a:r>
            <a:r>
              <a:rPr lang="en-GB" i="1" smtClean="0">
                <a:solidFill>
                  <a:srgbClr val="339966"/>
                </a:solidFill>
                <a:latin typeface="Book Antiqua" pitchFamily="18" charset="0"/>
                <a:cs typeface="Times New Roman" pitchFamily="18" charset="0"/>
              </a:rPr>
              <a:t>Regional and Local Economic Analysis (RELOCE) Lecture slides – Lecture 10</a:t>
            </a:r>
            <a:r>
              <a:rPr lang="en-GB" smtClean="0"/>
              <a:t> </a:t>
            </a:r>
            <a:endParaRPr lang="en-GB"/>
          </a:p>
        </p:txBody>
      </p:sp>
      <p:sp>
        <p:nvSpPr>
          <p:cNvPr id="5" name="Slide Number Placeholder 4"/>
          <p:cNvSpPr>
            <a:spLocks noGrp="1"/>
          </p:cNvSpPr>
          <p:nvPr>
            <p:ph type="sldNum" sz="quarter" idx="12"/>
          </p:nvPr>
        </p:nvSpPr>
        <p:spPr/>
        <p:txBody>
          <a:bodyPr/>
          <a:lstStyle/>
          <a:p>
            <a:pPr>
              <a:defRPr/>
            </a:pPr>
            <a:fld id="{422BFE66-63BE-426B-B6EB-DB1BD88B78AC}" type="slidenum">
              <a:rPr lang="en-GB" smtClean="0"/>
              <a:pPr>
                <a:defRPr/>
              </a:pPr>
              <a:t>16</a:t>
            </a:fld>
            <a:endParaRPr lang="en-GB">
              <a:latin typeface="Times New Roman" pitchFamily="18" charset="0"/>
            </a:endParaRPr>
          </a:p>
        </p:txBody>
      </p:sp>
      <p:pic>
        <p:nvPicPr>
          <p:cNvPr id="47107" name="Picture 2"/>
          <p:cNvPicPr>
            <a:picLocks noChangeAspect="1" noChangeArrowheads="1"/>
          </p:cNvPicPr>
          <p:nvPr/>
        </p:nvPicPr>
        <p:blipFill>
          <a:blip r:embed="rId3"/>
          <a:srcRect/>
          <a:stretch>
            <a:fillRect/>
          </a:stretch>
        </p:blipFill>
        <p:spPr bwMode="auto">
          <a:xfrm>
            <a:off x="357188" y="928688"/>
            <a:ext cx="3592512" cy="5214937"/>
          </a:xfrm>
          <a:prstGeom prst="rect">
            <a:avLst/>
          </a:prstGeom>
          <a:noFill/>
          <a:ln w="9525">
            <a:noFill/>
            <a:miter lim="800000"/>
            <a:headEnd/>
            <a:tailEnd/>
          </a:ln>
        </p:spPr>
      </p:pic>
      <p:sp>
        <p:nvSpPr>
          <p:cNvPr id="47108" name="TextBox 6"/>
          <p:cNvSpPr txBox="1">
            <a:spLocks noChangeArrowheads="1"/>
          </p:cNvSpPr>
          <p:nvPr/>
        </p:nvSpPr>
        <p:spPr bwMode="auto">
          <a:xfrm>
            <a:off x="4929188" y="1571625"/>
            <a:ext cx="3500437" cy="3046413"/>
          </a:xfrm>
          <a:prstGeom prst="rect">
            <a:avLst/>
          </a:prstGeom>
          <a:noFill/>
          <a:ln w="9525">
            <a:noFill/>
            <a:miter lim="800000"/>
            <a:headEnd/>
            <a:tailEnd/>
          </a:ln>
        </p:spPr>
        <p:txBody>
          <a:bodyPr>
            <a:spAutoFit/>
          </a:bodyPr>
          <a:lstStyle/>
          <a:p>
            <a:pPr eaLnBrk="0" hangingPunct="0"/>
            <a:r>
              <a:rPr lang="en-GB">
                <a:latin typeface="Arial" charset="0"/>
              </a:rPr>
              <a:t>Note the dark shaded areas are predominantly areas dependant on heavy industry and coal </a:t>
            </a:r>
          </a:p>
          <a:p>
            <a:pPr eaLnBrk="0" hangingPunct="0"/>
            <a:endParaRPr lang="en-GB">
              <a:latin typeface="Arial" charset="0"/>
            </a:endParaRPr>
          </a:p>
          <a:p>
            <a:pPr eaLnBrk="0" hangingPunct="0"/>
            <a:r>
              <a:rPr lang="en-GB">
                <a:latin typeface="Arial" charset="0"/>
              </a:rPr>
              <a:t>Fothergill and Beatty’s article is available on the “L” Drive</a:t>
            </a:r>
            <a:endParaRPr lang="en-US">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8D0D7675-9538-4C8A-9B89-E91EE1BD5604}" type="slidenum">
              <a:rPr lang="en-GB"/>
              <a:pPr>
                <a:defRPr/>
              </a:pPr>
              <a:t>17</a:t>
            </a:fld>
            <a:endParaRPr lang="en-GB">
              <a:latin typeface="Times New Roman" pitchFamily="18" charset="0"/>
            </a:endParaRPr>
          </a:p>
        </p:txBody>
      </p:sp>
      <p:sp>
        <p:nvSpPr>
          <p:cNvPr id="49154" name="Rectangle 2"/>
          <p:cNvSpPr>
            <a:spLocks noGrp="1" noChangeArrowheads="1"/>
          </p:cNvSpPr>
          <p:nvPr>
            <p:ph type="body" idx="1"/>
          </p:nvPr>
        </p:nvSpPr>
        <p:spPr>
          <a:xfrm>
            <a:off x="838200" y="1219200"/>
            <a:ext cx="6705600" cy="4648200"/>
          </a:xfrm>
        </p:spPr>
        <p:txBody>
          <a:bodyPr/>
          <a:lstStyle/>
          <a:p>
            <a:pPr>
              <a:lnSpc>
                <a:spcPct val="90000"/>
              </a:lnSpc>
              <a:buFont typeface="Wingdings" pitchFamily="2" charset="2"/>
              <a:buNone/>
            </a:pPr>
            <a:r>
              <a:rPr lang="en-GB" sz="2800" smtClean="0">
                <a:solidFill>
                  <a:srgbClr val="660066"/>
                </a:solidFill>
              </a:rPr>
              <a:t>	</a:t>
            </a:r>
            <a:r>
              <a:rPr lang="en-GB" sz="2400" b="1" smtClean="0">
                <a:solidFill>
                  <a:srgbClr val="002060"/>
                </a:solidFill>
              </a:rPr>
              <a:t>Conclusions</a:t>
            </a:r>
          </a:p>
          <a:p>
            <a:pPr>
              <a:lnSpc>
                <a:spcPct val="90000"/>
              </a:lnSpc>
              <a:buClr>
                <a:srgbClr val="FF0000"/>
              </a:buClr>
              <a:buFont typeface="Wingdings" pitchFamily="2" charset="2"/>
              <a:buChar char="q"/>
            </a:pPr>
            <a:r>
              <a:rPr lang="en-GB" sz="2400" smtClean="0">
                <a:solidFill>
                  <a:srgbClr val="002060"/>
                </a:solidFill>
              </a:rPr>
              <a:t>Important issue. </a:t>
            </a:r>
          </a:p>
          <a:p>
            <a:pPr>
              <a:lnSpc>
                <a:spcPct val="90000"/>
              </a:lnSpc>
              <a:buClr>
                <a:srgbClr val="FF0000"/>
              </a:buClr>
              <a:buFont typeface="Wingdings" pitchFamily="2" charset="2"/>
              <a:buChar char="q"/>
            </a:pPr>
            <a:r>
              <a:rPr lang="en-GB" sz="2400" smtClean="0">
                <a:solidFill>
                  <a:srgbClr val="002060"/>
                </a:solidFill>
              </a:rPr>
              <a:t>Supply-side economists suggest unemployment disparities could be reduced by increased labour market flexibility</a:t>
            </a:r>
          </a:p>
          <a:p>
            <a:pPr>
              <a:lnSpc>
                <a:spcPct val="90000"/>
              </a:lnSpc>
              <a:buClr>
                <a:srgbClr val="FF0000"/>
              </a:buClr>
              <a:buFont typeface="Wingdings" pitchFamily="2" charset="2"/>
              <a:buChar char="q"/>
            </a:pPr>
            <a:r>
              <a:rPr lang="en-GB" sz="2400" smtClean="0">
                <a:solidFill>
                  <a:srgbClr val="002060"/>
                </a:solidFill>
              </a:rPr>
              <a:t>Keynesian economists suggest difficult to reduce labour market frictions must manage demand spatially</a:t>
            </a:r>
          </a:p>
          <a:p>
            <a:pPr>
              <a:lnSpc>
                <a:spcPct val="90000"/>
              </a:lnSpc>
              <a:buClr>
                <a:srgbClr val="FF0000"/>
              </a:buClr>
              <a:buFont typeface="Wingdings" pitchFamily="2" charset="2"/>
              <a:buChar char="q"/>
            </a:pPr>
            <a:r>
              <a:rPr lang="en-GB" sz="2400" smtClean="0">
                <a:solidFill>
                  <a:srgbClr val="002060"/>
                </a:solidFill>
              </a:rPr>
              <a:t>Truth is out there somewhere between the two extremes</a:t>
            </a:r>
          </a:p>
          <a:p>
            <a:pPr>
              <a:lnSpc>
                <a:spcPct val="90000"/>
              </a:lnSpc>
              <a:buClr>
                <a:srgbClr val="FF0000"/>
              </a:buClr>
              <a:buFont typeface="Wingdings" pitchFamily="2" charset="2"/>
              <a:buChar char="q"/>
            </a:pPr>
            <a:r>
              <a:rPr lang="en-GB" sz="2400" smtClean="0">
                <a:solidFill>
                  <a:srgbClr val="002060"/>
                </a:solidFill>
              </a:rPr>
              <a:t>Concept of hidden unemployment seen as increasingly important in a tight labour market</a:t>
            </a:r>
            <a:r>
              <a:rPr lang="en-GB" sz="2800" b="1" smtClean="0">
                <a:solidFill>
                  <a:srgbClr val="002060"/>
                </a:solidFill>
              </a:rPr>
              <a:t>  </a:t>
            </a:r>
          </a:p>
          <a:p>
            <a:pPr>
              <a:lnSpc>
                <a:spcPct val="90000"/>
              </a:lnSpc>
              <a:buFont typeface="Wingdings" pitchFamily="2" charset="2"/>
              <a:buNone/>
            </a:pPr>
            <a:endParaRPr lang="en-GB" smtClean="0">
              <a:solidFill>
                <a:srgbClr val="660066"/>
              </a:solidFill>
            </a:endParaRPr>
          </a:p>
        </p:txBody>
      </p:sp>
      <p:sp>
        <p:nvSpPr>
          <p:cNvPr id="6"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85F4A3F8-33AA-499D-976A-FC0378BF84C4}" type="slidenum">
              <a:rPr lang="en-GB"/>
              <a:pPr>
                <a:defRPr/>
              </a:pPr>
              <a:t>2</a:t>
            </a:fld>
            <a:endParaRPr lang="en-GB" dirty="0">
              <a:latin typeface="Times New Roman" pitchFamily="18" charset="0"/>
            </a:endParaRPr>
          </a:p>
        </p:txBody>
      </p:sp>
      <p:sp>
        <p:nvSpPr>
          <p:cNvPr id="17411" name="Rectangle 7"/>
          <p:cNvSpPr>
            <a:spLocks noGrp="1" noChangeArrowheads="1"/>
          </p:cNvSpPr>
          <p:nvPr>
            <p:ph type="body" idx="1"/>
          </p:nvPr>
        </p:nvSpPr>
        <p:spPr>
          <a:xfrm>
            <a:off x="457200" y="1143000"/>
            <a:ext cx="8305800" cy="4953000"/>
          </a:xfrm>
        </p:spPr>
        <p:txBody>
          <a:bodyPr/>
          <a:lstStyle/>
          <a:p>
            <a:pPr algn="ctr">
              <a:lnSpc>
                <a:spcPct val="110000"/>
              </a:lnSpc>
              <a:buFont typeface="Wingdings" pitchFamily="2" charset="2"/>
              <a:buNone/>
            </a:pPr>
            <a:r>
              <a:rPr lang="en-GB" sz="2800" b="1" smtClean="0">
                <a:solidFill>
                  <a:srgbClr val="660066"/>
                </a:solidFill>
              </a:rPr>
              <a:t>	 </a:t>
            </a:r>
            <a:r>
              <a:rPr lang="en-GB" sz="2400" b="1" i="1" smtClean="0">
                <a:solidFill>
                  <a:srgbClr val="002060"/>
                </a:solidFill>
              </a:rPr>
              <a:t>RELOCE - Lecture 5b </a:t>
            </a:r>
          </a:p>
          <a:p>
            <a:pPr>
              <a:lnSpc>
                <a:spcPct val="110000"/>
              </a:lnSpc>
              <a:buFont typeface="Wingdings" pitchFamily="2" charset="2"/>
              <a:buNone/>
            </a:pPr>
            <a:r>
              <a:rPr lang="en-GB" sz="2400" b="1" smtClean="0">
                <a:solidFill>
                  <a:srgbClr val="002060"/>
                </a:solidFill>
              </a:rPr>
              <a:t>Last lecture: - Inter regional labour migration</a:t>
            </a:r>
          </a:p>
          <a:p>
            <a:pPr>
              <a:lnSpc>
                <a:spcPct val="110000"/>
              </a:lnSpc>
              <a:buFont typeface="Wingdings" pitchFamily="2" charset="2"/>
              <a:buNone/>
            </a:pPr>
            <a:r>
              <a:rPr lang="en-GB" sz="2400" b="1" smtClean="0">
                <a:solidFill>
                  <a:srgbClr val="002060"/>
                </a:solidFill>
              </a:rPr>
              <a:t>This lecture: - Unemployment Disparities</a:t>
            </a:r>
            <a:r>
              <a:rPr lang="en-GB" sz="2800" b="1" smtClean="0">
                <a:solidFill>
                  <a:srgbClr val="002060"/>
                </a:solidFill>
              </a:rPr>
              <a:t> </a:t>
            </a:r>
          </a:p>
          <a:p>
            <a:pPr lvl="1">
              <a:lnSpc>
                <a:spcPct val="110000"/>
              </a:lnSpc>
              <a:buFont typeface="Wingdings" pitchFamily="2" charset="2"/>
              <a:buNone/>
            </a:pPr>
            <a:r>
              <a:rPr lang="en-GB" b="1" smtClean="0">
                <a:solidFill>
                  <a:srgbClr val="002060"/>
                </a:solidFill>
              </a:rPr>
              <a:t>Aims</a:t>
            </a:r>
          </a:p>
          <a:p>
            <a:pPr>
              <a:lnSpc>
                <a:spcPct val="110000"/>
              </a:lnSpc>
              <a:buClr>
                <a:srgbClr val="FF0000"/>
              </a:buClr>
              <a:buFont typeface="Wingdings" pitchFamily="2" charset="2"/>
              <a:buChar char="q"/>
            </a:pPr>
            <a:r>
              <a:rPr lang="en-GB" sz="2000" b="1" smtClean="0">
                <a:solidFill>
                  <a:srgbClr val="002060"/>
                </a:solidFill>
              </a:rPr>
              <a:t>Examine why unemployment disparities persist</a:t>
            </a:r>
          </a:p>
          <a:p>
            <a:pPr>
              <a:lnSpc>
                <a:spcPct val="110000"/>
              </a:lnSpc>
              <a:buClr>
                <a:srgbClr val="FF0000"/>
              </a:buClr>
              <a:buFont typeface="Wingdings" pitchFamily="2" charset="2"/>
              <a:buChar char="q"/>
            </a:pPr>
            <a:r>
              <a:rPr lang="en-GB" sz="2000" b="1" smtClean="0">
                <a:solidFill>
                  <a:srgbClr val="002060"/>
                </a:solidFill>
              </a:rPr>
              <a:t>Look at types of unemployment</a:t>
            </a:r>
          </a:p>
          <a:p>
            <a:pPr>
              <a:lnSpc>
                <a:spcPct val="110000"/>
              </a:lnSpc>
              <a:buClr>
                <a:srgbClr val="FF0000"/>
              </a:buClr>
              <a:buFont typeface="Wingdings" pitchFamily="2" charset="2"/>
              <a:buChar char="q"/>
            </a:pPr>
            <a:r>
              <a:rPr lang="en-GB" sz="2000" b="1" smtClean="0">
                <a:solidFill>
                  <a:srgbClr val="002060"/>
                </a:solidFill>
              </a:rPr>
              <a:t>Discover who is likely to be unemployed</a:t>
            </a:r>
          </a:p>
          <a:p>
            <a:pPr>
              <a:lnSpc>
                <a:spcPct val="110000"/>
              </a:lnSpc>
              <a:buClr>
                <a:srgbClr val="FF0000"/>
              </a:buClr>
              <a:buFont typeface="Wingdings" pitchFamily="2" charset="2"/>
              <a:buChar char="q"/>
            </a:pPr>
            <a:r>
              <a:rPr lang="en-GB" sz="2000" b="1" smtClean="0">
                <a:solidFill>
                  <a:srgbClr val="002060"/>
                </a:solidFill>
              </a:rPr>
              <a:t>Examine the issue hidden unemployment</a:t>
            </a:r>
          </a:p>
          <a:p>
            <a:pPr>
              <a:lnSpc>
                <a:spcPct val="110000"/>
              </a:lnSpc>
              <a:buFont typeface="Wingdings" pitchFamily="2" charset="2"/>
              <a:buNone/>
            </a:pPr>
            <a:r>
              <a:rPr lang="en-GB" sz="2800" b="1" smtClean="0">
                <a:solidFill>
                  <a:srgbClr val="002060"/>
                </a:solidFill>
              </a:rPr>
              <a:t>	Objectives</a:t>
            </a:r>
          </a:p>
          <a:p>
            <a:pPr>
              <a:lnSpc>
                <a:spcPct val="110000"/>
              </a:lnSpc>
              <a:buClr>
                <a:srgbClr val="FF0000"/>
              </a:buClr>
              <a:buFont typeface="Wingdings" pitchFamily="2" charset="2"/>
              <a:buChar char="q"/>
            </a:pPr>
            <a:r>
              <a:rPr lang="en-GB" sz="2000" b="1" smtClean="0">
                <a:solidFill>
                  <a:srgbClr val="002060"/>
                </a:solidFill>
              </a:rPr>
              <a:t>To understand why regional economists study unemployment</a:t>
            </a:r>
          </a:p>
          <a:p>
            <a:pPr>
              <a:lnSpc>
                <a:spcPct val="110000"/>
              </a:lnSpc>
              <a:spcBef>
                <a:spcPct val="0"/>
              </a:spcBef>
              <a:buClr>
                <a:srgbClr val="FF0000"/>
              </a:buClr>
              <a:buFont typeface="Wingdings" pitchFamily="2" charset="2"/>
              <a:buChar char="q"/>
            </a:pPr>
            <a:r>
              <a:rPr lang="en-GB" sz="2000" b="1" smtClean="0">
                <a:solidFill>
                  <a:srgbClr val="002060"/>
                </a:solidFill>
              </a:rPr>
              <a:t>To be able to identify the main issues</a:t>
            </a:r>
            <a:r>
              <a:rPr lang="en-GB" sz="2800" b="1" smtClean="0">
                <a:solidFill>
                  <a:srgbClr val="002060"/>
                </a:solidFill>
              </a:rPr>
              <a:t> </a:t>
            </a:r>
          </a:p>
        </p:txBody>
      </p:sp>
      <p:sp>
        <p:nvSpPr>
          <p:cNvPr id="6" name="Footer Placeholder 4"/>
          <p:cNvSpPr>
            <a:spLocks noGrp="1"/>
          </p:cNvSpPr>
          <p:nvPr>
            <p:ph type="ftr" sz="quarter" idx="11"/>
          </p:nvPr>
        </p:nvSpPr>
        <p:spPr>
          <a:xfrm>
            <a:off x="2590800" y="6286500"/>
            <a:ext cx="3962400" cy="457200"/>
          </a:xfrm>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 name="Slide Number Placeholder 5"/>
          <p:cNvSpPr>
            <a:spLocks noGrp="1"/>
          </p:cNvSpPr>
          <p:nvPr>
            <p:ph type="sldNum" sz="quarter" idx="12"/>
          </p:nvPr>
        </p:nvSpPr>
        <p:spPr/>
        <p:txBody>
          <a:bodyPr/>
          <a:lstStyle/>
          <a:p>
            <a:pPr>
              <a:defRPr/>
            </a:pPr>
            <a:fld id="{F5B71909-30CB-456B-A51C-E0B776984424}" type="slidenum">
              <a:rPr lang="en-GB"/>
              <a:pPr>
                <a:defRPr/>
              </a:pPr>
              <a:t>3</a:t>
            </a:fld>
            <a:endParaRPr lang="en-GB">
              <a:latin typeface="Times New Roman" pitchFamily="18" charset="0"/>
            </a:endParaRPr>
          </a:p>
        </p:txBody>
      </p:sp>
      <p:sp>
        <p:nvSpPr>
          <p:cNvPr id="19458" name="Rectangle 2"/>
          <p:cNvSpPr>
            <a:spLocks noGrp="1" noChangeArrowheads="1"/>
          </p:cNvSpPr>
          <p:nvPr>
            <p:ph type="title"/>
          </p:nvPr>
        </p:nvSpPr>
        <p:spPr>
          <a:xfrm>
            <a:off x="762000" y="1066800"/>
            <a:ext cx="7772400" cy="533400"/>
          </a:xfrm>
        </p:spPr>
        <p:txBody>
          <a:bodyPr lIns="92075" tIns="46038" rIns="92075" bIns="46038"/>
          <a:lstStyle/>
          <a:p>
            <a:r>
              <a:rPr lang="en-GB" sz="3200" smtClean="0">
                <a:solidFill>
                  <a:srgbClr val="002060"/>
                </a:solidFill>
              </a:rPr>
              <a:t>Important questions for economists</a:t>
            </a:r>
          </a:p>
        </p:txBody>
      </p:sp>
      <p:sp>
        <p:nvSpPr>
          <p:cNvPr id="103427" name="Rectangle 3"/>
          <p:cNvSpPr>
            <a:spLocks noGrp="1" noChangeArrowheads="1"/>
          </p:cNvSpPr>
          <p:nvPr>
            <p:ph type="body" idx="1"/>
          </p:nvPr>
        </p:nvSpPr>
        <p:spPr>
          <a:xfrm>
            <a:off x="762000" y="3429000"/>
            <a:ext cx="7451725" cy="2819400"/>
          </a:xfrm>
        </p:spPr>
        <p:txBody>
          <a:bodyPr/>
          <a:lstStyle/>
          <a:p>
            <a:pPr>
              <a:lnSpc>
                <a:spcPct val="110000"/>
              </a:lnSpc>
              <a:buClr>
                <a:srgbClr val="FF0066"/>
              </a:buClr>
              <a:buFont typeface="Wingdings" pitchFamily="2" charset="2"/>
              <a:buChar char="q"/>
            </a:pPr>
            <a:r>
              <a:rPr lang="en-GB" sz="2400" b="1" smtClean="0">
                <a:solidFill>
                  <a:srgbClr val="002060"/>
                </a:solidFill>
              </a:rPr>
              <a:t>Why do regional unemployment disparities occur and persist?</a:t>
            </a:r>
          </a:p>
          <a:p>
            <a:pPr>
              <a:lnSpc>
                <a:spcPct val="110000"/>
              </a:lnSpc>
              <a:buClr>
                <a:srgbClr val="FF0066"/>
              </a:buClr>
              <a:buFont typeface="Wingdings" pitchFamily="2" charset="2"/>
              <a:buChar char="q"/>
            </a:pPr>
            <a:r>
              <a:rPr lang="en-GB" sz="2400" b="1" smtClean="0">
                <a:solidFill>
                  <a:srgbClr val="002060"/>
                </a:solidFill>
              </a:rPr>
              <a:t>Why do some towns and cities have higher rates than their suburbs and rural hinterland?</a:t>
            </a:r>
          </a:p>
          <a:p>
            <a:pPr>
              <a:lnSpc>
                <a:spcPct val="110000"/>
              </a:lnSpc>
              <a:buClr>
                <a:srgbClr val="FF0066"/>
              </a:buClr>
              <a:buFont typeface="Wingdings" pitchFamily="2" charset="2"/>
              <a:buChar char="q"/>
            </a:pPr>
            <a:r>
              <a:rPr lang="en-GB" sz="2400" b="1" smtClean="0">
                <a:solidFill>
                  <a:srgbClr val="002060"/>
                </a:solidFill>
              </a:rPr>
              <a:t>What’s the link between unemployment and regional policy?</a:t>
            </a:r>
          </a:p>
        </p:txBody>
      </p:sp>
      <p:graphicFrame>
        <p:nvGraphicFramePr>
          <p:cNvPr id="103469" name="Group 45"/>
          <p:cNvGraphicFramePr>
            <a:graphicFrameLocks noGrp="1"/>
          </p:cNvGraphicFramePr>
          <p:nvPr/>
        </p:nvGraphicFramePr>
        <p:xfrm>
          <a:off x="990600" y="1600200"/>
          <a:ext cx="6400800" cy="1657350"/>
        </p:xfrm>
        <a:graphic>
          <a:graphicData uri="http://schemas.openxmlformats.org/drawingml/2006/table">
            <a:tbl>
              <a:tblPr/>
              <a:tblGrid>
                <a:gridCol w="2133600"/>
                <a:gridCol w="2133600"/>
                <a:gridCol w="2133600"/>
              </a:tblGrid>
              <a:tr h="400686">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endParaRPr kumimoji="0" lang="en-US" sz="2000" b="1" i="1" u="none" strike="noStrike" cap="none" normalizeH="0" baseline="0" smtClean="0">
                        <a:ln>
                          <a:noFill/>
                        </a:ln>
                        <a:solidFill>
                          <a:srgbClr val="630063"/>
                        </a:solidFill>
                        <a:effectLst/>
                        <a:latin typeface="Arial" charset="0"/>
                      </a:endParaRP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2000" b="1" i="1" u="none" strike="noStrike" cap="none" normalizeH="0" baseline="0" smtClean="0">
                          <a:ln>
                            <a:noFill/>
                          </a:ln>
                          <a:solidFill>
                            <a:srgbClr val="630063"/>
                          </a:solidFill>
                          <a:effectLst/>
                          <a:latin typeface="Arial" charset="0"/>
                        </a:rPr>
                        <a:t>1933</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2000" b="1" i="1" u="none" strike="noStrike" cap="none" normalizeH="0" baseline="0" smtClean="0">
                          <a:ln>
                            <a:noFill/>
                          </a:ln>
                          <a:solidFill>
                            <a:srgbClr val="630063"/>
                          </a:solidFill>
                          <a:effectLst/>
                          <a:latin typeface="Arial" charset="0"/>
                        </a:rPr>
                        <a:t>1999</a:t>
                      </a: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628524">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600" b="1" i="1" u="none" strike="noStrike" cap="none" normalizeH="0" baseline="0" smtClean="0">
                          <a:ln>
                            <a:noFill/>
                          </a:ln>
                          <a:solidFill>
                            <a:srgbClr val="630063"/>
                          </a:solidFill>
                          <a:effectLst/>
                          <a:latin typeface="Arial" charset="0"/>
                        </a:rPr>
                        <a:t>North East</a:t>
                      </a: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600" b="1" i="1" u="none" strike="noStrike" cap="none" normalizeH="0" baseline="0" smtClean="0">
                          <a:ln>
                            <a:noFill/>
                          </a:ln>
                          <a:solidFill>
                            <a:srgbClr val="630063"/>
                          </a:solidFill>
                          <a:effectLst/>
                          <a:latin typeface="Arial" charset="0"/>
                        </a:rPr>
                        <a:t>127.4</a:t>
                      </a:r>
                    </a:p>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600" b="1" i="1" u="none" strike="noStrike" cap="none" normalizeH="0" baseline="0" smtClean="0">
                          <a:ln>
                            <a:noFill/>
                          </a:ln>
                          <a:solidFill>
                            <a:srgbClr val="630063"/>
                          </a:solidFill>
                          <a:effectLst/>
                          <a:latin typeface="Arial" charset="0"/>
                        </a:rPr>
                        <a:t>(29.8%)</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600" b="1" i="1" u="none" strike="noStrike" cap="none" normalizeH="0" baseline="0" smtClean="0">
                          <a:ln>
                            <a:noFill/>
                          </a:ln>
                          <a:solidFill>
                            <a:srgbClr val="630063"/>
                          </a:solidFill>
                          <a:effectLst/>
                          <a:latin typeface="Arial" charset="0"/>
                        </a:rPr>
                        <a:t>156.5</a:t>
                      </a:r>
                    </a:p>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600" b="1" i="1" u="none" strike="noStrike" cap="none" normalizeH="0" baseline="0" smtClean="0">
                          <a:ln>
                            <a:noFill/>
                          </a:ln>
                          <a:solidFill>
                            <a:srgbClr val="630063"/>
                          </a:solidFill>
                          <a:effectLst/>
                          <a:latin typeface="Arial" charset="0"/>
                        </a:rPr>
                        <a:t>(9.7%)</a:t>
                      </a: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628524">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600" b="1" i="1" u="none" strike="noStrike" cap="none" normalizeH="0" baseline="0" smtClean="0">
                          <a:ln>
                            <a:noFill/>
                          </a:ln>
                          <a:solidFill>
                            <a:srgbClr val="630063"/>
                          </a:solidFill>
                          <a:effectLst/>
                          <a:latin typeface="Arial" charset="0"/>
                        </a:rPr>
                        <a:t>South East</a:t>
                      </a: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600" b="1" i="1" u="none" strike="noStrike" cap="none" normalizeH="0" baseline="0" smtClean="0">
                          <a:ln>
                            <a:noFill/>
                          </a:ln>
                          <a:solidFill>
                            <a:srgbClr val="630063"/>
                          </a:solidFill>
                          <a:effectLst/>
                          <a:latin typeface="Arial" charset="0"/>
                        </a:rPr>
                        <a:t>72.6</a:t>
                      </a:r>
                    </a:p>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600" b="1" i="1" u="none" strike="noStrike" cap="none" normalizeH="0" baseline="0" smtClean="0">
                          <a:ln>
                            <a:noFill/>
                          </a:ln>
                          <a:solidFill>
                            <a:srgbClr val="630063"/>
                          </a:solidFill>
                          <a:effectLst/>
                          <a:latin typeface="Arial" charset="0"/>
                        </a:rPr>
                        <a:t>(17%)</a:t>
                      </a:r>
                    </a:p>
                  </a:txBody>
                  <a:tcPr marL="92075" marR="92075" marT="46038" marB="460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600" b="1" i="1" u="none" strike="noStrike" cap="none" normalizeH="0" baseline="0" smtClean="0">
                          <a:ln>
                            <a:noFill/>
                          </a:ln>
                          <a:solidFill>
                            <a:srgbClr val="630063"/>
                          </a:solidFill>
                          <a:effectLst/>
                          <a:latin typeface="Arial" charset="0"/>
                        </a:rPr>
                        <a:t>62.9</a:t>
                      </a:r>
                    </a:p>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1600" b="1" i="1" u="none" strike="noStrike" cap="none" normalizeH="0" baseline="0" smtClean="0">
                          <a:ln>
                            <a:noFill/>
                          </a:ln>
                          <a:solidFill>
                            <a:srgbClr val="630063"/>
                          </a:solidFill>
                          <a:effectLst/>
                          <a:latin typeface="Arial" charset="0"/>
                        </a:rPr>
                        <a:t>(3.9%)</a:t>
                      </a: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25"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 calcmode="lin" valueType="num">
                                      <p:cBhvr additive="base">
                                        <p:cTn id="7" dur="500" fill="hold"/>
                                        <p:tgtEl>
                                          <p:spTgt spid="1034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34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3427">
                                            <p:txEl>
                                              <p:pRg st="1" end="1"/>
                                            </p:txEl>
                                          </p:spTgt>
                                        </p:tgtEl>
                                        <p:attrNameLst>
                                          <p:attrName>style.visibility</p:attrName>
                                        </p:attrNameLst>
                                      </p:cBhvr>
                                      <p:to>
                                        <p:strVal val="visible"/>
                                      </p:to>
                                    </p:set>
                                    <p:anim calcmode="lin" valueType="num">
                                      <p:cBhvr additive="base">
                                        <p:cTn id="13" dur="500" fill="hold"/>
                                        <p:tgtEl>
                                          <p:spTgt spid="1034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34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3427">
                                            <p:txEl>
                                              <p:pRg st="2" end="2"/>
                                            </p:txEl>
                                          </p:spTgt>
                                        </p:tgtEl>
                                        <p:attrNameLst>
                                          <p:attrName>style.visibility</p:attrName>
                                        </p:attrNameLst>
                                      </p:cBhvr>
                                      <p:to>
                                        <p:strVal val="visible"/>
                                      </p:to>
                                    </p:set>
                                    <p:anim calcmode="lin" valueType="num">
                                      <p:cBhvr additive="base">
                                        <p:cTn id="19" dur="500" fill="hold"/>
                                        <p:tgtEl>
                                          <p:spTgt spid="1034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34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 name="Slide Number Placeholder 5"/>
          <p:cNvSpPr>
            <a:spLocks noGrp="1"/>
          </p:cNvSpPr>
          <p:nvPr>
            <p:ph type="sldNum" sz="quarter" idx="12"/>
          </p:nvPr>
        </p:nvSpPr>
        <p:spPr/>
        <p:txBody>
          <a:bodyPr/>
          <a:lstStyle/>
          <a:p>
            <a:pPr>
              <a:defRPr/>
            </a:pPr>
            <a:fld id="{B9452DF3-718B-4403-93C8-FA11237D245D}" type="slidenum">
              <a:rPr lang="en-GB"/>
              <a:pPr>
                <a:defRPr/>
              </a:pPr>
              <a:t>4</a:t>
            </a:fld>
            <a:endParaRPr lang="en-GB">
              <a:latin typeface="Times New Roman" pitchFamily="18" charset="0"/>
            </a:endParaRPr>
          </a:p>
        </p:txBody>
      </p:sp>
      <p:sp>
        <p:nvSpPr>
          <p:cNvPr id="21506" name="Rectangle 2"/>
          <p:cNvSpPr>
            <a:spLocks noGrp="1" noChangeArrowheads="1"/>
          </p:cNvSpPr>
          <p:nvPr>
            <p:ph type="title"/>
          </p:nvPr>
        </p:nvSpPr>
        <p:spPr>
          <a:xfrm>
            <a:off x="228600" y="990600"/>
            <a:ext cx="7086600" cy="1066800"/>
          </a:xfrm>
        </p:spPr>
        <p:txBody>
          <a:bodyPr lIns="92075" tIns="46038" rIns="92075" bIns="46038"/>
          <a:lstStyle/>
          <a:p>
            <a:pPr algn="ctr"/>
            <a:r>
              <a:rPr lang="en-GB" sz="2400" smtClean="0">
                <a:solidFill>
                  <a:srgbClr val="002060"/>
                </a:solidFill>
              </a:rPr>
              <a:t>Unemployment disparities exist within as well as between regions</a:t>
            </a:r>
          </a:p>
        </p:txBody>
      </p:sp>
      <p:sp>
        <p:nvSpPr>
          <p:cNvPr id="104508" name="Rectangle 60"/>
          <p:cNvSpPr>
            <a:spLocks noGrp="1" noChangeArrowheads="1"/>
          </p:cNvSpPr>
          <p:nvPr>
            <p:ph type="body" idx="1"/>
          </p:nvPr>
        </p:nvSpPr>
        <p:spPr>
          <a:xfrm>
            <a:off x="642938" y="2071688"/>
            <a:ext cx="7772400" cy="3508375"/>
          </a:xfrm>
        </p:spPr>
        <p:txBody>
          <a:bodyPr/>
          <a:lstStyle/>
          <a:p>
            <a:pPr>
              <a:lnSpc>
                <a:spcPct val="90000"/>
              </a:lnSpc>
              <a:spcBef>
                <a:spcPct val="0"/>
              </a:spcBef>
              <a:buClr>
                <a:srgbClr val="FF0000"/>
              </a:buClr>
              <a:buFont typeface="Wingdings" pitchFamily="2" charset="2"/>
              <a:buChar char="q"/>
            </a:pPr>
            <a:r>
              <a:rPr lang="en-GB" sz="2400" b="1" smtClean="0">
                <a:solidFill>
                  <a:srgbClr val="002060"/>
                </a:solidFill>
              </a:rPr>
              <a:t>Armstrong &amp; Taylor find wide variations in unemployment in Europe</a:t>
            </a:r>
          </a:p>
          <a:p>
            <a:pPr>
              <a:lnSpc>
                <a:spcPct val="90000"/>
              </a:lnSpc>
              <a:spcBef>
                <a:spcPct val="0"/>
              </a:spcBef>
              <a:buClr>
                <a:srgbClr val="FF0000"/>
              </a:buClr>
              <a:buFont typeface="Wingdings" pitchFamily="2" charset="2"/>
              <a:buChar char="q"/>
            </a:pPr>
            <a:r>
              <a:rPr lang="en-GB" sz="2400" b="1" smtClean="0">
                <a:solidFill>
                  <a:srgbClr val="002060"/>
                </a:solidFill>
              </a:rPr>
              <a:t>Similar situation in the UK wide fluctuations within regions</a:t>
            </a:r>
          </a:p>
          <a:p>
            <a:pPr>
              <a:lnSpc>
                <a:spcPct val="90000"/>
              </a:lnSpc>
              <a:spcBef>
                <a:spcPct val="0"/>
              </a:spcBef>
              <a:buClr>
                <a:srgbClr val="FF0000"/>
              </a:buClr>
              <a:buFont typeface="Wingdings" pitchFamily="2" charset="2"/>
              <a:buChar char="q"/>
            </a:pPr>
            <a:r>
              <a:rPr lang="en-GB" sz="2400" b="1" smtClean="0">
                <a:solidFill>
                  <a:srgbClr val="002060"/>
                </a:solidFill>
              </a:rPr>
              <a:t>Was the recession of 1990-92 a turning point?</a:t>
            </a:r>
          </a:p>
          <a:p>
            <a:pPr>
              <a:lnSpc>
                <a:spcPct val="90000"/>
              </a:lnSpc>
              <a:spcBef>
                <a:spcPct val="0"/>
              </a:spcBef>
              <a:buClr>
                <a:srgbClr val="FF0000"/>
              </a:buClr>
              <a:buFont typeface="Wingdings" pitchFamily="2" charset="2"/>
              <a:buChar char="q"/>
            </a:pPr>
            <a:r>
              <a:rPr lang="en-GB" sz="2000" b="1" smtClean="0">
                <a:solidFill>
                  <a:srgbClr val="002060"/>
                </a:solidFill>
              </a:rPr>
              <a:t>Same number of jobs lost in south as in the previous recession but less lost in north</a:t>
            </a:r>
          </a:p>
          <a:p>
            <a:pPr>
              <a:lnSpc>
                <a:spcPct val="90000"/>
              </a:lnSpc>
              <a:buClr>
                <a:srgbClr val="FF0000"/>
              </a:buClr>
              <a:buFont typeface="Wingdings" pitchFamily="2" charset="2"/>
              <a:buChar char="q"/>
            </a:pPr>
            <a:r>
              <a:rPr lang="en-GB" sz="2000" b="1" smtClean="0">
                <a:solidFill>
                  <a:srgbClr val="002060"/>
                </a:solidFill>
              </a:rPr>
              <a:t>Shake-out from unsustainable service sector boom in south</a:t>
            </a:r>
          </a:p>
          <a:p>
            <a:pPr>
              <a:lnSpc>
                <a:spcPct val="90000"/>
              </a:lnSpc>
              <a:buClr>
                <a:srgbClr val="FF0000"/>
              </a:buClr>
              <a:buFont typeface="Wingdings" pitchFamily="2" charset="2"/>
              <a:buChar char="q"/>
            </a:pPr>
            <a:r>
              <a:rPr lang="en-GB" sz="2000" b="1" smtClean="0">
                <a:solidFill>
                  <a:srgbClr val="002060"/>
                </a:solidFill>
              </a:rPr>
              <a:t>Service-sector employment boom more subdued in the north</a:t>
            </a:r>
          </a:p>
          <a:p>
            <a:pPr>
              <a:lnSpc>
                <a:spcPct val="90000"/>
              </a:lnSpc>
              <a:buClr>
                <a:srgbClr val="FF0000"/>
              </a:buClr>
              <a:buFont typeface="Wingdings" pitchFamily="2" charset="2"/>
              <a:buChar char="q"/>
            </a:pPr>
            <a:r>
              <a:rPr lang="en-GB" sz="2000" b="1" smtClean="0">
                <a:solidFill>
                  <a:srgbClr val="002060"/>
                </a:solidFill>
              </a:rPr>
              <a:t>North’s industrial base already slimmed-down and efficient</a:t>
            </a:r>
          </a:p>
        </p:txBody>
      </p:sp>
      <p:graphicFrame>
        <p:nvGraphicFramePr>
          <p:cNvPr id="104520" name="Group 72"/>
          <p:cNvGraphicFramePr>
            <a:graphicFrameLocks noGrp="1"/>
          </p:cNvGraphicFramePr>
          <p:nvPr/>
        </p:nvGraphicFramePr>
        <p:xfrm>
          <a:off x="1295400" y="5715000"/>
          <a:ext cx="6096000" cy="500063"/>
        </p:xfrm>
        <a:graphic>
          <a:graphicData uri="http://schemas.openxmlformats.org/drawingml/2006/table">
            <a:tbl>
              <a:tblPr/>
              <a:tblGrid>
                <a:gridCol w="3048000"/>
                <a:gridCol w="3048000"/>
              </a:tblGrid>
              <a:tr h="500082">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2000" b="1" i="1" u="none" strike="noStrike" cap="none" normalizeH="0" baseline="0" smtClean="0">
                          <a:ln>
                            <a:noFill/>
                          </a:ln>
                          <a:solidFill>
                            <a:srgbClr val="630063"/>
                          </a:solidFill>
                          <a:effectLst/>
                          <a:latin typeface="Arial" charset="0"/>
                        </a:rPr>
                        <a:t>East Sussex 6.6%</a:t>
                      </a: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33CCFF"/>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0" lang="en-GB" sz="2000" b="1" i="1" u="none" strike="noStrike" cap="none" normalizeH="0" baseline="0" dirty="0" smtClean="0">
                          <a:ln>
                            <a:noFill/>
                          </a:ln>
                          <a:solidFill>
                            <a:srgbClr val="630063"/>
                          </a:solidFill>
                          <a:effectLst/>
                          <a:latin typeface="Arial" charset="0"/>
                        </a:rPr>
                        <a:t>Tyne &amp; Wear 2.2%</a:t>
                      </a: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33CCFF"/>
                    </a:solidFill>
                  </a:tcPr>
                </a:tc>
              </a:tr>
            </a:tbl>
          </a:graphicData>
        </a:graphic>
      </p:graphicFrame>
      <p:sp>
        <p:nvSpPr>
          <p:cNvPr id="15"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4508">
                                            <p:txEl>
                                              <p:pRg st="0" end="0"/>
                                            </p:txEl>
                                          </p:spTgt>
                                        </p:tgtEl>
                                        <p:attrNameLst>
                                          <p:attrName>style.visibility</p:attrName>
                                        </p:attrNameLst>
                                      </p:cBhvr>
                                      <p:to>
                                        <p:strVal val="visible"/>
                                      </p:to>
                                    </p:set>
                                    <p:anim calcmode="lin" valueType="num">
                                      <p:cBhvr additive="base">
                                        <p:cTn id="7" dur="500" fill="hold"/>
                                        <p:tgtEl>
                                          <p:spTgt spid="10450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450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4508">
                                            <p:txEl>
                                              <p:pRg st="1" end="1"/>
                                            </p:txEl>
                                          </p:spTgt>
                                        </p:tgtEl>
                                        <p:attrNameLst>
                                          <p:attrName>style.visibility</p:attrName>
                                        </p:attrNameLst>
                                      </p:cBhvr>
                                      <p:to>
                                        <p:strVal val="visible"/>
                                      </p:to>
                                    </p:set>
                                    <p:anim calcmode="lin" valueType="num">
                                      <p:cBhvr additive="base">
                                        <p:cTn id="13" dur="500" fill="hold"/>
                                        <p:tgtEl>
                                          <p:spTgt spid="10450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450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4508">
                                            <p:txEl>
                                              <p:pRg st="2" end="2"/>
                                            </p:txEl>
                                          </p:spTgt>
                                        </p:tgtEl>
                                        <p:attrNameLst>
                                          <p:attrName>style.visibility</p:attrName>
                                        </p:attrNameLst>
                                      </p:cBhvr>
                                      <p:to>
                                        <p:strVal val="visible"/>
                                      </p:to>
                                    </p:set>
                                    <p:anim calcmode="lin" valueType="num">
                                      <p:cBhvr additive="base">
                                        <p:cTn id="19" dur="500" fill="hold"/>
                                        <p:tgtEl>
                                          <p:spTgt spid="10450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450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4508">
                                            <p:txEl>
                                              <p:pRg st="3" end="3"/>
                                            </p:txEl>
                                          </p:spTgt>
                                        </p:tgtEl>
                                        <p:attrNameLst>
                                          <p:attrName>style.visibility</p:attrName>
                                        </p:attrNameLst>
                                      </p:cBhvr>
                                      <p:to>
                                        <p:strVal val="visible"/>
                                      </p:to>
                                    </p:set>
                                    <p:anim calcmode="lin" valueType="num">
                                      <p:cBhvr additive="base">
                                        <p:cTn id="25" dur="500" fill="hold"/>
                                        <p:tgtEl>
                                          <p:spTgt spid="10450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450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4508">
                                            <p:txEl>
                                              <p:pRg st="4" end="4"/>
                                            </p:txEl>
                                          </p:spTgt>
                                        </p:tgtEl>
                                        <p:attrNameLst>
                                          <p:attrName>style.visibility</p:attrName>
                                        </p:attrNameLst>
                                      </p:cBhvr>
                                      <p:to>
                                        <p:strVal val="visible"/>
                                      </p:to>
                                    </p:set>
                                    <p:anim calcmode="lin" valueType="num">
                                      <p:cBhvr additive="base">
                                        <p:cTn id="31" dur="500" fill="hold"/>
                                        <p:tgtEl>
                                          <p:spTgt spid="104508">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450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4508">
                                            <p:txEl>
                                              <p:pRg st="5" end="5"/>
                                            </p:txEl>
                                          </p:spTgt>
                                        </p:tgtEl>
                                        <p:attrNameLst>
                                          <p:attrName>style.visibility</p:attrName>
                                        </p:attrNameLst>
                                      </p:cBhvr>
                                      <p:to>
                                        <p:strVal val="visible"/>
                                      </p:to>
                                    </p:set>
                                    <p:anim calcmode="lin" valueType="num">
                                      <p:cBhvr additive="base">
                                        <p:cTn id="37" dur="500" fill="hold"/>
                                        <p:tgtEl>
                                          <p:spTgt spid="104508">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0450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04508">
                                            <p:txEl>
                                              <p:pRg st="6" end="6"/>
                                            </p:txEl>
                                          </p:spTgt>
                                        </p:tgtEl>
                                        <p:attrNameLst>
                                          <p:attrName>style.visibility</p:attrName>
                                        </p:attrNameLst>
                                      </p:cBhvr>
                                      <p:to>
                                        <p:strVal val="visible"/>
                                      </p:to>
                                    </p:set>
                                    <p:anim calcmode="lin" valueType="num">
                                      <p:cBhvr additive="base">
                                        <p:cTn id="43" dur="500" fill="hold"/>
                                        <p:tgtEl>
                                          <p:spTgt spid="104508">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04508">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104520"/>
                                        </p:tgtEl>
                                        <p:attrNameLst>
                                          <p:attrName>style.visibility</p:attrName>
                                        </p:attrNameLst>
                                      </p:cBhvr>
                                      <p:to>
                                        <p:strVal val="visible"/>
                                      </p:to>
                                    </p:set>
                                    <p:anim calcmode="lin" valueType="num">
                                      <p:cBhvr additive="base">
                                        <p:cTn id="49" dur="500" fill="hold"/>
                                        <p:tgtEl>
                                          <p:spTgt spid="104520"/>
                                        </p:tgtEl>
                                        <p:attrNameLst>
                                          <p:attrName>ppt_x</p:attrName>
                                        </p:attrNameLst>
                                      </p:cBhvr>
                                      <p:tavLst>
                                        <p:tav tm="0">
                                          <p:val>
                                            <p:strVal val="0-#ppt_w/2"/>
                                          </p:val>
                                        </p:tav>
                                        <p:tav tm="100000">
                                          <p:val>
                                            <p:strVal val="#ppt_x"/>
                                          </p:val>
                                        </p:tav>
                                      </p:tavLst>
                                    </p:anim>
                                    <p:anim calcmode="lin" valueType="num">
                                      <p:cBhvr additive="base">
                                        <p:cTn id="50" dur="500" fill="hold"/>
                                        <p:tgtEl>
                                          <p:spTgt spid="1045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508"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GB" smtClean="0"/>
              <a:t> </a:t>
            </a:r>
            <a:r>
              <a:rPr lang="en-GB" i="1" smtClean="0">
                <a:solidFill>
                  <a:srgbClr val="339966"/>
                </a:solidFill>
                <a:latin typeface="Book Antiqua" pitchFamily="18" charset="0"/>
                <a:cs typeface="Times New Roman" pitchFamily="18" charset="0"/>
              </a:rPr>
              <a:t>Regional and Local Economic Analysis (RELOCE) Lecture slides – Lecture 10</a:t>
            </a:r>
            <a:r>
              <a:rPr lang="en-GB" smtClean="0"/>
              <a:t> </a:t>
            </a:r>
            <a:endParaRPr lang="en-GB"/>
          </a:p>
        </p:txBody>
      </p:sp>
      <p:sp>
        <p:nvSpPr>
          <p:cNvPr id="3" name="Slide Number Placeholder 2"/>
          <p:cNvSpPr>
            <a:spLocks noGrp="1"/>
          </p:cNvSpPr>
          <p:nvPr>
            <p:ph type="sldNum" sz="quarter" idx="12"/>
          </p:nvPr>
        </p:nvSpPr>
        <p:spPr/>
        <p:txBody>
          <a:bodyPr/>
          <a:lstStyle/>
          <a:p>
            <a:pPr>
              <a:defRPr/>
            </a:pPr>
            <a:fld id="{3B3747C7-8E62-4C67-ACD2-00FD1F72A86C}" type="slidenum">
              <a:rPr lang="en-GB" smtClean="0"/>
              <a:pPr>
                <a:defRPr/>
              </a:pPr>
              <a:t>5</a:t>
            </a:fld>
            <a:endParaRPr lang="en-GB">
              <a:latin typeface="Times New Roman" pitchFamily="18" charset="0"/>
            </a:endParaRPr>
          </a:p>
        </p:txBody>
      </p:sp>
      <p:sp>
        <p:nvSpPr>
          <p:cNvPr id="23555" name="Rectangle 2"/>
          <p:cNvSpPr>
            <a:spLocks noChangeArrowheads="1"/>
          </p:cNvSpPr>
          <p:nvPr/>
        </p:nvSpPr>
        <p:spPr bwMode="auto">
          <a:xfrm>
            <a:off x="0" y="0"/>
            <a:ext cx="184150" cy="369888"/>
          </a:xfrm>
          <a:prstGeom prst="rect">
            <a:avLst/>
          </a:prstGeom>
          <a:noFill/>
          <a:ln w="9525">
            <a:noFill/>
            <a:miter lim="800000"/>
            <a:headEnd/>
            <a:tailEnd/>
          </a:ln>
        </p:spPr>
        <p:txBody>
          <a:bodyPr wrap="none" anchor="ctr">
            <a:spAutoFit/>
          </a:bodyPr>
          <a:lstStyle/>
          <a:p>
            <a:pPr>
              <a:tabLst>
                <a:tab pos="457200" algn="r"/>
                <a:tab pos="2636838" algn="ctr"/>
                <a:tab pos="5273675" algn="r"/>
              </a:tabLst>
            </a:pPr>
            <a:endParaRPr lang="en-US" sz="1800">
              <a:latin typeface="Arial" charset="0"/>
            </a:endParaRPr>
          </a:p>
        </p:txBody>
      </p:sp>
      <p:pic>
        <p:nvPicPr>
          <p:cNvPr id="23556" name="Picture 3"/>
          <p:cNvPicPr>
            <a:picLocks noChangeAspect="1" noChangeArrowheads="1"/>
          </p:cNvPicPr>
          <p:nvPr/>
        </p:nvPicPr>
        <p:blipFill>
          <a:blip r:embed="rId3"/>
          <a:srcRect/>
          <a:stretch>
            <a:fillRect/>
          </a:stretch>
        </p:blipFill>
        <p:spPr bwMode="auto">
          <a:xfrm>
            <a:off x="500063" y="2000250"/>
            <a:ext cx="8375650" cy="3702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038A3699-C603-4F77-AC56-F22251199B1A}" type="slidenum">
              <a:rPr lang="en-GB"/>
              <a:pPr>
                <a:defRPr/>
              </a:pPr>
              <a:t>6</a:t>
            </a:fld>
            <a:endParaRPr lang="en-GB">
              <a:latin typeface="Times New Roman" pitchFamily="18" charset="0"/>
            </a:endParaRPr>
          </a:p>
        </p:txBody>
      </p:sp>
      <p:sp>
        <p:nvSpPr>
          <p:cNvPr id="25602" name="Rectangle 2"/>
          <p:cNvSpPr>
            <a:spLocks noGrp="1" noChangeArrowheads="1"/>
          </p:cNvSpPr>
          <p:nvPr>
            <p:ph type="title"/>
          </p:nvPr>
        </p:nvSpPr>
        <p:spPr>
          <a:xfrm>
            <a:off x="228600" y="1371600"/>
            <a:ext cx="7696200" cy="533400"/>
          </a:xfrm>
        </p:spPr>
        <p:txBody>
          <a:bodyPr lIns="92075" tIns="46038" rIns="92075" bIns="46038"/>
          <a:lstStyle/>
          <a:p>
            <a:r>
              <a:rPr lang="en-GB" sz="2800" smtClean="0">
                <a:solidFill>
                  <a:srgbClr val="002060"/>
                </a:solidFill>
              </a:rPr>
              <a:t>Why is the LM adjustment process so slow?</a:t>
            </a:r>
          </a:p>
        </p:txBody>
      </p:sp>
      <p:sp>
        <p:nvSpPr>
          <p:cNvPr id="25603" name="Rectangle 3"/>
          <p:cNvSpPr>
            <a:spLocks noGrp="1" noChangeArrowheads="1"/>
          </p:cNvSpPr>
          <p:nvPr>
            <p:ph type="body" idx="1"/>
          </p:nvPr>
        </p:nvSpPr>
        <p:spPr>
          <a:xfrm>
            <a:off x="685800" y="2057400"/>
            <a:ext cx="7772400" cy="4038600"/>
          </a:xfrm>
        </p:spPr>
        <p:txBody>
          <a:bodyPr/>
          <a:lstStyle/>
          <a:p>
            <a:pPr>
              <a:lnSpc>
                <a:spcPct val="140000"/>
              </a:lnSpc>
              <a:buClr>
                <a:srgbClr val="FF0000"/>
              </a:buClr>
              <a:buFont typeface="Wingdings" pitchFamily="2" charset="2"/>
              <a:buChar char="q"/>
            </a:pPr>
            <a:r>
              <a:rPr lang="en-GB" sz="2400" b="1" smtClean="0">
                <a:solidFill>
                  <a:srgbClr val="002060"/>
                </a:solidFill>
              </a:rPr>
              <a:t>Wages are unresponsive to excess supply</a:t>
            </a:r>
          </a:p>
          <a:p>
            <a:pPr>
              <a:lnSpc>
                <a:spcPct val="140000"/>
              </a:lnSpc>
              <a:buClr>
                <a:srgbClr val="FF0000"/>
              </a:buClr>
              <a:buFont typeface="Wingdings" pitchFamily="2" charset="2"/>
              <a:buChar char="q"/>
            </a:pPr>
            <a:r>
              <a:rPr lang="en-GB" sz="2400" b="1" smtClean="0">
                <a:solidFill>
                  <a:srgbClr val="002060"/>
                </a:solidFill>
              </a:rPr>
              <a:t>National negotiations</a:t>
            </a:r>
          </a:p>
          <a:p>
            <a:pPr>
              <a:lnSpc>
                <a:spcPct val="140000"/>
              </a:lnSpc>
              <a:buClr>
                <a:srgbClr val="FF0000"/>
              </a:buClr>
              <a:buFont typeface="Wingdings" pitchFamily="2" charset="2"/>
              <a:buChar char="q"/>
            </a:pPr>
            <a:r>
              <a:rPr lang="en-GB" sz="2400" b="1" smtClean="0">
                <a:solidFill>
                  <a:srgbClr val="002060"/>
                </a:solidFill>
              </a:rPr>
              <a:t>Decentralised management functions</a:t>
            </a:r>
          </a:p>
          <a:p>
            <a:pPr>
              <a:lnSpc>
                <a:spcPct val="140000"/>
              </a:lnSpc>
              <a:buClr>
                <a:srgbClr val="FF0000"/>
              </a:buClr>
              <a:buFont typeface="Wingdings" pitchFamily="2" charset="2"/>
              <a:buChar char="q"/>
            </a:pPr>
            <a:r>
              <a:rPr lang="en-GB" sz="2400" b="1" smtClean="0">
                <a:solidFill>
                  <a:srgbClr val="002060"/>
                </a:solidFill>
              </a:rPr>
              <a:t>Mobility constraints</a:t>
            </a:r>
          </a:p>
          <a:p>
            <a:pPr>
              <a:lnSpc>
                <a:spcPct val="140000"/>
              </a:lnSpc>
              <a:buClr>
                <a:srgbClr val="FF0000"/>
              </a:buClr>
              <a:buFont typeface="Wingdings" pitchFamily="2" charset="2"/>
              <a:buChar char="q"/>
            </a:pPr>
            <a:r>
              <a:rPr lang="en-GB" sz="2400" b="1" smtClean="0">
                <a:solidFill>
                  <a:srgbClr val="002060"/>
                </a:solidFill>
              </a:rPr>
              <a:t>Employers caution</a:t>
            </a:r>
          </a:p>
          <a:p>
            <a:pPr>
              <a:lnSpc>
                <a:spcPct val="140000"/>
              </a:lnSpc>
              <a:buClr>
                <a:srgbClr val="FF0000"/>
              </a:buClr>
              <a:buFont typeface="Wingdings" pitchFamily="2" charset="2"/>
              <a:buChar char="q"/>
            </a:pPr>
            <a:r>
              <a:rPr lang="en-GB" sz="2400" b="1" smtClean="0">
                <a:solidFill>
                  <a:srgbClr val="002060"/>
                </a:solidFill>
              </a:rPr>
              <a:t>Minimum Wage</a:t>
            </a:r>
          </a:p>
          <a:p>
            <a:pPr>
              <a:lnSpc>
                <a:spcPct val="140000"/>
              </a:lnSpc>
              <a:buClr>
                <a:srgbClr val="FF0000"/>
              </a:buClr>
              <a:buFont typeface="Wingdings" pitchFamily="2" charset="2"/>
              <a:buChar char="q"/>
            </a:pPr>
            <a:r>
              <a:rPr lang="en-GB" sz="2400" b="1" smtClean="0">
                <a:solidFill>
                  <a:srgbClr val="002060"/>
                </a:solidFill>
              </a:rPr>
              <a:t>Proportion of small firms</a:t>
            </a:r>
          </a:p>
        </p:txBody>
      </p:sp>
      <p:sp>
        <p:nvSpPr>
          <p:cNvPr id="7"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B1FC4072-789C-4EE9-B0B7-1521EBF066F4}" type="slidenum">
              <a:rPr lang="en-GB"/>
              <a:pPr>
                <a:defRPr/>
              </a:pPr>
              <a:t>7</a:t>
            </a:fld>
            <a:endParaRPr lang="en-GB">
              <a:latin typeface="Times New Roman" pitchFamily="18" charset="0"/>
            </a:endParaRPr>
          </a:p>
        </p:txBody>
      </p:sp>
      <p:sp>
        <p:nvSpPr>
          <p:cNvPr id="27650" name="Rectangle 1026"/>
          <p:cNvSpPr>
            <a:spLocks noGrp="1" noChangeArrowheads="1"/>
          </p:cNvSpPr>
          <p:nvPr>
            <p:ph type="title"/>
          </p:nvPr>
        </p:nvSpPr>
        <p:spPr>
          <a:xfrm>
            <a:off x="1295400" y="990600"/>
            <a:ext cx="5105400" cy="685800"/>
          </a:xfrm>
        </p:spPr>
        <p:txBody>
          <a:bodyPr lIns="92075" tIns="46038" rIns="92075" bIns="46038"/>
          <a:lstStyle/>
          <a:p>
            <a:r>
              <a:rPr lang="en-GB" sz="2800" smtClean="0">
                <a:solidFill>
                  <a:srgbClr val="002060"/>
                </a:solidFill>
              </a:rPr>
              <a:t>Types of unemployment</a:t>
            </a:r>
          </a:p>
        </p:txBody>
      </p:sp>
      <p:sp>
        <p:nvSpPr>
          <p:cNvPr id="108548" name="Text Box 1028"/>
          <p:cNvSpPr txBox="1">
            <a:spLocks noChangeArrowheads="1"/>
          </p:cNvSpPr>
          <p:nvPr/>
        </p:nvSpPr>
        <p:spPr bwMode="auto">
          <a:xfrm>
            <a:off x="228600" y="1905000"/>
            <a:ext cx="3962400" cy="4175125"/>
          </a:xfrm>
          <a:prstGeom prst="rect">
            <a:avLst/>
          </a:prstGeom>
          <a:solidFill>
            <a:srgbClr val="CCFFFF"/>
          </a:solidFill>
          <a:ln w="38100" cmpd="dbl">
            <a:solidFill>
              <a:schemeClr val="tx1"/>
            </a:solidFill>
            <a:miter lim="800000"/>
            <a:headEnd type="none" w="sm" len="sm"/>
            <a:tailEnd type="none" w="sm" len="sm"/>
          </a:ln>
        </p:spPr>
        <p:txBody>
          <a:bodyPr lIns="92075" tIns="46038" rIns="92075" bIns="46038"/>
          <a:lstStyle/>
          <a:p>
            <a:pPr eaLnBrk="0" hangingPunct="0">
              <a:spcBef>
                <a:spcPct val="50000"/>
              </a:spcBef>
              <a:buClr>
                <a:schemeClr val="tx2"/>
              </a:buClr>
              <a:buSzPct val="75000"/>
              <a:buFont typeface="Monotype Sorts"/>
              <a:buNone/>
            </a:pPr>
            <a:r>
              <a:rPr lang="en-GB" b="1">
                <a:latin typeface="Arial" charset="0"/>
              </a:rPr>
              <a:t>Frictional unemployment</a:t>
            </a:r>
          </a:p>
          <a:p>
            <a:pPr eaLnBrk="0" hangingPunct="0">
              <a:spcBef>
                <a:spcPct val="50000"/>
              </a:spcBef>
              <a:buClr>
                <a:srgbClr val="FF0066"/>
              </a:buClr>
              <a:buFont typeface="Wingdings" pitchFamily="2" charset="2"/>
              <a:buChar char="q"/>
            </a:pPr>
            <a:r>
              <a:rPr lang="en-GB" sz="2000" b="1">
                <a:latin typeface="Arial" charset="0"/>
              </a:rPr>
              <a:t>Jobs available for  unemployed</a:t>
            </a:r>
          </a:p>
          <a:p>
            <a:pPr eaLnBrk="0" hangingPunct="0">
              <a:spcBef>
                <a:spcPct val="50000"/>
              </a:spcBef>
              <a:buClr>
                <a:srgbClr val="FF0066"/>
              </a:buClr>
              <a:buFont typeface="Wingdings" pitchFamily="2" charset="2"/>
              <a:buChar char="q"/>
            </a:pPr>
            <a:r>
              <a:rPr lang="en-GB" sz="2000" b="1">
                <a:latin typeface="Arial" charset="0"/>
              </a:rPr>
              <a:t>Takes time to match workers to jobs and jobs to workers</a:t>
            </a:r>
          </a:p>
          <a:p>
            <a:pPr eaLnBrk="0" hangingPunct="0">
              <a:spcBef>
                <a:spcPct val="50000"/>
              </a:spcBef>
              <a:buClr>
                <a:srgbClr val="FF0066"/>
              </a:buClr>
              <a:buFont typeface="Wingdings" pitchFamily="2" charset="2"/>
              <a:buChar char="q"/>
            </a:pPr>
            <a:r>
              <a:rPr lang="en-GB" sz="2000" b="1">
                <a:latin typeface="Arial" charset="0"/>
              </a:rPr>
              <a:t>Levels high in boom low in slump</a:t>
            </a:r>
          </a:p>
          <a:p>
            <a:pPr eaLnBrk="0" hangingPunct="0">
              <a:spcBef>
                <a:spcPct val="50000"/>
              </a:spcBef>
              <a:buClr>
                <a:srgbClr val="FF0066"/>
              </a:buClr>
              <a:buFont typeface="Wingdings" pitchFamily="2" charset="2"/>
              <a:buChar char="q"/>
            </a:pPr>
            <a:r>
              <a:rPr lang="en-GB" sz="2000" b="1">
                <a:latin typeface="Arial" charset="0"/>
              </a:rPr>
              <a:t>Some sectors experience high level of churning</a:t>
            </a:r>
          </a:p>
        </p:txBody>
      </p:sp>
      <p:sp>
        <p:nvSpPr>
          <p:cNvPr id="108550" name="Text Box 1030"/>
          <p:cNvSpPr txBox="1">
            <a:spLocks noChangeArrowheads="1"/>
          </p:cNvSpPr>
          <p:nvPr/>
        </p:nvSpPr>
        <p:spPr bwMode="auto">
          <a:xfrm>
            <a:off x="4419600" y="1905000"/>
            <a:ext cx="3962400" cy="4191000"/>
          </a:xfrm>
          <a:prstGeom prst="rect">
            <a:avLst/>
          </a:prstGeom>
          <a:solidFill>
            <a:srgbClr val="FFCC99"/>
          </a:solidFill>
          <a:ln w="38100" cmpd="dbl">
            <a:solidFill>
              <a:schemeClr val="tx1"/>
            </a:solidFill>
            <a:miter lim="800000"/>
            <a:headEnd type="none" w="sm" len="sm"/>
            <a:tailEnd type="none" w="sm" len="sm"/>
          </a:ln>
        </p:spPr>
        <p:txBody>
          <a:bodyPr lIns="92075" tIns="46038" rIns="92075" bIns="46038"/>
          <a:lstStyle/>
          <a:p>
            <a:pPr eaLnBrk="0" hangingPunct="0">
              <a:spcBef>
                <a:spcPct val="50000"/>
              </a:spcBef>
              <a:buClr>
                <a:schemeClr val="tx2"/>
              </a:buClr>
              <a:buSzPct val="75000"/>
              <a:buFont typeface="Monotype Sorts"/>
              <a:buNone/>
            </a:pPr>
            <a:r>
              <a:rPr lang="en-GB" b="1">
                <a:latin typeface="Arial" charset="0"/>
              </a:rPr>
              <a:t>Structural unemployment</a:t>
            </a:r>
          </a:p>
          <a:p>
            <a:pPr eaLnBrk="0" hangingPunct="0">
              <a:spcBef>
                <a:spcPct val="50000"/>
              </a:spcBef>
              <a:buClr>
                <a:srgbClr val="FF0066"/>
              </a:buClr>
              <a:buFont typeface="Wingdings" pitchFamily="2" charset="2"/>
              <a:buChar char="q"/>
            </a:pPr>
            <a:r>
              <a:rPr lang="en-GB" sz="2000" b="1">
                <a:latin typeface="Arial" charset="0"/>
              </a:rPr>
              <a:t>Unemployment and vacancies coexist</a:t>
            </a:r>
          </a:p>
          <a:p>
            <a:pPr eaLnBrk="0" hangingPunct="0">
              <a:spcBef>
                <a:spcPct val="50000"/>
              </a:spcBef>
              <a:buClr>
                <a:srgbClr val="FF0066"/>
              </a:buClr>
              <a:buFont typeface="Wingdings" pitchFamily="2" charset="2"/>
              <a:buChar char="q"/>
            </a:pPr>
            <a:r>
              <a:rPr lang="en-GB" sz="2000" b="1">
                <a:latin typeface="Arial" charset="0"/>
              </a:rPr>
              <a:t>Mismatch between skills and jobs</a:t>
            </a:r>
          </a:p>
          <a:p>
            <a:pPr eaLnBrk="0" hangingPunct="0">
              <a:spcBef>
                <a:spcPct val="50000"/>
              </a:spcBef>
              <a:buClr>
                <a:srgbClr val="FF0066"/>
              </a:buClr>
              <a:buFont typeface="Wingdings" pitchFamily="2" charset="2"/>
              <a:buChar char="q"/>
            </a:pPr>
            <a:r>
              <a:rPr lang="en-GB" sz="2000" b="1">
                <a:latin typeface="Arial" charset="0"/>
              </a:rPr>
              <a:t>Reasons - technological change; changes in consumption; production transfer</a:t>
            </a:r>
          </a:p>
          <a:p>
            <a:pPr eaLnBrk="0" hangingPunct="0">
              <a:spcBef>
                <a:spcPct val="50000"/>
              </a:spcBef>
              <a:buClr>
                <a:srgbClr val="FF0066"/>
              </a:buClr>
              <a:buFont typeface="Wingdings" pitchFamily="2" charset="2"/>
              <a:buChar char="q"/>
            </a:pPr>
            <a:r>
              <a:rPr lang="en-GB" sz="2000" b="1">
                <a:latin typeface="Arial" charset="0"/>
              </a:rPr>
              <a:t>Long-term chronic in slum re-training in boom</a:t>
            </a:r>
          </a:p>
        </p:txBody>
      </p:sp>
      <p:sp>
        <p:nvSpPr>
          <p:cNvPr id="8"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8548">
                                            <p:txEl>
                                              <p:pRg st="0" end="0"/>
                                            </p:txEl>
                                          </p:spTgt>
                                        </p:tgtEl>
                                        <p:attrNameLst>
                                          <p:attrName>style.visibility</p:attrName>
                                        </p:attrNameLst>
                                      </p:cBhvr>
                                      <p:to>
                                        <p:strVal val="visible"/>
                                      </p:to>
                                    </p:set>
                                    <p:anim calcmode="lin" valueType="num">
                                      <p:cBhvr additive="base">
                                        <p:cTn id="7" dur="500" fill="hold"/>
                                        <p:tgtEl>
                                          <p:spTgt spid="10854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854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8548">
                                            <p:txEl>
                                              <p:pRg st="1" end="1"/>
                                            </p:txEl>
                                          </p:spTgt>
                                        </p:tgtEl>
                                        <p:attrNameLst>
                                          <p:attrName>style.visibility</p:attrName>
                                        </p:attrNameLst>
                                      </p:cBhvr>
                                      <p:to>
                                        <p:strVal val="visible"/>
                                      </p:to>
                                    </p:set>
                                    <p:anim calcmode="lin" valueType="num">
                                      <p:cBhvr additive="base">
                                        <p:cTn id="13" dur="500" fill="hold"/>
                                        <p:tgtEl>
                                          <p:spTgt spid="10854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854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8548">
                                            <p:txEl>
                                              <p:pRg st="2" end="2"/>
                                            </p:txEl>
                                          </p:spTgt>
                                        </p:tgtEl>
                                        <p:attrNameLst>
                                          <p:attrName>style.visibility</p:attrName>
                                        </p:attrNameLst>
                                      </p:cBhvr>
                                      <p:to>
                                        <p:strVal val="visible"/>
                                      </p:to>
                                    </p:set>
                                    <p:anim calcmode="lin" valueType="num">
                                      <p:cBhvr additive="base">
                                        <p:cTn id="19" dur="500" fill="hold"/>
                                        <p:tgtEl>
                                          <p:spTgt spid="10854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854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8548">
                                            <p:txEl>
                                              <p:pRg st="3" end="3"/>
                                            </p:txEl>
                                          </p:spTgt>
                                        </p:tgtEl>
                                        <p:attrNameLst>
                                          <p:attrName>style.visibility</p:attrName>
                                        </p:attrNameLst>
                                      </p:cBhvr>
                                      <p:to>
                                        <p:strVal val="visible"/>
                                      </p:to>
                                    </p:set>
                                    <p:anim calcmode="lin" valueType="num">
                                      <p:cBhvr additive="base">
                                        <p:cTn id="25" dur="500" fill="hold"/>
                                        <p:tgtEl>
                                          <p:spTgt spid="10854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854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8548">
                                            <p:txEl>
                                              <p:pRg st="4" end="4"/>
                                            </p:txEl>
                                          </p:spTgt>
                                        </p:tgtEl>
                                        <p:attrNameLst>
                                          <p:attrName>style.visibility</p:attrName>
                                        </p:attrNameLst>
                                      </p:cBhvr>
                                      <p:to>
                                        <p:strVal val="visible"/>
                                      </p:to>
                                    </p:set>
                                    <p:anim calcmode="lin" valueType="num">
                                      <p:cBhvr additive="base">
                                        <p:cTn id="31" dur="500" fill="hold"/>
                                        <p:tgtEl>
                                          <p:spTgt spid="108548">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854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8550">
                                            <p:bg/>
                                          </p:spTgt>
                                        </p:tgtEl>
                                        <p:attrNameLst>
                                          <p:attrName>style.visibility</p:attrName>
                                        </p:attrNameLst>
                                      </p:cBhvr>
                                      <p:to>
                                        <p:strVal val="visible"/>
                                      </p:to>
                                    </p:set>
                                    <p:anim calcmode="lin" valueType="num">
                                      <p:cBhvr additive="base">
                                        <p:cTn id="37" dur="500" fill="hold"/>
                                        <p:tgtEl>
                                          <p:spTgt spid="108550">
                                            <p:bg/>
                                          </p:spTgt>
                                        </p:tgtEl>
                                        <p:attrNameLst>
                                          <p:attrName>ppt_x</p:attrName>
                                        </p:attrNameLst>
                                      </p:cBhvr>
                                      <p:tavLst>
                                        <p:tav tm="0">
                                          <p:val>
                                            <p:strVal val="0-#ppt_w/2"/>
                                          </p:val>
                                        </p:tav>
                                        <p:tav tm="100000">
                                          <p:val>
                                            <p:strVal val="#ppt_x"/>
                                          </p:val>
                                        </p:tav>
                                      </p:tavLst>
                                    </p:anim>
                                    <p:anim calcmode="lin" valueType="num">
                                      <p:cBhvr additive="base">
                                        <p:cTn id="38" dur="500" fill="hold"/>
                                        <p:tgtEl>
                                          <p:spTgt spid="108550">
                                            <p:bg/>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08550">
                                            <p:txEl>
                                              <p:pRg st="0" end="0"/>
                                            </p:txEl>
                                          </p:spTgt>
                                        </p:tgtEl>
                                        <p:attrNameLst>
                                          <p:attrName>style.visibility</p:attrName>
                                        </p:attrNameLst>
                                      </p:cBhvr>
                                      <p:to>
                                        <p:strVal val="visible"/>
                                      </p:to>
                                    </p:set>
                                    <p:anim calcmode="lin" valueType="num">
                                      <p:cBhvr additive="base">
                                        <p:cTn id="43" dur="500" fill="hold"/>
                                        <p:tgtEl>
                                          <p:spTgt spid="108550">
                                            <p:txEl>
                                              <p:pRg st="0" end="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0855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08550">
                                            <p:txEl>
                                              <p:pRg st="1" end="1"/>
                                            </p:txEl>
                                          </p:spTgt>
                                        </p:tgtEl>
                                        <p:attrNameLst>
                                          <p:attrName>style.visibility</p:attrName>
                                        </p:attrNameLst>
                                      </p:cBhvr>
                                      <p:to>
                                        <p:strVal val="visible"/>
                                      </p:to>
                                    </p:set>
                                    <p:anim calcmode="lin" valueType="num">
                                      <p:cBhvr additive="base">
                                        <p:cTn id="49" dur="500" fill="hold"/>
                                        <p:tgtEl>
                                          <p:spTgt spid="108550">
                                            <p:txEl>
                                              <p:pRg st="1" end="1"/>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0855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108550">
                                            <p:txEl>
                                              <p:pRg st="2" end="2"/>
                                            </p:txEl>
                                          </p:spTgt>
                                        </p:tgtEl>
                                        <p:attrNameLst>
                                          <p:attrName>style.visibility</p:attrName>
                                        </p:attrNameLst>
                                      </p:cBhvr>
                                      <p:to>
                                        <p:strVal val="visible"/>
                                      </p:to>
                                    </p:set>
                                    <p:anim calcmode="lin" valueType="num">
                                      <p:cBhvr additive="base">
                                        <p:cTn id="55" dur="500" fill="hold"/>
                                        <p:tgtEl>
                                          <p:spTgt spid="108550">
                                            <p:txEl>
                                              <p:pRg st="2" end="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10855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108550">
                                            <p:txEl>
                                              <p:pRg st="3" end="3"/>
                                            </p:txEl>
                                          </p:spTgt>
                                        </p:tgtEl>
                                        <p:attrNameLst>
                                          <p:attrName>style.visibility</p:attrName>
                                        </p:attrNameLst>
                                      </p:cBhvr>
                                      <p:to>
                                        <p:strVal val="visible"/>
                                      </p:to>
                                    </p:set>
                                    <p:anim calcmode="lin" valueType="num">
                                      <p:cBhvr additive="base">
                                        <p:cTn id="61" dur="500" fill="hold"/>
                                        <p:tgtEl>
                                          <p:spTgt spid="108550">
                                            <p:txEl>
                                              <p:pRg st="3" end="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10855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108550">
                                            <p:txEl>
                                              <p:pRg st="4" end="4"/>
                                            </p:txEl>
                                          </p:spTgt>
                                        </p:tgtEl>
                                        <p:attrNameLst>
                                          <p:attrName>style.visibility</p:attrName>
                                        </p:attrNameLst>
                                      </p:cBhvr>
                                      <p:to>
                                        <p:strVal val="visible"/>
                                      </p:to>
                                    </p:set>
                                    <p:anim calcmode="lin" valueType="num">
                                      <p:cBhvr additive="base">
                                        <p:cTn id="67" dur="500" fill="hold"/>
                                        <p:tgtEl>
                                          <p:spTgt spid="108550">
                                            <p:txEl>
                                              <p:pRg st="4" end="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108550">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8" grpId="0" build="p" autoUpdateAnimBg="0"/>
      <p:bldP spid="108550" grpId="0" build="p"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Slide Number Placeholder 5"/>
          <p:cNvSpPr>
            <a:spLocks noGrp="1"/>
          </p:cNvSpPr>
          <p:nvPr>
            <p:ph type="sldNum" sz="quarter" idx="12"/>
          </p:nvPr>
        </p:nvSpPr>
        <p:spPr/>
        <p:txBody>
          <a:bodyPr/>
          <a:lstStyle/>
          <a:p>
            <a:pPr>
              <a:defRPr/>
            </a:pPr>
            <a:fld id="{BDA3DA25-2435-41B4-9FC1-40A48F387EBE}" type="slidenum">
              <a:rPr lang="en-GB"/>
              <a:pPr>
                <a:defRPr/>
              </a:pPr>
              <a:t>8</a:t>
            </a:fld>
            <a:endParaRPr lang="en-GB">
              <a:latin typeface="Times New Roman" pitchFamily="18" charset="0"/>
            </a:endParaRPr>
          </a:p>
        </p:txBody>
      </p:sp>
      <p:sp>
        <p:nvSpPr>
          <p:cNvPr id="29698" name="Rectangle 2"/>
          <p:cNvSpPr>
            <a:spLocks noGrp="1" noChangeArrowheads="1"/>
          </p:cNvSpPr>
          <p:nvPr>
            <p:ph type="title"/>
          </p:nvPr>
        </p:nvSpPr>
        <p:spPr>
          <a:xfrm>
            <a:off x="152400" y="1219200"/>
            <a:ext cx="7696200" cy="533400"/>
          </a:xfrm>
        </p:spPr>
        <p:txBody>
          <a:bodyPr lIns="92075" tIns="46038" rIns="92075" bIns="46038"/>
          <a:lstStyle/>
          <a:p>
            <a:r>
              <a:rPr lang="en-GB" sz="2400" smtClean="0">
                <a:solidFill>
                  <a:srgbClr val="002060"/>
                </a:solidFill>
              </a:rPr>
              <a:t>Measuring  frictional and structural unemployment</a:t>
            </a:r>
          </a:p>
        </p:txBody>
      </p:sp>
      <p:sp>
        <p:nvSpPr>
          <p:cNvPr id="29699" name="Line 8"/>
          <p:cNvSpPr>
            <a:spLocks noChangeShapeType="1"/>
          </p:cNvSpPr>
          <p:nvPr/>
        </p:nvSpPr>
        <p:spPr bwMode="auto">
          <a:xfrm>
            <a:off x="669925" y="4154488"/>
            <a:ext cx="6756400" cy="1587"/>
          </a:xfrm>
          <a:prstGeom prst="line">
            <a:avLst/>
          </a:prstGeom>
          <a:noFill/>
          <a:ln w="0">
            <a:solidFill>
              <a:srgbClr val="C0C0C0"/>
            </a:solidFill>
            <a:round/>
            <a:headEnd/>
            <a:tailEnd/>
          </a:ln>
        </p:spPr>
        <p:txBody>
          <a:bodyPr/>
          <a:lstStyle/>
          <a:p>
            <a:endParaRPr lang="en-US"/>
          </a:p>
        </p:txBody>
      </p:sp>
      <p:sp>
        <p:nvSpPr>
          <p:cNvPr id="29700" name="Line 9"/>
          <p:cNvSpPr>
            <a:spLocks noChangeShapeType="1"/>
          </p:cNvSpPr>
          <p:nvPr/>
        </p:nvSpPr>
        <p:spPr bwMode="auto">
          <a:xfrm>
            <a:off x="685800" y="3886200"/>
            <a:ext cx="6756400" cy="1588"/>
          </a:xfrm>
          <a:prstGeom prst="line">
            <a:avLst/>
          </a:prstGeom>
          <a:noFill/>
          <a:ln w="0">
            <a:solidFill>
              <a:srgbClr val="C0C0C0"/>
            </a:solidFill>
            <a:round/>
            <a:headEnd/>
            <a:tailEnd/>
          </a:ln>
        </p:spPr>
        <p:txBody>
          <a:bodyPr/>
          <a:lstStyle/>
          <a:p>
            <a:endParaRPr lang="en-US"/>
          </a:p>
        </p:txBody>
      </p:sp>
      <p:sp>
        <p:nvSpPr>
          <p:cNvPr id="29701" name="Line 10"/>
          <p:cNvSpPr>
            <a:spLocks noChangeShapeType="1"/>
          </p:cNvSpPr>
          <p:nvPr/>
        </p:nvSpPr>
        <p:spPr bwMode="auto">
          <a:xfrm>
            <a:off x="669925" y="3602038"/>
            <a:ext cx="6756400" cy="1587"/>
          </a:xfrm>
          <a:prstGeom prst="line">
            <a:avLst/>
          </a:prstGeom>
          <a:noFill/>
          <a:ln w="0">
            <a:solidFill>
              <a:srgbClr val="C0C0C0"/>
            </a:solidFill>
            <a:round/>
            <a:headEnd/>
            <a:tailEnd/>
          </a:ln>
        </p:spPr>
        <p:txBody>
          <a:bodyPr/>
          <a:lstStyle/>
          <a:p>
            <a:endParaRPr lang="en-US"/>
          </a:p>
        </p:txBody>
      </p:sp>
      <p:sp>
        <p:nvSpPr>
          <p:cNvPr id="29702" name="Line 11"/>
          <p:cNvSpPr>
            <a:spLocks noChangeShapeType="1"/>
          </p:cNvSpPr>
          <p:nvPr/>
        </p:nvSpPr>
        <p:spPr bwMode="auto">
          <a:xfrm>
            <a:off x="669925" y="3332163"/>
            <a:ext cx="6756400" cy="1587"/>
          </a:xfrm>
          <a:prstGeom prst="line">
            <a:avLst/>
          </a:prstGeom>
          <a:noFill/>
          <a:ln w="0">
            <a:solidFill>
              <a:srgbClr val="C0C0C0"/>
            </a:solidFill>
            <a:round/>
            <a:headEnd/>
            <a:tailEnd/>
          </a:ln>
        </p:spPr>
        <p:txBody>
          <a:bodyPr/>
          <a:lstStyle/>
          <a:p>
            <a:endParaRPr lang="en-US"/>
          </a:p>
        </p:txBody>
      </p:sp>
      <p:sp>
        <p:nvSpPr>
          <p:cNvPr id="29703" name="Line 12"/>
          <p:cNvSpPr>
            <a:spLocks noChangeShapeType="1"/>
          </p:cNvSpPr>
          <p:nvPr/>
        </p:nvSpPr>
        <p:spPr bwMode="auto">
          <a:xfrm>
            <a:off x="669925" y="3048000"/>
            <a:ext cx="6756400" cy="1588"/>
          </a:xfrm>
          <a:prstGeom prst="line">
            <a:avLst/>
          </a:prstGeom>
          <a:noFill/>
          <a:ln w="0">
            <a:solidFill>
              <a:srgbClr val="C0C0C0"/>
            </a:solidFill>
            <a:round/>
            <a:headEnd/>
            <a:tailEnd/>
          </a:ln>
        </p:spPr>
        <p:txBody>
          <a:bodyPr/>
          <a:lstStyle/>
          <a:p>
            <a:endParaRPr lang="en-US"/>
          </a:p>
        </p:txBody>
      </p:sp>
      <p:sp>
        <p:nvSpPr>
          <p:cNvPr id="29704" name="Line 13"/>
          <p:cNvSpPr>
            <a:spLocks noChangeShapeType="1"/>
          </p:cNvSpPr>
          <p:nvPr/>
        </p:nvSpPr>
        <p:spPr bwMode="auto">
          <a:xfrm>
            <a:off x="669925" y="2778125"/>
            <a:ext cx="6756400" cy="1588"/>
          </a:xfrm>
          <a:prstGeom prst="line">
            <a:avLst/>
          </a:prstGeom>
          <a:noFill/>
          <a:ln w="0">
            <a:solidFill>
              <a:srgbClr val="C0C0C0"/>
            </a:solidFill>
            <a:round/>
            <a:headEnd/>
            <a:tailEnd/>
          </a:ln>
        </p:spPr>
        <p:txBody>
          <a:bodyPr/>
          <a:lstStyle/>
          <a:p>
            <a:endParaRPr lang="en-US"/>
          </a:p>
        </p:txBody>
      </p:sp>
      <p:sp>
        <p:nvSpPr>
          <p:cNvPr id="29705" name="Line 14"/>
          <p:cNvSpPr>
            <a:spLocks noChangeShapeType="1"/>
          </p:cNvSpPr>
          <p:nvPr/>
        </p:nvSpPr>
        <p:spPr bwMode="auto">
          <a:xfrm>
            <a:off x="669925" y="2495550"/>
            <a:ext cx="6756400" cy="1588"/>
          </a:xfrm>
          <a:prstGeom prst="line">
            <a:avLst/>
          </a:prstGeom>
          <a:noFill/>
          <a:ln w="0">
            <a:solidFill>
              <a:srgbClr val="C0C0C0"/>
            </a:solidFill>
            <a:round/>
            <a:headEnd/>
            <a:tailEnd/>
          </a:ln>
        </p:spPr>
        <p:txBody>
          <a:bodyPr/>
          <a:lstStyle/>
          <a:p>
            <a:endParaRPr lang="en-US"/>
          </a:p>
        </p:txBody>
      </p:sp>
      <p:sp>
        <p:nvSpPr>
          <p:cNvPr id="29706" name="Line 25"/>
          <p:cNvSpPr>
            <a:spLocks noChangeShapeType="1"/>
          </p:cNvSpPr>
          <p:nvPr/>
        </p:nvSpPr>
        <p:spPr bwMode="auto">
          <a:xfrm>
            <a:off x="669925" y="2495550"/>
            <a:ext cx="1588" cy="1943100"/>
          </a:xfrm>
          <a:prstGeom prst="line">
            <a:avLst/>
          </a:prstGeom>
          <a:noFill/>
          <a:ln w="0">
            <a:solidFill>
              <a:srgbClr val="000000"/>
            </a:solidFill>
            <a:round/>
            <a:headEnd/>
            <a:tailEnd/>
          </a:ln>
        </p:spPr>
        <p:txBody>
          <a:bodyPr/>
          <a:lstStyle/>
          <a:p>
            <a:endParaRPr lang="en-US"/>
          </a:p>
        </p:txBody>
      </p:sp>
      <p:sp>
        <p:nvSpPr>
          <p:cNvPr id="29707" name="Line 26"/>
          <p:cNvSpPr>
            <a:spLocks noChangeShapeType="1"/>
          </p:cNvSpPr>
          <p:nvPr/>
        </p:nvSpPr>
        <p:spPr bwMode="auto">
          <a:xfrm>
            <a:off x="617538" y="4438650"/>
            <a:ext cx="52387" cy="1588"/>
          </a:xfrm>
          <a:prstGeom prst="line">
            <a:avLst/>
          </a:prstGeom>
          <a:noFill/>
          <a:ln w="0">
            <a:solidFill>
              <a:srgbClr val="000000"/>
            </a:solidFill>
            <a:round/>
            <a:headEnd/>
            <a:tailEnd/>
          </a:ln>
        </p:spPr>
        <p:txBody>
          <a:bodyPr/>
          <a:lstStyle/>
          <a:p>
            <a:endParaRPr lang="en-US"/>
          </a:p>
        </p:txBody>
      </p:sp>
      <p:sp>
        <p:nvSpPr>
          <p:cNvPr id="29708" name="Line 27"/>
          <p:cNvSpPr>
            <a:spLocks noChangeShapeType="1"/>
          </p:cNvSpPr>
          <p:nvPr/>
        </p:nvSpPr>
        <p:spPr bwMode="auto">
          <a:xfrm>
            <a:off x="617538" y="4154488"/>
            <a:ext cx="52387" cy="1587"/>
          </a:xfrm>
          <a:prstGeom prst="line">
            <a:avLst/>
          </a:prstGeom>
          <a:noFill/>
          <a:ln w="0">
            <a:solidFill>
              <a:srgbClr val="000000"/>
            </a:solidFill>
            <a:round/>
            <a:headEnd/>
            <a:tailEnd/>
          </a:ln>
        </p:spPr>
        <p:txBody>
          <a:bodyPr/>
          <a:lstStyle/>
          <a:p>
            <a:endParaRPr lang="en-US"/>
          </a:p>
        </p:txBody>
      </p:sp>
      <p:sp>
        <p:nvSpPr>
          <p:cNvPr id="29709" name="Line 28"/>
          <p:cNvSpPr>
            <a:spLocks noChangeShapeType="1"/>
          </p:cNvSpPr>
          <p:nvPr/>
        </p:nvSpPr>
        <p:spPr bwMode="auto">
          <a:xfrm>
            <a:off x="617538" y="3884613"/>
            <a:ext cx="52387" cy="1587"/>
          </a:xfrm>
          <a:prstGeom prst="line">
            <a:avLst/>
          </a:prstGeom>
          <a:noFill/>
          <a:ln w="0">
            <a:solidFill>
              <a:srgbClr val="000000"/>
            </a:solidFill>
            <a:round/>
            <a:headEnd/>
            <a:tailEnd/>
          </a:ln>
        </p:spPr>
        <p:txBody>
          <a:bodyPr/>
          <a:lstStyle/>
          <a:p>
            <a:endParaRPr lang="en-US"/>
          </a:p>
        </p:txBody>
      </p:sp>
      <p:sp>
        <p:nvSpPr>
          <p:cNvPr id="29710" name="Line 29"/>
          <p:cNvSpPr>
            <a:spLocks noChangeShapeType="1"/>
          </p:cNvSpPr>
          <p:nvPr/>
        </p:nvSpPr>
        <p:spPr bwMode="auto">
          <a:xfrm>
            <a:off x="617538" y="3602038"/>
            <a:ext cx="52387" cy="1587"/>
          </a:xfrm>
          <a:prstGeom prst="line">
            <a:avLst/>
          </a:prstGeom>
          <a:noFill/>
          <a:ln w="0">
            <a:solidFill>
              <a:srgbClr val="000000"/>
            </a:solidFill>
            <a:round/>
            <a:headEnd/>
            <a:tailEnd/>
          </a:ln>
        </p:spPr>
        <p:txBody>
          <a:bodyPr/>
          <a:lstStyle/>
          <a:p>
            <a:endParaRPr lang="en-US"/>
          </a:p>
        </p:txBody>
      </p:sp>
      <p:sp>
        <p:nvSpPr>
          <p:cNvPr id="29711" name="Line 30"/>
          <p:cNvSpPr>
            <a:spLocks noChangeShapeType="1"/>
          </p:cNvSpPr>
          <p:nvPr/>
        </p:nvSpPr>
        <p:spPr bwMode="auto">
          <a:xfrm>
            <a:off x="617538" y="3332163"/>
            <a:ext cx="52387" cy="1587"/>
          </a:xfrm>
          <a:prstGeom prst="line">
            <a:avLst/>
          </a:prstGeom>
          <a:noFill/>
          <a:ln w="0">
            <a:solidFill>
              <a:srgbClr val="000000"/>
            </a:solidFill>
            <a:round/>
            <a:headEnd/>
            <a:tailEnd/>
          </a:ln>
        </p:spPr>
        <p:txBody>
          <a:bodyPr/>
          <a:lstStyle/>
          <a:p>
            <a:endParaRPr lang="en-US"/>
          </a:p>
        </p:txBody>
      </p:sp>
      <p:sp>
        <p:nvSpPr>
          <p:cNvPr id="29712" name="Line 31"/>
          <p:cNvSpPr>
            <a:spLocks noChangeShapeType="1"/>
          </p:cNvSpPr>
          <p:nvPr/>
        </p:nvSpPr>
        <p:spPr bwMode="auto">
          <a:xfrm>
            <a:off x="617538" y="3048000"/>
            <a:ext cx="52387" cy="1588"/>
          </a:xfrm>
          <a:prstGeom prst="line">
            <a:avLst/>
          </a:prstGeom>
          <a:noFill/>
          <a:ln w="0">
            <a:solidFill>
              <a:srgbClr val="000000"/>
            </a:solidFill>
            <a:round/>
            <a:headEnd/>
            <a:tailEnd/>
          </a:ln>
        </p:spPr>
        <p:txBody>
          <a:bodyPr/>
          <a:lstStyle/>
          <a:p>
            <a:endParaRPr lang="en-US"/>
          </a:p>
        </p:txBody>
      </p:sp>
      <p:sp>
        <p:nvSpPr>
          <p:cNvPr id="29713" name="Line 32"/>
          <p:cNvSpPr>
            <a:spLocks noChangeShapeType="1"/>
          </p:cNvSpPr>
          <p:nvPr/>
        </p:nvSpPr>
        <p:spPr bwMode="auto">
          <a:xfrm>
            <a:off x="617538" y="2778125"/>
            <a:ext cx="52387" cy="1588"/>
          </a:xfrm>
          <a:prstGeom prst="line">
            <a:avLst/>
          </a:prstGeom>
          <a:noFill/>
          <a:ln w="0">
            <a:solidFill>
              <a:srgbClr val="000000"/>
            </a:solidFill>
            <a:round/>
            <a:headEnd/>
            <a:tailEnd/>
          </a:ln>
        </p:spPr>
        <p:txBody>
          <a:bodyPr/>
          <a:lstStyle/>
          <a:p>
            <a:endParaRPr lang="en-US"/>
          </a:p>
        </p:txBody>
      </p:sp>
      <p:sp>
        <p:nvSpPr>
          <p:cNvPr id="29714" name="Line 33"/>
          <p:cNvSpPr>
            <a:spLocks noChangeShapeType="1"/>
          </p:cNvSpPr>
          <p:nvPr/>
        </p:nvSpPr>
        <p:spPr bwMode="auto">
          <a:xfrm>
            <a:off x="617538" y="2495550"/>
            <a:ext cx="52387" cy="1588"/>
          </a:xfrm>
          <a:prstGeom prst="line">
            <a:avLst/>
          </a:prstGeom>
          <a:noFill/>
          <a:ln w="0">
            <a:solidFill>
              <a:srgbClr val="000000"/>
            </a:solidFill>
            <a:round/>
            <a:headEnd/>
            <a:tailEnd/>
          </a:ln>
        </p:spPr>
        <p:txBody>
          <a:bodyPr/>
          <a:lstStyle/>
          <a:p>
            <a:endParaRPr lang="en-US"/>
          </a:p>
        </p:txBody>
      </p:sp>
      <p:sp>
        <p:nvSpPr>
          <p:cNvPr id="29715" name="Line 34"/>
          <p:cNvSpPr>
            <a:spLocks noChangeShapeType="1"/>
          </p:cNvSpPr>
          <p:nvPr/>
        </p:nvSpPr>
        <p:spPr bwMode="auto">
          <a:xfrm>
            <a:off x="669925" y="4438650"/>
            <a:ext cx="6756400" cy="1588"/>
          </a:xfrm>
          <a:prstGeom prst="line">
            <a:avLst/>
          </a:prstGeom>
          <a:noFill/>
          <a:ln w="0">
            <a:solidFill>
              <a:srgbClr val="000000"/>
            </a:solidFill>
            <a:round/>
            <a:headEnd/>
            <a:tailEnd/>
          </a:ln>
        </p:spPr>
        <p:txBody>
          <a:bodyPr/>
          <a:lstStyle/>
          <a:p>
            <a:endParaRPr lang="en-US"/>
          </a:p>
        </p:txBody>
      </p:sp>
      <p:sp>
        <p:nvSpPr>
          <p:cNvPr id="29716" name="Line 35"/>
          <p:cNvSpPr>
            <a:spLocks noChangeShapeType="1"/>
          </p:cNvSpPr>
          <p:nvPr/>
        </p:nvSpPr>
        <p:spPr bwMode="auto">
          <a:xfrm flipV="1">
            <a:off x="669925" y="4438650"/>
            <a:ext cx="1588" cy="50800"/>
          </a:xfrm>
          <a:prstGeom prst="line">
            <a:avLst/>
          </a:prstGeom>
          <a:noFill/>
          <a:ln w="0">
            <a:solidFill>
              <a:srgbClr val="000000"/>
            </a:solidFill>
            <a:round/>
            <a:headEnd/>
            <a:tailEnd/>
          </a:ln>
        </p:spPr>
        <p:txBody>
          <a:bodyPr/>
          <a:lstStyle/>
          <a:p>
            <a:endParaRPr lang="en-US"/>
          </a:p>
        </p:txBody>
      </p:sp>
      <p:sp>
        <p:nvSpPr>
          <p:cNvPr id="29717" name="Line 36"/>
          <p:cNvSpPr>
            <a:spLocks noChangeShapeType="1"/>
          </p:cNvSpPr>
          <p:nvPr/>
        </p:nvSpPr>
        <p:spPr bwMode="auto">
          <a:xfrm flipV="1">
            <a:off x="1350963" y="4438650"/>
            <a:ext cx="1587" cy="50800"/>
          </a:xfrm>
          <a:prstGeom prst="line">
            <a:avLst/>
          </a:prstGeom>
          <a:noFill/>
          <a:ln w="0">
            <a:solidFill>
              <a:srgbClr val="000000"/>
            </a:solidFill>
            <a:round/>
            <a:headEnd/>
            <a:tailEnd/>
          </a:ln>
        </p:spPr>
        <p:txBody>
          <a:bodyPr/>
          <a:lstStyle/>
          <a:p>
            <a:endParaRPr lang="en-US"/>
          </a:p>
        </p:txBody>
      </p:sp>
      <p:sp>
        <p:nvSpPr>
          <p:cNvPr id="29718" name="Line 37"/>
          <p:cNvSpPr>
            <a:spLocks noChangeShapeType="1"/>
          </p:cNvSpPr>
          <p:nvPr/>
        </p:nvSpPr>
        <p:spPr bwMode="auto">
          <a:xfrm flipV="1">
            <a:off x="2020888" y="4438650"/>
            <a:ext cx="1587" cy="50800"/>
          </a:xfrm>
          <a:prstGeom prst="line">
            <a:avLst/>
          </a:prstGeom>
          <a:noFill/>
          <a:ln w="0">
            <a:solidFill>
              <a:srgbClr val="000000"/>
            </a:solidFill>
            <a:round/>
            <a:headEnd/>
            <a:tailEnd/>
          </a:ln>
        </p:spPr>
        <p:txBody>
          <a:bodyPr/>
          <a:lstStyle/>
          <a:p>
            <a:endParaRPr lang="en-US"/>
          </a:p>
        </p:txBody>
      </p:sp>
      <p:sp>
        <p:nvSpPr>
          <p:cNvPr id="29719" name="Line 38"/>
          <p:cNvSpPr>
            <a:spLocks noChangeShapeType="1"/>
          </p:cNvSpPr>
          <p:nvPr/>
        </p:nvSpPr>
        <p:spPr bwMode="auto">
          <a:xfrm flipV="1">
            <a:off x="2703513" y="4438650"/>
            <a:ext cx="1587" cy="50800"/>
          </a:xfrm>
          <a:prstGeom prst="line">
            <a:avLst/>
          </a:prstGeom>
          <a:noFill/>
          <a:ln w="0">
            <a:solidFill>
              <a:srgbClr val="000000"/>
            </a:solidFill>
            <a:round/>
            <a:headEnd/>
            <a:tailEnd/>
          </a:ln>
        </p:spPr>
        <p:txBody>
          <a:bodyPr/>
          <a:lstStyle/>
          <a:p>
            <a:endParaRPr lang="en-US"/>
          </a:p>
        </p:txBody>
      </p:sp>
      <p:sp>
        <p:nvSpPr>
          <p:cNvPr id="29720" name="Line 39"/>
          <p:cNvSpPr>
            <a:spLocks noChangeShapeType="1"/>
          </p:cNvSpPr>
          <p:nvPr/>
        </p:nvSpPr>
        <p:spPr bwMode="auto">
          <a:xfrm flipV="1">
            <a:off x="3371850" y="4438650"/>
            <a:ext cx="1588" cy="50800"/>
          </a:xfrm>
          <a:prstGeom prst="line">
            <a:avLst/>
          </a:prstGeom>
          <a:noFill/>
          <a:ln w="0">
            <a:solidFill>
              <a:srgbClr val="000000"/>
            </a:solidFill>
            <a:round/>
            <a:headEnd/>
            <a:tailEnd/>
          </a:ln>
        </p:spPr>
        <p:txBody>
          <a:bodyPr/>
          <a:lstStyle/>
          <a:p>
            <a:endParaRPr lang="en-US"/>
          </a:p>
        </p:txBody>
      </p:sp>
      <p:sp>
        <p:nvSpPr>
          <p:cNvPr id="29721" name="Line 40"/>
          <p:cNvSpPr>
            <a:spLocks noChangeShapeType="1"/>
          </p:cNvSpPr>
          <p:nvPr/>
        </p:nvSpPr>
        <p:spPr bwMode="auto">
          <a:xfrm flipV="1">
            <a:off x="4054475" y="4438650"/>
            <a:ext cx="1588" cy="50800"/>
          </a:xfrm>
          <a:prstGeom prst="line">
            <a:avLst/>
          </a:prstGeom>
          <a:noFill/>
          <a:ln w="0">
            <a:solidFill>
              <a:srgbClr val="000000"/>
            </a:solidFill>
            <a:round/>
            <a:headEnd/>
            <a:tailEnd/>
          </a:ln>
        </p:spPr>
        <p:txBody>
          <a:bodyPr/>
          <a:lstStyle/>
          <a:p>
            <a:endParaRPr lang="en-US"/>
          </a:p>
        </p:txBody>
      </p:sp>
      <p:sp>
        <p:nvSpPr>
          <p:cNvPr id="29722" name="Line 41"/>
          <p:cNvSpPr>
            <a:spLocks noChangeShapeType="1"/>
          </p:cNvSpPr>
          <p:nvPr/>
        </p:nvSpPr>
        <p:spPr bwMode="auto">
          <a:xfrm flipV="1">
            <a:off x="4724400" y="4438650"/>
            <a:ext cx="1588" cy="50800"/>
          </a:xfrm>
          <a:prstGeom prst="line">
            <a:avLst/>
          </a:prstGeom>
          <a:noFill/>
          <a:ln w="0">
            <a:solidFill>
              <a:srgbClr val="000000"/>
            </a:solidFill>
            <a:round/>
            <a:headEnd/>
            <a:tailEnd/>
          </a:ln>
        </p:spPr>
        <p:txBody>
          <a:bodyPr/>
          <a:lstStyle/>
          <a:p>
            <a:endParaRPr lang="en-US"/>
          </a:p>
        </p:txBody>
      </p:sp>
      <p:sp>
        <p:nvSpPr>
          <p:cNvPr id="29723" name="Line 42"/>
          <p:cNvSpPr>
            <a:spLocks noChangeShapeType="1"/>
          </p:cNvSpPr>
          <p:nvPr/>
        </p:nvSpPr>
        <p:spPr bwMode="auto">
          <a:xfrm flipV="1">
            <a:off x="5405438" y="4438650"/>
            <a:ext cx="1587" cy="50800"/>
          </a:xfrm>
          <a:prstGeom prst="line">
            <a:avLst/>
          </a:prstGeom>
          <a:noFill/>
          <a:ln w="0">
            <a:solidFill>
              <a:srgbClr val="000000"/>
            </a:solidFill>
            <a:round/>
            <a:headEnd/>
            <a:tailEnd/>
          </a:ln>
        </p:spPr>
        <p:txBody>
          <a:bodyPr/>
          <a:lstStyle/>
          <a:p>
            <a:endParaRPr lang="en-US"/>
          </a:p>
        </p:txBody>
      </p:sp>
      <p:sp>
        <p:nvSpPr>
          <p:cNvPr id="29724" name="Line 43"/>
          <p:cNvSpPr>
            <a:spLocks noChangeShapeType="1"/>
          </p:cNvSpPr>
          <p:nvPr/>
        </p:nvSpPr>
        <p:spPr bwMode="auto">
          <a:xfrm flipV="1">
            <a:off x="6075363" y="4438650"/>
            <a:ext cx="1587" cy="50800"/>
          </a:xfrm>
          <a:prstGeom prst="line">
            <a:avLst/>
          </a:prstGeom>
          <a:noFill/>
          <a:ln w="0">
            <a:solidFill>
              <a:srgbClr val="000000"/>
            </a:solidFill>
            <a:round/>
            <a:headEnd/>
            <a:tailEnd/>
          </a:ln>
        </p:spPr>
        <p:txBody>
          <a:bodyPr/>
          <a:lstStyle/>
          <a:p>
            <a:endParaRPr lang="en-US"/>
          </a:p>
        </p:txBody>
      </p:sp>
      <p:sp>
        <p:nvSpPr>
          <p:cNvPr id="29725" name="Line 44"/>
          <p:cNvSpPr>
            <a:spLocks noChangeShapeType="1"/>
          </p:cNvSpPr>
          <p:nvPr/>
        </p:nvSpPr>
        <p:spPr bwMode="auto">
          <a:xfrm flipV="1">
            <a:off x="6757988" y="4438650"/>
            <a:ext cx="1587" cy="50800"/>
          </a:xfrm>
          <a:prstGeom prst="line">
            <a:avLst/>
          </a:prstGeom>
          <a:noFill/>
          <a:ln w="0">
            <a:solidFill>
              <a:srgbClr val="000000"/>
            </a:solidFill>
            <a:round/>
            <a:headEnd/>
            <a:tailEnd/>
          </a:ln>
        </p:spPr>
        <p:txBody>
          <a:bodyPr/>
          <a:lstStyle/>
          <a:p>
            <a:endParaRPr lang="en-US"/>
          </a:p>
        </p:txBody>
      </p:sp>
      <p:sp>
        <p:nvSpPr>
          <p:cNvPr id="29726" name="Line 45"/>
          <p:cNvSpPr>
            <a:spLocks noChangeShapeType="1"/>
          </p:cNvSpPr>
          <p:nvPr/>
        </p:nvSpPr>
        <p:spPr bwMode="auto">
          <a:xfrm flipV="1">
            <a:off x="7426325" y="4438650"/>
            <a:ext cx="1588" cy="50800"/>
          </a:xfrm>
          <a:prstGeom prst="line">
            <a:avLst/>
          </a:prstGeom>
          <a:noFill/>
          <a:ln w="0">
            <a:solidFill>
              <a:srgbClr val="000000"/>
            </a:solidFill>
            <a:round/>
            <a:headEnd/>
            <a:tailEnd/>
          </a:ln>
        </p:spPr>
        <p:txBody>
          <a:bodyPr/>
          <a:lstStyle/>
          <a:p>
            <a:endParaRPr lang="en-US"/>
          </a:p>
        </p:txBody>
      </p:sp>
      <p:sp>
        <p:nvSpPr>
          <p:cNvPr id="29727" name="Rectangle 46"/>
          <p:cNvSpPr>
            <a:spLocks noChangeArrowheads="1"/>
          </p:cNvSpPr>
          <p:nvPr/>
        </p:nvSpPr>
        <p:spPr bwMode="auto">
          <a:xfrm>
            <a:off x="533400" y="1828800"/>
            <a:ext cx="7094538" cy="30797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2000" b="1">
                <a:solidFill>
                  <a:srgbClr val="FF0066"/>
                </a:solidFill>
                <a:latin typeface="Arial" charset="0"/>
              </a:rPr>
              <a:t>Unemployment/Vacancy ratio Portsmouth TTWA, Oct 2000</a:t>
            </a:r>
            <a:endParaRPr lang="en-GB" sz="2000" b="1">
              <a:solidFill>
                <a:srgbClr val="FF0066"/>
              </a:solidFill>
            </a:endParaRPr>
          </a:p>
        </p:txBody>
      </p:sp>
      <p:sp>
        <p:nvSpPr>
          <p:cNvPr id="29728" name="Rectangle 47"/>
          <p:cNvSpPr>
            <a:spLocks noChangeArrowheads="1"/>
          </p:cNvSpPr>
          <p:nvPr/>
        </p:nvSpPr>
        <p:spPr bwMode="auto">
          <a:xfrm>
            <a:off x="219075" y="4335463"/>
            <a:ext cx="325438"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0.00</a:t>
            </a:r>
            <a:endParaRPr lang="en-GB" sz="1800" b="1"/>
          </a:p>
        </p:txBody>
      </p:sp>
      <p:sp>
        <p:nvSpPr>
          <p:cNvPr id="29729" name="Rectangle 48"/>
          <p:cNvSpPr>
            <a:spLocks noChangeArrowheads="1"/>
          </p:cNvSpPr>
          <p:nvPr/>
        </p:nvSpPr>
        <p:spPr bwMode="auto">
          <a:xfrm>
            <a:off x="219075" y="4052888"/>
            <a:ext cx="325438"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0.50</a:t>
            </a:r>
            <a:endParaRPr lang="en-GB" sz="1800" b="1"/>
          </a:p>
        </p:txBody>
      </p:sp>
      <p:sp>
        <p:nvSpPr>
          <p:cNvPr id="29730" name="Rectangle 49"/>
          <p:cNvSpPr>
            <a:spLocks noChangeArrowheads="1"/>
          </p:cNvSpPr>
          <p:nvPr/>
        </p:nvSpPr>
        <p:spPr bwMode="auto">
          <a:xfrm>
            <a:off x="219075" y="3781425"/>
            <a:ext cx="325438"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1.00</a:t>
            </a:r>
            <a:endParaRPr lang="en-GB" sz="1800" b="1"/>
          </a:p>
        </p:txBody>
      </p:sp>
      <p:sp>
        <p:nvSpPr>
          <p:cNvPr id="29731" name="Rectangle 50"/>
          <p:cNvSpPr>
            <a:spLocks noChangeArrowheads="1"/>
          </p:cNvSpPr>
          <p:nvPr/>
        </p:nvSpPr>
        <p:spPr bwMode="auto">
          <a:xfrm>
            <a:off x="219075" y="3498850"/>
            <a:ext cx="325438"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1.50</a:t>
            </a:r>
            <a:endParaRPr lang="en-GB" sz="1800" b="1"/>
          </a:p>
        </p:txBody>
      </p:sp>
      <p:sp>
        <p:nvSpPr>
          <p:cNvPr id="29732" name="Rectangle 51"/>
          <p:cNvSpPr>
            <a:spLocks noChangeArrowheads="1"/>
          </p:cNvSpPr>
          <p:nvPr/>
        </p:nvSpPr>
        <p:spPr bwMode="auto">
          <a:xfrm>
            <a:off x="219075" y="3228975"/>
            <a:ext cx="325438"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2.00</a:t>
            </a:r>
            <a:endParaRPr lang="en-GB" sz="1800" b="1"/>
          </a:p>
        </p:txBody>
      </p:sp>
      <p:sp>
        <p:nvSpPr>
          <p:cNvPr id="29733" name="Rectangle 52"/>
          <p:cNvSpPr>
            <a:spLocks noChangeArrowheads="1"/>
          </p:cNvSpPr>
          <p:nvPr/>
        </p:nvSpPr>
        <p:spPr bwMode="auto">
          <a:xfrm>
            <a:off x="219075" y="2944813"/>
            <a:ext cx="325438"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2.50</a:t>
            </a:r>
            <a:endParaRPr lang="en-GB" sz="1800" b="1"/>
          </a:p>
        </p:txBody>
      </p:sp>
      <p:sp>
        <p:nvSpPr>
          <p:cNvPr id="29734" name="Rectangle 53"/>
          <p:cNvSpPr>
            <a:spLocks noChangeArrowheads="1"/>
          </p:cNvSpPr>
          <p:nvPr/>
        </p:nvSpPr>
        <p:spPr bwMode="auto">
          <a:xfrm>
            <a:off x="219075" y="2674938"/>
            <a:ext cx="325438"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3.00</a:t>
            </a:r>
            <a:endParaRPr lang="en-GB" sz="1800" b="1"/>
          </a:p>
        </p:txBody>
      </p:sp>
      <p:sp>
        <p:nvSpPr>
          <p:cNvPr id="29735" name="Rectangle 54"/>
          <p:cNvSpPr>
            <a:spLocks noChangeArrowheads="1"/>
          </p:cNvSpPr>
          <p:nvPr/>
        </p:nvSpPr>
        <p:spPr bwMode="auto">
          <a:xfrm>
            <a:off x="219075" y="2392363"/>
            <a:ext cx="325438"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3.50</a:t>
            </a:r>
            <a:endParaRPr lang="en-GB" sz="1800" b="1"/>
          </a:p>
        </p:txBody>
      </p:sp>
      <p:sp>
        <p:nvSpPr>
          <p:cNvPr id="29736" name="Rectangle 56"/>
          <p:cNvSpPr>
            <a:spLocks noChangeArrowheads="1"/>
          </p:cNvSpPr>
          <p:nvPr/>
        </p:nvSpPr>
        <p:spPr bwMode="auto">
          <a:xfrm rot="-5400000">
            <a:off x="296070" y="5152231"/>
            <a:ext cx="1655762"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Service Occupations</a:t>
            </a:r>
            <a:endParaRPr lang="en-GB" sz="1800" b="1"/>
          </a:p>
        </p:txBody>
      </p:sp>
      <p:grpSp>
        <p:nvGrpSpPr>
          <p:cNvPr id="112711" name="Group 71"/>
          <p:cNvGrpSpPr>
            <a:grpSpLocks/>
          </p:cNvGrpSpPr>
          <p:nvPr/>
        </p:nvGrpSpPr>
        <p:grpSpPr bwMode="auto">
          <a:xfrm>
            <a:off x="771525" y="3581400"/>
            <a:ext cx="1285875" cy="2627313"/>
            <a:chOff x="486" y="2256"/>
            <a:chExt cx="810" cy="1655"/>
          </a:xfrm>
        </p:grpSpPr>
        <p:sp>
          <p:nvSpPr>
            <p:cNvPr id="29763" name="Text Box 5"/>
            <p:cNvSpPr txBox="1">
              <a:spLocks noChangeArrowheads="1"/>
            </p:cNvSpPr>
            <p:nvPr/>
          </p:nvSpPr>
          <p:spPr bwMode="auto">
            <a:xfrm>
              <a:off x="528" y="2256"/>
              <a:ext cx="768" cy="233"/>
            </a:xfrm>
            <a:prstGeom prst="rect">
              <a:avLst/>
            </a:prstGeom>
            <a:noFill/>
            <a:ln w="12700">
              <a:noFill/>
              <a:miter lim="800000"/>
              <a:headEnd/>
              <a:tailEnd/>
            </a:ln>
          </p:spPr>
          <p:txBody>
            <a:bodyPr lIns="92075" tIns="46038" rIns="92075" bIns="46038">
              <a:spAutoFit/>
            </a:bodyPr>
            <a:lstStyle/>
            <a:p>
              <a:pPr eaLnBrk="0" hangingPunct="0">
                <a:spcBef>
                  <a:spcPct val="50000"/>
                </a:spcBef>
                <a:buClr>
                  <a:schemeClr val="tx2"/>
                </a:buClr>
                <a:buSzPct val="75000"/>
                <a:buFont typeface="Monotype Sorts"/>
                <a:buNone/>
              </a:pPr>
              <a:r>
                <a:rPr lang="en-GB" sz="1800" b="1">
                  <a:latin typeface="Arial" charset="0"/>
                </a:rPr>
                <a:t>Frictional</a:t>
              </a:r>
            </a:p>
          </p:txBody>
        </p:sp>
        <p:sp>
          <p:nvSpPr>
            <p:cNvPr id="29764" name="Rectangle 15"/>
            <p:cNvSpPr>
              <a:spLocks noChangeArrowheads="1"/>
            </p:cNvSpPr>
            <p:nvPr/>
          </p:nvSpPr>
          <p:spPr bwMode="auto">
            <a:xfrm>
              <a:off x="486" y="2650"/>
              <a:ext cx="292" cy="146"/>
            </a:xfrm>
            <a:prstGeom prst="rect">
              <a:avLst/>
            </a:prstGeom>
            <a:solidFill>
              <a:srgbClr val="008000"/>
            </a:solidFill>
            <a:ln w="12700">
              <a:solidFill>
                <a:srgbClr val="000000"/>
              </a:solidFill>
              <a:miter lim="800000"/>
              <a:headEnd/>
              <a:tailEnd/>
            </a:ln>
          </p:spPr>
          <p:txBody>
            <a:bodyPr/>
            <a:lstStyle/>
            <a:p>
              <a:pPr eaLnBrk="0" hangingPunct="0"/>
              <a:endParaRPr lang="en-US"/>
            </a:p>
          </p:txBody>
        </p:sp>
        <p:sp>
          <p:nvSpPr>
            <p:cNvPr id="29765" name="Rectangle 16"/>
            <p:cNvSpPr>
              <a:spLocks noChangeArrowheads="1"/>
            </p:cNvSpPr>
            <p:nvPr/>
          </p:nvSpPr>
          <p:spPr bwMode="auto">
            <a:xfrm>
              <a:off x="916" y="2617"/>
              <a:ext cx="284" cy="179"/>
            </a:xfrm>
            <a:prstGeom prst="rect">
              <a:avLst/>
            </a:prstGeom>
            <a:solidFill>
              <a:srgbClr val="008000"/>
            </a:solidFill>
            <a:ln w="12700">
              <a:solidFill>
                <a:srgbClr val="000000"/>
              </a:solidFill>
              <a:miter lim="800000"/>
              <a:headEnd/>
              <a:tailEnd/>
            </a:ln>
          </p:spPr>
          <p:txBody>
            <a:bodyPr/>
            <a:lstStyle/>
            <a:p>
              <a:pPr eaLnBrk="0" hangingPunct="0"/>
              <a:endParaRPr lang="en-US"/>
            </a:p>
          </p:txBody>
        </p:sp>
        <p:sp>
          <p:nvSpPr>
            <p:cNvPr id="29766" name="Rectangle 55"/>
            <p:cNvSpPr>
              <a:spLocks noChangeArrowheads="1"/>
            </p:cNvSpPr>
            <p:nvPr/>
          </p:nvSpPr>
          <p:spPr bwMode="auto">
            <a:xfrm rot="-5400000">
              <a:off x="51" y="3334"/>
              <a:ext cx="1019" cy="136"/>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Personal/</a:t>
              </a:r>
              <a:r>
                <a:rPr lang="en-GB" sz="1400" b="1">
                  <a:solidFill>
                    <a:srgbClr val="000000"/>
                  </a:solidFill>
                  <a:latin typeface="Arial" charset="0"/>
                </a:rPr>
                <a:t>Protective</a:t>
              </a:r>
              <a:endParaRPr lang="en-GB" sz="1400" b="1"/>
            </a:p>
          </p:txBody>
        </p:sp>
        <p:sp>
          <p:nvSpPr>
            <p:cNvPr id="29767" name="Rectangle 57"/>
            <p:cNvSpPr>
              <a:spLocks noChangeArrowheads="1"/>
            </p:cNvSpPr>
            <p:nvPr/>
          </p:nvSpPr>
          <p:spPr bwMode="auto">
            <a:xfrm rot="-5400000">
              <a:off x="601" y="3205"/>
              <a:ext cx="943" cy="126"/>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Sales Occupations</a:t>
              </a:r>
              <a:endParaRPr lang="en-GB" sz="1800" b="1"/>
            </a:p>
          </p:txBody>
        </p:sp>
      </p:grpSp>
      <p:sp>
        <p:nvSpPr>
          <p:cNvPr id="29738" name="Rectangle 59"/>
          <p:cNvSpPr>
            <a:spLocks noChangeArrowheads="1"/>
          </p:cNvSpPr>
          <p:nvPr/>
        </p:nvSpPr>
        <p:spPr bwMode="auto">
          <a:xfrm rot="-5400000">
            <a:off x="1968501" y="5141912"/>
            <a:ext cx="1016000"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Occupations</a:t>
            </a:r>
            <a:endParaRPr lang="en-GB" sz="1800" b="1"/>
          </a:p>
        </p:txBody>
      </p:sp>
      <p:sp>
        <p:nvSpPr>
          <p:cNvPr id="29739" name="Rectangle 61"/>
          <p:cNvSpPr>
            <a:spLocks noChangeArrowheads="1"/>
          </p:cNvSpPr>
          <p:nvPr/>
        </p:nvSpPr>
        <p:spPr bwMode="auto">
          <a:xfrm rot="-5400000">
            <a:off x="2726532" y="4933156"/>
            <a:ext cx="865188"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Operatives</a:t>
            </a:r>
            <a:endParaRPr lang="en-GB" sz="1800" b="1"/>
          </a:p>
        </p:txBody>
      </p:sp>
      <p:sp>
        <p:nvSpPr>
          <p:cNvPr id="29740" name="Rectangle 65"/>
          <p:cNvSpPr>
            <a:spLocks noChangeArrowheads="1"/>
          </p:cNvSpPr>
          <p:nvPr/>
        </p:nvSpPr>
        <p:spPr bwMode="auto">
          <a:xfrm rot="-5400000">
            <a:off x="4670426" y="4883150"/>
            <a:ext cx="1016000"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Occupations</a:t>
            </a:r>
            <a:endParaRPr lang="en-GB" sz="1800" b="1"/>
          </a:p>
        </p:txBody>
      </p:sp>
      <p:grpSp>
        <p:nvGrpSpPr>
          <p:cNvPr id="112712" name="Group 72"/>
          <p:cNvGrpSpPr>
            <a:grpSpLocks/>
          </p:cNvGrpSpPr>
          <p:nvPr/>
        </p:nvGrpSpPr>
        <p:grpSpPr bwMode="auto">
          <a:xfrm>
            <a:off x="2124075" y="3678238"/>
            <a:ext cx="3835400" cy="2736850"/>
            <a:chOff x="1338" y="2317"/>
            <a:chExt cx="2416" cy="1724"/>
          </a:xfrm>
        </p:grpSpPr>
        <p:sp>
          <p:nvSpPr>
            <p:cNvPr id="29751" name="Rectangle 17"/>
            <p:cNvSpPr>
              <a:spLocks noChangeArrowheads="1"/>
            </p:cNvSpPr>
            <p:nvPr/>
          </p:nvSpPr>
          <p:spPr bwMode="auto">
            <a:xfrm>
              <a:off x="1338" y="2480"/>
              <a:ext cx="292" cy="316"/>
            </a:xfrm>
            <a:prstGeom prst="rect">
              <a:avLst/>
            </a:prstGeom>
            <a:solidFill>
              <a:srgbClr val="9999FF"/>
            </a:solidFill>
            <a:ln w="12700">
              <a:solidFill>
                <a:srgbClr val="000000"/>
              </a:solidFill>
              <a:miter lim="800000"/>
              <a:headEnd/>
              <a:tailEnd/>
            </a:ln>
          </p:spPr>
          <p:txBody>
            <a:bodyPr/>
            <a:lstStyle/>
            <a:p>
              <a:pPr eaLnBrk="0" hangingPunct="0"/>
              <a:endParaRPr lang="en-US"/>
            </a:p>
          </p:txBody>
        </p:sp>
        <p:sp>
          <p:nvSpPr>
            <p:cNvPr id="29752" name="Rectangle 18"/>
            <p:cNvSpPr>
              <a:spLocks noChangeArrowheads="1"/>
            </p:cNvSpPr>
            <p:nvPr/>
          </p:nvSpPr>
          <p:spPr bwMode="auto">
            <a:xfrm>
              <a:off x="1768" y="2463"/>
              <a:ext cx="283" cy="333"/>
            </a:xfrm>
            <a:prstGeom prst="rect">
              <a:avLst/>
            </a:prstGeom>
            <a:solidFill>
              <a:srgbClr val="9999FF"/>
            </a:solidFill>
            <a:ln w="12700">
              <a:solidFill>
                <a:srgbClr val="000000"/>
              </a:solidFill>
              <a:miter lim="800000"/>
              <a:headEnd/>
              <a:tailEnd/>
            </a:ln>
          </p:spPr>
          <p:txBody>
            <a:bodyPr/>
            <a:lstStyle/>
            <a:p>
              <a:pPr eaLnBrk="0" hangingPunct="0"/>
              <a:endParaRPr lang="en-US"/>
            </a:p>
          </p:txBody>
        </p:sp>
        <p:sp>
          <p:nvSpPr>
            <p:cNvPr id="29753" name="Rectangle 19"/>
            <p:cNvSpPr>
              <a:spLocks noChangeArrowheads="1"/>
            </p:cNvSpPr>
            <p:nvPr/>
          </p:nvSpPr>
          <p:spPr bwMode="auto">
            <a:xfrm>
              <a:off x="2189" y="2447"/>
              <a:ext cx="292" cy="349"/>
            </a:xfrm>
            <a:prstGeom prst="rect">
              <a:avLst/>
            </a:prstGeom>
            <a:solidFill>
              <a:srgbClr val="9999FF"/>
            </a:solidFill>
            <a:ln w="12700">
              <a:solidFill>
                <a:srgbClr val="000000"/>
              </a:solidFill>
              <a:miter lim="800000"/>
              <a:headEnd/>
              <a:tailEnd/>
            </a:ln>
          </p:spPr>
          <p:txBody>
            <a:bodyPr/>
            <a:lstStyle/>
            <a:p>
              <a:pPr eaLnBrk="0" hangingPunct="0"/>
              <a:endParaRPr lang="en-US"/>
            </a:p>
          </p:txBody>
        </p:sp>
        <p:sp>
          <p:nvSpPr>
            <p:cNvPr id="29754" name="Rectangle 20"/>
            <p:cNvSpPr>
              <a:spLocks noChangeArrowheads="1"/>
            </p:cNvSpPr>
            <p:nvPr/>
          </p:nvSpPr>
          <p:spPr bwMode="auto">
            <a:xfrm>
              <a:off x="2619" y="2342"/>
              <a:ext cx="284" cy="454"/>
            </a:xfrm>
            <a:prstGeom prst="rect">
              <a:avLst/>
            </a:prstGeom>
            <a:solidFill>
              <a:srgbClr val="9999FF"/>
            </a:solidFill>
            <a:ln w="12700">
              <a:solidFill>
                <a:srgbClr val="000000"/>
              </a:solidFill>
              <a:miter lim="800000"/>
              <a:headEnd/>
              <a:tailEnd/>
            </a:ln>
          </p:spPr>
          <p:txBody>
            <a:bodyPr/>
            <a:lstStyle/>
            <a:p>
              <a:pPr eaLnBrk="0" hangingPunct="0"/>
              <a:endParaRPr lang="en-US"/>
            </a:p>
          </p:txBody>
        </p:sp>
        <p:sp>
          <p:nvSpPr>
            <p:cNvPr id="29755" name="Rectangle 21"/>
            <p:cNvSpPr>
              <a:spLocks noChangeArrowheads="1"/>
            </p:cNvSpPr>
            <p:nvPr/>
          </p:nvSpPr>
          <p:spPr bwMode="auto">
            <a:xfrm>
              <a:off x="3041" y="2334"/>
              <a:ext cx="291" cy="462"/>
            </a:xfrm>
            <a:prstGeom prst="rect">
              <a:avLst/>
            </a:prstGeom>
            <a:solidFill>
              <a:srgbClr val="9999FF"/>
            </a:solidFill>
            <a:ln w="12700">
              <a:solidFill>
                <a:srgbClr val="000000"/>
              </a:solidFill>
              <a:miter lim="800000"/>
              <a:headEnd/>
              <a:tailEnd/>
            </a:ln>
          </p:spPr>
          <p:txBody>
            <a:bodyPr/>
            <a:lstStyle/>
            <a:p>
              <a:pPr eaLnBrk="0" hangingPunct="0"/>
              <a:endParaRPr lang="en-US"/>
            </a:p>
          </p:txBody>
        </p:sp>
        <p:sp>
          <p:nvSpPr>
            <p:cNvPr id="29756" name="Rectangle 22"/>
            <p:cNvSpPr>
              <a:spLocks noChangeArrowheads="1"/>
            </p:cNvSpPr>
            <p:nvPr/>
          </p:nvSpPr>
          <p:spPr bwMode="auto">
            <a:xfrm>
              <a:off x="3470" y="2317"/>
              <a:ext cx="284" cy="479"/>
            </a:xfrm>
            <a:prstGeom prst="rect">
              <a:avLst/>
            </a:prstGeom>
            <a:solidFill>
              <a:srgbClr val="9999FF"/>
            </a:solidFill>
            <a:ln w="12700">
              <a:solidFill>
                <a:srgbClr val="000000"/>
              </a:solidFill>
              <a:miter lim="800000"/>
              <a:headEnd/>
              <a:tailEnd/>
            </a:ln>
          </p:spPr>
          <p:txBody>
            <a:bodyPr/>
            <a:lstStyle/>
            <a:p>
              <a:pPr eaLnBrk="0" hangingPunct="0"/>
              <a:endParaRPr lang="en-US"/>
            </a:p>
          </p:txBody>
        </p:sp>
        <p:sp>
          <p:nvSpPr>
            <p:cNvPr id="29757" name="Rectangle 58"/>
            <p:cNvSpPr>
              <a:spLocks noChangeArrowheads="1"/>
            </p:cNvSpPr>
            <p:nvPr/>
          </p:nvSpPr>
          <p:spPr bwMode="auto">
            <a:xfrm rot="-5400000">
              <a:off x="949" y="3242"/>
              <a:ext cx="946" cy="126"/>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Clerical/Secretarial</a:t>
              </a:r>
              <a:endParaRPr lang="en-GB" sz="1800" b="1"/>
            </a:p>
          </p:txBody>
        </p:sp>
        <p:sp>
          <p:nvSpPr>
            <p:cNvPr id="29758" name="Rectangle 60"/>
            <p:cNvSpPr>
              <a:spLocks noChangeArrowheads="1"/>
            </p:cNvSpPr>
            <p:nvPr/>
          </p:nvSpPr>
          <p:spPr bwMode="auto">
            <a:xfrm rot="-5400000">
              <a:off x="1498" y="3121"/>
              <a:ext cx="709" cy="126"/>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Plant/Machine</a:t>
              </a:r>
              <a:endParaRPr lang="en-GB" sz="1800" b="1"/>
            </a:p>
          </p:txBody>
        </p:sp>
        <p:sp>
          <p:nvSpPr>
            <p:cNvPr id="29759" name="Rectangle 62"/>
            <p:cNvSpPr>
              <a:spLocks noChangeArrowheads="1"/>
            </p:cNvSpPr>
            <p:nvPr/>
          </p:nvSpPr>
          <p:spPr bwMode="auto">
            <a:xfrm rot="-5400000">
              <a:off x="1953" y="3137"/>
              <a:ext cx="786" cy="126"/>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All occupations</a:t>
              </a:r>
              <a:endParaRPr lang="en-GB" sz="1800" b="1"/>
            </a:p>
          </p:txBody>
        </p:sp>
        <p:sp>
          <p:nvSpPr>
            <p:cNvPr id="29760" name="Rectangle 63"/>
            <p:cNvSpPr>
              <a:spLocks noChangeArrowheads="1"/>
            </p:cNvSpPr>
            <p:nvPr/>
          </p:nvSpPr>
          <p:spPr bwMode="auto">
            <a:xfrm rot="-5400000">
              <a:off x="2141" y="3344"/>
              <a:ext cx="1269" cy="126"/>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Managers/Administrators</a:t>
              </a:r>
              <a:endParaRPr lang="en-GB" sz="1800" b="1"/>
            </a:p>
          </p:txBody>
        </p:sp>
        <p:sp>
          <p:nvSpPr>
            <p:cNvPr id="29761" name="Rectangle 64"/>
            <p:cNvSpPr>
              <a:spLocks noChangeArrowheads="1"/>
            </p:cNvSpPr>
            <p:nvPr/>
          </p:nvSpPr>
          <p:spPr bwMode="auto">
            <a:xfrm rot="-5400000">
              <a:off x="2797" y="3084"/>
              <a:ext cx="655" cy="126"/>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Craft/Related</a:t>
              </a:r>
              <a:endParaRPr lang="en-GB" sz="1800" b="1"/>
            </a:p>
          </p:txBody>
        </p:sp>
        <p:sp>
          <p:nvSpPr>
            <p:cNvPr id="29762" name="Rectangle 66"/>
            <p:cNvSpPr>
              <a:spLocks noChangeArrowheads="1"/>
            </p:cNvSpPr>
            <p:nvPr/>
          </p:nvSpPr>
          <p:spPr bwMode="auto">
            <a:xfrm rot="-5400000">
              <a:off x="3152" y="3197"/>
              <a:ext cx="949" cy="126"/>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Other Occupations</a:t>
              </a:r>
              <a:endParaRPr lang="en-GB" sz="1800" b="1"/>
            </a:p>
          </p:txBody>
        </p:sp>
      </p:grpSp>
      <p:sp>
        <p:nvSpPr>
          <p:cNvPr id="29742" name="Rectangle 67"/>
          <p:cNvSpPr>
            <a:spLocks noChangeArrowheads="1"/>
          </p:cNvSpPr>
          <p:nvPr/>
        </p:nvSpPr>
        <p:spPr bwMode="auto">
          <a:xfrm rot="-5400000">
            <a:off x="5810251" y="4857750"/>
            <a:ext cx="1003300"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Professional</a:t>
            </a:r>
            <a:endParaRPr lang="en-GB" sz="1800" b="1"/>
          </a:p>
        </p:txBody>
      </p:sp>
      <p:sp>
        <p:nvSpPr>
          <p:cNvPr id="29743" name="Rectangle 69"/>
          <p:cNvSpPr>
            <a:spLocks noChangeArrowheads="1"/>
          </p:cNvSpPr>
          <p:nvPr/>
        </p:nvSpPr>
        <p:spPr bwMode="auto">
          <a:xfrm rot="-5400000">
            <a:off x="6599238" y="5295900"/>
            <a:ext cx="790575" cy="200025"/>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Associate</a:t>
            </a:r>
            <a:endParaRPr lang="en-GB" sz="1800" b="1"/>
          </a:p>
        </p:txBody>
      </p:sp>
      <p:grpSp>
        <p:nvGrpSpPr>
          <p:cNvPr id="112713" name="Group 73"/>
          <p:cNvGrpSpPr>
            <a:grpSpLocks/>
          </p:cNvGrpSpPr>
          <p:nvPr/>
        </p:nvGrpSpPr>
        <p:grpSpPr bwMode="auto">
          <a:xfrm>
            <a:off x="6019800" y="2133600"/>
            <a:ext cx="1295400" cy="4121150"/>
            <a:chOff x="3792" y="1344"/>
            <a:chExt cx="816" cy="2596"/>
          </a:xfrm>
        </p:grpSpPr>
        <p:sp>
          <p:nvSpPr>
            <p:cNvPr id="29746" name="Text Box 6"/>
            <p:cNvSpPr txBox="1">
              <a:spLocks noChangeArrowheads="1"/>
            </p:cNvSpPr>
            <p:nvPr/>
          </p:nvSpPr>
          <p:spPr bwMode="auto">
            <a:xfrm>
              <a:off x="3792" y="1344"/>
              <a:ext cx="816" cy="233"/>
            </a:xfrm>
            <a:prstGeom prst="rect">
              <a:avLst/>
            </a:prstGeom>
            <a:noFill/>
            <a:ln w="12700">
              <a:noFill/>
              <a:miter lim="800000"/>
              <a:headEnd/>
              <a:tailEnd/>
            </a:ln>
          </p:spPr>
          <p:txBody>
            <a:bodyPr lIns="92075" tIns="46038" rIns="92075" bIns="46038">
              <a:spAutoFit/>
            </a:bodyPr>
            <a:lstStyle/>
            <a:p>
              <a:pPr eaLnBrk="0" hangingPunct="0">
                <a:spcBef>
                  <a:spcPct val="50000"/>
                </a:spcBef>
                <a:buClr>
                  <a:schemeClr val="tx2"/>
                </a:buClr>
                <a:buSzPct val="75000"/>
                <a:buFont typeface="Monotype Sorts"/>
                <a:buNone/>
              </a:pPr>
              <a:r>
                <a:rPr lang="en-GB" sz="1800" b="1">
                  <a:latin typeface="Arial" charset="0"/>
                </a:rPr>
                <a:t>Structural</a:t>
              </a:r>
            </a:p>
          </p:txBody>
        </p:sp>
        <p:sp>
          <p:nvSpPr>
            <p:cNvPr id="29747" name="Rectangle 23"/>
            <p:cNvSpPr>
              <a:spLocks noChangeArrowheads="1"/>
            </p:cNvSpPr>
            <p:nvPr/>
          </p:nvSpPr>
          <p:spPr bwMode="auto">
            <a:xfrm>
              <a:off x="3892" y="1685"/>
              <a:ext cx="292" cy="1111"/>
            </a:xfrm>
            <a:prstGeom prst="rect">
              <a:avLst/>
            </a:prstGeom>
            <a:solidFill>
              <a:srgbClr val="FF0000"/>
            </a:solidFill>
            <a:ln w="12700">
              <a:solidFill>
                <a:srgbClr val="000000"/>
              </a:solidFill>
              <a:miter lim="800000"/>
              <a:headEnd/>
              <a:tailEnd/>
            </a:ln>
          </p:spPr>
          <p:txBody>
            <a:bodyPr/>
            <a:lstStyle/>
            <a:p>
              <a:pPr eaLnBrk="0" hangingPunct="0"/>
              <a:endParaRPr lang="en-US"/>
            </a:p>
          </p:txBody>
        </p:sp>
        <p:sp>
          <p:nvSpPr>
            <p:cNvPr id="29748" name="Rectangle 24"/>
            <p:cNvSpPr>
              <a:spLocks noChangeArrowheads="1"/>
            </p:cNvSpPr>
            <p:nvPr/>
          </p:nvSpPr>
          <p:spPr bwMode="auto">
            <a:xfrm>
              <a:off x="4322" y="1661"/>
              <a:ext cx="283" cy="1135"/>
            </a:xfrm>
            <a:prstGeom prst="rect">
              <a:avLst/>
            </a:prstGeom>
            <a:solidFill>
              <a:srgbClr val="FF0000"/>
            </a:solidFill>
            <a:ln w="12700">
              <a:solidFill>
                <a:srgbClr val="000000"/>
              </a:solidFill>
              <a:miter lim="800000"/>
              <a:headEnd/>
              <a:tailEnd/>
            </a:ln>
          </p:spPr>
          <p:txBody>
            <a:bodyPr/>
            <a:lstStyle/>
            <a:p>
              <a:pPr eaLnBrk="0" hangingPunct="0"/>
              <a:endParaRPr lang="en-US"/>
            </a:p>
          </p:txBody>
        </p:sp>
        <p:sp>
          <p:nvSpPr>
            <p:cNvPr id="29749" name="Rectangle 68"/>
            <p:cNvSpPr>
              <a:spLocks noChangeArrowheads="1"/>
            </p:cNvSpPr>
            <p:nvPr/>
          </p:nvSpPr>
          <p:spPr bwMode="auto">
            <a:xfrm rot="-5400000">
              <a:off x="3794" y="3060"/>
              <a:ext cx="639" cy="126"/>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Occupations</a:t>
              </a:r>
              <a:endParaRPr lang="en-GB" sz="1800" b="1"/>
            </a:p>
          </p:txBody>
        </p:sp>
        <p:sp>
          <p:nvSpPr>
            <p:cNvPr id="29750" name="Rectangle 70"/>
            <p:cNvSpPr>
              <a:spLocks noChangeArrowheads="1"/>
            </p:cNvSpPr>
            <p:nvPr/>
          </p:nvSpPr>
          <p:spPr bwMode="auto">
            <a:xfrm rot="-5400000">
              <a:off x="3973" y="3307"/>
              <a:ext cx="1140" cy="126"/>
            </a:xfrm>
            <a:prstGeom prst="rect">
              <a:avLst/>
            </a:prstGeom>
            <a:noFill/>
            <a:ln w="9525">
              <a:noFill/>
              <a:miter lim="800000"/>
              <a:headEnd/>
              <a:tailEnd/>
            </a:ln>
          </p:spPr>
          <p:txBody>
            <a:bodyPr wrap="none" lIns="0" tIns="0" rIns="0" bIns="0">
              <a:spAutoFit/>
            </a:bodyPr>
            <a:lstStyle/>
            <a:p>
              <a:pPr eaLnBrk="0" hangingPunct="0">
                <a:spcBef>
                  <a:spcPct val="50000"/>
                </a:spcBef>
                <a:buClr>
                  <a:schemeClr val="tx2"/>
                </a:buClr>
                <a:buSzPct val="75000"/>
                <a:buFont typeface="Monotype Sorts"/>
                <a:buNone/>
              </a:pPr>
              <a:r>
                <a:rPr lang="en-GB" sz="1300" b="1">
                  <a:solidFill>
                    <a:srgbClr val="000000"/>
                  </a:solidFill>
                  <a:latin typeface="Arial" charset="0"/>
                </a:rPr>
                <a:t>Professional/Technical</a:t>
              </a:r>
              <a:endParaRPr lang="en-GB" sz="1800" b="1"/>
            </a:p>
          </p:txBody>
        </p:sp>
      </p:grpSp>
      <p:sp>
        <p:nvSpPr>
          <p:cNvPr id="74"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2711"/>
                                        </p:tgtEl>
                                        <p:attrNameLst>
                                          <p:attrName>style.visibility</p:attrName>
                                        </p:attrNameLst>
                                      </p:cBhvr>
                                      <p:to>
                                        <p:strVal val="visible"/>
                                      </p:to>
                                    </p:set>
                                    <p:anim calcmode="lin" valueType="num">
                                      <p:cBhvr additive="base">
                                        <p:cTn id="7" dur="500" fill="hold"/>
                                        <p:tgtEl>
                                          <p:spTgt spid="112711"/>
                                        </p:tgtEl>
                                        <p:attrNameLst>
                                          <p:attrName>ppt_x</p:attrName>
                                        </p:attrNameLst>
                                      </p:cBhvr>
                                      <p:tavLst>
                                        <p:tav tm="0">
                                          <p:val>
                                            <p:strVal val="0-#ppt_w/2"/>
                                          </p:val>
                                        </p:tav>
                                        <p:tav tm="100000">
                                          <p:val>
                                            <p:strVal val="#ppt_x"/>
                                          </p:val>
                                        </p:tav>
                                      </p:tavLst>
                                    </p:anim>
                                    <p:anim calcmode="lin" valueType="num">
                                      <p:cBhvr additive="base">
                                        <p:cTn id="8" dur="500" fill="hold"/>
                                        <p:tgtEl>
                                          <p:spTgt spid="11271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12712"/>
                                        </p:tgtEl>
                                        <p:attrNameLst>
                                          <p:attrName>style.visibility</p:attrName>
                                        </p:attrNameLst>
                                      </p:cBhvr>
                                      <p:to>
                                        <p:strVal val="visible"/>
                                      </p:to>
                                    </p:set>
                                    <p:anim calcmode="lin" valueType="num">
                                      <p:cBhvr additive="base">
                                        <p:cTn id="13" dur="500" fill="hold"/>
                                        <p:tgtEl>
                                          <p:spTgt spid="112712"/>
                                        </p:tgtEl>
                                        <p:attrNameLst>
                                          <p:attrName>ppt_x</p:attrName>
                                        </p:attrNameLst>
                                      </p:cBhvr>
                                      <p:tavLst>
                                        <p:tav tm="0">
                                          <p:val>
                                            <p:strVal val="0-#ppt_w/2"/>
                                          </p:val>
                                        </p:tav>
                                        <p:tav tm="100000">
                                          <p:val>
                                            <p:strVal val="#ppt_x"/>
                                          </p:val>
                                        </p:tav>
                                      </p:tavLst>
                                    </p:anim>
                                    <p:anim calcmode="lin" valueType="num">
                                      <p:cBhvr additive="base">
                                        <p:cTn id="14" dur="500" fill="hold"/>
                                        <p:tgtEl>
                                          <p:spTgt spid="11271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12713"/>
                                        </p:tgtEl>
                                        <p:attrNameLst>
                                          <p:attrName>style.visibility</p:attrName>
                                        </p:attrNameLst>
                                      </p:cBhvr>
                                      <p:to>
                                        <p:strVal val="visible"/>
                                      </p:to>
                                    </p:set>
                                    <p:anim calcmode="lin" valueType="num">
                                      <p:cBhvr additive="base">
                                        <p:cTn id="19" dur="500" fill="hold"/>
                                        <p:tgtEl>
                                          <p:spTgt spid="112713"/>
                                        </p:tgtEl>
                                        <p:attrNameLst>
                                          <p:attrName>ppt_x</p:attrName>
                                        </p:attrNameLst>
                                      </p:cBhvr>
                                      <p:tavLst>
                                        <p:tav tm="0">
                                          <p:val>
                                            <p:strVal val="0-#ppt_w/2"/>
                                          </p:val>
                                        </p:tav>
                                        <p:tav tm="100000">
                                          <p:val>
                                            <p:strVal val="#ppt_x"/>
                                          </p:val>
                                        </p:tav>
                                      </p:tavLst>
                                    </p:anim>
                                    <p:anim calcmode="lin" valueType="num">
                                      <p:cBhvr additive="base">
                                        <p:cTn id="20" dur="500" fill="hold"/>
                                        <p:tgtEl>
                                          <p:spTgt spid="1127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5"/>
          <p:cNvSpPr>
            <a:spLocks noGrp="1"/>
          </p:cNvSpPr>
          <p:nvPr>
            <p:ph type="sldNum" sz="quarter" idx="12"/>
          </p:nvPr>
        </p:nvSpPr>
        <p:spPr/>
        <p:txBody>
          <a:bodyPr/>
          <a:lstStyle/>
          <a:p>
            <a:pPr>
              <a:defRPr/>
            </a:pPr>
            <a:fld id="{0CD229A2-9BB4-44BD-A864-41414AD05B97}" type="slidenum">
              <a:rPr lang="en-GB"/>
              <a:pPr>
                <a:defRPr/>
              </a:pPr>
              <a:t>9</a:t>
            </a:fld>
            <a:endParaRPr lang="en-GB">
              <a:latin typeface="Times New Roman" pitchFamily="18" charset="0"/>
            </a:endParaRPr>
          </a:p>
        </p:txBody>
      </p:sp>
      <p:sp>
        <p:nvSpPr>
          <p:cNvPr id="31746" name="Line 2"/>
          <p:cNvSpPr>
            <a:spLocks noChangeShapeType="1"/>
          </p:cNvSpPr>
          <p:nvPr/>
        </p:nvSpPr>
        <p:spPr bwMode="auto">
          <a:xfrm>
            <a:off x="990600" y="1981200"/>
            <a:ext cx="0" cy="3124200"/>
          </a:xfrm>
          <a:prstGeom prst="line">
            <a:avLst/>
          </a:prstGeom>
          <a:noFill/>
          <a:ln w="38100">
            <a:solidFill>
              <a:schemeClr val="tx1"/>
            </a:solidFill>
            <a:round/>
            <a:headEnd type="triangle" w="sm" len="sm"/>
            <a:tailEnd type="none" w="sm" len="sm"/>
          </a:ln>
        </p:spPr>
        <p:txBody>
          <a:bodyPr wrap="none" lIns="92075" tIns="46038" rIns="92075" bIns="46038" anchor="ctr"/>
          <a:lstStyle/>
          <a:p>
            <a:endParaRPr lang="en-US"/>
          </a:p>
        </p:txBody>
      </p:sp>
      <p:sp>
        <p:nvSpPr>
          <p:cNvPr id="31747" name="Line 3"/>
          <p:cNvSpPr>
            <a:spLocks noChangeShapeType="1"/>
          </p:cNvSpPr>
          <p:nvPr/>
        </p:nvSpPr>
        <p:spPr bwMode="auto">
          <a:xfrm>
            <a:off x="990600" y="5105400"/>
            <a:ext cx="3810000" cy="0"/>
          </a:xfrm>
          <a:prstGeom prst="line">
            <a:avLst/>
          </a:prstGeom>
          <a:noFill/>
          <a:ln w="38100">
            <a:solidFill>
              <a:schemeClr val="tx1"/>
            </a:solidFill>
            <a:round/>
            <a:headEnd type="none" w="sm" len="sm"/>
            <a:tailEnd type="triangle" w="sm" len="sm"/>
          </a:ln>
        </p:spPr>
        <p:txBody>
          <a:bodyPr wrap="none" lIns="92075" tIns="46038" rIns="92075" bIns="46038" anchor="ctr"/>
          <a:lstStyle/>
          <a:p>
            <a:endParaRPr lang="en-US"/>
          </a:p>
        </p:txBody>
      </p:sp>
      <p:sp>
        <p:nvSpPr>
          <p:cNvPr id="31748" name="Line 4"/>
          <p:cNvSpPr>
            <a:spLocks noChangeShapeType="1"/>
          </p:cNvSpPr>
          <p:nvPr/>
        </p:nvSpPr>
        <p:spPr bwMode="auto">
          <a:xfrm>
            <a:off x="1371600" y="2286000"/>
            <a:ext cx="3048000" cy="2362200"/>
          </a:xfrm>
          <a:prstGeom prst="line">
            <a:avLst/>
          </a:prstGeom>
          <a:noFill/>
          <a:ln w="38100">
            <a:solidFill>
              <a:schemeClr val="tx1"/>
            </a:solidFill>
            <a:round/>
            <a:headEnd type="none" w="sm" len="sm"/>
            <a:tailEnd type="none" w="sm" len="sm"/>
          </a:ln>
        </p:spPr>
        <p:txBody>
          <a:bodyPr wrap="none" lIns="92075" tIns="46038" rIns="92075" bIns="46038" anchor="ctr"/>
          <a:lstStyle/>
          <a:p>
            <a:endParaRPr lang="en-US"/>
          </a:p>
        </p:txBody>
      </p:sp>
      <p:sp>
        <p:nvSpPr>
          <p:cNvPr id="31749" name="Line 5"/>
          <p:cNvSpPr>
            <a:spLocks noChangeShapeType="1"/>
          </p:cNvSpPr>
          <p:nvPr/>
        </p:nvSpPr>
        <p:spPr bwMode="auto">
          <a:xfrm flipV="1">
            <a:off x="1219200" y="2057400"/>
            <a:ext cx="3200400" cy="2514600"/>
          </a:xfrm>
          <a:prstGeom prst="line">
            <a:avLst/>
          </a:prstGeom>
          <a:noFill/>
          <a:ln w="38100">
            <a:solidFill>
              <a:schemeClr val="tx1"/>
            </a:solidFill>
            <a:round/>
            <a:headEnd type="none" w="sm" len="sm"/>
            <a:tailEnd type="none" w="sm" len="sm"/>
          </a:ln>
        </p:spPr>
        <p:txBody>
          <a:bodyPr wrap="none" lIns="92075" tIns="46038" rIns="92075" bIns="46038" anchor="ctr"/>
          <a:lstStyle/>
          <a:p>
            <a:endParaRPr lang="en-US"/>
          </a:p>
        </p:txBody>
      </p:sp>
      <p:sp>
        <p:nvSpPr>
          <p:cNvPr id="31750" name="Line 6"/>
          <p:cNvSpPr>
            <a:spLocks noChangeShapeType="1"/>
          </p:cNvSpPr>
          <p:nvPr/>
        </p:nvSpPr>
        <p:spPr bwMode="auto">
          <a:xfrm>
            <a:off x="990600" y="3352800"/>
            <a:ext cx="1752600" cy="0"/>
          </a:xfrm>
          <a:prstGeom prst="line">
            <a:avLst/>
          </a:prstGeom>
          <a:noFill/>
          <a:ln w="12700" cap="rnd">
            <a:solidFill>
              <a:srgbClr val="FF0000"/>
            </a:solidFill>
            <a:prstDash val="sysDot"/>
            <a:round/>
            <a:headEnd type="none" w="sm" len="sm"/>
            <a:tailEnd type="none" w="sm" len="sm"/>
          </a:ln>
        </p:spPr>
        <p:txBody>
          <a:bodyPr wrap="none" lIns="92075" tIns="46038" rIns="92075" bIns="46038" anchor="ctr"/>
          <a:lstStyle/>
          <a:p>
            <a:endParaRPr lang="en-US"/>
          </a:p>
        </p:txBody>
      </p:sp>
      <p:sp>
        <p:nvSpPr>
          <p:cNvPr id="31751" name="Line 7"/>
          <p:cNvSpPr>
            <a:spLocks noChangeShapeType="1"/>
          </p:cNvSpPr>
          <p:nvPr/>
        </p:nvSpPr>
        <p:spPr bwMode="auto">
          <a:xfrm rot="5400000">
            <a:off x="1905794" y="4266406"/>
            <a:ext cx="1676400" cy="1588"/>
          </a:xfrm>
          <a:prstGeom prst="line">
            <a:avLst/>
          </a:prstGeom>
          <a:noFill/>
          <a:ln w="12700" cap="rnd">
            <a:solidFill>
              <a:srgbClr val="FF0000"/>
            </a:solidFill>
            <a:prstDash val="sysDot"/>
            <a:round/>
            <a:headEnd type="none" w="sm" len="sm"/>
            <a:tailEnd type="none" w="sm" len="sm"/>
          </a:ln>
        </p:spPr>
        <p:txBody>
          <a:bodyPr wrap="none" lIns="92075" tIns="46038" rIns="92075" bIns="46038" anchor="ctr"/>
          <a:lstStyle/>
          <a:p>
            <a:endParaRPr lang="en-US"/>
          </a:p>
        </p:txBody>
      </p:sp>
      <p:sp>
        <p:nvSpPr>
          <p:cNvPr id="31752" name="Text Box 8"/>
          <p:cNvSpPr txBox="1">
            <a:spLocks noChangeArrowheads="1"/>
          </p:cNvSpPr>
          <p:nvPr/>
        </p:nvSpPr>
        <p:spPr bwMode="auto">
          <a:xfrm>
            <a:off x="3505200" y="5181600"/>
            <a:ext cx="1905000" cy="523875"/>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sz="1400" b="1"/>
              <a:t>Demand for labour, supply of labour</a:t>
            </a:r>
          </a:p>
        </p:txBody>
      </p:sp>
      <p:sp>
        <p:nvSpPr>
          <p:cNvPr id="31753" name="Text Box 9"/>
          <p:cNvSpPr txBox="1">
            <a:spLocks noChangeArrowheads="1"/>
          </p:cNvSpPr>
          <p:nvPr/>
        </p:nvSpPr>
        <p:spPr bwMode="auto">
          <a:xfrm>
            <a:off x="304800" y="1752600"/>
            <a:ext cx="685800" cy="523875"/>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sz="1400" b="1"/>
              <a:t>Real wage</a:t>
            </a:r>
            <a:endParaRPr lang="en-GB"/>
          </a:p>
        </p:txBody>
      </p:sp>
      <p:sp>
        <p:nvSpPr>
          <p:cNvPr id="31754" name="Line 10"/>
          <p:cNvSpPr>
            <a:spLocks noChangeShapeType="1"/>
          </p:cNvSpPr>
          <p:nvPr/>
        </p:nvSpPr>
        <p:spPr bwMode="auto">
          <a:xfrm>
            <a:off x="990600" y="2895600"/>
            <a:ext cx="2362200" cy="0"/>
          </a:xfrm>
          <a:prstGeom prst="line">
            <a:avLst/>
          </a:prstGeom>
          <a:noFill/>
          <a:ln w="12700">
            <a:solidFill>
              <a:srgbClr val="0000FF"/>
            </a:solidFill>
            <a:prstDash val="dash"/>
            <a:round/>
            <a:headEnd type="none" w="sm" len="sm"/>
            <a:tailEnd type="none" w="sm" len="sm"/>
          </a:ln>
        </p:spPr>
        <p:txBody>
          <a:bodyPr wrap="none" lIns="92075" tIns="46038" rIns="92075" bIns="46038" anchor="ctr"/>
          <a:lstStyle/>
          <a:p>
            <a:endParaRPr lang="en-US"/>
          </a:p>
        </p:txBody>
      </p:sp>
      <p:sp>
        <p:nvSpPr>
          <p:cNvPr id="31755" name="Line 11"/>
          <p:cNvSpPr>
            <a:spLocks noChangeShapeType="1"/>
          </p:cNvSpPr>
          <p:nvPr/>
        </p:nvSpPr>
        <p:spPr bwMode="auto">
          <a:xfrm rot="5400000">
            <a:off x="2248694" y="3999706"/>
            <a:ext cx="2209800" cy="1588"/>
          </a:xfrm>
          <a:prstGeom prst="line">
            <a:avLst/>
          </a:prstGeom>
          <a:noFill/>
          <a:ln w="12700">
            <a:solidFill>
              <a:srgbClr val="0000FF"/>
            </a:solidFill>
            <a:prstDash val="dash"/>
            <a:round/>
            <a:headEnd type="none" w="sm" len="sm"/>
            <a:tailEnd type="none" w="sm" len="sm"/>
          </a:ln>
        </p:spPr>
        <p:txBody>
          <a:bodyPr wrap="none" lIns="92075" tIns="46038" rIns="92075" bIns="46038" anchor="ctr"/>
          <a:lstStyle/>
          <a:p>
            <a:endParaRPr lang="en-US"/>
          </a:p>
        </p:txBody>
      </p:sp>
      <p:sp>
        <p:nvSpPr>
          <p:cNvPr id="31756" name="Line 12"/>
          <p:cNvSpPr>
            <a:spLocks noChangeShapeType="1"/>
          </p:cNvSpPr>
          <p:nvPr/>
        </p:nvSpPr>
        <p:spPr bwMode="auto">
          <a:xfrm rot="5400000">
            <a:off x="1029494" y="3999706"/>
            <a:ext cx="2209800" cy="1588"/>
          </a:xfrm>
          <a:prstGeom prst="line">
            <a:avLst/>
          </a:prstGeom>
          <a:noFill/>
          <a:ln w="12700">
            <a:solidFill>
              <a:srgbClr val="0000FF"/>
            </a:solidFill>
            <a:prstDash val="dash"/>
            <a:round/>
            <a:headEnd type="none" w="sm" len="sm"/>
            <a:tailEnd type="none" w="sm" len="sm"/>
          </a:ln>
        </p:spPr>
        <p:txBody>
          <a:bodyPr wrap="none" lIns="92075" tIns="46038" rIns="92075" bIns="46038" anchor="ctr"/>
          <a:lstStyle/>
          <a:p>
            <a:endParaRPr lang="en-US"/>
          </a:p>
        </p:txBody>
      </p:sp>
      <p:sp>
        <p:nvSpPr>
          <p:cNvPr id="31757" name="Text Box 13"/>
          <p:cNvSpPr txBox="1">
            <a:spLocks noChangeArrowheads="1"/>
          </p:cNvSpPr>
          <p:nvPr/>
        </p:nvSpPr>
        <p:spPr bwMode="auto">
          <a:xfrm>
            <a:off x="2590800" y="5105400"/>
            <a:ext cx="374650" cy="30797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400" b="1"/>
              <a:t>n*</a:t>
            </a:r>
            <a:endParaRPr lang="en-GB"/>
          </a:p>
        </p:txBody>
      </p:sp>
      <p:sp>
        <p:nvSpPr>
          <p:cNvPr id="31758" name="Text Box 14"/>
          <p:cNvSpPr txBox="1">
            <a:spLocks noChangeArrowheads="1"/>
          </p:cNvSpPr>
          <p:nvPr/>
        </p:nvSpPr>
        <p:spPr bwMode="auto">
          <a:xfrm>
            <a:off x="3200400" y="5029200"/>
            <a:ext cx="381000" cy="307975"/>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20000"/>
              </a:spcBef>
              <a:buClr>
                <a:schemeClr val="tx2"/>
              </a:buClr>
              <a:buSzPct val="75000"/>
              <a:buFont typeface="Monotype Sorts"/>
              <a:buNone/>
            </a:pPr>
            <a:r>
              <a:rPr lang="en-GB" sz="1400" b="1"/>
              <a:t>n</a:t>
            </a:r>
            <a:r>
              <a:rPr lang="en-GB" sz="1400" b="1" baseline="-25000"/>
              <a:t>2</a:t>
            </a:r>
            <a:endParaRPr lang="en-GB"/>
          </a:p>
        </p:txBody>
      </p:sp>
      <p:sp>
        <p:nvSpPr>
          <p:cNvPr id="31759" name="Text Box 15"/>
          <p:cNvSpPr txBox="1">
            <a:spLocks noChangeArrowheads="1"/>
          </p:cNvSpPr>
          <p:nvPr/>
        </p:nvSpPr>
        <p:spPr bwMode="auto">
          <a:xfrm>
            <a:off x="1905000" y="5029200"/>
            <a:ext cx="381000" cy="307975"/>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20000"/>
              </a:spcBef>
              <a:buClr>
                <a:schemeClr val="tx2"/>
              </a:buClr>
              <a:buSzPct val="75000"/>
              <a:buFont typeface="Monotype Sorts"/>
              <a:buNone/>
            </a:pPr>
            <a:r>
              <a:rPr lang="en-GB" sz="1400" b="1"/>
              <a:t>n</a:t>
            </a:r>
            <a:r>
              <a:rPr lang="en-GB" sz="1400" b="1" baseline="-25000"/>
              <a:t>1</a:t>
            </a:r>
            <a:endParaRPr lang="en-GB"/>
          </a:p>
        </p:txBody>
      </p:sp>
      <p:sp>
        <p:nvSpPr>
          <p:cNvPr id="31760" name="Line 16"/>
          <p:cNvSpPr>
            <a:spLocks noChangeShapeType="1"/>
          </p:cNvSpPr>
          <p:nvPr/>
        </p:nvSpPr>
        <p:spPr bwMode="auto">
          <a:xfrm>
            <a:off x="2133600" y="5486400"/>
            <a:ext cx="1219200" cy="0"/>
          </a:xfrm>
          <a:prstGeom prst="line">
            <a:avLst/>
          </a:prstGeom>
          <a:noFill/>
          <a:ln w="12700">
            <a:solidFill>
              <a:schemeClr val="tx1"/>
            </a:solidFill>
            <a:round/>
            <a:headEnd type="triangle" w="sm" len="sm"/>
            <a:tailEnd type="triangle" w="sm" len="sm"/>
          </a:ln>
        </p:spPr>
        <p:txBody>
          <a:bodyPr wrap="none" lIns="92075" tIns="46038" rIns="92075" bIns="46038" anchor="ctr"/>
          <a:lstStyle/>
          <a:p>
            <a:endParaRPr lang="en-US"/>
          </a:p>
        </p:txBody>
      </p:sp>
      <p:sp>
        <p:nvSpPr>
          <p:cNvPr id="31761" name="Text Box 17"/>
          <p:cNvSpPr txBox="1">
            <a:spLocks noChangeArrowheads="1"/>
          </p:cNvSpPr>
          <p:nvPr/>
        </p:nvSpPr>
        <p:spPr bwMode="auto">
          <a:xfrm>
            <a:off x="2133600" y="5486400"/>
            <a:ext cx="1219200" cy="277813"/>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sz="1200" b="1"/>
              <a:t>Unemployment</a:t>
            </a:r>
            <a:endParaRPr lang="en-GB" sz="1200"/>
          </a:p>
        </p:txBody>
      </p:sp>
      <p:sp>
        <p:nvSpPr>
          <p:cNvPr id="31762" name="Text Box 18"/>
          <p:cNvSpPr txBox="1">
            <a:spLocks noChangeArrowheads="1"/>
          </p:cNvSpPr>
          <p:nvPr/>
        </p:nvSpPr>
        <p:spPr bwMode="auto">
          <a:xfrm>
            <a:off x="609600" y="3200400"/>
            <a:ext cx="533400" cy="307975"/>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sz="1400" b="1"/>
              <a:t>w*</a:t>
            </a:r>
            <a:endParaRPr lang="en-GB"/>
          </a:p>
        </p:txBody>
      </p:sp>
      <p:sp>
        <p:nvSpPr>
          <p:cNvPr id="31763" name="Text Box 19"/>
          <p:cNvSpPr txBox="1">
            <a:spLocks noChangeArrowheads="1"/>
          </p:cNvSpPr>
          <p:nvPr/>
        </p:nvSpPr>
        <p:spPr bwMode="auto">
          <a:xfrm>
            <a:off x="609600" y="2667000"/>
            <a:ext cx="533400" cy="307975"/>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sz="1400" b="1"/>
              <a:t>w</a:t>
            </a:r>
            <a:r>
              <a:rPr lang="en-GB" sz="1400" b="1" baseline="-25000"/>
              <a:t>1</a:t>
            </a:r>
            <a:endParaRPr lang="en-GB"/>
          </a:p>
        </p:txBody>
      </p:sp>
      <p:sp>
        <p:nvSpPr>
          <p:cNvPr id="31764" name="Text Box 20"/>
          <p:cNvSpPr txBox="1">
            <a:spLocks noChangeArrowheads="1"/>
          </p:cNvSpPr>
          <p:nvPr/>
        </p:nvSpPr>
        <p:spPr bwMode="auto">
          <a:xfrm>
            <a:off x="1127125" y="4583113"/>
            <a:ext cx="320675" cy="307975"/>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20000"/>
              </a:spcBef>
              <a:buClr>
                <a:schemeClr val="tx2"/>
              </a:buClr>
              <a:buSzPct val="75000"/>
              <a:buFont typeface="Monotype Sorts"/>
              <a:buNone/>
            </a:pPr>
            <a:r>
              <a:rPr lang="en-GB" sz="1400" b="1"/>
              <a:t>S</a:t>
            </a:r>
            <a:endParaRPr lang="en-GB"/>
          </a:p>
        </p:txBody>
      </p:sp>
      <p:sp>
        <p:nvSpPr>
          <p:cNvPr id="31765" name="Text Box 21"/>
          <p:cNvSpPr txBox="1">
            <a:spLocks noChangeArrowheads="1"/>
          </p:cNvSpPr>
          <p:nvPr/>
        </p:nvSpPr>
        <p:spPr bwMode="auto">
          <a:xfrm>
            <a:off x="4419600" y="1981200"/>
            <a:ext cx="320675" cy="307975"/>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20000"/>
              </a:spcBef>
              <a:buClr>
                <a:schemeClr val="tx2"/>
              </a:buClr>
              <a:buSzPct val="75000"/>
              <a:buFont typeface="Monotype Sorts"/>
              <a:buNone/>
            </a:pPr>
            <a:r>
              <a:rPr lang="en-GB" sz="1400" b="1"/>
              <a:t>S</a:t>
            </a:r>
            <a:endParaRPr lang="en-GB"/>
          </a:p>
        </p:txBody>
      </p:sp>
      <p:sp>
        <p:nvSpPr>
          <p:cNvPr id="31766" name="Text Box 22"/>
          <p:cNvSpPr txBox="1">
            <a:spLocks noChangeArrowheads="1"/>
          </p:cNvSpPr>
          <p:nvPr/>
        </p:nvSpPr>
        <p:spPr bwMode="auto">
          <a:xfrm>
            <a:off x="4419600" y="4419600"/>
            <a:ext cx="315913" cy="30797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400" b="1"/>
              <a:t>D</a:t>
            </a:r>
            <a:endParaRPr lang="en-GB"/>
          </a:p>
        </p:txBody>
      </p:sp>
      <p:sp>
        <p:nvSpPr>
          <p:cNvPr id="31767" name="Text Box 23"/>
          <p:cNvSpPr txBox="1">
            <a:spLocks noChangeArrowheads="1"/>
          </p:cNvSpPr>
          <p:nvPr/>
        </p:nvSpPr>
        <p:spPr bwMode="auto">
          <a:xfrm>
            <a:off x="1295400" y="1981200"/>
            <a:ext cx="315913" cy="30797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1400" b="1"/>
              <a:t>D</a:t>
            </a:r>
            <a:endParaRPr lang="en-GB"/>
          </a:p>
        </p:txBody>
      </p:sp>
      <p:sp>
        <p:nvSpPr>
          <p:cNvPr id="109593" name="Text Box 25"/>
          <p:cNvSpPr txBox="1">
            <a:spLocks noChangeArrowheads="1"/>
          </p:cNvSpPr>
          <p:nvPr/>
        </p:nvSpPr>
        <p:spPr bwMode="auto">
          <a:xfrm>
            <a:off x="5181600" y="1600200"/>
            <a:ext cx="3276600" cy="4556125"/>
          </a:xfrm>
          <a:prstGeom prst="rect">
            <a:avLst/>
          </a:prstGeom>
          <a:solidFill>
            <a:srgbClr val="FFFF99"/>
          </a:solidFill>
          <a:ln w="12700">
            <a:noFill/>
            <a:miter lim="800000"/>
            <a:headEnd type="none" w="sm" len="sm"/>
            <a:tailEnd type="none" w="sm" len="sm"/>
          </a:ln>
        </p:spPr>
        <p:txBody>
          <a:bodyPr lIns="92075" tIns="46038" rIns="92075" bIns="46038">
            <a:spAutoFit/>
          </a:bodyPr>
          <a:lstStyle/>
          <a:p>
            <a:pPr marL="457200" indent="-457200" eaLnBrk="0" hangingPunct="0">
              <a:spcBef>
                <a:spcPct val="50000"/>
              </a:spcBef>
              <a:buClr>
                <a:srgbClr val="FF0066"/>
              </a:buClr>
              <a:buFont typeface="Monotype Sorts"/>
              <a:buAutoNum type="arabicPeriod"/>
            </a:pPr>
            <a:r>
              <a:rPr lang="en-GB" sz="2000" b="1">
                <a:solidFill>
                  <a:srgbClr val="002060"/>
                </a:solidFill>
                <a:latin typeface="Arial" charset="0"/>
              </a:rPr>
              <a:t>Real wages too high</a:t>
            </a:r>
          </a:p>
          <a:p>
            <a:pPr marL="457200" indent="-457200" eaLnBrk="0" hangingPunct="0">
              <a:spcBef>
                <a:spcPct val="50000"/>
              </a:spcBef>
              <a:buClr>
                <a:srgbClr val="FF0066"/>
              </a:buClr>
              <a:buFont typeface="Monotype Sorts"/>
              <a:buAutoNum type="arabicPeriod"/>
            </a:pPr>
            <a:r>
              <a:rPr lang="en-GB" sz="2000" b="1">
                <a:solidFill>
                  <a:srgbClr val="002060"/>
                </a:solidFill>
                <a:latin typeface="Arial" charset="0"/>
              </a:rPr>
              <a:t>Influenced by, unions, benefit levels, minimum wage</a:t>
            </a:r>
          </a:p>
          <a:p>
            <a:pPr marL="457200" indent="-457200" eaLnBrk="0" hangingPunct="0">
              <a:spcBef>
                <a:spcPct val="50000"/>
              </a:spcBef>
              <a:buClr>
                <a:srgbClr val="FF0066"/>
              </a:buClr>
              <a:buFont typeface="Monotype Sorts"/>
              <a:buAutoNum type="arabicPeriod"/>
            </a:pPr>
            <a:r>
              <a:rPr lang="en-GB" sz="2000" b="1">
                <a:solidFill>
                  <a:srgbClr val="002060"/>
                </a:solidFill>
                <a:latin typeface="Arial" charset="0"/>
              </a:rPr>
              <a:t>Solution neuter TUs, cut benefits, abolish minimum wage</a:t>
            </a:r>
          </a:p>
          <a:p>
            <a:pPr marL="457200" indent="-457200" eaLnBrk="0" hangingPunct="0">
              <a:spcBef>
                <a:spcPct val="50000"/>
              </a:spcBef>
              <a:buClr>
                <a:srgbClr val="FF0066"/>
              </a:buClr>
              <a:buFont typeface="Monotype Sorts"/>
              <a:buAutoNum type="arabicPeriod"/>
            </a:pPr>
            <a:r>
              <a:rPr lang="en-GB" sz="2000" b="1">
                <a:solidFill>
                  <a:srgbClr val="002060"/>
                </a:solidFill>
                <a:latin typeface="Arial" charset="0"/>
              </a:rPr>
              <a:t>Lower real,wages induces employers to take on staff, invest and increase capacity</a:t>
            </a:r>
          </a:p>
        </p:txBody>
      </p:sp>
      <p:sp>
        <p:nvSpPr>
          <p:cNvPr id="31769" name="Rectangle 26"/>
          <p:cNvSpPr>
            <a:spLocks noGrp="1" noChangeArrowheads="1"/>
          </p:cNvSpPr>
          <p:nvPr>
            <p:ph type="title"/>
          </p:nvPr>
        </p:nvSpPr>
        <p:spPr>
          <a:xfrm>
            <a:off x="838200" y="990600"/>
            <a:ext cx="6858000" cy="609600"/>
          </a:xfrm>
        </p:spPr>
        <p:txBody>
          <a:bodyPr/>
          <a:lstStyle/>
          <a:p>
            <a:r>
              <a:rPr lang="en-GB" sz="2800" smtClean="0">
                <a:solidFill>
                  <a:srgbClr val="002060"/>
                </a:solidFill>
              </a:rPr>
              <a:t>Neo classical unemployment</a:t>
            </a:r>
          </a:p>
        </p:txBody>
      </p:sp>
      <p:sp>
        <p:nvSpPr>
          <p:cNvPr id="29" name="Footer Placeholder 4"/>
          <p:cNvSpPr>
            <a:spLocks noGrp="1"/>
          </p:cNvSpPr>
          <p:nvPr>
            <p:ph type="ftr" sz="quarter" idx="11"/>
          </p:nvPr>
        </p:nvSpPr>
        <p:spPr/>
        <p:txBody>
          <a:bodyPr/>
          <a:lstStyle/>
          <a:p>
            <a:pPr>
              <a:defRPr/>
            </a:pPr>
            <a:r>
              <a:rPr lang="en-GB"/>
              <a:t> </a:t>
            </a:r>
            <a:r>
              <a:rPr lang="en-GB" i="1">
                <a:solidFill>
                  <a:srgbClr val="339966"/>
                </a:solidFill>
                <a:latin typeface="Book Antiqua" pitchFamily="18" charset="0"/>
                <a:cs typeface="Times New Roman" pitchFamily="18" charset="0"/>
              </a:rPr>
              <a:t>Regional and Local </a:t>
            </a:r>
            <a:r>
              <a:rPr lang="en-GB" i="1" smtClean="0">
                <a:solidFill>
                  <a:srgbClr val="339966"/>
                </a:solidFill>
                <a:latin typeface="Book Antiqua" pitchFamily="18" charset="0"/>
                <a:cs typeface="Times New Roman" pitchFamily="18" charset="0"/>
              </a:rPr>
              <a:t>Economics (RELOCE) </a:t>
            </a:r>
          </a:p>
          <a:p>
            <a:pPr>
              <a:defRPr/>
            </a:pPr>
            <a:r>
              <a:rPr lang="en-GB" i="1" smtClean="0">
                <a:solidFill>
                  <a:srgbClr val="339966"/>
                </a:solidFill>
                <a:latin typeface="Book Antiqua" pitchFamily="18" charset="0"/>
                <a:cs typeface="Times New Roman" pitchFamily="18" charset="0"/>
              </a:rPr>
              <a:t>Lecture </a:t>
            </a:r>
            <a:r>
              <a:rPr lang="en-GB" i="1">
                <a:solidFill>
                  <a:srgbClr val="339966"/>
                </a:solidFill>
                <a:latin typeface="Book Antiqua" pitchFamily="18" charset="0"/>
                <a:cs typeface="Times New Roman" pitchFamily="18" charset="0"/>
              </a:rPr>
              <a:t>slides – Lecture </a:t>
            </a:r>
            <a:r>
              <a:rPr lang="en-GB" i="1" smtClean="0">
                <a:solidFill>
                  <a:srgbClr val="339966"/>
                </a:solidFill>
                <a:latin typeface="Book Antiqua" pitchFamily="18" charset="0"/>
                <a:cs typeface="Times New Roman" pitchFamily="18" charset="0"/>
              </a:rPr>
              <a:t>5b</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9593">
                                            <p:bg/>
                                          </p:spTgt>
                                        </p:tgtEl>
                                        <p:attrNameLst>
                                          <p:attrName>style.visibility</p:attrName>
                                        </p:attrNameLst>
                                      </p:cBhvr>
                                      <p:to>
                                        <p:strVal val="visible"/>
                                      </p:to>
                                    </p:set>
                                    <p:anim calcmode="lin" valueType="num">
                                      <p:cBhvr additive="base">
                                        <p:cTn id="7" dur="500" fill="hold"/>
                                        <p:tgtEl>
                                          <p:spTgt spid="109593">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109593">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9593">
                                            <p:txEl>
                                              <p:pRg st="0" end="0"/>
                                            </p:txEl>
                                          </p:spTgt>
                                        </p:tgtEl>
                                        <p:attrNameLst>
                                          <p:attrName>style.visibility</p:attrName>
                                        </p:attrNameLst>
                                      </p:cBhvr>
                                      <p:to>
                                        <p:strVal val="visible"/>
                                      </p:to>
                                    </p:set>
                                    <p:anim calcmode="lin" valueType="num">
                                      <p:cBhvr additive="base">
                                        <p:cTn id="13" dur="500" fill="hold"/>
                                        <p:tgtEl>
                                          <p:spTgt spid="10959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959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9593">
                                            <p:txEl>
                                              <p:pRg st="1" end="1"/>
                                            </p:txEl>
                                          </p:spTgt>
                                        </p:tgtEl>
                                        <p:attrNameLst>
                                          <p:attrName>style.visibility</p:attrName>
                                        </p:attrNameLst>
                                      </p:cBhvr>
                                      <p:to>
                                        <p:strVal val="visible"/>
                                      </p:to>
                                    </p:set>
                                    <p:anim calcmode="lin" valueType="num">
                                      <p:cBhvr additive="base">
                                        <p:cTn id="19" dur="500" fill="hold"/>
                                        <p:tgtEl>
                                          <p:spTgt spid="10959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959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9593">
                                            <p:txEl>
                                              <p:pRg st="2" end="2"/>
                                            </p:txEl>
                                          </p:spTgt>
                                        </p:tgtEl>
                                        <p:attrNameLst>
                                          <p:attrName>style.visibility</p:attrName>
                                        </p:attrNameLst>
                                      </p:cBhvr>
                                      <p:to>
                                        <p:strVal val="visible"/>
                                      </p:to>
                                    </p:set>
                                    <p:anim calcmode="lin" valueType="num">
                                      <p:cBhvr additive="base">
                                        <p:cTn id="25" dur="500" fill="hold"/>
                                        <p:tgtEl>
                                          <p:spTgt spid="109593">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959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9593">
                                            <p:txEl>
                                              <p:pRg st="3" end="3"/>
                                            </p:txEl>
                                          </p:spTgt>
                                        </p:tgtEl>
                                        <p:attrNameLst>
                                          <p:attrName>style.visibility</p:attrName>
                                        </p:attrNameLst>
                                      </p:cBhvr>
                                      <p:to>
                                        <p:strVal val="visible"/>
                                      </p:to>
                                    </p:set>
                                    <p:anim calcmode="lin" valueType="num">
                                      <p:cBhvr additive="base">
                                        <p:cTn id="31" dur="500" fill="hold"/>
                                        <p:tgtEl>
                                          <p:spTgt spid="109593">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959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93" grpId="0" build="p" animBg="1" autoUpdateAnimBg="0"/>
    </p:bldLst>
  </p:timing>
</p:sld>
</file>

<file path=ppt/theme/theme1.xml><?xml version="1.0" encoding="utf-8"?>
<a:theme xmlns:a="http://schemas.openxmlformats.org/drawingml/2006/main" name="Uni_OHP_Col2_PP97">
  <a:themeElements>
    <a:clrScheme name="Uni_OHP_Col2_PP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ni_OHP_Col2_PP9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2075" tIns="46038" rIns="92075" bIns="46038"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2075" tIns="46038" rIns="92075" bIns="46038"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Uni_OHP_Col2_PP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ni_OHP_Col2_PP97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ni_OHP_Col2_PP97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ni_OHP_Col2_PP97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ni_OHP_Col2_PP9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ni_OHP_Col2_PP9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ni_OHP_Col2_PP9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Office\Templates\Uni_OHP_Col2_PP97.pot</Template>
  <TotalTime>21456</TotalTime>
  <Words>3164</Words>
  <Application>Microsoft PowerPoint</Application>
  <PresentationFormat>On-screen Show (4:3)</PresentationFormat>
  <Paragraphs>277</Paragraphs>
  <Slides>17</Slides>
  <Notes>17</Notes>
  <HiddenSlides>0</HiddenSlides>
  <MMClips>0</MMClips>
  <ScaleCrop>false</ScaleCrop>
  <HeadingPairs>
    <vt:vector size="6" baseType="variant">
      <vt:variant>
        <vt:lpstr>Fonts Used</vt:lpstr>
      </vt:variant>
      <vt:variant>
        <vt:i4>5</vt:i4>
      </vt:variant>
      <vt:variant>
        <vt:lpstr>Design Template</vt:lpstr>
      </vt:variant>
      <vt:variant>
        <vt:i4>12</vt:i4>
      </vt:variant>
      <vt:variant>
        <vt:lpstr>Slide Titles</vt:lpstr>
      </vt:variant>
      <vt:variant>
        <vt:i4>17</vt:i4>
      </vt:variant>
    </vt:vector>
  </HeadingPairs>
  <TitlesOfParts>
    <vt:vector size="34" baseType="lpstr">
      <vt:lpstr>Times New Roman</vt:lpstr>
      <vt:lpstr>Arial</vt:lpstr>
      <vt:lpstr>Wingdings</vt:lpstr>
      <vt:lpstr>Book Antiqua</vt:lpstr>
      <vt:lpstr>Monotype Sorts</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Unemployment Disparities</vt:lpstr>
      <vt:lpstr>Slide 2</vt:lpstr>
      <vt:lpstr>Important questions for economists</vt:lpstr>
      <vt:lpstr>Unemployment disparities exist within as well as between regions</vt:lpstr>
      <vt:lpstr>Slide 5</vt:lpstr>
      <vt:lpstr>Why is the LM adjustment process so slow?</vt:lpstr>
      <vt:lpstr>Types of unemployment</vt:lpstr>
      <vt:lpstr>Measuring  frictional and structural unemployment</vt:lpstr>
      <vt:lpstr>Neo classical unemployment</vt:lpstr>
      <vt:lpstr>Demand deficient unemployment</vt:lpstr>
      <vt:lpstr>U - V relationship over time</vt:lpstr>
      <vt:lpstr>Characteristics of the Unemployed</vt:lpstr>
      <vt:lpstr>Real levels of coalfield unemployment</vt:lpstr>
      <vt:lpstr>Unemployment and sickness</vt:lpstr>
      <vt:lpstr>Slide 15</vt:lpstr>
      <vt:lpstr>Slide 16</vt:lpstr>
      <vt:lpstr>Slide 17</vt:lpstr>
    </vt:vector>
  </TitlesOfParts>
  <Company>UNIVERSITY OF PORTSMOUTH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Unemployment Disparities</dc:title>
  <dc:subject>Local &amp; Regional Economics</dc:subject>
  <dc:creator>Jeff Grainger</dc:creator>
  <cp:lastModifiedBy>plmlp</cp:lastModifiedBy>
  <cp:revision>112</cp:revision>
  <cp:lastPrinted>2000-09-27T13:29:50Z</cp:lastPrinted>
  <dcterms:created xsi:type="dcterms:W3CDTF">1998-10-23T14:37:10Z</dcterms:created>
  <dcterms:modified xsi:type="dcterms:W3CDTF">2010-02-23T16:31:46Z</dcterms:modified>
</cp:coreProperties>
</file>