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4" r:id="rId1"/>
  </p:sldMasterIdLst>
  <p:notesMasterIdLst>
    <p:notesMasterId r:id="rId18"/>
  </p:notesMasterIdLst>
  <p:handoutMasterIdLst>
    <p:handoutMasterId r:id="rId19"/>
  </p:handoutMasterIdLst>
  <p:sldIdLst>
    <p:sldId id="286" r:id="rId2"/>
    <p:sldId id="256" r:id="rId3"/>
    <p:sldId id="269" r:id="rId4"/>
    <p:sldId id="270" r:id="rId5"/>
    <p:sldId id="272" r:id="rId6"/>
    <p:sldId id="287" r:id="rId7"/>
    <p:sldId id="274" r:id="rId8"/>
    <p:sldId id="275" r:id="rId9"/>
    <p:sldId id="288" r:id="rId10"/>
    <p:sldId id="276" r:id="rId11"/>
    <p:sldId id="280" r:id="rId12"/>
    <p:sldId id="281" r:id="rId13"/>
    <p:sldId id="282" r:id="rId14"/>
    <p:sldId id="284" r:id="rId15"/>
    <p:sldId id="285" r:id="rId16"/>
    <p:sldId id="289" r:id="rId17"/>
  </p:sldIdLst>
  <p:sldSz cx="9144000" cy="6858000" type="screen4x3"/>
  <p:notesSz cx="6854825" cy="9713913"/>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FF"/>
    <a:srgbClr val="FFCCFF"/>
    <a:srgbClr val="800080"/>
    <a:srgbClr val="660066"/>
    <a:srgbClr val="FFFFFF"/>
    <a:srgbClr val="CCFFFF"/>
    <a:srgbClr val="FF0066"/>
  </p:clrMru>
</p:presentationPr>
</file>

<file path=ppt/tableStyles.xml><?xml version="1.0" encoding="utf-8"?>
<a:tblStyleLst xmlns:a="http://schemas.openxmlformats.org/drawingml/2006/main" def="{5C22544A-7EE6-4342-B048-85BDC9FD1C3A}">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2787"/>
    <p:restoredTop sz="90929"/>
  </p:normalViewPr>
  <p:slideViewPr>
    <p:cSldViewPr>
      <p:cViewPr varScale="1">
        <p:scale>
          <a:sx n="98" d="100"/>
          <a:sy n="98" d="100"/>
        </p:scale>
        <p:origin x="-72" y="-2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632" y="1218"/>
      </p:cViewPr>
      <p:guideLst>
        <p:guide orient="horz" pos="3059"/>
        <p:guide pos="215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85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cs typeface="+mn-cs"/>
              </a:defRPr>
            </a:lvl1pPr>
          </a:lstStyle>
          <a:p>
            <a:pPr>
              <a:defRPr/>
            </a:pPr>
            <a:endParaRPr lang="en-GB"/>
          </a:p>
        </p:txBody>
      </p:sp>
      <p:sp>
        <p:nvSpPr>
          <p:cNvPr id="11267" name="Rectangle 3"/>
          <p:cNvSpPr>
            <a:spLocks noGrp="1" noChangeArrowheads="1"/>
          </p:cNvSpPr>
          <p:nvPr>
            <p:ph type="dt" sz="quarter" idx="1"/>
          </p:nvPr>
        </p:nvSpPr>
        <p:spPr bwMode="auto">
          <a:xfrm>
            <a:off x="3883025" y="0"/>
            <a:ext cx="2971800" cy="485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cs typeface="+mn-cs"/>
              </a:defRPr>
            </a:lvl1pPr>
          </a:lstStyle>
          <a:p>
            <a:pPr>
              <a:defRPr/>
            </a:pPr>
            <a:endParaRPr lang="en-GB"/>
          </a:p>
        </p:txBody>
      </p:sp>
      <p:sp>
        <p:nvSpPr>
          <p:cNvPr id="11268" name="Rectangle 4"/>
          <p:cNvSpPr>
            <a:spLocks noGrp="1" noChangeArrowheads="1"/>
          </p:cNvSpPr>
          <p:nvPr>
            <p:ph type="ftr" sz="quarter" idx="2"/>
          </p:nvPr>
        </p:nvSpPr>
        <p:spPr bwMode="auto">
          <a:xfrm>
            <a:off x="0" y="9228138"/>
            <a:ext cx="2971800" cy="4857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cs typeface="+mn-cs"/>
              </a:defRPr>
            </a:lvl1pPr>
          </a:lstStyle>
          <a:p>
            <a:pPr>
              <a:defRPr/>
            </a:pPr>
            <a:endParaRPr lang="en-GB"/>
          </a:p>
        </p:txBody>
      </p:sp>
      <p:sp>
        <p:nvSpPr>
          <p:cNvPr id="11269" name="Rectangle 5"/>
          <p:cNvSpPr>
            <a:spLocks noGrp="1" noChangeArrowheads="1"/>
          </p:cNvSpPr>
          <p:nvPr>
            <p:ph type="sldNum" sz="quarter" idx="3"/>
          </p:nvPr>
        </p:nvSpPr>
        <p:spPr bwMode="auto">
          <a:xfrm>
            <a:off x="3883025" y="9228138"/>
            <a:ext cx="2971800" cy="4857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cs typeface="+mn-cs"/>
              </a:defRPr>
            </a:lvl1pPr>
          </a:lstStyle>
          <a:p>
            <a:pPr>
              <a:defRPr/>
            </a:pPr>
            <a:fld id="{4F6E39EA-7E11-47C8-8A73-84D67588B8E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5" name="Rectangle 3"/>
          <p:cNvSpPr>
            <a:spLocks noGrp="1" noChangeArrowheads="1"/>
          </p:cNvSpPr>
          <p:nvPr>
            <p:ph type="dt" idx="1"/>
          </p:nvPr>
        </p:nvSpPr>
        <p:spPr bwMode="auto">
          <a:xfrm>
            <a:off x="3883025" y="0"/>
            <a:ext cx="2971800" cy="454025"/>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13316" name="Rectangle 4"/>
          <p:cNvSpPr>
            <a:spLocks noGrp="1" noRot="1" noChangeAspect="1" noChangeArrowheads="1" noTextEdit="1"/>
          </p:cNvSpPr>
          <p:nvPr>
            <p:ph type="sldImg" idx="2"/>
          </p:nvPr>
        </p:nvSpPr>
        <p:spPr bwMode="auto">
          <a:xfrm>
            <a:off x="1004888" y="757238"/>
            <a:ext cx="4845050" cy="3633787"/>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914400" y="4619625"/>
            <a:ext cx="5026025" cy="4392613"/>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8678" name="Rectangle 6"/>
          <p:cNvSpPr>
            <a:spLocks noGrp="1" noChangeArrowheads="1"/>
          </p:cNvSpPr>
          <p:nvPr>
            <p:ph type="ftr" sz="quarter" idx="4"/>
          </p:nvPr>
        </p:nvSpPr>
        <p:spPr bwMode="auto">
          <a:xfrm>
            <a:off x="0" y="9239250"/>
            <a:ext cx="2971800" cy="454025"/>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9" name="Rectangle 7"/>
          <p:cNvSpPr>
            <a:spLocks noGrp="1" noChangeArrowheads="1"/>
          </p:cNvSpPr>
          <p:nvPr>
            <p:ph type="sldNum" sz="quarter" idx="5"/>
          </p:nvPr>
        </p:nvSpPr>
        <p:spPr bwMode="auto">
          <a:xfrm>
            <a:off x="3883025" y="9239250"/>
            <a:ext cx="2971800" cy="454025"/>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cs typeface="+mn-cs"/>
              </a:defRPr>
            </a:lvl1pPr>
          </a:lstStyle>
          <a:p>
            <a:pPr>
              <a:defRPr/>
            </a:pPr>
            <a:fld id="{95CE5F72-267D-48A7-B070-B0A50BEFD5D7}"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a:ln/>
        </p:spPr>
      </p:sp>
      <p:sp>
        <p:nvSpPr>
          <p:cNvPr id="16386" name="Notes Placeholder 2"/>
          <p:cNvSpPr>
            <a:spLocks noGrp="1"/>
          </p:cNvSpPr>
          <p:nvPr>
            <p:ph type="body" idx="1"/>
          </p:nvPr>
        </p:nvSpPr>
        <p:spPr>
          <a:noFill/>
          <a:ln/>
        </p:spPr>
        <p:txBody>
          <a:bodyPr/>
          <a:lstStyle/>
          <a:p>
            <a:endParaRPr lang="en-US" smtClean="0"/>
          </a:p>
        </p:txBody>
      </p:sp>
      <p:sp>
        <p:nvSpPr>
          <p:cNvPr id="16387" name="Slide Number Placeholder 3"/>
          <p:cNvSpPr>
            <a:spLocks noGrp="1"/>
          </p:cNvSpPr>
          <p:nvPr>
            <p:ph type="sldNum" sz="quarter" idx="5"/>
          </p:nvPr>
        </p:nvSpPr>
        <p:spPr>
          <a:noFill/>
        </p:spPr>
        <p:txBody>
          <a:bodyPr/>
          <a:lstStyle/>
          <a:p>
            <a:pPr>
              <a:buFont typeface="Monotype Sorts"/>
              <a:buNone/>
            </a:pPr>
            <a:fld id="{F075FC3C-491C-441D-85C8-5427E6D30F4E}" type="slidenum">
              <a:rPr lang="en-GB" smtClean="0">
                <a:cs typeface="Arial" charset="0"/>
              </a:rPr>
              <a:pPr>
                <a:buFont typeface="Monotype Sorts"/>
                <a:buNone/>
              </a:pPr>
              <a:t>1</a:t>
            </a:fld>
            <a:endParaRPr lang="en-GB" smtClean="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p:spPr>
        <p:txBody>
          <a:bodyPr/>
          <a:lstStyle/>
          <a:p>
            <a:pPr>
              <a:buFont typeface="Monotype Sorts"/>
              <a:buNone/>
            </a:pPr>
            <a:fld id="{0D36B846-1573-42E2-AEC4-BCC841A6D29F}" type="slidenum">
              <a:rPr lang="en-GB" smtClean="0">
                <a:cs typeface="Arial" charset="0"/>
              </a:rPr>
              <a:pPr>
                <a:buFont typeface="Monotype Sorts"/>
                <a:buNone/>
              </a:pPr>
              <a:t>10</a:t>
            </a:fld>
            <a:endParaRPr lang="en-GB" smtClean="0">
              <a:cs typeface="Arial" charset="0"/>
            </a:endParaRPr>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xfrm>
            <a:off x="533400" y="4619625"/>
            <a:ext cx="5865813" cy="4392613"/>
          </a:xfrm>
          <a:noFill/>
          <a:ln/>
        </p:spPr>
        <p:txBody>
          <a:bodyPr/>
          <a:lstStyle/>
          <a:p>
            <a:pPr>
              <a:spcBef>
                <a:spcPct val="0"/>
              </a:spcBef>
            </a:pPr>
            <a:r>
              <a:rPr lang="en-GB" sz="1400" smtClean="0"/>
              <a:t>Model does not allow for regional differences in employment opportunities. It is argued that the threat of regional unemployment is a more important inducement to migrate than wage differences (evidence from NI).</a:t>
            </a:r>
          </a:p>
          <a:p>
            <a:pPr>
              <a:spcBef>
                <a:spcPct val="0"/>
              </a:spcBef>
              <a:buClr>
                <a:srgbClr val="FF0066"/>
              </a:buClr>
              <a:buFont typeface="Wingdings" pitchFamily="2" charset="2"/>
              <a:buNone/>
            </a:pPr>
            <a:r>
              <a:rPr lang="en-GB" sz="1400" smtClean="0"/>
              <a:t>Wages are not “perfectly flexible” they are “sticky downwards” (due to collective bargaining?) which may lead to excess D in one region and Excess S in another region.</a:t>
            </a:r>
          </a:p>
          <a:p>
            <a:pPr>
              <a:spcBef>
                <a:spcPct val="0"/>
              </a:spcBef>
              <a:buClr>
                <a:srgbClr val="FF0066"/>
              </a:buClr>
              <a:buFont typeface="Wingdings" pitchFamily="2" charset="2"/>
              <a:buNone/>
            </a:pPr>
            <a:r>
              <a:rPr lang="en-GB" sz="1400" smtClean="0"/>
              <a:t>Migration entails costs both financial and psychic and both increase with distance and these may be a significant barrier to migration.</a:t>
            </a:r>
          </a:p>
          <a:p>
            <a:pPr>
              <a:spcBef>
                <a:spcPct val="0"/>
              </a:spcBef>
              <a:buClr>
                <a:srgbClr val="FF0066"/>
              </a:buClr>
              <a:buFont typeface="Wingdings" pitchFamily="2" charset="2"/>
              <a:buNone/>
            </a:pPr>
            <a:r>
              <a:rPr lang="en-GB" sz="1400" smtClean="0"/>
              <a:t>Migration is “selective” i.e. Higher income households are more able to afford the cost of moving. Evidence shows that migrants are more likely to move between prosperous regions than from depressed to prosperous regions (wealthier and more experienced at moving)</a:t>
            </a:r>
          </a:p>
          <a:p>
            <a:pPr>
              <a:spcBef>
                <a:spcPct val="0"/>
              </a:spcBef>
              <a:buClr>
                <a:srgbClr val="FF0066"/>
              </a:buClr>
              <a:buFont typeface="Wingdings" pitchFamily="2" charset="2"/>
              <a:buNone/>
            </a:pPr>
            <a:r>
              <a:rPr lang="en-GB" sz="1400" smtClean="0"/>
              <a:t>Most migration is short distance A and T found that 85% of moves are “intra” region</a:t>
            </a:r>
          </a:p>
          <a:p>
            <a:pPr>
              <a:buClr>
                <a:srgbClr val="FF0066"/>
              </a:buClr>
              <a:buFont typeface="Wingdings" pitchFamily="2" charset="2"/>
              <a:buNone/>
            </a:pPr>
            <a:r>
              <a:rPr lang="en-GB" sz="1400" smtClean="0"/>
              <a:t>Institutional characteristics include promotional policies of firms, housing market, recruitment agencies and government.</a:t>
            </a:r>
          </a:p>
          <a:p>
            <a:pPr>
              <a:buClr>
                <a:srgbClr val="FF0066"/>
              </a:buClr>
              <a:buFont typeface="Wingdings" pitchFamily="2" charset="2"/>
              <a:buNone/>
            </a:pPr>
            <a:r>
              <a:rPr lang="en-GB" sz="1400" smtClean="0"/>
              <a:t>Personal characteristics age, education/qualification, sector (less likely to migrate in manufacturing), housing tenure (owner occupier most likely to move), dual jobs, family ties, divorce, education etc.</a:t>
            </a:r>
          </a:p>
          <a:p>
            <a:pPr>
              <a:buClr>
                <a:srgbClr val="FF0066"/>
              </a:buClr>
              <a:buFont typeface="Wingdings" pitchFamily="2" charset="2"/>
              <a:buNone/>
            </a:pPr>
            <a:r>
              <a:rPr lang="en-GB" sz="1400" smtClean="0">
                <a:latin typeface="Arial" charset="0"/>
              </a:rPr>
              <a:t>Pissarides and Wadsworth EJ 1989</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7"/>
          <p:cNvSpPr>
            <a:spLocks noGrp="1" noChangeArrowheads="1"/>
          </p:cNvSpPr>
          <p:nvPr>
            <p:ph type="sldNum" sz="quarter" idx="5"/>
          </p:nvPr>
        </p:nvSpPr>
        <p:spPr>
          <a:noFill/>
        </p:spPr>
        <p:txBody>
          <a:bodyPr/>
          <a:lstStyle/>
          <a:p>
            <a:pPr>
              <a:buFont typeface="Monotype Sorts"/>
              <a:buNone/>
            </a:pPr>
            <a:fld id="{AB77F787-09A4-4237-B0F4-DFC45786466A}" type="slidenum">
              <a:rPr lang="en-GB" smtClean="0">
                <a:cs typeface="Arial" charset="0"/>
              </a:rPr>
              <a:pPr>
                <a:buFont typeface="Monotype Sorts"/>
                <a:buNone/>
              </a:pPr>
              <a:t>11</a:t>
            </a:fld>
            <a:endParaRPr lang="en-GB" smtClean="0">
              <a:cs typeface="Arial" charset="0"/>
            </a:endParaRPr>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a:xfrm>
            <a:off x="455613" y="4619625"/>
            <a:ext cx="6018212" cy="4392613"/>
          </a:xfrm>
          <a:noFill/>
          <a:ln/>
        </p:spPr>
        <p:txBody>
          <a:bodyPr/>
          <a:lstStyle/>
          <a:p>
            <a:pPr marL="228600" indent="-228600" eaLnBrk="1" hangingPunct="1">
              <a:lnSpc>
                <a:spcPct val="80000"/>
              </a:lnSpc>
              <a:spcBef>
                <a:spcPct val="20000"/>
              </a:spcBef>
              <a:buClr>
                <a:schemeClr val="accent2"/>
              </a:buClr>
              <a:buFont typeface="Wingdings" pitchFamily="2" charset="2"/>
              <a:buNone/>
            </a:pPr>
            <a:r>
              <a:rPr lang="en-GB" sz="1400" smtClean="0"/>
              <a:t>The Human Capital Model argues that migrants are more concerned with higher lifetime earnings than just current wages (but the sooner higher earnings are received the better!). Thus uses discounted present value method.</a:t>
            </a:r>
          </a:p>
          <a:p>
            <a:pPr marL="228600" indent="-228600">
              <a:lnSpc>
                <a:spcPct val="80000"/>
              </a:lnSpc>
              <a:buClr>
                <a:srgbClr val="FF0066"/>
              </a:buClr>
            </a:pPr>
            <a:r>
              <a:rPr lang="en-GB" sz="1400" smtClean="0">
                <a:cs typeface="Times New Roman" pitchFamily="18" charset="0"/>
              </a:rPr>
              <a:t>The equation is structured thus:</a:t>
            </a:r>
          </a:p>
          <a:p>
            <a:pPr marL="228600" indent="-228600">
              <a:lnSpc>
                <a:spcPct val="80000"/>
              </a:lnSpc>
              <a:buClr>
                <a:srgbClr val="FF0066"/>
              </a:buClr>
            </a:pPr>
            <a:r>
              <a:rPr lang="en-GB" sz="1400" smtClean="0">
                <a:cs typeface="Times New Roman" pitchFamily="18" charset="0"/>
              </a:rPr>
              <a:t>Where R</a:t>
            </a:r>
            <a:r>
              <a:rPr lang="en-GB" sz="1400" baseline="-30000" smtClean="0">
                <a:cs typeface="Times New Roman" pitchFamily="18" charset="0"/>
              </a:rPr>
              <a:t>ij </a:t>
            </a:r>
            <a:r>
              <a:rPr lang="en-GB" sz="1400" smtClean="0">
                <a:cs typeface="Times New Roman" pitchFamily="18" charset="0"/>
              </a:rPr>
              <a:t>= gross present value of lifetime earnings expected to result from migrating from region i to region j</a:t>
            </a:r>
            <a:endParaRPr lang="en-GB" sz="1400" smtClean="0">
              <a:latin typeface="Arial" charset="0"/>
              <a:cs typeface="Arial" charset="0"/>
            </a:endParaRPr>
          </a:p>
          <a:p>
            <a:pPr marL="228600" indent="-228600">
              <a:lnSpc>
                <a:spcPct val="80000"/>
              </a:lnSpc>
              <a:buClr>
                <a:srgbClr val="FF0066"/>
              </a:buClr>
            </a:pPr>
            <a:r>
              <a:rPr lang="en-GB" sz="1400" smtClean="0">
                <a:cs typeface="Times New Roman" pitchFamily="18" charset="0"/>
              </a:rPr>
              <a:t>T = number of years of working life remaining</a:t>
            </a:r>
            <a:endParaRPr lang="en-GB" sz="1400" smtClean="0">
              <a:latin typeface="Arial" charset="0"/>
              <a:cs typeface="Arial" charset="0"/>
            </a:endParaRPr>
          </a:p>
          <a:p>
            <a:pPr marL="228600" indent="-228600">
              <a:lnSpc>
                <a:spcPct val="80000"/>
              </a:lnSpc>
              <a:buClr>
                <a:srgbClr val="FF0066"/>
              </a:buClr>
            </a:pPr>
            <a:r>
              <a:rPr lang="en-GB" sz="1400" smtClean="0">
                <a:cs typeface="Times New Roman" pitchFamily="18" charset="0"/>
              </a:rPr>
              <a:t>1/(1+d)</a:t>
            </a:r>
            <a:r>
              <a:rPr lang="en-GB" sz="1400" baseline="-30000" smtClean="0">
                <a:cs typeface="Times New Roman" pitchFamily="18" charset="0"/>
              </a:rPr>
              <a:t>t</a:t>
            </a:r>
            <a:r>
              <a:rPr lang="en-GB" sz="1400" smtClean="0">
                <a:cs typeface="Times New Roman" pitchFamily="18" charset="0"/>
              </a:rPr>
              <a:t>= discount factor where d is the discount rate</a:t>
            </a:r>
            <a:endParaRPr lang="en-GB" sz="1400" smtClean="0">
              <a:latin typeface="Arial" charset="0"/>
              <a:cs typeface="Arial" charset="0"/>
            </a:endParaRPr>
          </a:p>
          <a:p>
            <a:pPr marL="228600" indent="-228600">
              <a:lnSpc>
                <a:spcPct val="80000"/>
              </a:lnSpc>
              <a:buClr>
                <a:srgbClr val="FF0066"/>
              </a:buClr>
            </a:pPr>
            <a:r>
              <a:rPr lang="en-GB" sz="1400" smtClean="0">
                <a:cs typeface="Times New Roman" pitchFamily="18" charset="0"/>
              </a:rPr>
              <a:t>Yjt = expected earnings of the migrant in region j (destination) in year t and yit = expected earnings of the migrant on region i (origin) in year t.</a:t>
            </a:r>
            <a:endParaRPr lang="en-GB" sz="1400" smtClean="0">
              <a:latin typeface="Arial" charset="0"/>
              <a:cs typeface="Arial" charset="0"/>
            </a:endParaRPr>
          </a:p>
          <a:p>
            <a:pPr marL="228600" indent="-228600">
              <a:lnSpc>
                <a:spcPct val="80000"/>
              </a:lnSpc>
              <a:buClr>
                <a:srgbClr val="FF0066"/>
              </a:buClr>
            </a:pPr>
            <a:r>
              <a:rPr lang="en-GB" sz="1400" smtClean="0">
                <a:cs typeface="Times New Roman" pitchFamily="18" charset="0"/>
              </a:rPr>
              <a:t>If NPV is +ve move PV</a:t>
            </a:r>
            <a:r>
              <a:rPr lang="en-GB" sz="1400" baseline="-30000" smtClean="0">
                <a:cs typeface="Times New Roman" pitchFamily="18" charset="0"/>
              </a:rPr>
              <a:t>ij </a:t>
            </a:r>
            <a:r>
              <a:rPr lang="en-GB" sz="1400" smtClean="0">
                <a:cs typeface="Times New Roman" pitchFamily="18" charset="0"/>
              </a:rPr>
              <a:t>= net present value of migrating from region i to region j</a:t>
            </a:r>
            <a:endParaRPr lang="en-GB" sz="1400" smtClean="0">
              <a:latin typeface="Arial" charset="0"/>
              <a:cs typeface="Arial" charset="0"/>
            </a:endParaRPr>
          </a:p>
          <a:p>
            <a:pPr marL="228600" indent="-228600">
              <a:lnSpc>
                <a:spcPct val="80000"/>
              </a:lnSpc>
              <a:buClr>
                <a:srgbClr val="FF0066"/>
              </a:buClr>
            </a:pPr>
            <a:r>
              <a:rPr lang="en-GB" sz="1400" smtClean="0">
                <a:cs typeface="Times New Roman" pitchFamily="18" charset="0"/>
              </a:rPr>
              <a:t>R</a:t>
            </a:r>
            <a:r>
              <a:rPr lang="en-GB" sz="1400" baseline="-30000" smtClean="0">
                <a:cs typeface="Times New Roman" pitchFamily="18" charset="0"/>
              </a:rPr>
              <a:t>ij</a:t>
            </a:r>
            <a:r>
              <a:rPr lang="en-GB" sz="1400" smtClean="0">
                <a:cs typeface="Times New Roman" pitchFamily="18" charset="0"/>
              </a:rPr>
              <a:t> = gross present value of the time stream of expected benefits of migration from region i to region j</a:t>
            </a:r>
            <a:endParaRPr lang="en-GB" sz="1400" smtClean="0">
              <a:latin typeface="Arial" charset="0"/>
              <a:cs typeface="Arial" charset="0"/>
            </a:endParaRPr>
          </a:p>
          <a:p>
            <a:pPr marL="228600" indent="-228600">
              <a:lnSpc>
                <a:spcPct val="80000"/>
              </a:lnSpc>
              <a:buClr>
                <a:srgbClr val="FF0066"/>
              </a:buClr>
            </a:pPr>
            <a:r>
              <a:rPr lang="en-GB" sz="1400" smtClean="0">
                <a:cs typeface="Times New Roman" pitchFamily="18" charset="0"/>
              </a:rPr>
              <a:t>C</a:t>
            </a:r>
            <a:r>
              <a:rPr lang="en-GB" sz="1400" baseline="-30000" smtClean="0">
                <a:cs typeface="Times New Roman" pitchFamily="18" charset="0"/>
              </a:rPr>
              <a:t>ij</a:t>
            </a:r>
            <a:r>
              <a:rPr lang="en-GB" sz="1400" smtClean="0">
                <a:cs typeface="Times New Roman" pitchFamily="18" charset="0"/>
              </a:rPr>
              <a:t> = gross present value of expected costs.</a:t>
            </a:r>
            <a:endParaRPr lang="en-GB" sz="1400" smtClean="0">
              <a:latin typeface="Arial" charset="0"/>
              <a:cs typeface="Arial" charset="0"/>
            </a:endParaRPr>
          </a:p>
          <a:p>
            <a:pPr marL="228600" indent="-228600">
              <a:lnSpc>
                <a:spcPct val="80000"/>
              </a:lnSpc>
              <a:buClr>
                <a:srgbClr val="FF0066"/>
              </a:buClr>
            </a:pPr>
            <a:r>
              <a:rPr lang="en-GB" sz="1400" smtClean="0"/>
              <a:t>Strengths and weaknesses</a:t>
            </a:r>
          </a:p>
          <a:p>
            <a:pPr marL="228600" indent="-228600">
              <a:lnSpc>
                <a:spcPct val="80000"/>
              </a:lnSpc>
              <a:buClr>
                <a:srgbClr val="FF0066"/>
              </a:buClr>
              <a:buFontTx/>
              <a:buChar char="•"/>
            </a:pPr>
            <a:r>
              <a:rPr lang="en-GB" sz="1400" smtClean="0"/>
              <a:t>(1) Based on more realistic assumptions (2) Can explain “perverse migration” from prosperous to depressed regions  (some may be moving to a higher wage job and some may place more importance on non financial benefits e.g  quality of life)        </a:t>
            </a:r>
          </a:p>
          <a:p>
            <a:pPr marL="228600" indent="-228600">
              <a:lnSpc>
                <a:spcPct val="80000"/>
              </a:lnSpc>
              <a:buClr>
                <a:srgbClr val="FF0066"/>
              </a:buClr>
              <a:buFontTx/>
              <a:buChar char="•"/>
            </a:pPr>
            <a:r>
              <a:rPr lang="en-GB" sz="1400" smtClean="0"/>
              <a:t>BUT (3) good in theory but less successful in practice (due to modellers using limited variables) (4) does not explain how people acquire information</a:t>
            </a:r>
          </a:p>
          <a:p>
            <a:pPr marL="228600" indent="-228600">
              <a:lnSpc>
                <a:spcPct val="90000"/>
              </a:lnSpc>
              <a:buClr>
                <a:srgbClr val="FF0066"/>
              </a:buClr>
            </a:pPr>
            <a:endParaRPr lang="en-GB" sz="1400" smtClean="0"/>
          </a:p>
          <a:p>
            <a:pPr marL="228600" indent="-228600">
              <a:lnSpc>
                <a:spcPct val="90000"/>
              </a:lnSpc>
              <a:buClr>
                <a:srgbClr val="FF0066"/>
              </a:buClr>
            </a:pPr>
            <a:endParaRPr lang="en-GB" sz="1400" smtClean="0"/>
          </a:p>
          <a:p>
            <a:pPr marL="228600" indent="-228600">
              <a:lnSpc>
                <a:spcPct val="90000"/>
              </a:lnSpc>
            </a:pPr>
            <a:endParaRPr lang="en-GB" sz="14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7"/>
          <p:cNvSpPr>
            <a:spLocks noGrp="1" noChangeArrowheads="1"/>
          </p:cNvSpPr>
          <p:nvPr>
            <p:ph type="sldNum" sz="quarter" idx="5"/>
          </p:nvPr>
        </p:nvSpPr>
        <p:spPr>
          <a:noFill/>
        </p:spPr>
        <p:txBody>
          <a:bodyPr/>
          <a:lstStyle/>
          <a:p>
            <a:pPr>
              <a:buFont typeface="Monotype Sorts"/>
              <a:buNone/>
            </a:pPr>
            <a:fld id="{0D0AD3B5-DB30-4EEF-9313-AB932759C14C}" type="slidenum">
              <a:rPr lang="en-GB" smtClean="0">
                <a:cs typeface="Arial" charset="0"/>
              </a:rPr>
              <a:pPr>
                <a:buFont typeface="Monotype Sorts"/>
                <a:buNone/>
              </a:pPr>
              <a:t>12</a:t>
            </a:fld>
            <a:endParaRPr lang="en-GB" smtClean="0">
              <a:cs typeface="Arial" charset="0"/>
            </a:endParaRPr>
          </a:p>
        </p:txBody>
      </p:sp>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a:xfrm>
            <a:off x="609600" y="4619625"/>
            <a:ext cx="5711825" cy="4392613"/>
          </a:xfrm>
          <a:noFill/>
          <a:ln/>
        </p:spPr>
        <p:txBody>
          <a:bodyPr/>
          <a:lstStyle/>
          <a:p>
            <a:r>
              <a:rPr lang="en-GB" sz="1400" smtClean="0"/>
              <a:t>Job search theory is based on the notion that the migrant chooses his/her eventual destination from a manageable selection of destinations in a series of sequential decisions. 2 stage process – stay or leave region – which region to select if decide to move.</a:t>
            </a:r>
          </a:p>
          <a:p>
            <a:endParaRPr lang="en-GB" sz="1400" smtClean="0"/>
          </a:p>
          <a:p>
            <a:r>
              <a:rPr lang="en-GB" sz="1400" smtClean="0"/>
              <a:t>Equation form:</a:t>
            </a:r>
          </a:p>
          <a:p>
            <a:r>
              <a:rPr lang="en-GB" sz="1400" smtClean="0">
                <a:cs typeface="Times New Roman" pitchFamily="18" charset="0"/>
              </a:rPr>
              <a:t>Probability of individual h migrating from origin region i to destination region j  </a:t>
            </a:r>
          </a:p>
          <a:p>
            <a:r>
              <a:rPr lang="en-GB" sz="1400" smtClean="0">
                <a:cs typeface="Times New Roman" pitchFamily="18" charset="0"/>
              </a:rPr>
              <a:t>A is the pulling power of region j (this is a function of the migrants personal characteristics and the characteristics of region j including employment opportunities)</a:t>
            </a:r>
          </a:p>
          <a:p>
            <a:r>
              <a:rPr lang="en-GB" sz="1400" smtClean="0">
                <a:cs typeface="Times New Roman" pitchFamily="18" charset="0"/>
              </a:rPr>
              <a:t>B is the countervailing pull of all other possible destination regions (this is also a function of the migrants personal characteristics and the characteristics of region itself). </a:t>
            </a:r>
            <a:endParaRPr lang="en-GB" sz="1400" smtClean="0"/>
          </a:p>
          <a:p>
            <a:r>
              <a:rPr lang="en-GB" sz="1400" smtClean="0"/>
              <a:t>Strengths &amp; Weaknesses</a:t>
            </a:r>
          </a:p>
          <a:p>
            <a:r>
              <a:rPr lang="en-GB" sz="1400" smtClean="0"/>
              <a:t>Mathematically complex but good tool for researchers</a:t>
            </a:r>
          </a:p>
          <a:p>
            <a:r>
              <a:rPr lang="en-GB" sz="1400" smtClean="0"/>
              <a:t>Incorporates reservation wage and hiring behaviour</a:t>
            </a:r>
          </a:p>
          <a:p>
            <a:r>
              <a:rPr lang="en-GB" sz="1400" smtClean="0"/>
              <a:t>Distinction between speculative and contracted migration</a:t>
            </a:r>
          </a:p>
          <a:p>
            <a:r>
              <a:rPr lang="en-GB" sz="1400" smtClean="0"/>
              <a:t>Takes account of time lags - flow, response and adjustment</a:t>
            </a:r>
          </a:p>
          <a:p>
            <a:endParaRPr lang="en-GB" sz="14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7"/>
          <p:cNvSpPr>
            <a:spLocks noGrp="1" noChangeArrowheads="1"/>
          </p:cNvSpPr>
          <p:nvPr>
            <p:ph type="sldNum" sz="quarter" idx="5"/>
          </p:nvPr>
        </p:nvSpPr>
        <p:spPr>
          <a:noFill/>
        </p:spPr>
        <p:txBody>
          <a:bodyPr/>
          <a:lstStyle/>
          <a:p>
            <a:pPr>
              <a:buFont typeface="Monotype Sorts"/>
              <a:buNone/>
            </a:pPr>
            <a:fld id="{6C9D26C6-7EFB-4CAF-A1E6-74E95133C9E4}" type="slidenum">
              <a:rPr lang="en-GB" smtClean="0">
                <a:cs typeface="Arial" charset="0"/>
              </a:rPr>
              <a:pPr>
                <a:buFont typeface="Monotype Sorts"/>
                <a:buNone/>
              </a:pPr>
              <a:t>13</a:t>
            </a:fld>
            <a:endParaRPr lang="en-GB" smtClean="0">
              <a:cs typeface="Arial" charset="0"/>
            </a:endParaRPr>
          </a:p>
        </p:txBody>
      </p:sp>
      <p:sp>
        <p:nvSpPr>
          <p:cNvPr id="135170" name="Rectangle 2"/>
          <p:cNvSpPr>
            <a:spLocks noGrp="1" noRot="1" noChangeAspect="1" noChangeArrowheads="1" noTextEdit="1"/>
          </p:cNvSpPr>
          <p:nvPr>
            <p:ph type="sldImg"/>
          </p:nvPr>
        </p:nvSpPr>
        <p:spPr>
          <a:ln/>
        </p:spPr>
      </p:sp>
      <p:sp>
        <p:nvSpPr>
          <p:cNvPr id="135171" name="Rectangle 3"/>
          <p:cNvSpPr>
            <a:spLocks noGrp="1" noChangeArrowheads="1"/>
          </p:cNvSpPr>
          <p:nvPr>
            <p:ph type="body" idx="1"/>
          </p:nvPr>
        </p:nvSpPr>
        <p:spPr>
          <a:noFill/>
          <a:ln/>
        </p:spPr>
        <p:txBody>
          <a:bodyPr/>
          <a:lstStyle/>
          <a:p>
            <a:r>
              <a:rPr lang="en-GB" sz="1400" smtClean="0"/>
              <a:t>Developed by geographers shows the aggregate flows between regions used extensively in forecasting movement e.g. shopping trips</a:t>
            </a:r>
          </a:p>
          <a:p>
            <a:r>
              <a:rPr lang="en-GB" sz="1400" smtClean="0">
                <a:cs typeface="Times New Roman" pitchFamily="18" charset="0"/>
              </a:rPr>
              <a:t>Where</a:t>
            </a:r>
          </a:p>
          <a:p>
            <a:r>
              <a:rPr lang="en-GB" sz="1400" smtClean="0">
                <a:cs typeface="Times New Roman" pitchFamily="18" charset="0"/>
              </a:rPr>
              <a:t>Mij = gross migration from region i to region j</a:t>
            </a:r>
          </a:p>
          <a:p>
            <a:r>
              <a:rPr lang="en-GB" sz="1400" smtClean="0">
                <a:cs typeface="Times New Roman" pitchFamily="18" charset="0"/>
              </a:rPr>
              <a:t>Ai = a group of origin specific determinants of migration flows (e.g. population level in region of origin). </a:t>
            </a:r>
          </a:p>
          <a:p>
            <a:r>
              <a:rPr lang="en-GB" sz="1400" smtClean="0">
                <a:cs typeface="Times New Roman" pitchFamily="18" charset="0"/>
              </a:rPr>
              <a:t>Bj = a group of destination specific determinants of migration flows (e.g. population level in the destination region)</a:t>
            </a:r>
          </a:p>
          <a:p>
            <a:r>
              <a:rPr lang="en-GB" sz="1400" smtClean="0">
                <a:cs typeface="Times New Roman" pitchFamily="18" charset="0"/>
              </a:rPr>
              <a:t>Dij = distance decay function reflecting the costs of migrating from i to j (including gathering information)</a:t>
            </a:r>
          </a:p>
          <a:p>
            <a:r>
              <a:rPr lang="en-GB" sz="1400" smtClean="0">
                <a:cs typeface="Times New Roman" pitchFamily="18" charset="0"/>
              </a:rPr>
              <a:t>Where 	P = Population</a:t>
            </a:r>
          </a:p>
          <a:p>
            <a:r>
              <a:rPr lang="en-GB" sz="1400" smtClean="0">
                <a:cs typeface="Times New Roman" pitchFamily="18" charset="0"/>
              </a:rPr>
              <a:t>	D = Economic distance (Transport costs)</a:t>
            </a:r>
          </a:p>
          <a:p>
            <a:r>
              <a:rPr lang="en-GB" sz="1400" smtClean="0">
                <a:cs typeface="Times New Roman" pitchFamily="18" charset="0"/>
              </a:rPr>
              <a:t>	U = Unemployment</a:t>
            </a:r>
          </a:p>
          <a:p>
            <a:r>
              <a:rPr lang="en-GB" sz="1400" smtClean="0">
                <a:cs typeface="Times New Roman" pitchFamily="18" charset="0"/>
              </a:rPr>
              <a:t>	W = Wage rates </a:t>
            </a:r>
          </a:p>
          <a:p>
            <a:r>
              <a:rPr lang="en-GB" sz="1400" smtClean="0"/>
              <a:t>Less information than the Job search and human capital models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7"/>
          <p:cNvSpPr>
            <a:spLocks noGrp="1" noChangeArrowheads="1"/>
          </p:cNvSpPr>
          <p:nvPr>
            <p:ph type="sldNum" sz="quarter" idx="5"/>
          </p:nvPr>
        </p:nvSpPr>
        <p:spPr>
          <a:noFill/>
        </p:spPr>
        <p:txBody>
          <a:bodyPr/>
          <a:lstStyle/>
          <a:p>
            <a:pPr>
              <a:buFont typeface="Monotype Sorts"/>
              <a:buNone/>
            </a:pPr>
            <a:fld id="{BFC74316-D17A-40F5-99C1-3035837563F9}" type="slidenum">
              <a:rPr lang="en-GB" smtClean="0">
                <a:cs typeface="Arial" charset="0"/>
              </a:rPr>
              <a:pPr>
                <a:buFont typeface="Monotype Sorts"/>
                <a:buNone/>
              </a:pPr>
              <a:t>14</a:t>
            </a:fld>
            <a:endParaRPr lang="en-GB" smtClean="0">
              <a:cs typeface="Arial" charset="0"/>
            </a:endParaRPr>
          </a:p>
        </p:txBody>
      </p:sp>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a:noFill/>
          <a:ln/>
        </p:spPr>
        <p:txBody>
          <a:bodyPr/>
          <a:lstStyle/>
          <a:p>
            <a:r>
              <a:rPr lang="en-GB" sz="1400" smtClean="0">
                <a:cs typeface="Times New Roman" pitchFamily="18" charset="0"/>
              </a:rPr>
              <a:t>A number of possible reasons for the fall in migration during recessions are put forward:</a:t>
            </a:r>
            <a:endParaRPr lang="en-GB" sz="1400" smtClean="0">
              <a:cs typeface="Arial" charset="0"/>
            </a:endParaRPr>
          </a:p>
          <a:p>
            <a:r>
              <a:rPr lang="en-GB" sz="1400" smtClean="0">
                <a:cs typeface="Times New Roman" pitchFamily="18" charset="0"/>
              </a:rPr>
              <a:t>(1) The human capital model suggests that there will be lower expected returns from migration including the probability of getting a job and lower expected earnings. </a:t>
            </a:r>
            <a:endParaRPr lang="en-GB" sz="1400" smtClean="0">
              <a:cs typeface="Arial" charset="0"/>
            </a:endParaRPr>
          </a:p>
          <a:p>
            <a:r>
              <a:rPr lang="en-GB" sz="1400" smtClean="0">
                <a:cs typeface="Times New Roman" pitchFamily="18" charset="0"/>
              </a:rPr>
              <a:t>(2) Greater general economic uncertainty particularly the risk of being made redundant in the destination region and the increased incidence of migrants returning back to their region of origin. </a:t>
            </a:r>
            <a:endParaRPr lang="en-GB" sz="1400" smtClean="0">
              <a:cs typeface="Arial" charset="0"/>
            </a:endParaRPr>
          </a:p>
          <a:p>
            <a:r>
              <a:rPr lang="en-GB" sz="1400" smtClean="0">
                <a:cs typeface="Times New Roman" pitchFamily="18" charset="0"/>
              </a:rPr>
              <a:t>(3) Liquidity constraints, Armstrong and Taylor suggest that housing market conditions may reinforce the depressed jobs market by making it harder for migrants to dispose of property and acquire new property in the destination region. </a:t>
            </a:r>
            <a:endParaRPr lang="en-GB" sz="1400" smtClean="0">
              <a:cs typeface="Arial" charset="0"/>
            </a:endParaRPr>
          </a:p>
          <a:p>
            <a:r>
              <a:rPr lang="en-GB" sz="1400" smtClean="0"/>
              <a:t>Push factors force firms to leave rather than pull factors which encourage them the leave</a:t>
            </a:r>
          </a:p>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pPr>
              <a:buFont typeface="Monotype Sorts"/>
              <a:buNone/>
            </a:pPr>
            <a:fld id="{F7CE4B4C-B6A9-4E9F-86DC-F0F6BE748E20}" type="slidenum">
              <a:rPr lang="en-GB" smtClean="0">
                <a:cs typeface="Arial" charset="0"/>
              </a:rPr>
              <a:pPr>
                <a:buFont typeface="Monotype Sorts"/>
                <a:buNone/>
              </a:pPr>
              <a:t>2</a:t>
            </a:fld>
            <a:endParaRPr lang="en-GB" smtClean="0">
              <a:cs typeface="Arial" charset="0"/>
            </a:endParaRPr>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7"/>
          <p:cNvSpPr>
            <a:spLocks noGrp="1" noChangeArrowheads="1"/>
          </p:cNvSpPr>
          <p:nvPr>
            <p:ph type="sldNum" sz="quarter" idx="5"/>
          </p:nvPr>
        </p:nvSpPr>
        <p:spPr>
          <a:noFill/>
        </p:spPr>
        <p:txBody>
          <a:bodyPr/>
          <a:lstStyle/>
          <a:p>
            <a:pPr>
              <a:buFont typeface="Monotype Sorts"/>
              <a:buNone/>
            </a:pPr>
            <a:fld id="{8B8FF32D-E1E7-4957-A5E5-105EEDE44F85}" type="slidenum">
              <a:rPr lang="en-GB" smtClean="0">
                <a:cs typeface="Arial" charset="0"/>
              </a:rPr>
              <a:pPr>
                <a:buFont typeface="Monotype Sorts"/>
                <a:buNone/>
              </a:pPr>
              <a:t>3</a:t>
            </a:fld>
            <a:endParaRPr lang="en-GB" smtClean="0">
              <a:cs typeface="Arial" charset="0"/>
            </a:endParaRPr>
          </a:p>
        </p:txBody>
      </p:sp>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a:noFill/>
          <a:ln/>
        </p:spPr>
        <p:txBody>
          <a:bodyPr/>
          <a:lstStyle/>
          <a:p>
            <a:pPr>
              <a:buClr>
                <a:srgbClr val="FF0066"/>
              </a:buClr>
            </a:pPr>
            <a:r>
              <a:rPr lang="en-GB" sz="1400" smtClean="0"/>
              <a:t>Interregional Migration is assumed to be the “oil” that lubricates regional economies</a:t>
            </a:r>
          </a:p>
          <a:p>
            <a:pPr>
              <a:buClr>
                <a:srgbClr val="FF0066"/>
              </a:buClr>
            </a:pPr>
            <a:r>
              <a:rPr lang="en-GB" sz="1400" smtClean="0"/>
              <a:t>Capital is assumed to flow to regions that offer the highest rate of return to capital and Labour will flow to the regions offering the highest wages. Of the two labour mobility is seen as the more important</a:t>
            </a:r>
          </a:p>
          <a:p>
            <a:pPr>
              <a:buClr>
                <a:srgbClr val="FF0066"/>
              </a:buClr>
            </a:pPr>
            <a:r>
              <a:rPr lang="en-GB" sz="1400" smtClean="0"/>
              <a:t>Question? How does this migration happen? We need a theory to explain this. The simplest of the models is the classical model and this provides a good start point for investigating labour migration.</a:t>
            </a:r>
          </a:p>
          <a:p>
            <a:pPr>
              <a:buClr>
                <a:srgbClr val="FF0066"/>
              </a:buClr>
            </a:pPr>
            <a:r>
              <a:rPr lang="en-GB" sz="1400" smtClean="0">
                <a:cs typeface="Times New Roman" pitchFamily="18" charset="0"/>
              </a:rPr>
              <a:t>Introduction to following slide</a:t>
            </a:r>
          </a:p>
          <a:p>
            <a:pPr>
              <a:buClr>
                <a:srgbClr val="FF0066"/>
              </a:buClr>
            </a:pPr>
            <a:r>
              <a:rPr lang="en-GB" sz="1400" smtClean="0">
                <a:cs typeface="Times New Roman" pitchFamily="18" charset="0"/>
              </a:rPr>
              <a:t>The model consists of two regions (North and South) producing a single good using the same technology with an identical and immobile capital stock. Initially the same demand and supply conditions exist in each region ‑ both regions have the same real wage rate of W</a:t>
            </a:r>
            <a:r>
              <a:rPr lang="en-GB" sz="1400" baseline="-30000" smtClean="0">
                <a:cs typeface="Times New Roman" pitchFamily="18" charset="0"/>
              </a:rPr>
              <a:t>1</a:t>
            </a:r>
            <a:r>
              <a:rPr lang="en-GB" sz="1400" smtClean="0"/>
              <a:t> </a:t>
            </a:r>
          </a:p>
          <a:p>
            <a:endParaRPr lang="en-GB" sz="14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pPr>
              <a:buFont typeface="Monotype Sorts"/>
              <a:buNone/>
            </a:pPr>
            <a:fld id="{0A9E45F7-E455-4CC7-A0D3-F7EB65FA59BD}" type="slidenum">
              <a:rPr lang="en-GB" smtClean="0">
                <a:cs typeface="Arial" charset="0"/>
              </a:rPr>
              <a:pPr>
                <a:buFont typeface="Monotype Sorts"/>
                <a:buNone/>
              </a:pPr>
              <a:t>4</a:t>
            </a:fld>
            <a:endParaRPr lang="en-GB" smtClean="0">
              <a:cs typeface="Arial" charset="0"/>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r>
              <a:rPr lang="en-GB" sz="1400" smtClean="0">
                <a:cs typeface="Times New Roman" pitchFamily="18" charset="0"/>
              </a:rPr>
              <a:t>In the initial positions both regions have the same real wage and the same level of employment</a:t>
            </a:r>
          </a:p>
          <a:p>
            <a:r>
              <a:rPr lang="en-GB" sz="1400" smtClean="0">
                <a:cs typeface="Times New Roman" pitchFamily="18" charset="0"/>
              </a:rPr>
              <a:t>If there is a decrease in the labour supply of the South the labour supply curve shifts inwards to S</a:t>
            </a:r>
            <a:r>
              <a:rPr lang="en-GB" sz="1400" baseline="-30000" smtClean="0">
                <a:cs typeface="Times New Roman" pitchFamily="18" charset="0"/>
              </a:rPr>
              <a:t>s</a:t>
            </a:r>
            <a:r>
              <a:rPr lang="en-GB" sz="1400" baseline="30000" smtClean="0">
                <a:cs typeface="Times New Roman" pitchFamily="18" charset="0"/>
              </a:rPr>
              <a:t>1</a:t>
            </a:r>
            <a:r>
              <a:rPr lang="en-GB" sz="1400" smtClean="0">
                <a:cs typeface="Times New Roman" pitchFamily="18" charset="0"/>
              </a:rPr>
              <a:t> leading to an increase in the real wage in the south to W</a:t>
            </a:r>
            <a:r>
              <a:rPr lang="en-GB" sz="1400" baseline="-30000" smtClean="0">
                <a:cs typeface="Times New Roman" pitchFamily="18" charset="0"/>
              </a:rPr>
              <a:t>2</a:t>
            </a:r>
            <a:r>
              <a:rPr lang="en-GB" sz="1400" smtClean="0">
                <a:cs typeface="Times New Roman" pitchFamily="18" charset="0"/>
              </a:rPr>
              <a:t>. </a:t>
            </a:r>
          </a:p>
          <a:p>
            <a:r>
              <a:rPr lang="en-GB" sz="1400" smtClean="0">
                <a:cs typeface="Times New Roman" pitchFamily="18" charset="0"/>
              </a:rPr>
              <a:t>Given perfect information and no barriers or costs associated with migration, workers in the North respond to the real wage differential (W</a:t>
            </a:r>
            <a:r>
              <a:rPr lang="en-GB" sz="1400" baseline="-30000" smtClean="0">
                <a:cs typeface="Times New Roman" pitchFamily="18" charset="0"/>
              </a:rPr>
              <a:t>2</a:t>
            </a:r>
            <a:r>
              <a:rPr lang="en-GB" sz="1400" smtClean="0">
                <a:cs typeface="Times New Roman" pitchFamily="18" charset="0"/>
              </a:rPr>
              <a:t>:W</a:t>
            </a:r>
            <a:r>
              <a:rPr lang="en-GB" sz="1400" baseline="-30000" smtClean="0">
                <a:cs typeface="Times New Roman" pitchFamily="18" charset="0"/>
              </a:rPr>
              <a:t>1</a:t>
            </a:r>
            <a:r>
              <a:rPr lang="en-GB" sz="1400" smtClean="0">
                <a:cs typeface="Times New Roman" pitchFamily="18" charset="0"/>
              </a:rPr>
              <a:t>) by moving to the South, this pushes labour supply curve outwards in the South to S</a:t>
            </a:r>
            <a:r>
              <a:rPr lang="en-GB" sz="1400" baseline="-30000" smtClean="0">
                <a:cs typeface="Times New Roman" pitchFamily="18" charset="0"/>
              </a:rPr>
              <a:t>s</a:t>
            </a:r>
            <a:r>
              <a:rPr lang="en-GB" sz="1400" baseline="30000" smtClean="0">
                <a:cs typeface="Times New Roman" pitchFamily="18" charset="0"/>
              </a:rPr>
              <a:t>2</a:t>
            </a:r>
            <a:r>
              <a:rPr lang="en-GB" sz="1400" smtClean="0">
                <a:cs typeface="Times New Roman" pitchFamily="18" charset="0"/>
              </a:rPr>
              <a:t> and moves the North's supply curve inwards to S</a:t>
            </a:r>
            <a:r>
              <a:rPr lang="en-GB" sz="1400" baseline="-30000" smtClean="0">
                <a:cs typeface="Times New Roman" pitchFamily="18" charset="0"/>
              </a:rPr>
              <a:t>n</a:t>
            </a:r>
            <a:r>
              <a:rPr lang="en-GB" sz="1400" baseline="30000" smtClean="0">
                <a:cs typeface="Times New Roman" pitchFamily="18" charset="0"/>
              </a:rPr>
              <a:t>1</a:t>
            </a:r>
            <a:r>
              <a:rPr lang="en-GB" sz="1400" smtClean="0">
                <a:cs typeface="Times New Roman" pitchFamily="18" charset="0"/>
              </a:rPr>
              <a:t> </a:t>
            </a:r>
          </a:p>
          <a:p>
            <a:r>
              <a:rPr lang="en-GB" sz="1400" smtClean="0">
                <a:cs typeface="Times New Roman" pitchFamily="18" charset="0"/>
              </a:rPr>
              <a:t>The new real wage level settles out to W* in both regions and there is no incentive for further migration.</a:t>
            </a:r>
            <a:endParaRPr lang="en-GB" sz="1400" smtClean="0">
              <a:cs typeface="Arial" charset="0"/>
            </a:endParaRPr>
          </a:p>
          <a:p>
            <a:endParaRPr lang="en-GB" sz="14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p:spPr>
        <p:txBody>
          <a:bodyPr/>
          <a:lstStyle/>
          <a:p>
            <a:pPr>
              <a:buFont typeface="Monotype Sorts"/>
              <a:buNone/>
            </a:pPr>
            <a:fld id="{771A0752-637A-4E68-BE18-7F9936C6F5E7}" type="slidenum">
              <a:rPr lang="en-GB" smtClean="0">
                <a:cs typeface="Arial" charset="0"/>
              </a:rPr>
              <a:pPr>
                <a:buFont typeface="Monotype Sorts"/>
                <a:buNone/>
              </a:pPr>
              <a:t>5</a:t>
            </a:fld>
            <a:endParaRPr lang="en-GB" smtClean="0">
              <a:cs typeface="Arial" charset="0"/>
            </a:endParaRPr>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xfrm>
            <a:off x="685800" y="4619625"/>
            <a:ext cx="5635625" cy="4392613"/>
          </a:xfrm>
          <a:noFill/>
          <a:ln/>
        </p:spPr>
        <p:txBody>
          <a:bodyPr/>
          <a:lstStyle/>
          <a:p>
            <a:r>
              <a:rPr lang="en-GB" sz="1400" b="1" smtClean="0">
                <a:latin typeface="Arial" charset="0"/>
              </a:rPr>
              <a:t>Data shows that the practice and theory might not lead to the same outcomes</a:t>
            </a:r>
            <a:r>
              <a:rPr lang="en-GB" b="1" i="1" smtClean="0">
                <a:latin typeface="Arial" charset="0"/>
              </a:rPr>
              <a:t> </a:t>
            </a:r>
          </a:p>
          <a:p>
            <a:r>
              <a:rPr lang="en-GB" sz="1400" smtClean="0">
                <a:cs typeface="Times New Roman" pitchFamily="18" charset="0"/>
              </a:rPr>
              <a:t>The graph shows cumulative net flows for regions over the 90s. Only three regions had consistent out-migration, </a:t>
            </a:r>
            <a:r>
              <a:rPr lang="en-GB" sz="1400" b="1" smtClean="0">
                <a:cs typeface="Times New Roman" pitchFamily="18" charset="0"/>
              </a:rPr>
              <a:t>London, North West and West Midlands</a:t>
            </a:r>
            <a:r>
              <a:rPr lang="en-GB" sz="1400" smtClean="0">
                <a:cs typeface="Times New Roman" pitchFamily="18" charset="0"/>
              </a:rPr>
              <a:t>; five had constant in-migration, </a:t>
            </a:r>
            <a:r>
              <a:rPr lang="en-GB" sz="1400" b="1" smtClean="0">
                <a:cs typeface="Times New Roman" pitchFamily="18" charset="0"/>
              </a:rPr>
              <a:t>South East, South West, East, East Midlands and Wales. </a:t>
            </a:r>
          </a:p>
          <a:p>
            <a:r>
              <a:rPr lang="en-GB" sz="1400" b="1" smtClean="0">
                <a:cs typeface="Times New Roman" pitchFamily="18" charset="0"/>
              </a:rPr>
              <a:t>Scotland, NI, North East &amp; Yorkshire and Humberside</a:t>
            </a:r>
            <a:r>
              <a:rPr lang="en-GB" sz="1400" smtClean="0">
                <a:cs typeface="Times New Roman" pitchFamily="18" charset="0"/>
              </a:rPr>
              <a:t> have periods of both net in and net out-migration.</a:t>
            </a:r>
          </a:p>
          <a:p>
            <a:pPr>
              <a:buClr>
                <a:srgbClr val="FF0066"/>
              </a:buClr>
            </a:pPr>
            <a:r>
              <a:rPr lang="en-GB" sz="1400" smtClean="0"/>
              <a:t>Over the longer-run the North, NW, Yorks and Scot have suffered consistent OUT Migration for last 30 years WM, SE and Wales have had both Out and In Migration (see also your notes on migration of working age males over a 30 year period.</a:t>
            </a:r>
          </a:p>
          <a:p>
            <a:r>
              <a:rPr lang="en-GB" sz="1400" smtClean="0">
                <a:cs typeface="Times New Roman" pitchFamily="18" charset="0"/>
              </a:rPr>
              <a:t>A&amp;T demonstrate that metropolitan areas, cities and industrial towns have all experienced out-migration over the 10 year period 1981 to 1990 whilst new towns, resort and coastal areas, semi-rural areas and the remoter rural areas have all experienced net in-migration. Recent snapshot data (1998/99) reveals that out of 376 local authority areas in England and Wales the top 10% of out-migration authorities contained 20 London Boroughs; 4 industrial cities from West Midlands, Yorkshire, and the North West; 3 from the North East; and 2 from the East Midlands and only one from the South East (Slough).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a:ln/>
        </p:spPr>
      </p:sp>
      <p:sp>
        <p:nvSpPr>
          <p:cNvPr id="26626" name="Notes Placeholder 2"/>
          <p:cNvSpPr>
            <a:spLocks noGrp="1"/>
          </p:cNvSpPr>
          <p:nvPr>
            <p:ph type="body" idx="1"/>
          </p:nvPr>
        </p:nvSpPr>
        <p:spPr>
          <a:noFill/>
          <a:ln/>
        </p:spPr>
        <p:txBody>
          <a:bodyPr/>
          <a:lstStyle/>
          <a:p>
            <a:endParaRPr lang="en-US" smtClean="0"/>
          </a:p>
        </p:txBody>
      </p:sp>
      <p:sp>
        <p:nvSpPr>
          <p:cNvPr id="26627" name="Slide Number Placeholder 3"/>
          <p:cNvSpPr>
            <a:spLocks noGrp="1"/>
          </p:cNvSpPr>
          <p:nvPr>
            <p:ph type="sldNum" sz="quarter" idx="5"/>
          </p:nvPr>
        </p:nvSpPr>
        <p:spPr>
          <a:noFill/>
        </p:spPr>
        <p:txBody>
          <a:bodyPr/>
          <a:lstStyle/>
          <a:p>
            <a:pPr>
              <a:buFont typeface="Monotype Sorts"/>
              <a:buNone/>
            </a:pPr>
            <a:fld id="{5BACCDC6-3C05-469F-A2B7-E24309882F10}" type="slidenum">
              <a:rPr lang="en-GB" smtClean="0">
                <a:cs typeface="Arial" charset="0"/>
              </a:rPr>
              <a:pPr>
                <a:buFont typeface="Monotype Sorts"/>
                <a:buNone/>
              </a:pPr>
              <a:t>6</a:t>
            </a:fld>
            <a:endParaRPr lang="en-GB" smtClean="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p:spPr>
        <p:txBody>
          <a:bodyPr/>
          <a:lstStyle/>
          <a:p>
            <a:pPr>
              <a:buFont typeface="Monotype Sorts"/>
              <a:buNone/>
            </a:pPr>
            <a:fld id="{CE04195A-9FCA-4731-939D-178D4804B059}" type="slidenum">
              <a:rPr lang="en-GB" smtClean="0">
                <a:cs typeface="Arial" charset="0"/>
              </a:rPr>
              <a:pPr>
                <a:buFont typeface="Monotype Sorts"/>
                <a:buNone/>
              </a:pPr>
              <a:t>7</a:t>
            </a:fld>
            <a:endParaRPr lang="en-GB" smtClean="0">
              <a:cs typeface="Arial" charset="0"/>
            </a:endParaRP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a:buClr>
                <a:srgbClr val="FF0066"/>
              </a:buClr>
            </a:pPr>
            <a:r>
              <a:rPr lang="en-GB" sz="1400" smtClean="0">
                <a:cs typeface="Times New Roman" pitchFamily="18" charset="0"/>
              </a:rPr>
              <a:t>Gross flows show a much more complex picture of migration and demonstrate one of the major flaws in the Classical Model. </a:t>
            </a:r>
          </a:p>
          <a:p>
            <a:pPr>
              <a:buClr>
                <a:srgbClr val="FF0066"/>
              </a:buClr>
            </a:pPr>
            <a:r>
              <a:rPr lang="en-GB" sz="1400" smtClean="0">
                <a:cs typeface="Times New Roman" pitchFamily="18" charset="0"/>
              </a:rPr>
              <a:t>There are quite substantial flows into regions that are economically depressed as well as out of them. </a:t>
            </a:r>
          </a:p>
          <a:p>
            <a:pPr>
              <a:buClr>
                <a:srgbClr val="FF0066"/>
              </a:buClr>
            </a:pPr>
            <a:r>
              <a:rPr lang="en-GB" sz="1400" smtClean="0">
                <a:cs typeface="Times New Roman" pitchFamily="18" charset="0"/>
              </a:rPr>
              <a:t>It is clear that gross migration greatly exceeds net migration, and the net migration figures hide the fact that regions with a net gain in population are also significant sources of out-migration. </a:t>
            </a:r>
          </a:p>
          <a:p>
            <a:pPr>
              <a:buClr>
                <a:srgbClr val="FF0066"/>
              </a:buClr>
            </a:pPr>
            <a:r>
              <a:rPr lang="en-GB" sz="1400" smtClean="0">
                <a:cs typeface="Times New Roman" pitchFamily="18" charset="0"/>
              </a:rPr>
              <a:t>For instance, the gross inflow for the South East in our chart was 226,000 whilst 202,000 flowed outwards, however, the net figure was only +24,000. </a:t>
            </a:r>
          </a:p>
          <a:p>
            <a:pPr>
              <a:buClr>
                <a:srgbClr val="FF0066"/>
              </a:buClr>
            </a:pPr>
            <a:r>
              <a:rPr lang="en-GB" sz="1400" smtClean="0">
                <a:cs typeface="Times New Roman" pitchFamily="18" charset="0"/>
              </a:rPr>
              <a:t>Whilst it might seem strange that the North East exports 4,000 people to the South East and gets 4,500 back in return this can be explained by a variety of factors</a:t>
            </a:r>
            <a:r>
              <a:rPr lang="en-GB" sz="1000" smtClean="0">
                <a:solidFill>
                  <a:srgbClr val="660066"/>
                </a:solidFill>
                <a:cs typeface="Times New Roman" pitchFamily="18" charset="0"/>
              </a:rPr>
              <a:t>: </a:t>
            </a:r>
            <a:r>
              <a:rPr lang="en-GB" sz="1400" smtClean="0">
                <a:solidFill>
                  <a:srgbClr val="660066"/>
                </a:solidFill>
                <a:latin typeface="Arial" charset="0"/>
                <a:cs typeface="Arial" charset="0"/>
              </a:rPr>
              <a:t>We refer to this as perverse migration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pPr>
              <a:buFont typeface="Monotype Sorts"/>
              <a:buNone/>
            </a:pPr>
            <a:fld id="{4D12E300-3A63-4959-A5E3-62C7E5DC975F}" type="slidenum">
              <a:rPr lang="en-GB" smtClean="0">
                <a:cs typeface="Arial" charset="0"/>
              </a:rPr>
              <a:pPr>
                <a:buFont typeface="Monotype Sorts"/>
                <a:buNone/>
              </a:pPr>
              <a:t>8</a:t>
            </a:fld>
            <a:endParaRPr lang="en-GB" smtClean="0">
              <a:cs typeface="Arial" charset="0"/>
            </a:endParaRPr>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r>
              <a:rPr lang="en-GB" sz="1400" smtClean="0">
                <a:cs typeface="Times New Roman" pitchFamily="18" charset="0"/>
              </a:rPr>
              <a:t> Use the points above to explain perverse migration – these are reasons unconnected with differences in the real wage.</a:t>
            </a:r>
          </a:p>
          <a:p>
            <a:r>
              <a:rPr lang="en-GB" sz="1400" smtClean="0">
                <a:cs typeface="Times New Roman" pitchFamily="18" charset="0"/>
              </a:rPr>
              <a:t>The picture gets even more complicated when data for district authority areas is analysed. </a:t>
            </a:r>
          </a:p>
          <a:p>
            <a:r>
              <a:rPr lang="en-GB" sz="1400" smtClean="0">
                <a:cs typeface="Times New Roman" pitchFamily="18" charset="0"/>
              </a:rPr>
              <a:t>Data from 1998/99 shows that all regions have authorities that experienced net losses in working age population over the year.</a:t>
            </a:r>
          </a:p>
          <a:p>
            <a:r>
              <a:rPr lang="en-GB" sz="1400" smtClean="0">
                <a:cs typeface="Times New Roman" pitchFamily="18" charset="0"/>
              </a:rPr>
              <a:t> These range from 64% of all authorities in London to 4% in the Southwest. </a:t>
            </a:r>
          </a:p>
          <a:p>
            <a:r>
              <a:rPr lang="en-GB" sz="1400" smtClean="0">
                <a:cs typeface="Times New Roman" pitchFamily="18" charset="0"/>
              </a:rPr>
              <a:t>In the Southeast almost half of all districts suffered net out migration in particular those on the outer reaches of London such as Wokingham, Wycombe and Windsor and Maidenhead UA. </a:t>
            </a:r>
          </a:p>
          <a:p>
            <a:r>
              <a:rPr lang="en-GB" sz="1400" smtClean="0">
                <a:cs typeface="Times New Roman" pitchFamily="18" charset="0"/>
              </a:rPr>
              <a:t>The largest gainers were Brighton and Hove, Milton Keynes and Arun.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a:ln/>
        </p:spPr>
      </p:sp>
      <p:sp>
        <p:nvSpPr>
          <p:cNvPr id="32770" name="Notes Placeholder 2"/>
          <p:cNvSpPr>
            <a:spLocks noGrp="1"/>
          </p:cNvSpPr>
          <p:nvPr>
            <p:ph type="body" idx="1"/>
          </p:nvPr>
        </p:nvSpPr>
        <p:spPr>
          <a:noFill/>
          <a:ln/>
        </p:spPr>
        <p:txBody>
          <a:bodyPr/>
          <a:lstStyle/>
          <a:p>
            <a:endParaRPr lang="en-US" smtClean="0"/>
          </a:p>
        </p:txBody>
      </p:sp>
      <p:sp>
        <p:nvSpPr>
          <p:cNvPr id="32771" name="Slide Number Placeholder 3"/>
          <p:cNvSpPr>
            <a:spLocks noGrp="1"/>
          </p:cNvSpPr>
          <p:nvPr>
            <p:ph type="sldNum" sz="quarter" idx="5"/>
          </p:nvPr>
        </p:nvSpPr>
        <p:spPr>
          <a:noFill/>
        </p:spPr>
        <p:txBody>
          <a:bodyPr/>
          <a:lstStyle/>
          <a:p>
            <a:pPr>
              <a:buFont typeface="Monotype Sorts"/>
              <a:buNone/>
            </a:pPr>
            <a:fld id="{0811A2C0-1CBE-4F8F-9AF6-E09E37006432}" type="slidenum">
              <a:rPr lang="en-GB" smtClean="0">
                <a:cs typeface="Arial" charset="0"/>
              </a:rPr>
              <a:pPr>
                <a:buFont typeface="Monotype Sorts"/>
                <a:buNone/>
              </a:pPr>
              <a:t>9</a:t>
            </a:fld>
            <a:endParaRPr lang="en-GB"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9</a:t>
            </a:r>
            <a:endParaRPr lang="en-GB"/>
          </a:p>
        </p:txBody>
      </p:sp>
      <p:sp>
        <p:nvSpPr>
          <p:cNvPr id="6" name="Slide Number Placeholder 5"/>
          <p:cNvSpPr>
            <a:spLocks noGrp="1"/>
          </p:cNvSpPr>
          <p:nvPr>
            <p:ph type="sldNum" sz="quarter" idx="12"/>
          </p:nvPr>
        </p:nvSpPr>
        <p:spPr/>
        <p:txBody>
          <a:bodyPr/>
          <a:lstStyle>
            <a:lvl1pPr>
              <a:defRPr/>
            </a:lvl1pPr>
          </a:lstStyle>
          <a:p>
            <a:pPr>
              <a:defRPr/>
            </a:pPr>
            <a:fld id="{E7925332-A160-4167-9769-021ADB5A2CC1}" type="slidenum">
              <a:rPr lang="en-GB"/>
              <a:pPr>
                <a:defRPr/>
              </a:pPr>
              <a:t>‹#›</a:t>
            </a:fld>
            <a:endParaRPr lang="en-GB">
              <a:latin typeface="Times New Roman"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9</a:t>
            </a:r>
            <a:endParaRPr lang="en-GB"/>
          </a:p>
        </p:txBody>
      </p:sp>
      <p:sp>
        <p:nvSpPr>
          <p:cNvPr id="6" name="Slide Number Placeholder 5"/>
          <p:cNvSpPr>
            <a:spLocks noGrp="1"/>
          </p:cNvSpPr>
          <p:nvPr>
            <p:ph type="sldNum" sz="quarter" idx="12"/>
          </p:nvPr>
        </p:nvSpPr>
        <p:spPr/>
        <p:txBody>
          <a:bodyPr/>
          <a:lstStyle>
            <a:lvl1pPr>
              <a:defRPr/>
            </a:lvl1pPr>
          </a:lstStyle>
          <a:p>
            <a:pPr>
              <a:defRPr/>
            </a:pPr>
            <a:fld id="{8BA1F939-F16E-40D9-9971-822673699B8A}" type="slidenum">
              <a:rPr lang="en-GB"/>
              <a:pPr>
                <a:defRPr/>
              </a:pPr>
              <a:t>‹#›</a:t>
            </a:fld>
            <a:endParaRPr lang="en-GB">
              <a:latin typeface="Times New Roman" pitchFamily="18"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4800"/>
            <a:ext cx="56769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9</a:t>
            </a:r>
            <a:endParaRPr lang="en-GB"/>
          </a:p>
        </p:txBody>
      </p:sp>
      <p:sp>
        <p:nvSpPr>
          <p:cNvPr id="6" name="Slide Number Placeholder 5"/>
          <p:cNvSpPr>
            <a:spLocks noGrp="1"/>
          </p:cNvSpPr>
          <p:nvPr>
            <p:ph type="sldNum" sz="quarter" idx="12"/>
          </p:nvPr>
        </p:nvSpPr>
        <p:spPr/>
        <p:txBody>
          <a:bodyPr/>
          <a:lstStyle>
            <a:lvl1pPr>
              <a:defRPr/>
            </a:lvl1pPr>
          </a:lstStyle>
          <a:p>
            <a:pPr>
              <a:defRPr/>
            </a:pPr>
            <a:fld id="{DB6AC8E4-D002-46D5-936A-16C80EF30C83}" type="slidenum">
              <a:rPr lang="en-GB"/>
              <a:pPr>
                <a:defRPr/>
              </a:pPr>
              <a:t>‹#›</a:t>
            </a:fld>
            <a:endParaRPr lang="en-GB">
              <a:latin typeface="Times New Roman"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dirty="0" smtClean="0"/>
            </a:lvl1pPr>
          </a:lstStyle>
          <a:p>
            <a:pPr>
              <a:defRPr/>
            </a:pPr>
            <a:r>
              <a:rPr lang="en-GB"/>
              <a:t> </a:t>
            </a:r>
            <a:r>
              <a:rPr lang="en-GB" i="1">
                <a:solidFill>
                  <a:srgbClr val="339966"/>
                </a:solidFill>
                <a:latin typeface="Book Antiqua" pitchFamily="18" charset="0"/>
                <a:cs typeface="Times New Roman" pitchFamily="18" charset="0"/>
              </a:rPr>
              <a:t>Regional and Local Economic Analysis (RELOCE) Lecture slides – Lecture 5a</a:t>
            </a:r>
            <a:endParaRPr lang="en-GB"/>
          </a:p>
        </p:txBody>
      </p:sp>
      <p:sp>
        <p:nvSpPr>
          <p:cNvPr id="6" name="Slide Number Placeholder 5"/>
          <p:cNvSpPr>
            <a:spLocks noGrp="1"/>
          </p:cNvSpPr>
          <p:nvPr>
            <p:ph type="sldNum" sz="quarter" idx="12"/>
          </p:nvPr>
        </p:nvSpPr>
        <p:spPr/>
        <p:txBody>
          <a:bodyPr/>
          <a:lstStyle>
            <a:lvl1pPr>
              <a:defRPr/>
            </a:lvl1pPr>
          </a:lstStyle>
          <a:p>
            <a:pPr>
              <a:defRPr/>
            </a:pPr>
            <a:fld id="{B3607CEC-41EF-48A6-94B7-A589F4FF9BFE}" type="slidenum">
              <a:rPr lang="en-GB"/>
              <a:pPr>
                <a:defRPr/>
              </a:pPr>
              <a:t>‹#›</a:t>
            </a:fld>
            <a:endParaRPr lang="en-GB">
              <a:latin typeface="Times New Roman"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9</a:t>
            </a:r>
            <a:endParaRPr lang="en-GB"/>
          </a:p>
        </p:txBody>
      </p:sp>
      <p:sp>
        <p:nvSpPr>
          <p:cNvPr id="6" name="Slide Number Placeholder 5"/>
          <p:cNvSpPr>
            <a:spLocks noGrp="1"/>
          </p:cNvSpPr>
          <p:nvPr>
            <p:ph type="sldNum" sz="quarter" idx="12"/>
          </p:nvPr>
        </p:nvSpPr>
        <p:spPr/>
        <p:txBody>
          <a:bodyPr/>
          <a:lstStyle>
            <a:lvl1pPr>
              <a:defRPr/>
            </a:lvl1pPr>
          </a:lstStyle>
          <a:p>
            <a:pPr>
              <a:defRPr/>
            </a:pPr>
            <a:fld id="{91A0C8A1-35A7-44F1-8BE1-156F2B1577AD}" type="slidenum">
              <a:rPr lang="en-GB"/>
              <a:pPr>
                <a:defRPr/>
              </a:pPr>
              <a:t>‹#›</a:t>
            </a:fld>
            <a:endParaRPr lang="en-GB">
              <a:latin typeface="Times New Roman" pitchFamily="18"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9</a:t>
            </a:r>
            <a:endParaRPr lang="en-GB"/>
          </a:p>
        </p:txBody>
      </p:sp>
      <p:sp>
        <p:nvSpPr>
          <p:cNvPr id="7" name="Slide Number Placeholder 6"/>
          <p:cNvSpPr>
            <a:spLocks noGrp="1"/>
          </p:cNvSpPr>
          <p:nvPr>
            <p:ph type="sldNum" sz="quarter" idx="12"/>
          </p:nvPr>
        </p:nvSpPr>
        <p:spPr/>
        <p:txBody>
          <a:bodyPr/>
          <a:lstStyle>
            <a:lvl1pPr>
              <a:defRPr/>
            </a:lvl1pPr>
          </a:lstStyle>
          <a:p>
            <a:pPr>
              <a:defRPr/>
            </a:pPr>
            <a:fld id="{2E4AF6EA-0420-4CDF-8563-5EBA8E50F484}" type="slidenum">
              <a:rPr lang="en-GB"/>
              <a:pPr>
                <a:defRPr/>
              </a:pPr>
              <a:t>‹#›</a:t>
            </a:fld>
            <a:endParaRPr lang="en-GB">
              <a:latin typeface="Times New Roman" pitchFamily="18"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GB"/>
          </a:p>
        </p:txBody>
      </p:sp>
      <p:sp>
        <p:nvSpPr>
          <p:cNvPr id="8" name="Footer Placeholder 7"/>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9</a:t>
            </a:r>
            <a:endParaRPr lang="en-GB"/>
          </a:p>
        </p:txBody>
      </p:sp>
      <p:sp>
        <p:nvSpPr>
          <p:cNvPr id="9" name="Slide Number Placeholder 8"/>
          <p:cNvSpPr>
            <a:spLocks noGrp="1"/>
          </p:cNvSpPr>
          <p:nvPr>
            <p:ph type="sldNum" sz="quarter" idx="12"/>
          </p:nvPr>
        </p:nvSpPr>
        <p:spPr/>
        <p:txBody>
          <a:bodyPr/>
          <a:lstStyle>
            <a:lvl1pPr>
              <a:defRPr/>
            </a:lvl1pPr>
          </a:lstStyle>
          <a:p>
            <a:pPr>
              <a:defRPr/>
            </a:pPr>
            <a:fld id="{A4D30307-4946-4A4D-8DB2-6F3C4BA9ADB5}" type="slidenum">
              <a:rPr lang="en-GB"/>
              <a:pPr>
                <a:defRPr/>
              </a:pPr>
              <a:t>‹#›</a:t>
            </a:fld>
            <a:endParaRPr lang="en-GB">
              <a:latin typeface="Times New Roman" pitchFamily="18"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GB"/>
          </a:p>
        </p:txBody>
      </p:sp>
      <p:sp>
        <p:nvSpPr>
          <p:cNvPr id="4" name="Footer Placeholder 3"/>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9</a:t>
            </a:r>
            <a:endParaRPr lang="en-GB"/>
          </a:p>
        </p:txBody>
      </p:sp>
      <p:sp>
        <p:nvSpPr>
          <p:cNvPr id="5" name="Slide Number Placeholder 4"/>
          <p:cNvSpPr>
            <a:spLocks noGrp="1"/>
          </p:cNvSpPr>
          <p:nvPr>
            <p:ph type="sldNum" sz="quarter" idx="12"/>
          </p:nvPr>
        </p:nvSpPr>
        <p:spPr/>
        <p:txBody>
          <a:bodyPr/>
          <a:lstStyle>
            <a:lvl1pPr>
              <a:defRPr/>
            </a:lvl1pPr>
          </a:lstStyle>
          <a:p>
            <a:pPr>
              <a:defRPr/>
            </a:pPr>
            <a:fld id="{EB1F8610-A9B1-4A34-88F7-B7509AFA0C58}" type="slidenum">
              <a:rPr lang="en-GB"/>
              <a:pPr>
                <a:defRPr/>
              </a:pPr>
              <a:t>‹#›</a:t>
            </a:fld>
            <a:endParaRPr lang="en-GB">
              <a:latin typeface="Times New Roman" pitchFamily="18"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GB"/>
          </a:p>
        </p:txBody>
      </p:sp>
      <p:sp>
        <p:nvSpPr>
          <p:cNvPr id="3" name="Footer Placeholder 2"/>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9</a:t>
            </a:r>
            <a:endParaRPr lang="en-GB"/>
          </a:p>
        </p:txBody>
      </p:sp>
      <p:sp>
        <p:nvSpPr>
          <p:cNvPr id="4" name="Slide Number Placeholder 3"/>
          <p:cNvSpPr>
            <a:spLocks noGrp="1"/>
          </p:cNvSpPr>
          <p:nvPr>
            <p:ph type="sldNum" sz="quarter" idx="12"/>
          </p:nvPr>
        </p:nvSpPr>
        <p:spPr/>
        <p:txBody>
          <a:bodyPr/>
          <a:lstStyle>
            <a:lvl1pPr>
              <a:defRPr/>
            </a:lvl1pPr>
          </a:lstStyle>
          <a:p>
            <a:pPr>
              <a:defRPr/>
            </a:pPr>
            <a:fld id="{3AE0E1C7-8C5A-47C0-845D-B2E5882EED56}" type="slidenum">
              <a:rPr lang="en-GB"/>
              <a:pPr>
                <a:defRPr/>
              </a:pPr>
              <a:t>‹#›</a:t>
            </a:fld>
            <a:endParaRPr lang="en-GB">
              <a:latin typeface="Times New Roman"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9</a:t>
            </a:r>
            <a:endParaRPr lang="en-GB"/>
          </a:p>
        </p:txBody>
      </p:sp>
      <p:sp>
        <p:nvSpPr>
          <p:cNvPr id="7" name="Slide Number Placeholder 6"/>
          <p:cNvSpPr>
            <a:spLocks noGrp="1"/>
          </p:cNvSpPr>
          <p:nvPr>
            <p:ph type="sldNum" sz="quarter" idx="12"/>
          </p:nvPr>
        </p:nvSpPr>
        <p:spPr/>
        <p:txBody>
          <a:bodyPr/>
          <a:lstStyle>
            <a:lvl1pPr>
              <a:defRPr/>
            </a:lvl1pPr>
          </a:lstStyle>
          <a:p>
            <a:pPr>
              <a:defRPr/>
            </a:pPr>
            <a:fld id="{2007D1F9-17D3-4BD1-87CA-373F2459151F}" type="slidenum">
              <a:rPr lang="en-GB"/>
              <a:pPr>
                <a:defRPr/>
              </a:pPr>
              <a:t>‹#›</a:t>
            </a:fld>
            <a:endParaRPr lang="en-GB">
              <a:latin typeface="Times New Roman" pitchFamily="18"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9</a:t>
            </a:r>
            <a:endParaRPr lang="en-GB"/>
          </a:p>
        </p:txBody>
      </p:sp>
      <p:sp>
        <p:nvSpPr>
          <p:cNvPr id="7" name="Slide Number Placeholder 6"/>
          <p:cNvSpPr>
            <a:spLocks noGrp="1"/>
          </p:cNvSpPr>
          <p:nvPr>
            <p:ph type="sldNum" sz="quarter" idx="12"/>
          </p:nvPr>
        </p:nvSpPr>
        <p:spPr/>
        <p:txBody>
          <a:bodyPr/>
          <a:lstStyle>
            <a:lvl1pPr>
              <a:defRPr/>
            </a:lvl1pPr>
          </a:lstStyle>
          <a:p>
            <a:pPr>
              <a:defRPr/>
            </a:pPr>
            <a:fld id="{9956CB69-01C0-473A-8351-1A554ED87409}" type="slidenum">
              <a:rPr lang="en-GB"/>
              <a:pPr>
                <a:defRPr/>
              </a:pPr>
              <a:t>‹#›</a:t>
            </a:fld>
            <a:endParaRPr lang="en-GB">
              <a:latin typeface="Times New Roman"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048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22884"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mn-lt"/>
                <a:cs typeface="+mn-cs"/>
              </a:defRPr>
            </a:lvl1pPr>
          </a:lstStyle>
          <a:p>
            <a:pPr>
              <a:defRPr/>
            </a:pPr>
            <a:endParaRPr lang="en-GB"/>
          </a:p>
        </p:txBody>
      </p:sp>
      <p:sp>
        <p:nvSpPr>
          <p:cNvPr id="122885" name="Rectangle 5"/>
          <p:cNvSpPr>
            <a:spLocks noGrp="1" noChangeArrowheads="1"/>
          </p:cNvSpPr>
          <p:nvPr>
            <p:ph type="ftr" sz="quarter" idx="3"/>
          </p:nvPr>
        </p:nvSpPr>
        <p:spPr bwMode="auto">
          <a:xfrm>
            <a:off x="2667000" y="6248400"/>
            <a:ext cx="4038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dirty="0" smtClean="0">
                <a:latin typeface="+mn-lt"/>
                <a:cs typeface="+mn-cs"/>
              </a:defRPr>
            </a:lvl1pPr>
          </a:lstStyle>
          <a:p>
            <a:pPr>
              <a:defRPr/>
            </a:pPr>
            <a:r>
              <a:rPr lang="en-GB"/>
              <a:t> </a:t>
            </a:r>
            <a:r>
              <a:rPr lang="en-GB" i="1">
                <a:solidFill>
                  <a:srgbClr val="339966"/>
                </a:solidFill>
                <a:latin typeface="Book Antiqua" pitchFamily="18" charset="0"/>
                <a:cs typeface="Times New Roman" pitchFamily="18" charset="0"/>
              </a:rPr>
              <a:t>Regional and Local Economic Analysis (RELOCE) Lecture slides – Lecture 5a</a:t>
            </a:r>
            <a:endParaRPr lang="en-GB"/>
          </a:p>
        </p:txBody>
      </p:sp>
      <p:sp>
        <p:nvSpPr>
          <p:cNvPr id="122886"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mn-lt"/>
                <a:cs typeface="+mn-cs"/>
              </a:defRPr>
            </a:lvl1pPr>
          </a:lstStyle>
          <a:p>
            <a:pPr>
              <a:defRPr/>
            </a:pPr>
            <a:fld id="{7FD25036-165D-4EFF-9371-4EC5DDE9E974}" type="slidenum">
              <a:rPr lang="en-GB"/>
              <a:pPr>
                <a:defRPr/>
              </a:pPr>
              <a:t>‹#›</a:t>
            </a:fld>
            <a:endParaRPr lang="en-GB"/>
          </a:p>
        </p:txBody>
      </p:sp>
      <p:pic>
        <p:nvPicPr>
          <p:cNvPr id="1031" name="Picture 7" descr="C:\WINDOWS\DESKTOP\powerpoint logos\portilogo_big_purple_white_100.gif"/>
          <p:cNvPicPr>
            <a:picLocks noChangeAspect="1" noChangeArrowheads="1"/>
          </p:cNvPicPr>
          <p:nvPr/>
        </p:nvPicPr>
        <p:blipFill>
          <a:blip r:embed="rId13"/>
          <a:srcRect/>
          <a:stretch>
            <a:fillRect/>
          </a:stretch>
        </p:blipFill>
        <p:spPr bwMode="auto">
          <a:xfrm>
            <a:off x="7315200" y="533400"/>
            <a:ext cx="1219200" cy="889000"/>
          </a:xfrm>
          <a:prstGeom prst="rect">
            <a:avLst/>
          </a:prstGeom>
          <a:noFill/>
          <a:ln w="9525">
            <a:noFill/>
            <a:miter lim="800000"/>
            <a:headEnd/>
            <a:tailEnd/>
          </a:ln>
        </p:spPr>
      </p:pic>
      <p:sp>
        <p:nvSpPr>
          <p:cNvPr id="122890" name="Text Box 10"/>
          <p:cNvSpPr txBox="1">
            <a:spLocks noChangeArrowheads="1"/>
          </p:cNvSpPr>
          <p:nvPr userDrawn="1"/>
        </p:nvSpPr>
        <p:spPr bwMode="auto">
          <a:xfrm>
            <a:off x="1219200" y="533400"/>
            <a:ext cx="5791200" cy="457200"/>
          </a:xfrm>
          <a:prstGeom prst="rect">
            <a:avLst/>
          </a:prstGeom>
          <a:noFill/>
          <a:ln w="12700">
            <a:noFill/>
            <a:miter lim="800000"/>
            <a:headEnd type="none" w="sm" len="sm"/>
            <a:tailEnd type="none" w="sm" len="sm"/>
          </a:ln>
          <a:effectLst/>
        </p:spPr>
        <p:txBody>
          <a:bodyPr lIns="92075" tIns="46038" rIns="92075" bIns="46038">
            <a:spAutoFit/>
          </a:bodyPr>
          <a:lstStyle/>
          <a:p>
            <a:pPr eaLnBrk="0" hangingPunct="0">
              <a:spcBef>
                <a:spcPct val="50000"/>
              </a:spcBef>
              <a:defRPr/>
            </a:pPr>
            <a:endParaRPr lang="en-US">
              <a:cs typeface="+mn-cs"/>
            </a:endParaRPr>
          </a:p>
        </p:txBody>
      </p:sp>
      <p:sp>
        <p:nvSpPr>
          <p:cNvPr id="122891" name="Text Box 11"/>
          <p:cNvSpPr txBox="1">
            <a:spLocks noChangeArrowheads="1"/>
          </p:cNvSpPr>
          <p:nvPr userDrawn="1"/>
        </p:nvSpPr>
        <p:spPr bwMode="auto">
          <a:xfrm>
            <a:off x="838200" y="228600"/>
            <a:ext cx="6096000" cy="493713"/>
          </a:xfrm>
          <a:prstGeom prst="rect">
            <a:avLst/>
          </a:prstGeom>
          <a:noFill/>
          <a:ln w="12700">
            <a:noFill/>
            <a:miter lim="800000"/>
            <a:headEnd type="none" w="sm" len="sm"/>
            <a:tailEnd type="none" w="sm" len="sm"/>
          </a:ln>
          <a:effectLst/>
        </p:spPr>
        <p:txBody>
          <a:bodyPr lIns="92075" tIns="46038" rIns="92075" bIns="46038">
            <a:spAutoFit/>
          </a:bodyPr>
          <a:lstStyle/>
          <a:p>
            <a:pPr eaLnBrk="0" hangingPunct="0">
              <a:spcBef>
                <a:spcPct val="50000"/>
              </a:spcBef>
              <a:defRPr/>
            </a:pPr>
            <a:r>
              <a:rPr lang="en-GB" sz="2600" b="1" dirty="0">
                <a:solidFill>
                  <a:srgbClr val="660066"/>
                </a:solidFill>
                <a:latin typeface="Arial" charset="0"/>
                <a:cs typeface="+mn-cs"/>
              </a:rPr>
              <a:t>Local &amp; Regional </a:t>
            </a:r>
            <a:r>
              <a:rPr lang="en-GB" sz="2600" b="1" dirty="0">
                <a:solidFill>
                  <a:srgbClr val="660066"/>
                </a:solidFill>
                <a:latin typeface="Arial" charset="0"/>
                <a:cs typeface="+mn-cs"/>
              </a:rPr>
              <a:t>Economics</a:t>
            </a:r>
            <a:endParaRPr lang="en-GB" sz="2600" b="1" dirty="0">
              <a:solidFill>
                <a:srgbClr val="660066"/>
              </a:solidFill>
              <a:latin typeface="Arial" charset="0"/>
              <a:cs typeface="+mn-cs"/>
            </a:endParaRPr>
          </a:p>
        </p:txBody>
      </p:sp>
      <p:sp>
        <p:nvSpPr>
          <p:cNvPr id="122892" name="Line 12"/>
          <p:cNvSpPr>
            <a:spLocks noChangeShapeType="1"/>
          </p:cNvSpPr>
          <p:nvPr userDrawn="1"/>
        </p:nvSpPr>
        <p:spPr bwMode="auto">
          <a:xfrm>
            <a:off x="990600" y="762000"/>
            <a:ext cx="5791200" cy="0"/>
          </a:xfrm>
          <a:prstGeom prst="line">
            <a:avLst/>
          </a:prstGeom>
          <a:noFill/>
          <a:ln w="76200" cmpd="tri">
            <a:solidFill>
              <a:srgbClr val="660066"/>
            </a:solidFill>
            <a:round/>
            <a:headEnd type="none" w="sm" len="sm"/>
            <a:tailEnd type="none" w="sm" len="sm"/>
          </a:ln>
          <a:effectLst/>
        </p:spPr>
        <p:txBody>
          <a:bodyPr wrap="none" lIns="92075" tIns="46038" rIns="92075" bIns="46038"/>
          <a:lstStyle/>
          <a:p>
            <a:pPr eaLnBrk="0" hangingPunct="0">
              <a:defRPr/>
            </a:pPr>
            <a:endParaRPr lang="en-US">
              <a:cs typeface="+mn-cs"/>
            </a:endParaRP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hf hdr="0" dt="0"/>
  <p:txStyles>
    <p:titleStyle>
      <a:lvl1pPr algn="l" rtl="0" eaLnBrk="0" fontAlgn="base" hangingPunct="0">
        <a:spcBef>
          <a:spcPct val="0"/>
        </a:spcBef>
        <a:spcAft>
          <a:spcPct val="0"/>
        </a:spcAft>
        <a:defRPr sz="3600" b="1">
          <a:solidFill>
            <a:srgbClr val="630063"/>
          </a:solidFill>
          <a:latin typeface="+mj-lt"/>
          <a:ea typeface="+mj-ea"/>
          <a:cs typeface="+mj-cs"/>
        </a:defRPr>
      </a:lvl1pPr>
      <a:lvl2pPr algn="l" rtl="0" eaLnBrk="0" fontAlgn="base" hangingPunct="0">
        <a:spcBef>
          <a:spcPct val="0"/>
        </a:spcBef>
        <a:spcAft>
          <a:spcPct val="0"/>
        </a:spcAft>
        <a:defRPr sz="3600" b="1">
          <a:solidFill>
            <a:srgbClr val="630063"/>
          </a:solidFill>
          <a:latin typeface="Arial" charset="0"/>
        </a:defRPr>
      </a:lvl2pPr>
      <a:lvl3pPr algn="l" rtl="0" eaLnBrk="0" fontAlgn="base" hangingPunct="0">
        <a:spcBef>
          <a:spcPct val="0"/>
        </a:spcBef>
        <a:spcAft>
          <a:spcPct val="0"/>
        </a:spcAft>
        <a:defRPr sz="3600" b="1">
          <a:solidFill>
            <a:srgbClr val="630063"/>
          </a:solidFill>
          <a:latin typeface="Arial" charset="0"/>
        </a:defRPr>
      </a:lvl3pPr>
      <a:lvl4pPr algn="l" rtl="0" eaLnBrk="0" fontAlgn="base" hangingPunct="0">
        <a:spcBef>
          <a:spcPct val="0"/>
        </a:spcBef>
        <a:spcAft>
          <a:spcPct val="0"/>
        </a:spcAft>
        <a:defRPr sz="3600" b="1">
          <a:solidFill>
            <a:srgbClr val="630063"/>
          </a:solidFill>
          <a:latin typeface="Arial" charset="0"/>
        </a:defRPr>
      </a:lvl4pPr>
      <a:lvl5pPr algn="l" rtl="0" eaLnBrk="0" fontAlgn="base" hangingPunct="0">
        <a:spcBef>
          <a:spcPct val="0"/>
        </a:spcBef>
        <a:spcAft>
          <a:spcPct val="0"/>
        </a:spcAft>
        <a:defRPr sz="3600" b="1">
          <a:solidFill>
            <a:srgbClr val="630063"/>
          </a:solidFill>
          <a:latin typeface="Arial" charset="0"/>
        </a:defRPr>
      </a:lvl5pPr>
      <a:lvl6pPr marL="457200" algn="l" rtl="0" eaLnBrk="0" fontAlgn="base" hangingPunct="0">
        <a:spcBef>
          <a:spcPct val="0"/>
        </a:spcBef>
        <a:spcAft>
          <a:spcPct val="0"/>
        </a:spcAft>
        <a:defRPr sz="3600" b="1">
          <a:solidFill>
            <a:srgbClr val="630063"/>
          </a:solidFill>
          <a:latin typeface="Arial" charset="0"/>
        </a:defRPr>
      </a:lvl6pPr>
      <a:lvl7pPr marL="914400" algn="l" rtl="0" eaLnBrk="0" fontAlgn="base" hangingPunct="0">
        <a:spcBef>
          <a:spcPct val="0"/>
        </a:spcBef>
        <a:spcAft>
          <a:spcPct val="0"/>
        </a:spcAft>
        <a:defRPr sz="3600" b="1">
          <a:solidFill>
            <a:srgbClr val="630063"/>
          </a:solidFill>
          <a:latin typeface="Arial" charset="0"/>
        </a:defRPr>
      </a:lvl7pPr>
      <a:lvl8pPr marL="1371600" algn="l" rtl="0" eaLnBrk="0" fontAlgn="base" hangingPunct="0">
        <a:spcBef>
          <a:spcPct val="0"/>
        </a:spcBef>
        <a:spcAft>
          <a:spcPct val="0"/>
        </a:spcAft>
        <a:defRPr sz="3600" b="1">
          <a:solidFill>
            <a:srgbClr val="630063"/>
          </a:solidFill>
          <a:latin typeface="Arial" charset="0"/>
        </a:defRPr>
      </a:lvl8pPr>
      <a:lvl9pPr marL="1828800" algn="l" rtl="0" eaLnBrk="0" fontAlgn="base" hangingPunct="0">
        <a:spcBef>
          <a:spcPct val="0"/>
        </a:spcBef>
        <a:spcAft>
          <a:spcPct val="0"/>
        </a:spcAft>
        <a:defRPr sz="3600" b="1">
          <a:solidFill>
            <a:srgbClr val="630063"/>
          </a:solidFill>
          <a:latin typeface="Arial" charset="0"/>
        </a:defRPr>
      </a:lvl9pPr>
    </p:titleStyle>
    <p:bodyStyle>
      <a:lvl1pPr marL="342900" indent="-342900" algn="l" rtl="0" eaLnBrk="0" fontAlgn="base" hangingPunct="0">
        <a:spcBef>
          <a:spcPct val="20000"/>
        </a:spcBef>
        <a:spcAft>
          <a:spcPct val="0"/>
        </a:spcAft>
        <a:buFont typeface="Wingdings" pitchFamily="2" charset="2"/>
        <a:buChar char="n"/>
        <a:defRPr sz="3200">
          <a:solidFill>
            <a:srgbClr val="630063"/>
          </a:solidFill>
          <a:latin typeface="+mn-lt"/>
          <a:ea typeface="+mn-ea"/>
          <a:cs typeface="+mn-cs"/>
        </a:defRPr>
      </a:lvl1pPr>
      <a:lvl2pPr marL="742950" indent="-285750" algn="l" rtl="0" eaLnBrk="0" fontAlgn="base" hangingPunct="0">
        <a:spcBef>
          <a:spcPct val="20000"/>
        </a:spcBef>
        <a:spcAft>
          <a:spcPct val="0"/>
        </a:spcAft>
        <a:buSzPct val="90000"/>
        <a:buFont typeface="Wingdings" pitchFamily="2" charset="2"/>
        <a:buChar char="n"/>
        <a:defRPr sz="2800">
          <a:solidFill>
            <a:srgbClr val="630063"/>
          </a:solidFill>
          <a:latin typeface="+mn-lt"/>
        </a:defRPr>
      </a:lvl2pPr>
      <a:lvl3pPr marL="1143000" indent="-228600" algn="l" rtl="0" eaLnBrk="0" fontAlgn="base" hangingPunct="0">
        <a:spcBef>
          <a:spcPct val="20000"/>
        </a:spcBef>
        <a:spcAft>
          <a:spcPct val="0"/>
        </a:spcAft>
        <a:buSzPct val="80000"/>
        <a:buFont typeface="Wingdings" pitchFamily="2" charset="2"/>
        <a:buChar char="n"/>
        <a:defRPr sz="2400">
          <a:solidFill>
            <a:srgbClr val="630063"/>
          </a:solidFill>
          <a:latin typeface="+mn-lt"/>
        </a:defRPr>
      </a:lvl3pPr>
      <a:lvl4pPr marL="1600200" indent="-228600" algn="l" rtl="0" eaLnBrk="0" fontAlgn="base" hangingPunct="0">
        <a:spcBef>
          <a:spcPct val="20000"/>
        </a:spcBef>
        <a:spcAft>
          <a:spcPct val="0"/>
        </a:spcAft>
        <a:buSzPct val="70000"/>
        <a:buFont typeface="Wingdings" pitchFamily="2" charset="2"/>
        <a:buChar char="n"/>
        <a:defRPr sz="2000">
          <a:solidFill>
            <a:srgbClr val="630063"/>
          </a:solidFill>
          <a:latin typeface="+mn-lt"/>
        </a:defRPr>
      </a:lvl4pPr>
      <a:lvl5pPr marL="20574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5pPr>
      <a:lvl6pPr marL="25146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6pPr>
      <a:lvl7pPr marL="29718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7pPr>
      <a:lvl8pPr marL="34290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8pPr>
      <a:lvl9pPr marL="38862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3.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4"/>
          <p:cNvSpPr>
            <a:spLocks noGrp="1"/>
          </p:cNvSpPr>
          <p:nvPr>
            <p:ph type="ftr" sz="quarter" idx="11"/>
          </p:nvPr>
        </p:nvSpPr>
        <p:spPr/>
        <p:txBody>
          <a:bodyPr/>
          <a:lstStyle/>
          <a:p>
            <a:pPr>
              <a:defRPr/>
            </a:pPr>
            <a:r>
              <a:rPr lang="en-GB"/>
              <a:t> </a:t>
            </a:r>
            <a:r>
              <a:rPr lang="en-GB" i="1">
                <a:solidFill>
                  <a:srgbClr val="339966"/>
                </a:solidFill>
                <a:latin typeface="Book Antiqua" pitchFamily="18" charset="0"/>
                <a:cs typeface="Times New Roman" pitchFamily="18" charset="0"/>
              </a:rPr>
              <a:t>Regional and Local </a:t>
            </a:r>
            <a:r>
              <a:rPr lang="en-GB" i="1">
                <a:solidFill>
                  <a:srgbClr val="339966"/>
                </a:solidFill>
                <a:latin typeface="Book Antiqua" pitchFamily="18" charset="0"/>
                <a:cs typeface="Times New Roman" pitchFamily="18" charset="0"/>
              </a:rPr>
              <a:t>Economics (RELOCE) </a:t>
            </a:r>
          </a:p>
          <a:p>
            <a:pPr>
              <a:defRPr/>
            </a:pPr>
            <a:r>
              <a:rPr lang="en-GB" i="1">
                <a:solidFill>
                  <a:srgbClr val="339966"/>
                </a:solidFill>
                <a:latin typeface="Book Antiqua" pitchFamily="18" charset="0"/>
                <a:cs typeface="Times New Roman" pitchFamily="18" charset="0"/>
              </a:rPr>
              <a:t>Lecture </a:t>
            </a:r>
            <a:r>
              <a:rPr lang="en-GB" i="1">
                <a:solidFill>
                  <a:srgbClr val="339966"/>
                </a:solidFill>
                <a:latin typeface="Book Antiqua" pitchFamily="18" charset="0"/>
                <a:cs typeface="Times New Roman" pitchFamily="18" charset="0"/>
              </a:rPr>
              <a:t>slides – Lecture </a:t>
            </a:r>
            <a:r>
              <a:rPr lang="en-GB" i="1">
                <a:solidFill>
                  <a:srgbClr val="339966"/>
                </a:solidFill>
                <a:latin typeface="Book Antiqua" pitchFamily="18" charset="0"/>
                <a:cs typeface="Times New Roman" pitchFamily="18" charset="0"/>
              </a:rPr>
              <a:t>5a</a:t>
            </a:r>
            <a:endParaRPr lang="en-GB"/>
          </a:p>
        </p:txBody>
      </p:sp>
      <p:sp>
        <p:nvSpPr>
          <p:cNvPr id="7" name="Slide Number Placeholder 5"/>
          <p:cNvSpPr>
            <a:spLocks noGrp="1"/>
          </p:cNvSpPr>
          <p:nvPr>
            <p:ph type="sldNum" sz="quarter" idx="12"/>
          </p:nvPr>
        </p:nvSpPr>
        <p:spPr/>
        <p:txBody>
          <a:bodyPr/>
          <a:lstStyle/>
          <a:p>
            <a:pPr>
              <a:defRPr/>
            </a:pPr>
            <a:fld id="{EAB06F72-EC42-40B9-B4F4-1A5541A5BFDB}" type="slidenum">
              <a:rPr lang="en-GB"/>
              <a:pPr>
                <a:defRPr/>
              </a:pPr>
              <a:t>1</a:t>
            </a:fld>
            <a:endParaRPr lang="en-GB">
              <a:latin typeface="Times New Roman" pitchFamily="18" charset="0"/>
            </a:endParaRPr>
          </a:p>
        </p:txBody>
      </p:sp>
      <p:sp>
        <p:nvSpPr>
          <p:cNvPr id="15363" name="Rectangle 1026"/>
          <p:cNvSpPr>
            <a:spLocks noGrp="1" noChangeArrowheads="1"/>
          </p:cNvSpPr>
          <p:nvPr>
            <p:ph type="title"/>
          </p:nvPr>
        </p:nvSpPr>
        <p:spPr>
          <a:xfrm>
            <a:off x="685800" y="1371600"/>
            <a:ext cx="7772400" cy="914400"/>
          </a:xfrm>
        </p:spPr>
        <p:txBody>
          <a:bodyPr/>
          <a:lstStyle/>
          <a:p>
            <a:pPr algn="ctr"/>
            <a:r>
              <a:rPr lang="en-GB" b="0" smtClean="0">
                <a:solidFill>
                  <a:srgbClr val="002060"/>
                </a:solidFill>
              </a:rPr>
              <a:t>I</a:t>
            </a:r>
            <a:r>
              <a:rPr lang="en-GB" b="0" noProof="1" smtClean="0">
                <a:solidFill>
                  <a:srgbClr val="002060"/>
                </a:solidFill>
              </a:rPr>
              <a:t>nter</a:t>
            </a:r>
            <a:r>
              <a:rPr lang="en-GB" b="0" smtClean="0">
                <a:solidFill>
                  <a:srgbClr val="002060"/>
                </a:solidFill>
              </a:rPr>
              <a:t>-</a:t>
            </a:r>
            <a:r>
              <a:rPr lang="en-GB" b="0" noProof="1" smtClean="0">
                <a:solidFill>
                  <a:srgbClr val="002060"/>
                </a:solidFill>
              </a:rPr>
              <a:t>regional </a:t>
            </a:r>
            <a:r>
              <a:rPr lang="en-GB" b="0" smtClean="0">
                <a:solidFill>
                  <a:srgbClr val="002060"/>
                </a:solidFill>
              </a:rPr>
              <a:t>(Labour) </a:t>
            </a:r>
            <a:r>
              <a:rPr lang="en-GB" b="0" noProof="1" smtClean="0">
                <a:solidFill>
                  <a:srgbClr val="002060"/>
                </a:solidFill>
              </a:rPr>
              <a:t>Migration</a:t>
            </a:r>
            <a:endParaRPr lang="en-GB" b="0" smtClean="0">
              <a:solidFill>
                <a:srgbClr val="002060"/>
              </a:solidFill>
            </a:endParaRPr>
          </a:p>
        </p:txBody>
      </p:sp>
      <p:sp>
        <p:nvSpPr>
          <p:cNvPr id="15364" name="Rectangle 1031"/>
          <p:cNvSpPr>
            <a:spLocks noChangeArrowheads="1"/>
          </p:cNvSpPr>
          <p:nvPr/>
        </p:nvSpPr>
        <p:spPr bwMode="auto">
          <a:xfrm>
            <a:off x="2057400" y="1524000"/>
            <a:ext cx="9144000" cy="0"/>
          </a:xfrm>
          <a:prstGeom prst="rect">
            <a:avLst/>
          </a:prstGeom>
          <a:noFill/>
          <a:ln w="25400">
            <a:noFill/>
            <a:miter lim="800000"/>
            <a:headEnd type="none" w="sm" len="sm"/>
            <a:tailEnd type="none" w="lg" len="med"/>
          </a:ln>
        </p:spPr>
        <p:txBody>
          <a:bodyPr lIns="92075" tIns="46038" rIns="92075" bIns="46038">
            <a:spAutoFit/>
          </a:bodyPr>
          <a:lstStyle/>
          <a:p>
            <a:pPr eaLnBrk="0" hangingPunct="0"/>
            <a:endParaRPr lang="en-US"/>
          </a:p>
        </p:txBody>
      </p:sp>
      <p:pic>
        <p:nvPicPr>
          <p:cNvPr id="15365" name="Picture 1030"/>
          <p:cNvPicPr>
            <a:picLocks noChangeAspect="1" noChangeArrowheads="1"/>
          </p:cNvPicPr>
          <p:nvPr/>
        </p:nvPicPr>
        <p:blipFill>
          <a:blip r:embed="rId3"/>
          <a:srcRect/>
          <a:stretch>
            <a:fillRect/>
          </a:stretch>
        </p:blipFill>
        <p:spPr bwMode="auto">
          <a:xfrm>
            <a:off x="2590800" y="2590800"/>
            <a:ext cx="4038600" cy="30591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7D1E02E7-71D0-4B80-BE33-55C8323869A3}" type="slidenum">
              <a:rPr lang="en-GB"/>
              <a:pPr>
                <a:defRPr/>
              </a:pPr>
              <a:t>10</a:t>
            </a:fld>
            <a:endParaRPr lang="en-GB">
              <a:latin typeface="Times New Roman" pitchFamily="18" charset="0"/>
            </a:endParaRPr>
          </a:p>
        </p:txBody>
      </p:sp>
      <p:sp>
        <p:nvSpPr>
          <p:cNvPr id="33794" name="Rectangle 2"/>
          <p:cNvSpPr>
            <a:spLocks noGrp="1" noChangeArrowheads="1"/>
          </p:cNvSpPr>
          <p:nvPr>
            <p:ph type="body" idx="1"/>
          </p:nvPr>
        </p:nvSpPr>
        <p:spPr>
          <a:xfrm>
            <a:off x="838200" y="1371600"/>
            <a:ext cx="7543800" cy="3986213"/>
          </a:xfrm>
        </p:spPr>
        <p:txBody>
          <a:bodyPr/>
          <a:lstStyle/>
          <a:p>
            <a:pPr>
              <a:lnSpc>
                <a:spcPct val="90000"/>
              </a:lnSpc>
              <a:buFont typeface="Wingdings" pitchFamily="2" charset="2"/>
              <a:buNone/>
            </a:pPr>
            <a:r>
              <a:rPr lang="en-GB" sz="1800" smtClean="0">
                <a:solidFill>
                  <a:srgbClr val="660066"/>
                </a:solidFill>
              </a:rPr>
              <a:t>	</a:t>
            </a:r>
            <a:r>
              <a:rPr lang="en-GB" sz="1800" b="1" smtClean="0">
                <a:solidFill>
                  <a:srgbClr val="002060"/>
                </a:solidFill>
              </a:rPr>
              <a:t>What are the Inadequacies of the Classical Model?</a:t>
            </a:r>
          </a:p>
          <a:p>
            <a:pPr>
              <a:lnSpc>
                <a:spcPct val="150000"/>
              </a:lnSpc>
              <a:buClr>
                <a:srgbClr val="FF0066"/>
              </a:buClr>
              <a:buFont typeface="Wingdings" pitchFamily="2" charset="2"/>
              <a:buChar char="q"/>
            </a:pPr>
            <a:r>
              <a:rPr lang="en-GB" sz="1800" b="1" smtClean="0">
                <a:solidFill>
                  <a:srgbClr val="002060"/>
                </a:solidFill>
              </a:rPr>
              <a:t>Differences in employment opportunities</a:t>
            </a:r>
          </a:p>
          <a:p>
            <a:pPr>
              <a:lnSpc>
                <a:spcPct val="150000"/>
              </a:lnSpc>
              <a:buClr>
                <a:srgbClr val="FF0066"/>
              </a:buClr>
              <a:buFont typeface="Wingdings" pitchFamily="2" charset="2"/>
              <a:buChar char="q"/>
            </a:pPr>
            <a:r>
              <a:rPr lang="en-GB" sz="1800" b="1" smtClean="0">
                <a:solidFill>
                  <a:srgbClr val="002060"/>
                </a:solidFill>
              </a:rPr>
              <a:t>Sticky wages.</a:t>
            </a:r>
          </a:p>
          <a:p>
            <a:pPr>
              <a:lnSpc>
                <a:spcPct val="150000"/>
              </a:lnSpc>
              <a:buClr>
                <a:srgbClr val="FF0066"/>
              </a:buClr>
              <a:buFont typeface="Wingdings" pitchFamily="2" charset="2"/>
              <a:buChar char="q"/>
            </a:pPr>
            <a:r>
              <a:rPr lang="en-GB" sz="1800" b="1" smtClean="0">
                <a:solidFill>
                  <a:srgbClr val="002060"/>
                </a:solidFill>
              </a:rPr>
              <a:t>Financial and psychic costs.</a:t>
            </a:r>
          </a:p>
          <a:p>
            <a:pPr>
              <a:lnSpc>
                <a:spcPct val="150000"/>
              </a:lnSpc>
              <a:buClr>
                <a:srgbClr val="FF0066"/>
              </a:buClr>
              <a:buFont typeface="Wingdings" pitchFamily="2" charset="2"/>
              <a:buChar char="q"/>
            </a:pPr>
            <a:r>
              <a:rPr lang="en-GB" sz="1800" b="1" smtClean="0">
                <a:solidFill>
                  <a:srgbClr val="002060"/>
                </a:solidFill>
              </a:rPr>
              <a:t>Migration “selective” </a:t>
            </a:r>
          </a:p>
          <a:p>
            <a:pPr>
              <a:lnSpc>
                <a:spcPct val="150000"/>
              </a:lnSpc>
              <a:buClr>
                <a:srgbClr val="FF0066"/>
              </a:buClr>
              <a:buFont typeface="Wingdings" pitchFamily="2" charset="2"/>
              <a:buChar char="q"/>
            </a:pPr>
            <a:r>
              <a:rPr lang="en-GB" sz="1800" b="1" smtClean="0">
                <a:solidFill>
                  <a:srgbClr val="002060"/>
                </a:solidFill>
              </a:rPr>
              <a:t>More likely to move between prosperous regions</a:t>
            </a:r>
          </a:p>
          <a:p>
            <a:pPr>
              <a:lnSpc>
                <a:spcPct val="150000"/>
              </a:lnSpc>
              <a:buClr>
                <a:srgbClr val="FF0066"/>
              </a:buClr>
              <a:buFont typeface="Wingdings" pitchFamily="2" charset="2"/>
              <a:buChar char="q"/>
            </a:pPr>
            <a:r>
              <a:rPr lang="en-GB" sz="1800" b="1" smtClean="0">
                <a:solidFill>
                  <a:srgbClr val="002060"/>
                </a:solidFill>
              </a:rPr>
              <a:t>Short distance</a:t>
            </a:r>
          </a:p>
          <a:p>
            <a:pPr>
              <a:lnSpc>
                <a:spcPct val="150000"/>
              </a:lnSpc>
              <a:buClr>
                <a:srgbClr val="FF0066"/>
              </a:buClr>
              <a:buFont typeface="Wingdings" pitchFamily="2" charset="2"/>
              <a:buChar char="q"/>
            </a:pPr>
            <a:r>
              <a:rPr lang="en-GB" sz="1800" b="1" smtClean="0">
                <a:solidFill>
                  <a:srgbClr val="002060"/>
                </a:solidFill>
              </a:rPr>
              <a:t>The institutional framework and the personal and family characteristics of migrants have an effect</a:t>
            </a:r>
          </a:p>
          <a:p>
            <a:pPr>
              <a:lnSpc>
                <a:spcPct val="150000"/>
              </a:lnSpc>
              <a:buClr>
                <a:srgbClr val="FF0066"/>
              </a:buClr>
              <a:buFont typeface="Wingdings" pitchFamily="2" charset="2"/>
              <a:buNone/>
            </a:pPr>
            <a:r>
              <a:rPr lang="en-GB" sz="1800" b="1" smtClean="0">
                <a:solidFill>
                  <a:srgbClr val="002060"/>
                </a:solidFill>
              </a:rPr>
              <a:t>See article by Pissarides &amp; Wadsworth</a:t>
            </a:r>
          </a:p>
          <a:p>
            <a:pPr>
              <a:lnSpc>
                <a:spcPct val="90000"/>
              </a:lnSpc>
              <a:buFont typeface="Wingdings" pitchFamily="2" charset="2"/>
              <a:buNone/>
            </a:pPr>
            <a:endParaRPr lang="en-GB" sz="1800" b="1" smtClean="0">
              <a:solidFill>
                <a:srgbClr val="660066"/>
              </a:solidFill>
            </a:endParaRPr>
          </a:p>
        </p:txBody>
      </p:sp>
      <p:sp>
        <p:nvSpPr>
          <p:cNvPr id="6" name="Footer Placeholder 4"/>
          <p:cNvSpPr txBox="1">
            <a:spLocks/>
          </p:cNvSpPr>
          <p:nvPr/>
        </p:nvSpPr>
        <p:spPr bwMode="auto">
          <a:xfrm>
            <a:off x="2643188" y="6215063"/>
            <a:ext cx="4038600" cy="457200"/>
          </a:xfrm>
          <a:prstGeom prst="rect">
            <a:avLst/>
          </a:prstGeom>
          <a:noFill/>
          <a:ln w="9525">
            <a:noFill/>
            <a:miter lim="800000"/>
            <a:headEnd/>
            <a:tailEnd/>
          </a:ln>
          <a:effectLst/>
        </p:spPr>
        <p:txBody>
          <a:bodyPr/>
          <a:lstStyle/>
          <a:p>
            <a:pPr algn="ctr" eaLnBrk="0" hangingPunct="0">
              <a:defRPr/>
            </a:pPr>
            <a:r>
              <a:rPr lang="en-GB" sz="1400" dirty="0">
                <a:latin typeface="+mn-lt"/>
                <a:cs typeface="+mn-cs"/>
              </a:rPr>
              <a:t> </a:t>
            </a:r>
            <a:r>
              <a:rPr lang="en-GB" sz="1400" i="1" dirty="0">
                <a:solidFill>
                  <a:srgbClr val="339966"/>
                </a:solidFill>
                <a:latin typeface="Book Antiqua" pitchFamily="18" charset="0"/>
                <a:cs typeface="Times New Roman" pitchFamily="18" charset="0"/>
              </a:rPr>
              <a:t>Regional and Local Economics (RELOCE) </a:t>
            </a:r>
          </a:p>
          <a:p>
            <a:pPr algn="ctr" eaLnBrk="0" hangingPunct="0">
              <a:defRPr/>
            </a:pPr>
            <a:r>
              <a:rPr lang="en-GB" sz="1400" i="1" dirty="0">
                <a:solidFill>
                  <a:srgbClr val="339966"/>
                </a:solidFill>
                <a:latin typeface="Book Antiqua" pitchFamily="18" charset="0"/>
                <a:cs typeface="Times New Roman" pitchFamily="18" charset="0"/>
              </a:rPr>
              <a:t>Lecture slides – Lecture 5a</a:t>
            </a:r>
            <a:endParaRPr lang="en-GB" sz="1400" dirty="0">
              <a:latin typeface="+mn-lt"/>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pPr>
              <a:defRPr/>
            </a:pPr>
            <a:fld id="{D26F159F-5D63-447A-9816-B636663239B4}" type="slidenum">
              <a:rPr lang="en-GB"/>
              <a:pPr>
                <a:defRPr/>
              </a:pPr>
              <a:t>11</a:t>
            </a:fld>
            <a:endParaRPr lang="en-GB">
              <a:latin typeface="Times New Roman" pitchFamily="18" charset="0"/>
            </a:endParaRPr>
          </a:p>
        </p:txBody>
      </p:sp>
      <p:sp>
        <p:nvSpPr>
          <p:cNvPr id="102406" name="Rectangle 2"/>
          <p:cNvSpPr>
            <a:spLocks noGrp="1" noChangeArrowheads="1"/>
          </p:cNvSpPr>
          <p:nvPr>
            <p:ph type="body" idx="1"/>
          </p:nvPr>
        </p:nvSpPr>
        <p:spPr>
          <a:xfrm>
            <a:off x="457200" y="3581400"/>
            <a:ext cx="7391400" cy="2057400"/>
          </a:xfrm>
        </p:spPr>
        <p:txBody>
          <a:bodyPr/>
          <a:lstStyle/>
          <a:p>
            <a:pPr>
              <a:lnSpc>
                <a:spcPct val="90000"/>
              </a:lnSpc>
              <a:buFont typeface="Wingdings" pitchFamily="2" charset="2"/>
              <a:buNone/>
            </a:pPr>
            <a:r>
              <a:rPr lang="en-GB" sz="2400" b="1" smtClean="0">
                <a:solidFill>
                  <a:srgbClr val="002060"/>
                </a:solidFill>
              </a:rPr>
              <a:t>Strengths &amp; Weaknesses</a:t>
            </a:r>
          </a:p>
          <a:p>
            <a:pPr>
              <a:lnSpc>
                <a:spcPct val="90000"/>
              </a:lnSpc>
              <a:buClr>
                <a:srgbClr val="FF0066"/>
              </a:buClr>
              <a:buFont typeface="Wingdings" pitchFamily="2" charset="2"/>
              <a:buChar char="q"/>
            </a:pPr>
            <a:r>
              <a:rPr lang="en-GB" sz="2000" b="1" smtClean="0">
                <a:solidFill>
                  <a:srgbClr val="002060"/>
                </a:solidFill>
              </a:rPr>
              <a:t>Based on more realistic assumptions</a:t>
            </a:r>
          </a:p>
          <a:p>
            <a:pPr>
              <a:lnSpc>
                <a:spcPct val="90000"/>
              </a:lnSpc>
              <a:buClr>
                <a:srgbClr val="FF0066"/>
              </a:buClr>
              <a:buFont typeface="Wingdings" pitchFamily="2" charset="2"/>
              <a:buChar char="q"/>
            </a:pPr>
            <a:r>
              <a:rPr lang="en-GB" sz="2000" b="1" smtClean="0">
                <a:solidFill>
                  <a:srgbClr val="002060"/>
                </a:solidFill>
              </a:rPr>
              <a:t>Explains “perverse migration”</a:t>
            </a:r>
          </a:p>
          <a:p>
            <a:pPr>
              <a:lnSpc>
                <a:spcPct val="90000"/>
              </a:lnSpc>
              <a:buClr>
                <a:srgbClr val="FF0066"/>
              </a:buClr>
              <a:buFont typeface="Wingdings" pitchFamily="2" charset="2"/>
              <a:buChar char="q"/>
            </a:pPr>
            <a:r>
              <a:rPr lang="en-GB" sz="2000" b="1" smtClean="0">
                <a:solidFill>
                  <a:srgbClr val="002060"/>
                </a:solidFill>
              </a:rPr>
              <a:t>good in theory but less successful in practice (due to modellers using limited variables)</a:t>
            </a:r>
          </a:p>
          <a:p>
            <a:pPr>
              <a:lnSpc>
                <a:spcPct val="90000"/>
              </a:lnSpc>
              <a:buClr>
                <a:srgbClr val="FF0066"/>
              </a:buClr>
              <a:buFont typeface="Wingdings" pitchFamily="2" charset="2"/>
              <a:buChar char="q"/>
            </a:pPr>
            <a:r>
              <a:rPr lang="en-GB" sz="2000" b="1" smtClean="0">
                <a:solidFill>
                  <a:srgbClr val="002060"/>
                </a:solidFill>
              </a:rPr>
              <a:t>does not explain how people acquire information</a:t>
            </a:r>
            <a:r>
              <a:rPr lang="en-GB" sz="2400" b="1" smtClean="0">
                <a:solidFill>
                  <a:srgbClr val="002060"/>
                </a:solidFill>
              </a:rPr>
              <a:t> </a:t>
            </a:r>
          </a:p>
        </p:txBody>
      </p:sp>
      <p:graphicFrame>
        <p:nvGraphicFramePr>
          <p:cNvPr id="102403" name="Object 3"/>
          <p:cNvGraphicFramePr>
            <a:graphicFrameLocks noChangeAspect="1"/>
          </p:cNvGraphicFramePr>
          <p:nvPr/>
        </p:nvGraphicFramePr>
        <p:xfrm>
          <a:off x="609600" y="1981200"/>
          <a:ext cx="2819400" cy="1447800"/>
        </p:xfrm>
        <a:graphic>
          <a:graphicData uri="http://schemas.openxmlformats.org/presentationml/2006/ole">
            <p:oleObj spid="_x0000_s102403" name="Equation" r:id="rId4" imgW="888840" imgH="457200" progId="Equation.3">
              <p:embed/>
            </p:oleObj>
          </a:graphicData>
        </a:graphic>
      </p:graphicFrame>
      <p:graphicFrame>
        <p:nvGraphicFramePr>
          <p:cNvPr id="102404" name="Object 4"/>
          <p:cNvGraphicFramePr>
            <a:graphicFrameLocks noChangeAspect="1"/>
          </p:cNvGraphicFramePr>
          <p:nvPr/>
        </p:nvGraphicFramePr>
        <p:xfrm>
          <a:off x="4038600" y="2362200"/>
          <a:ext cx="3581400" cy="938213"/>
        </p:xfrm>
        <a:graphic>
          <a:graphicData uri="http://schemas.openxmlformats.org/presentationml/2006/ole">
            <p:oleObj spid="_x0000_s102404" name="Equation" r:id="rId5" imgW="914400" imgH="241200" progId="Equation.3">
              <p:embed/>
            </p:oleObj>
          </a:graphicData>
        </a:graphic>
      </p:graphicFrame>
      <p:sp>
        <p:nvSpPr>
          <p:cNvPr id="102407" name="Text Box 5"/>
          <p:cNvSpPr txBox="1">
            <a:spLocks noChangeArrowheads="1"/>
          </p:cNvSpPr>
          <p:nvPr/>
        </p:nvSpPr>
        <p:spPr bwMode="auto">
          <a:xfrm>
            <a:off x="457200" y="1066800"/>
            <a:ext cx="7162800" cy="819150"/>
          </a:xfrm>
          <a:prstGeom prst="rect">
            <a:avLst/>
          </a:prstGeom>
          <a:noFill/>
          <a:ln w="38100">
            <a:noFill/>
            <a:miter lim="800000"/>
            <a:headEnd type="none" w="sm" len="sm"/>
            <a:tailEnd type="none" w="lg" len="med"/>
          </a:ln>
        </p:spPr>
        <p:txBody>
          <a:bodyPr lIns="92075" tIns="46038" rIns="92075" bIns="46038">
            <a:spAutoFit/>
          </a:bodyPr>
          <a:lstStyle/>
          <a:p>
            <a:pPr algn="ctr">
              <a:lnSpc>
                <a:spcPct val="90000"/>
              </a:lnSpc>
              <a:spcBef>
                <a:spcPct val="20000"/>
              </a:spcBef>
              <a:buClr>
                <a:schemeClr val="accent2"/>
              </a:buClr>
              <a:buFont typeface="Wingdings" pitchFamily="2" charset="2"/>
              <a:buNone/>
            </a:pPr>
            <a:r>
              <a:rPr lang="en-GB" sz="2800" b="1">
                <a:solidFill>
                  <a:srgbClr val="002060"/>
                </a:solidFill>
                <a:latin typeface="Arial" charset="0"/>
              </a:rPr>
              <a:t>The Human Capital Approach</a:t>
            </a:r>
          </a:p>
          <a:p>
            <a:pPr>
              <a:lnSpc>
                <a:spcPct val="90000"/>
              </a:lnSpc>
              <a:spcBef>
                <a:spcPct val="20000"/>
              </a:spcBef>
              <a:buClr>
                <a:srgbClr val="FF0066"/>
              </a:buClr>
              <a:buFont typeface="Wingdings" pitchFamily="2" charset="2"/>
              <a:buChar char="q"/>
            </a:pPr>
            <a:r>
              <a:rPr lang="en-GB" sz="2000" b="1">
                <a:solidFill>
                  <a:srgbClr val="002060"/>
                </a:solidFill>
                <a:latin typeface="Arial" charset="0"/>
              </a:rPr>
              <a:t> Based on lifetime rather than current “earnings”</a:t>
            </a:r>
          </a:p>
        </p:txBody>
      </p:sp>
      <p:sp>
        <p:nvSpPr>
          <p:cNvPr id="9" name="Footer Placeholder 4"/>
          <p:cNvSpPr txBox="1">
            <a:spLocks/>
          </p:cNvSpPr>
          <p:nvPr/>
        </p:nvSpPr>
        <p:spPr bwMode="auto">
          <a:xfrm>
            <a:off x="2643188" y="6215063"/>
            <a:ext cx="4038600" cy="457200"/>
          </a:xfrm>
          <a:prstGeom prst="rect">
            <a:avLst/>
          </a:prstGeom>
          <a:noFill/>
          <a:ln w="9525">
            <a:noFill/>
            <a:miter lim="800000"/>
            <a:headEnd/>
            <a:tailEnd/>
          </a:ln>
          <a:effectLst/>
        </p:spPr>
        <p:txBody>
          <a:bodyPr/>
          <a:lstStyle/>
          <a:p>
            <a:pPr algn="ctr" eaLnBrk="0" hangingPunct="0">
              <a:defRPr/>
            </a:pPr>
            <a:r>
              <a:rPr lang="en-GB" sz="1400" dirty="0">
                <a:latin typeface="+mn-lt"/>
                <a:cs typeface="+mn-cs"/>
              </a:rPr>
              <a:t> </a:t>
            </a:r>
            <a:r>
              <a:rPr lang="en-GB" sz="1400" i="1" dirty="0">
                <a:solidFill>
                  <a:srgbClr val="339966"/>
                </a:solidFill>
                <a:latin typeface="Book Antiqua" pitchFamily="18" charset="0"/>
                <a:cs typeface="Times New Roman" pitchFamily="18" charset="0"/>
              </a:rPr>
              <a:t>Regional and Local Economics (RELOCE) </a:t>
            </a:r>
          </a:p>
          <a:p>
            <a:pPr algn="ctr" eaLnBrk="0" hangingPunct="0">
              <a:defRPr/>
            </a:pPr>
            <a:r>
              <a:rPr lang="en-GB" sz="1400" i="1" dirty="0">
                <a:solidFill>
                  <a:srgbClr val="339966"/>
                </a:solidFill>
                <a:latin typeface="Book Antiqua" pitchFamily="18" charset="0"/>
                <a:cs typeface="Times New Roman" pitchFamily="18" charset="0"/>
              </a:rPr>
              <a:t>Lecture slides – Lecture 5a</a:t>
            </a:r>
            <a:endParaRPr lang="en-GB" sz="1400" dirty="0">
              <a:latin typeface="+mn-lt"/>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pPr>
              <a:defRPr/>
            </a:pPr>
            <a:fld id="{924FD7E3-B8BF-403E-978F-5497D225D161}" type="slidenum">
              <a:rPr lang="en-GB"/>
              <a:pPr>
                <a:defRPr/>
              </a:pPr>
              <a:t>12</a:t>
            </a:fld>
            <a:endParaRPr lang="en-GB">
              <a:latin typeface="Times New Roman" pitchFamily="18" charset="0"/>
            </a:endParaRPr>
          </a:p>
        </p:txBody>
      </p:sp>
      <p:sp>
        <p:nvSpPr>
          <p:cNvPr id="129026" name="Rectangle 2"/>
          <p:cNvSpPr>
            <a:spLocks noGrp="1" noChangeArrowheads="1"/>
          </p:cNvSpPr>
          <p:nvPr>
            <p:ph type="body" idx="1"/>
          </p:nvPr>
        </p:nvSpPr>
        <p:spPr>
          <a:xfrm>
            <a:off x="533400" y="3810000"/>
            <a:ext cx="7162800" cy="2514600"/>
          </a:xfrm>
        </p:spPr>
        <p:txBody>
          <a:bodyPr/>
          <a:lstStyle/>
          <a:p>
            <a:pPr>
              <a:buFont typeface="Wingdings" pitchFamily="2" charset="2"/>
              <a:buNone/>
            </a:pPr>
            <a:r>
              <a:rPr lang="en-GB" sz="2400" b="1" smtClean="0">
                <a:solidFill>
                  <a:srgbClr val="660066"/>
                </a:solidFill>
              </a:rPr>
              <a:t>	</a:t>
            </a:r>
            <a:r>
              <a:rPr lang="en-GB" sz="2400" b="1" smtClean="0">
                <a:solidFill>
                  <a:srgbClr val="002060"/>
                </a:solidFill>
              </a:rPr>
              <a:t>Strengths &amp; Weaknesses</a:t>
            </a:r>
          </a:p>
          <a:p>
            <a:pPr>
              <a:lnSpc>
                <a:spcPct val="120000"/>
              </a:lnSpc>
              <a:buClr>
                <a:srgbClr val="FF0066"/>
              </a:buClr>
              <a:buFont typeface="Wingdings" pitchFamily="2" charset="2"/>
              <a:buChar char="q"/>
            </a:pPr>
            <a:r>
              <a:rPr lang="en-GB" sz="2000" b="1" smtClean="0">
                <a:solidFill>
                  <a:srgbClr val="002060"/>
                </a:solidFill>
              </a:rPr>
              <a:t>Mathematically complex</a:t>
            </a:r>
          </a:p>
          <a:p>
            <a:pPr>
              <a:lnSpc>
                <a:spcPct val="120000"/>
              </a:lnSpc>
              <a:buClr>
                <a:srgbClr val="FF0066"/>
              </a:buClr>
              <a:buFont typeface="Wingdings" pitchFamily="2" charset="2"/>
              <a:buChar char="q"/>
            </a:pPr>
            <a:r>
              <a:rPr lang="en-GB" sz="2000" b="1" smtClean="0">
                <a:solidFill>
                  <a:srgbClr val="002060"/>
                </a:solidFill>
              </a:rPr>
              <a:t>Incorporates reservation wage and hiring behaviour</a:t>
            </a:r>
          </a:p>
          <a:p>
            <a:pPr>
              <a:lnSpc>
                <a:spcPct val="120000"/>
              </a:lnSpc>
              <a:buClr>
                <a:srgbClr val="FF0066"/>
              </a:buClr>
              <a:buFont typeface="Wingdings" pitchFamily="2" charset="2"/>
              <a:buChar char="q"/>
            </a:pPr>
            <a:r>
              <a:rPr lang="en-GB" sz="2000" b="1" smtClean="0">
                <a:solidFill>
                  <a:srgbClr val="002060"/>
                </a:solidFill>
              </a:rPr>
              <a:t>Speculative or contracted migration</a:t>
            </a:r>
          </a:p>
          <a:p>
            <a:pPr>
              <a:lnSpc>
                <a:spcPct val="120000"/>
              </a:lnSpc>
              <a:buClr>
                <a:srgbClr val="FF0066"/>
              </a:buClr>
              <a:buFont typeface="Wingdings" pitchFamily="2" charset="2"/>
              <a:buChar char="q"/>
            </a:pPr>
            <a:r>
              <a:rPr lang="en-GB" sz="2000" b="1" smtClean="0">
                <a:solidFill>
                  <a:srgbClr val="002060"/>
                </a:solidFill>
              </a:rPr>
              <a:t>Takes account of lags</a:t>
            </a:r>
          </a:p>
        </p:txBody>
      </p:sp>
      <p:graphicFrame>
        <p:nvGraphicFramePr>
          <p:cNvPr id="129024" name="Object 0"/>
          <p:cNvGraphicFramePr>
            <a:graphicFrameLocks noChangeAspect="1"/>
          </p:cNvGraphicFramePr>
          <p:nvPr/>
        </p:nvGraphicFramePr>
        <p:xfrm>
          <a:off x="5943600" y="3200400"/>
          <a:ext cx="2971800" cy="1450975"/>
        </p:xfrm>
        <a:graphic>
          <a:graphicData uri="http://schemas.openxmlformats.org/presentationml/2006/ole">
            <p:oleObj spid="_x0000_s129024" name="Microsoft Equation 3.0" r:id="rId4" imgW="622080" imgH="304560" progId="Equation.3">
              <p:embed/>
            </p:oleObj>
          </a:graphicData>
        </a:graphic>
      </p:graphicFrame>
      <p:sp>
        <p:nvSpPr>
          <p:cNvPr id="129027" name="Text Box 4"/>
          <p:cNvSpPr txBox="1">
            <a:spLocks noChangeArrowheads="1"/>
          </p:cNvSpPr>
          <p:nvPr/>
        </p:nvSpPr>
        <p:spPr bwMode="auto">
          <a:xfrm>
            <a:off x="457200" y="1066800"/>
            <a:ext cx="7162800" cy="893763"/>
          </a:xfrm>
          <a:prstGeom prst="rect">
            <a:avLst/>
          </a:prstGeom>
          <a:noFill/>
          <a:ln w="38100">
            <a:noFill/>
            <a:miter lim="800000"/>
            <a:headEnd type="none" w="sm" len="sm"/>
            <a:tailEnd type="none" w="lg" len="med"/>
          </a:ln>
        </p:spPr>
        <p:txBody>
          <a:bodyPr lIns="92075" tIns="46038" rIns="92075" bIns="46038">
            <a:spAutoFit/>
          </a:bodyPr>
          <a:lstStyle/>
          <a:p>
            <a:pPr algn="ctr">
              <a:spcBef>
                <a:spcPct val="20000"/>
              </a:spcBef>
              <a:buClr>
                <a:schemeClr val="accent2"/>
              </a:buClr>
              <a:buFont typeface="Wingdings" pitchFamily="2" charset="2"/>
              <a:buNone/>
            </a:pPr>
            <a:r>
              <a:rPr lang="en-GB" sz="2800" b="1">
                <a:solidFill>
                  <a:srgbClr val="002060"/>
                </a:solidFill>
                <a:latin typeface="Arial" charset="0"/>
              </a:rPr>
              <a:t>Job Search Model</a:t>
            </a:r>
            <a:endParaRPr lang="en-GB" sz="3200" b="1">
              <a:solidFill>
                <a:srgbClr val="002060"/>
              </a:solidFill>
              <a:latin typeface="Arial" charset="0"/>
            </a:endParaRPr>
          </a:p>
          <a:p>
            <a:pPr>
              <a:spcBef>
                <a:spcPct val="20000"/>
              </a:spcBef>
              <a:buClr>
                <a:srgbClr val="FF0066"/>
              </a:buClr>
              <a:buFont typeface="Wingdings" pitchFamily="2" charset="2"/>
              <a:buChar char="q"/>
            </a:pPr>
            <a:r>
              <a:rPr lang="en-GB" sz="2000" b="1">
                <a:solidFill>
                  <a:srgbClr val="002060"/>
                </a:solidFill>
                <a:latin typeface="Arial" charset="0"/>
              </a:rPr>
              <a:t> 2 stage process</a:t>
            </a:r>
            <a:endParaRPr lang="en-GB" sz="1800">
              <a:solidFill>
                <a:srgbClr val="002060"/>
              </a:solidFill>
              <a:latin typeface="Arial" charset="0"/>
            </a:endParaRPr>
          </a:p>
        </p:txBody>
      </p:sp>
      <p:sp>
        <p:nvSpPr>
          <p:cNvPr id="129028" name="Text Box 5"/>
          <p:cNvSpPr txBox="1">
            <a:spLocks noChangeArrowheads="1"/>
          </p:cNvSpPr>
          <p:nvPr/>
        </p:nvSpPr>
        <p:spPr bwMode="auto">
          <a:xfrm>
            <a:off x="1143000" y="2438400"/>
            <a:ext cx="2133600" cy="1031875"/>
          </a:xfrm>
          <a:prstGeom prst="rect">
            <a:avLst/>
          </a:prstGeom>
          <a:solidFill>
            <a:srgbClr val="FFCC99"/>
          </a:solidFill>
          <a:ln w="25400">
            <a:solidFill>
              <a:schemeClr val="tx1"/>
            </a:solidFill>
            <a:miter lim="800000"/>
            <a:headEnd type="none" w="sm" len="sm"/>
            <a:tailEnd type="none" w="lg" len="med"/>
          </a:ln>
        </p:spPr>
        <p:txBody>
          <a:bodyPr lIns="92075" tIns="46038" rIns="92075" bIns="46038">
            <a:spAutoFit/>
          </a:bodyPr>
          <a:lstStyle/>
          <a:p>
            <a:pPr algn="ctr" eaLnBrk="0" hangingPunct="0">
              <a:spcBef>
                <a:spcPct val="50000"/>
              </a:spcBef>
            </a:pPr>
            <a:r>
              <a:rPr lang="en-GB" sz="2000" b="1">
                <a:solidFill>
                  <a:srgbClr val="660066"/>
                </a:solidFill>
                <a:latin typeface="Arial" charset="0"/>
              </a:rPr>
              <a:t>Stay or leave region of origin?</a:t>
            </a:r>
          </a:p>
        </p:txBody>
      </p:sp>
      <p:sp>
        <p:nvSpPr>
          <p:cNvPr id="129029" name="Text Box 6"/>
          <p:cNvSpPr txBox="1">
            <a:spLocks noChangeArrowheads="1"/>
          </p:cNvSpPr>
          <p:nvPr/>
        </p:nvSpPr>
        <p:spPr bwMode="auto">
          <a:xfrm>
            <a:off x="6096000" y="2286000"/>
            <a:ext cx="2362200" cy="1031875"/>
          </a:xfrm>
          <a:prstGeom prst="rect">
            <a:avLst/>
          </a:prstGeom>
          <a:solidFill>
            <a:srgbClr val="CCFFCC"/>
          </a:solidFill>
          <a:ln w="25400">
            <a:solidFill>
              <a:schemeClr val="tx1"/>
            </a:solidFill>
            <a:miter lim="800000"/>
            <a:headEnd type="none" w="sm" len="sm"/>
            <a:tailEnd type="none" w="lg" len="med"/>
          </a:ln>
        </p:spPr>
        <p:txBody>
          <a:bodyPr lIns="92075" tIns="46038" rIns="92075" bIns="46038">
            <a:spAutoFit/>
          </a:bodyPr>
          <a:lstStyle/>
          <a:p>
            <a:pPr eaLnBrk="0" hangingPunct="0">
              <a:spcBef>
                <a:spcPct val="50000"/>
              </a:spcBef>
            </a:pPr>
            <a:r>
              <a:rPr lang="en-GB" sz="2000" b="1">
                <a:solidFill>
                  <a:srgbClr val="660066"/>
                </a:solidFill>
                <a:latin typeface="Arial" charset="0"/>
              </a:rPr>
              <a:t>Migrant chooses from a selection of destinations</a:t>
            </a:r>
          </a:p>
        </p:txBody>
      </p:sp>
      <p:sp>
        <p:nvSpPr>
          <p:cNvPr id="129030" name="AutoShape 7"/>
          <p:cNvSpPr>
            <a:spLocks noChangeArrowheads="1"/>
          </p:cNvSpPr>
          <p:nvPr/>
        </p:nvSpPr>
        <p:spPr bwMode="auto">
          <a:xfrm>
            <a:off x="3810000" y="2362200"/>
            <a:ext cx="1752600" cy="1066800"/>
          </a:xfrm>
          <a:prstGeom prst="rightArrow">
            <a:avLst>
              <a:gd name="adj1" fmla="val 50000"/>
              <a:gd name="adj2" fmla="val 41071"/>
            </a:avLst>
          </a:prstGeom>
          <a:solidFill>
            <a:schemeClr val="accent1"/>
          </a:solidFill>
          <a:ln w="25400">
            <a:solidFill>
              <a:schemeClr val="tx1"/>
            </a:solidFill>
            <a:miter lim="800000"/>
            <a:headEnd type="none" w="sm" len="sm"/>
            <a:tailEnd type="none" w="lg" len="med"/>
          </a:ln>
        </p:spPr>
        <p:txBody>
          <a:bodyPr wrap="none" lIns="92075" tIns="46038" rIns="92075" bIns="46038" anchor="ctr"/>
          <a:lstStyle/>
          <a:p>
            <a:pPr eaLnBrk="0" hangingPunct="0"/>
            <a:endParaRPr lang="en-US"/>
          </a:p>
        </p:txBody>
      </p:sp>
      <p:sp>
        <p:nvSpPr>
          <p:cNvPr id="11" name="Footer Placeholder 4"/>
          <p:cNvSpPr txBox="1">
            <a:spLocks/>
          </p:cNvSpPr>
          <p:nvPr/>
        </p:nvSpPr>
        <p:spPr bwMode="auto">
          <a:xfrm>
            <a:off x="2643188" y="6215063"/>
            <a:ext cx="4038600" cy="457200"/>
          </a:xfrm>
          <a:prstGeom prst="rect">
            <a:avLst/>
          </a:prstGeom>
          <a:noFill/>
          <a:ln w="9525">
            <a:noFill/>
            <a:miter lim="800000"/>
            <a:headEnd/>
            <a:tailEnd/>
          </a:ln>
          <a:effectLst/>
        </p:spPr>
        <p:txBody>
          <a:bodyPr/>
          <a:lstStyle/>
          <a:p>
            <a:pPr algn="ctr" eaLnBrk="0" hangingPunct="0">
              <a:defRPr/>
            </a:pPr>
            <a:r>
              <a:rPr lang="en-GB" sz="1400" dirty="0">
                <a:latin typeface="+mn-lt"/>
                <a:cs typeface="+mn-cs"/>
              </a:rPr>
              <a:t> </a:t>
            </a:r>
            <a:r>
              <a:rPr lang="en-GB" sz="1400" i="1" dirty="0">
                <a:solidFill>
                  <a:srgbClr val="339966"/>
                </a:solidFill>
                <a:latin typeface="Book Antiqua" pitchFamily="18" charset="0"/>
                <a:cs typeface="Times New Roman" pitchFamily="18" charset="0"/>
              </a:rPr>
              <a:t>Regional and Local Economics (RELOCE) </a:t>
            </a:r>
          </a:p>
          <a:p>
            <a:pPr algn="ctr" eaLnBrk="0" hangingPunct="0">
              <a:defRPr/>
            </a:pPr>
            <a:r>
              <a:rPr lang="en-GB" sz="1400" i="1" dirty="0">
                <a:solidFill>
                  <a:srgbClr val="339966"/>
                </a:solidFill>
                <a:latin typeface="Book Antiqua" pitchFamily="18" charset="0"/>
                <a:cs typeface="Times New Roman" pitchFamily="18" charset="0"/>
              </a:rPr>
              <a:t>Lecture slides – Lecture 5a</a:t>
            </a:r>
            <a:endParaRPr lang="en-GB" sz="1400" dirty="0">
              <a:latin typeface="+mn-lt"/>
              <a:cs typeface="+mn-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pPr>
              <a:defRPr/>
            </a:pPr>
            <a:fld id="{A6B1EF1A-9284-4456-90C0-7CD45FDF6E85}" type="slidenum">
              <a:rPr lang="en-GB"/>
              <a:pPr>
                <a:defRPr/>
              </a:pPr>
              <a:t>13</a:t>
            </a:fld>
            <a:endParaRPr lang="en-GB">
              <a:latin typeface="Times New Roman" pitchFamily="18" charset="0"/>
            </a:endParaRPr>
          </a:p>
        </p:txBody>
      </p:sp>
      <p:sp>
        <p:nvSpPr>
          <p:cNvPr id="130051" name="Rectangle 2050"/>
          <p:cNvSpPr>
            <a:spLocks noGrp="1" noChangeArrowheads="1"/>
          </p:cNvSpPr>
          <p:nvPr>
            <p:ph type="body" idx="1"/>
          </p:nvPr>
        </p:nvSpPr>
        <p:spPr>
          <a:xfrm>
            <a:off x="765175" y="3262313"/>
            <a:ext cx="7693025" cy="1619250"/>
          </a:xfrm>
        </p:spPr>
        <p:txBody>
          <a:bodyPr/>
          <a:lstStyle/>
          <a:p>
            <a:pPr>
              <a:buFont typeface="Wingdings" pitchFamily="2" charset="2"/>
              <a:buNone/>
            </a:pPr>
            <a:r>
              <a:rPr lang="en-GB" sz="2400" b="1" smtClean="0">
                <a:solidFill>
                  <a:srgbClr val="002060"/>
                </a:solidFill>
              </a:rPr>
              <a:t>Strengths &amp; Weaknesses</a:t>
            </a:r>
          </a:p>
          <a:p>
            <a:pPr>
              <a:buClr>
                <a:srgbClr val="FF0066"/>
              </a:buClr>
              <a:buFont typeface="Wingdings" pitchFamily="2" charset="2"/>
              <a:buChar char="q"/>
            </a:pPr>
            <a:r>
              <a:rPr lang="en-GB" sz="2000" b="1" smtClean="0">
                <a:solidFill>
                  <a:srgbClr val="002060"/>
                </a:solidFill>
              </a:rPr>
              <a:t>Uses less information about the individual migrant </a:t>
            </a:r>
          </a:p>
          <a:p>
            <a:pPr>
              <a:buClr>
                <a:srgbClr val="FF0066"/>
              </a:buClr>
              <a:buFont typeface="Wingdings" pitchFamily="2" charset="2"/>
              <a:buChar char="q"/>
            </a:pPr>
            <a:r>
              <a:rPr lang="en-GB" sz="2000" b="1" smtClean="0">
                <a:solidFill>
                  <a:srgbClr val="002060"/>
                </a:solidFill>
              </a:rPr>
              <a:t>Can be extended to incorporate economic variables</a:t>
            </a:r>
            <a:r>
              <a:rPr lang="en-GB" b="1" smtClean="0">
                <a:solidFill>
                  <a:srgbClr val="002060"/>
                </a:solidFill>
              </a:rPr>
              <a:t> </a:t>
            </a:r>
          </a:p>
        </p:txBody>
      </p:sp>
      <p:graphicFrame>
        <p:nvGraphicFramePr>
          <p:cNvPr id="130048" name="Object 2048"/>
          <p:cNvGraphicFramePr>
            <a:graphicFrameLocks noChangeAspect="1"/>
          </p:cNvGraphicFramePr>
          <p:nvPr/>
        </p:nvGraphicFramePr>
        <p:xfrm>
          <a:off x="785813" y="4786313"/>
          <a:ext cx="7239000" cy="798512"/>
        </p:xfrm>
        <a:graphic>
          <a:graphicData uri="http://schemas.openxmlformats.org/presentationml/2006/ole">
            <p:oleObj spid="_x0000_s130048" name="Equation" r:id="rId4" imgW="2171520" imgH="241200" progId="Equation.3">
              <p:embed/>
            </p:oleObj>
          </a:graphicData>
        </a:graphic>
      </p:graphicFrame>
      <p:sp>
        <p:nvSpPr>
          <p:cNvPr id="130052" name="Text Box 2052"/>
          <p:cNvSpPr txBox="1">
            <a:spLocks noChangeArrowheads="1"/>
          </p:cNvSpPr>
          <p:nvPr/>
        </p:nvSpPr>
        <p:spPr bwMode="auto">
          <a:xfrm>
            <a:off x="304800" y="990600"/>
            <a:ext cx="7239000" cy="893763"/>
          </a:xfrm>
          <a:prstGeom prst="rect">
            <a:avLst/>
          </a:prstGeom>
          <a:noFill/>
          <a:ln w="38100">
            <a:noFill/>
            <a:miter lim="800000"/>
            <a:headEnd type="none" w="sm" len="sm"/>
            <a:tailEnd type="none" w="lg" len="med"/>
          </a:ln>
        </p:spPr>
        <p:txBody>
          <a:bodyPr lIns="92075" tIns="46038" rIns="92075" bIns="46038">
            <a:spAutoFit/>
          </a:bodyPr>
          <a:lstStyle/>
          <a:p>
            <a:pPr algn="ctr">
              <a:spcBef>
                <a:spcPct val="20000"/>
              </a:spcBef>
              <a:buClr>
                <a:schemeClr val="accent2"/>
              </a:buClr>
              <a:buFont typeface="Wingdings" pitchFamily="2" charset="2"/>
              <a:buNone/>
            </a:pPr>
            <a:r>
              <a:rPr lang="en-GB" sz="2800" b="1">
                <a:solidFill>
                  <a:srgbClr val="002060"/>
                </a:solidFill>
                <a:latin typeface="Arial" charset="0"/>
              </a:rPr>
              <a:t>Gravity models</a:t>
            </a:r>
          </a:p>
          <a:p>
            <a:pPr lvl="1">
              <a:spcBef>
                <a:spcPct val="20000"/>
              </a:spcBef>
              <a:buClr>
                <a:srgbClr val="FF0066"/>
              </a:buClr>
              <a:buFont typeface="Wingdings" pitchFamily="2" charset="2"/>
              <a:buChar char="q"/>
            </a:pPr>
            <a:r>
              <a:rPr lang="en-GB" sz="2000" b="1">
                <a:solidFill>
                  <a:srgbClr val="002060"/>
                </a:solidFill>
                <a:latin typeface="Arial" charset="0"/>
              </a:rPr>
              <a:t> Developed by geographers show aggregate flows</a:t>
            </a:r>
          </a:p>
        </p:txBody>
      </p:sp>
      <p:graphicFrame>
        <p:nvGraphicFramePr>
          <p:cNvPr id="130049" name="Object 2049"/>
          <p:cNvGraphicFramePr>
            <a:graphicFrameLocks noChangeAspect="1"/>
          </p:cNvGraphicFramePr>
          <p:nvPr/>
        </p:nvGraphicFramePr>
        <p:xfrm>
          <a:off x="1031875" y="2136775"/>
          <a:ext cx="2963863" cy="515938"/>
        </p:xfrm>
        <a:graphic>
          <a:graphicData uri="http://schemas.openxmlformats.org/presentationml/2006/ole">
            <p:oleObj spid="_x0000_s130049" name="Equation" r:id="rId5" imgW="1168200" imgH="203040" progId="Equation.3">
              <p:embed/>
            </p:oleObj>
          </a:graphicData>
        </a:graphic>
      </p:graphicFrame>
      <p:sp>
        <p:nvSpPr>
          <p:cNvPr id="9" name="Footer Placeholder 4"/>
          <p:cNvSpPr txBox="1">
            <a:spLocks/>
          </p:cNvSpPr>
          <p:nvPr/>
        </p:nvSpPr>
        <p:spPr bwMode="auto">
          <a:xfrm>
            <a:off x="2643188" y="6215063"/>
            <a:ext cx="4038600" cy="457200"/>
          </a:xfrm>
          <a:prstGeom prst="rect">
            <a:avLst/>
          </a:prstGeom>
          <a:noFill/>
          <a:ln w="9525">
            <a:noFill/>
            <a:miter lim="800000"/>
            <a:headEnd/>
            <a:tailEnd/>
          </a:ln>
          <a:effectLst/>
        </p:spPr>
        <p:txBody>
          <a:bodyPr/>
          <a:lstStyle/>
          <a:p>
            <a:pPr algn="ctr" eaLnBrk="0" hangingPunct="0">
              <a:defRPr/>
            </a:pPr>
            <a:r>
              <a:rPr lang="en-GB" sz="1400" dirty="0">
                <a:latin typeface="+mn-lt"/>
                <a:cs typeface="+mn-cs"/>
              </a:rPr>
              <a:t> </a:t>
            </a:r>
            <a:r>
              <a:rPr lang="en-GB" sz="1400" i="1" dirty="0">
                <a:solidFill>
                  <a:srgbClr val="339966"/>
                </a:solidFill>
                <a:latin typeface="Book Antiqua" pitchFamily="18" charset="0"/>
                <a:cs typeface="Times New Roman" pitchFamily="18" charset="0"/>
              </a:rPr>
              <a:t>Regional and Local Economics (RELOCE) </a:t>
            </a:r>
          </a:p>
          <a:p>
            <a:pPr algn="ctr" eaLnBrk="0" hangingPunct="0">
              <a:defRPr/>
            </a:pPr>
            <a:r>
              <a:rPr lang="en-GB" sz="1400" i="1" dirty="0">
                <a:solidFill>
                  <a:srgbClr val="339966"/>
                </a:solidFill>
                <a:latin typeface="Book Antiqua" pitchFamily="18" charset="0"/>
                <a:cs typeface="Times New Roman" pitchFamily="18" charset="0"/>
              </a:rPr>
              <a:t>Lecture slides – Lecture 5a</a:t>
            </a:r>
            <a:endParaRPr lang="en-GB" sz="1400" dirty="0">
              <a:latin typeface="+mn-lt"/>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5BA7B0AC-AAD9-430C-BCF4-B0D8A5E7F3B6}" type="slidenum">
              <a:rPr lang="en-GB"/>
              <a:pPr>
                <a:defRPr/>
              </a:pPr>
              <a:t>14</a:t>
            </a:fld>
            <a:endParaRPr lang="en-GB">
              <a:latin typeface="Times New Roman" pitchFamily="18" charset="0"/>
            </a:endParaRPr>
          </a:p>
        </p:txBody>
      </p:sp>
      <p:sp>
        <p:nvSpPr>
          <p:cNvPr id="136194" name="Rectangle 2"/>
          <p:cNvSpPr>
            <a:spLocks noGrp="1" noChangeArrowheads="1"/>
          </p:cNvSpPr>
          <p:nvPr>
            <p:ph type="body" idx="1"/>
          </p:nvPr>
        </p:nvSpPr>
        <p:spPr>
          <a:xfrm>
            <a:off x="838200" y="1219200"/>
            <a:ext cx="6858000" cy="4800600"/>
          </a:xfrm>
        </p:spPr>
        <p:txBody>
          <a:bodyPr/>
          <a:lstStyle/>
          <a:p>
            <a:pPr>
              <a:lnSpc>
                <a:spcPct val="70000"/>
              </a:lnSpc>
              <a:spcBef>
                <a:spcPct val="10000"/>
              </a:spcBef>
              <a:buClr>
                <a:schemeClr val="tx2"/>
              </a:buClr>
              <a:buFont typeface="Wingdings" pitchFamily="2" charset="2"/>
              <a:buNone/>
            </a:pPr>
            <a:r>
              <a:rPr lang="en-GB" sz="2800" b="1" smtClean="0">
                <a:solidFill>
                  <a:srgbClr val="660066"/>
                </a:solidFill>
              </a:rPr>
              <a:t>	</a:t>
            </a:r>
            <a:r>
              <a:rPr lang="en-GB" sz="2400" b="1" smtClean="0">
                <a:solidFill>
                  <a:srgbClr val="002060"/>
                </a:solidFill>
              </a:rPr>
              <a:t>Effect of recession and question of whether or not migration is equilibrating?</a:t>
            </a:r>
          </a:p>
          <a:p>
            <a:pPr>
              <a:lnSpc>
                <a:spcPct val="110000"/>
              </a:lnSpc>
              <a:spcBef>
                <a:spcPct val="10000"/>
              </a:spcBef>
              <a:buClr>
                <a:srgbClr val="FF0066"/>
              </a:buClr>
              <a:buFont typeface="Wingdings" pitchFamily="2" charset="2"/>
              <a:buChar char="q"/>
            </a:pPr>
            <a:r>
              <a:rPr lang="en-GB" sz="1800" b="1" smtClean="0">
                <a:solidFill>
                  <a:srgbClr val="002060"/>
                </a:solidFill>
              </a:rPr>
              <a:t>Lower than expected returns to migrants during recession, greater uncertainty, liquidity constraints</a:t>
            </a:r>
          </a:p>
          <a:p>
            <a:pPr>
              <a:lnSpc>
                <a:spcPct val="110000"/>
              </a:lnSpc>
              <a:spcBef>
                <a:spcPct val="10000"/>
              </a:spcBef>
              <a:buClr>
                <a:srgbClr val="FF0066"/>
              </a:buClr>
              <a:buFont typeface="Wingdings" pitchFamily="2" charset="2"/>
              <a:buChar char="q"/>
            </a:pPr>
            <a:r>
              <a:rPr lang="en-GB" sz="1800" b="1" smtClean="0">
                <a:solidFill>
                  <a:srgbClr val="002060"/>
                </a:solidFill>
              </a:rPr>
              <a:t>Unemployment rates might have been higher without migration, helps reduce overheating</a:t>
            </a:r>
          </a:p>
          <a:p>
            <a:pPr>
              <a:lnSpc>
                <a:spcPct val="110000"/>
              </a:lnSpc>
              <a:spcBef>
                <a:spcPct val="10000"/>
              </a:spcBef>
              <a:buClr>
                <a:srgbClr val="FF0066"/>
              </a:buClr>
              <a:buFont typeface="Wingdings" pitchFamily="2" charset="2"/>
              <a:buChar char="q"/>
            </a:pPr>
            <a:r>
              <a:rPr lang="en-GB" sz="1800" b="1" smtClean="0">
                <a:solidFill>
                  <a:srgbClr val="002060"/>
                </a:solidFill>
              </a:rPr>
              <a:t>Migration can be beneficial to the individual after the initial period</a:t>
            </a:r>
          </a:p>
          <a:p>
            <a:pPr>
              <a:lnSpc>
                <a:spcPct val="110000"/>
              </a:lnSpc>
              <a:spcBef>
                <a:spcPct val="10000"/>
              </a:spcBef>
              <a:buClr>
                <a:srgbClr val="FF0066"/>
              </a:buClr>
              <a:buFont typeface="Wingdings" pitchFamily="2" charset="2"/>
              <a:buChar char="q"/>
            </a:pPr>
            <a:r>
              <a:rPr lang="en-GB" sz="1800" b="1" smtClean="0">
                <a:solidFill>
                  <a:srgbClr val="002060"/>
                </a:solidFill>
              </a:rPr>
              <a:t>Depressed region hit by “selective” migration</a:t>
            </a:r>
          </a:p>
          <a:p>
            <a:pPr>
              <a:lnSpc>
                <a:spcPct val="110000"/>
              </a:lnSpc>
              <a:spcBef>
                <a:spcPct val="10000"/>
              </a:spcBef>
              <a:buClr>
                <a:srgbClr val="FF0066"/>
              </a:buClr>
              <a:buFont typeface="Wingdings" pitchFamily="2" charset="2"/>
              <a:buChar char="q"/>
            </a:pPr>
            <a:r>
              <a:rPr lang="en-GB" sz="1800" b="1" smtClean="0">
                <a:solidFill>
                  <a:srgbClr val="002060"/>
                </a:solidFill>
              </a:rPr>
              <a:t>Positive multiplier effects in receiver regions, negative multiplier effect in departure regions</a:t>
            </a:r>
          </a:p>
          <a:p>
            <a:pPr>
              <a:lnSpc>
                <a:spcPct val="110000"/>
              </a:lnSpc>
              <a:spcBef>
                <a:spcPct val="10000"/>
              </a:spcBef>
              <a:buClr>
                <a:srgbClr val="FF0066"/>
              </a:buClr>
              <a:buFont typeface="Wingdings" pitchFamily="2" charset="2"/>
              <a:buChar char="q"/>
            </a:pPr>
            <a:r>
              <a:rPr lang="en-GB" sz="1800" b="1" smtClean="0">
                <a:solidFill>
                  <a:srgbClr val="002060"/>
                </a:solidFill>
              </a:rPr>
              <a:t>Capital and labour flow in the same direction, “push” factors most important to firms</a:t>
            </a:r>
          </a:p>
          <a:p>
            <a:pPr>
              <a:lnSpc>
                <a:spcPct val="110000"/>
              </a:lnSpc>
              <a:spcBef>
                <a:spcPct val="10000"/>
              </a:spcBef>
              <a:buClr>
                <a:srgbClr val="FF0066"/>
              </a:buClr>
              <a:buFont typeface="Wingdings" pitchFamily="2" charset="2"/>
              <a:buChar char="q"/>
            </a:pPr>
            <a:r>
              <a:rPr lang="en-GB" sz="1800" b="1" smtClean="0">
                <a:solidFill>
                  <a:srgbClr val="002060"/>
                </a:solidFill>
              </a:rPr>
              <a:t>Those who should benefit from migration are least likely to migrate (unemployed)</a:t>
            </a:r>
            <a:r>
              <a:rPr lang="en-GB" sz="2000" smtClean="0">
                <a:solidFill>
                  <a:srgbClr val="002060"/>
                </a:solidFill>
              </a:rPr>
              <a:t>.</a:t>
            </a:r>
          </a:p>
        </p:txBody>
      </p:sp>
      <p:sp>
        <p:nvSpPr>
          <p:cNvPr id="6" name="Footer Placeholder 4"/>
          <p:cNvSpPr txBox="1">
            <a:spLocks/>
          </p:cNvSpPr>
          <p:nvPr/>
        </p:nvSpPr>
        <p:spPr bwMode="auto">
          <a:xfrm>
            <a:off x="2643188" y="6215063"/>
            <a:ext cx="4038600" cy="457200"/>
          </a:xfrm>
          <a:prstGeom prst="rect">
            <a:avLst/>
          </a:prstGeom>
          <a:noFill/>
          <a:ln w="9525">
            <a:noFill/>
            <a:miter lim="800000"/>
            <a:headEnd/>
            <a:tailEnd/>
          </a:ln>
          <a:effectLst/>
        </p:spPr>
        <p:txBody>
          <a:bodyPr/>
          <a:lstStyle/>
          <a:p>
            <a:pPr algn="ctr" eaLnBrk="0" hangingPunct="0">
              <a:defRPr/>
            </a:pPr>
            <a:r>
              <a:rPr lang="en-GB" sz="1400" dirty="0">
                <a:latin typeface="+mn-lt"/>
                <a:cs typeface="+mn-cs"/>
              </a:rPr>
              <a:t> </a:t>
            </a:r>
            <a:r>
              <a:rPr lang="en-GB" sz="1400" i="1" dirty="0">
                <a:solidFill>
                  <a:srgbClr val="339966"/>
                </a:solidFill>
                <a:latin typeface="Book Antiqua" pitchFamily="18" charset="0"/>
                <a:cs typeface="Times New Roman" pitchFamily="18" charset="0"/>
              </a:rPr>
              <a:t>Regional and Local Economics (RELOCE) </a:t>
            </a:r>
          </a:p>
          <a:p>
            <a:pPr algn="ctr" eaLnBrk="0" hangingPunct="0">
              <a:defRPr/>
            </a:pPr>
            <a:r>
              <a:rPr lang="en-GB" sz="1400" i="1" dirty="0">
                <a:solidFill>
                  <a:srgbClr val="339966"/>
                </a:solidFill>
                <a:latin typeface="Book Antiqua" pitchFamily="18" charset="0"/>
                <a:cs typeface="Times New Roman" pitchFamily="18" charset="0"/>
              </a:rPr>
              <a:t>Lecture slides – Lecture 5a</a:t>
            </a:r>
            <a:endParaRPr lang="en-GB" sz="1400" dirty="0">
              <a:latin typeface="+mn-lt"/>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725C1485-A4FD-4EBA-A5CC-087227CCAC63}" type="slidenum">
              <a:rPr lang="en-GB"/>
              <a:pPr>
                <a:defRPr/>
              </a:pPr>
              <a:t>15</a:t>
            </a:fld>
            <a:endParaRPr lang="en-GB">
              <a:latin typeface="Times New Roman" pitchFamily="18" charset="0"/>
            </a:endParaRPr>
          </a:p>
        </p:txBody>
      </p:sp>
      <p:sp>
        <p:nvSpPr>
          <p:cNvPr id="138242" name="Rectangle 2"/>
          <p:cNvSpPr>
            <a:spLocks noGrp="1" noChangeArrowheads="1"/>
          </p:cNvSpPr>
          <p:nvPr>
            <p:ph type="body" idx="1"/>
          </p:nvPr>
        </p:nvSpPr>
        <p:spPr>
          <a:xfrm>
            <a:off x="609600" y="914400"/>
            <a:ext cx="8001000" cy="4953000"/>
          </a:xfrm>
        </p:spPr>
        <p:txBody>
          <a:bodyPr/>
          <a:lstStyle/>
          <a:p>
            <a:pPr algn="ctr">
              <a:buFont typeface="Wingdings" pitchFamily="2" charset="2"/>
              <a:buNone/>
            </a:pPr>
            <a:r>
              <a:rPr lang="en-GB" sz="2800" smtClean="0">
                <a:solidFill>
                  <a:srgbClr val="660066"/>
                </a:solidFill>
              </a:rPr>
              <a:t>	</a:t>
            </a:r>
            <a:r>
              <a:rPr lang="en-GB" sz="2800" b="1" smtClean="0">
                <a:solidFill>
                  <a:srgbClr val="002060"/>
                </a:solidFill>
              </a:rPr>
              <a:t>Conclusions</a:t>
            </a:r>
          </a:p>
          <a:p>
            <a:pPr>
              <a:lnSpc>
                <a:spcPct val="120000"/>
              </a:lnSpc>
              <a:buClr>
                <a:srgbClr val="FF0066"/>
              </a:buClr>
              <a:buFont typeface="Wingdings" pitchFamily="2" charset="2"/>
              <a:buChar char="q"/>
            </a:pPr>
            <a:r>
              <a:rPr lang="en-GB" sz="2000" b="1" smtClean="0">
                <a:solidFill>
                  <a:srgbClr val="002060"/>
                </a:solidFill>
              </a:rPr>
              <a:t>Migration does not conform strictly to the classical model. </a:t>
            </a:r>
          </a:p>
          <a:p>
            <a:pPr>
              <a:lnSpc>
                <a:spcPct val="120000"/>
              </a:lnSpc>
              <a:buClr>
                <a:srgbClr val="FF0066"/>
              </a:buClr>
              <a:buFont typeface="Wingdings" pitchFamily="2" charset="2"/>
              <a:buChar char="q"/>
            </a:pPr>
            <a:r>
              <a:rPr lang="en-GB" sz="2000" b="1" smtClean="0">
                <a:solidFill>
                  <a:srgbClr val="002060"/>
                </a:solidFill>
              </a:rPr>
              <a:t>Other factors are at play as well as real wage differentials. </a:t>
            </a:r>
          </a:p>
          <a:p>
            <a:pPr>
              <a:lnSpc>
                <a:spcPct val="120000"/>
              </a:lnSpc>
              <a:buClr>
                <a:srgbClr val="FF0066"/>
              </a:buClr>
              <a:buFont typeface="Wingdings" pitchFamily="2" charset="2"/>
              <a:buChar char="q"/>
            </a:pPr>
            <a:r>
              <a:rPr lang="en-GB" sz="2000" b="1" smtClean="0">
                <a:solidFill>
                  <a:srgbClr val="002060"/>
                </a:solidFill>
              </a:rPr>
              <a:t>Problem of the sluggish labour market. </a:t>
            </a:r>
          </a:p>
          <a:p>
            <a:pPr>
              <a:lnSpc>
                <a:spcPct val="120000"/>
              </a:lnSpc>
              <a:buClr>
                <a:srgbClr val="FF0066"/>
              </a:buClr>
              <a:buFont typeface="Wingdings" pitchFamily="2" charset="2"/>
              <a:buChar char="q"/>
            </a:pPr>
            <a:r>
              <a:rPr lang="en-GB" sz="2000" b="1" smtClean="0">
                <a:solidFill>
                  <a:srgbClr val="002060"/>
                </a:solidFill>
              </a:rPr>
              <a:t>Alternative models are better in theory at predicting regional migration because they take more factors into account.</a:t>
            </a:r>
          </a:p>
          <a:p>
            <a:pPr>
              <a:lnSpc>
                <a:spcPct val="120000"/>
              </a:lnSpc>
              <a:buClr>
                <a:srgbClr val="FF0066"/>
              </a:buClr>
              <a:buFont typeface="Wingdings" pitchFamily="2" charset="2"/>
              <a:buChar char="q"/>
            </a:pPr>
            <a:r>
              <a:rPr lang="en-GB" sz="2000" b="1" smtClean="0">
                <a:solidFill>
                  <a:srgbClr val="002060"/>
                </a:solidFill>
              </a:rPr>
              <a:t>Migration is only partly equilibrating.</a:t>
            </a:r>
          </a:p>
          <a:p>
            <a:pPr>
              <a:lnSpc>
                <a:spcPct val="120000"/>
              </a:lnSpc>
              <a:buClr>
                <a:srgbClr val="FF0066"/>
              </a:buClr>
              <a:buFont typeface="Wingdings" pitchFamily="2" charset="2"/>
              <a:buChar char="q"/>
            </a:pPr>
            <a:r>
              <a:rPr lang="en-GB" sz="2000" b="1" smtClean="0">
                <a:solidFill>
                  <a:srgbClr val="002060"/>
                </a:solidFill>
              </a:rPr>
              <a:t>In recessions job opportunities dry up and migration falls substantially.</a:t>
            </a:r>
          </a:p>
          <a:p>
            <a:pPr>
              <a:lnSpc>
                <a:spcPct val="120000"/>
              </a:lnSpc>
              <a:buClr>
                <a:srgbClr val="FF0066"/>
              </a:buClr>
              <a:buFont typeface="Wingdings" pitchFamily="2" charset="2"/>
              <a:buChar char="q"/>
            </a:pPr>
            <a:r>
              <a:rPr lang="en-GB" sz="2000" b="1" smtClean="0">
                <a:solidFill>
                  <a:srgbClr val="002060"/>
                </a:solidFill>
              </a:rPr>
              <a:t>It is only in long periods of boom that migration may start to erode regional employment and wage disparities. </a:t>
            </a:r>
          </a:p>
          <a:p>
            <a:pPr>
              <a:buFont typeface="Wingdings" pitchFamily="2" charset="2"/>
              <a:buNone/>
            </a:pPr>
            <a:endParaRPr lang="en-GB" sz="2000" b="1" smtClean="0">
              <a:solidFill>
                <a:srgbClr val="660066"/>
              </a:solidFill>
            </a:endParaRPr>
          </a:p>
        </p:txBody>
      </p:sp>
      <p:sp>
        <p:nvSpPr>
          <p:cNvPr id="6" name="Footer Placeholder 4"/>
          <p:cNvSpPr txBox="1">
            <a:spLocks/>
          </p:cNvSpPr>
          <p:nvPr/>
        </p:nvSpPr>
        <p:spPr bwMode="auto">
          <a:xfrm>
            <a:off x="2643188" y="6215063"/>
            <a:ext cx="4038600" cy="457200"/>
          </a:xfrm>
          <a:prstGeom prst="rect">
            <a:avLst/>
          </a:prstGeom>
          <a:noFill/>
          <a:ln w="9525">
            <a:noFill/>
            <a:miter lim="800000"/>
            <a:headEnd/>
            <a:tailEnd/>
          </a:ln>
          <a:effectLst/>
        </p:spPr>
        <p:txBody>
          <a:bodyPr/>
          <a:lstStyle/>
          <a:p>
            <a:pPr algn="ctr" eaLnBrk="0" hangingPunct="0">
              <a:defRPr/>
            </a:pPr>
            <a:r>
              <a:rPr lang="en-GB" sz="1400" dirty="0">
                <a:latin typeface="+mn-lt"/>
                <a:cs typeface="+mn-cs"/>
              </a:rPr>
              <a:t> </a:t>
            </a:r>
            <a:r>
              <a:rPr lang="en-GB" sz="1400" i="1" dirty="0">
                <a:solidFill>
                  <a:srgbClr val="339966"/>
                </a:solidFill>
                <a:latin typeface="Book Antiqua" pitchFamily="18" charset="0"/>
                <a:cs typeface="Times New Roman" pitchFamily="18" charset="0"/>
              </a:rPr>
              <a:t>Regional and Local Economics (RELOCE) </a:t>
            </a:r>
          </a:p>
          <a:p>
            <a:pPr algn="ctr" eaLnBrk="0" hangingPunct="0">
              <a:defRPr/>
            </a:pPr>
            <a:r>
              <a:rPr lang="en-GB" sz="1400" i="1" dirty="0">
                <a:solidFill>
                  <a:srgbClr val="339966"/>
                </a:solidFill>
                <a:latin typeface="Book Antiqua" pitchFamily="18" charset="0"/>
                <a:cs typeface="Times New Roman" pitchFamily="18" charset="0"/>
              </a:rPr>
              <a:t>Lecture slides – Lecture 5a</a:t>
            </a:r>
            <a:endParaRPr lang="en-GB" sz="1400" dirty="0">
              <a:latin typeface="+mn-lt"/>
              <a:cs typeface="+mn-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GB" smtClean="0"/>
              <a:t> </a:t>
            </a:r>
            <a:r>
              <a:rPr lang="en-GB" i="1" smtClean="0">
                <a:solidFill>
                  <a:srgbClr val="339966"/>
                </a:solidFill>
                <a:latin typeface="Book Antiqua" pitchFamily="18" charset="0"/>
                <a:cs typeface="Times New Roman" pitchFamily="18" charset="0"/>
              </a:rPr>
              <a:t>Regional and Local Economic Analysis (RELOCE) Lecture slides – Lecture 9</a:t>
            </a:r>
            <a:endParaRPr lang="en-GB"/>
          </a:p>
        </p:txBody>
      </p:sp>
      <p:sp>
        <p:nvSpPr>
          <p:cNvPr id="3" name="Slide Number Placeholder 2"/>
          <p:cNvSpPr>
            <a:spLocks noGrp="1"/>
          </p:cNvSpPr>
          <p:nvPr>
            <p:ph type="sldNum" sz="quarter" idx="12"/>
          </p:nvPr>
        </p:nvSpPr>
        <p:spPr/>
        <p:txBody>
          <a:bodyPr/>
          <a:lstStyle/>
          <a:p>
            <a:pPr>
              <a:defRPr/>
            </a:pPr>
            <a:fld id="{1D91FE3B-EF26-4498-AF1A-A4A1C807E01A}" type="slidenum">
              <a:rPr lang="en-GB" smtClean="0"/>
              <a:pPr>
                <a:defRPr/>
              </a:pPr>
              <a:t>16</a:t>
            </a:fld>
            <a:endParaRPr lang="en-GB">
              <a:latin typeface="Times New Roman" pitchFamily="18" charset="0"/>
            </a:endParaRPr>
          </a:p>
        </p:txBody>
      </p:sp>
      <p:graphicFrame>
        <p:nvGraphicFramePr>
          <p:cNvPr id="4" name="Table 3"/>
          <p:cNvGraphicFramePr>
            <a:graphicFrameLocks noGrp="1"/>
          </p:cNvGraphicFramePr>
          <p:nvPr/>
        </p:nvGraphicFramePr>
        <p:xfrm>
          <a:off x="571500" y="1714500"/>
          <a:ext cx="7000875" cy="3214688"/>
        </p:xfrm>
        <a:graphic>
          <a:graphicData uri="http://schemas.openxmlformats.org/drawingml/2006/table">
            <a:tbl>
              <a:tblPr/>
              <a:tblGrid>
                <a:gridCol w="3451783"/>
                <a:gridCol w="886432"/>
                <a:gridCol w="887570"/>
                <a:gridCol w="887570"/>
                <a:gridCol w="887570"/>
              </a:tblGrid>
              <a:tr h="292246">
                <a:tc>
                  <a:txBody>
                    <a:bodyPr/>
                    <a:lstStyle/>
                    <a:p>
                      <a:pPr algn="l">
                        <a:spcAft>
                          <a:spcPts val="0"/>
                        </a:spcAft>
                      </a:pPr>
                      <a:r>
                        <a:rPr lang="en-US" sz="1400" b="1" dirty="0">
                          <a:latin typeface="Arial" pitchFamily="34" charset="0"/>
                          <a:ea typeface="Times New Roman"/>
                          <a:cs typeface="Arial" pitchFamily="34" charset="0"/>
                        </a:rPr>
                        <a:t>Inward migration</a:t>
                      </a:r>
                      <a:endParaRPr lang="en-US" sz="1400" dirty="0">
                        <a:latin typeface="Arial" pitchFamily="34" charset="0"/>
                        <a:ea typeface="Times New Roman"/>
                        <a:cs typeface="Arial" pitchFamily="34" charset="0"/>
                      </a:endParaRPr>
                    </a:p>
                  </a:txBody>
                  <a:tcPr marL="68580" marR="68580" marT="0" marB="0" anchor="ctr">
                    <a:lnL>
                      <a:noFill/>
                    </a:lnL>
                    <a:lnR>
                      <a:noFill/>
                    </a:lnR>
                    <a:lnT w="19050" cap="flat" cmpd="sng" algn="ctr">
                      <a:solidFill>
                        <a:srgbClr val="008000"/>
                      </a:solidFill>
                      <a:prstDash val="solid"/>
                      <a:round/>
                      <a:headEnd type="none" w="med" len="med"/>
                      <a:tailEnd type="none" w="med" len="med"/>
                    </a:lnT>
                    <a:lnB w="19050" cap="flat" cmpd="sng" algn="ctr">
                      <a:solidFill>
                        <a:srgbClr val="008000"/>
                      </a:solidFill>
                      <a:prstDash val="solid"/>
                      <a:round/>
                      <a:headEnd type="none" w="med" len="med"/>
                      <a:tailEnd type="none" w="med" len="med"/>
                    </a:lnB>
                  </a:tcPr>
                </a:tc>
                <a:tc>
                  <a:txBody>
                    <a:bodyPr/>
                    <a:lstStyle/>
                    <a:p>
                      <a:pPr algn="ctr">
                        <a:spcAft>
                          <a:spcPts val="0"/>
                        </a:spcAft>
                      </a:pPr>
                      <a:r>
                        <a:rPr lang="en-US" sz="1400" b="1" i="0" dirty="0">
                          <a:solidFill>
                            <a:srgbClr val="FF0000"/>
                          </a:solidFill>
                          <a:latin typeface="Arial" pitchFamily="34" charset="0"/>
                          <a:ea typeface="Times New Roman"/>
                          <a:cs typeface="Arial" pitchFamily="34" charset="0"/>
                        </a:rPr>
                        <a:t>1981</a:t>
                      </a:r>
                    </a:p>
                  </a:txBody>
                  <a:tcPr marL="68580" marR="68580" marT="0" marB="0" anchor="ctr">
                    <a:lnL>
                      <a:noFill/>
                    </a:lnL>
                    <a:lnR>
                      <a:noFill/>
                    </a:lnR>
                    <a:lnT w="19050" cap="flat" cmpd="sng" algn="ctr">
                      <a:solidFill>
                        <a:srgbClr val="008000"/>
                      </a:solidFill>
                      <a:prstDash val="solid"/>
                      <a:round/>
                      <a:headEnd type="none" w="med" len="med"/>
                      <a:tailEnd type="none" w="med" len="med"/>
                    </a:lnT>
                    <a:lnB w="19050" cap="flat" cmpd="sng" algn="ctr">
                      <a:solidFill>
                        <a:srgbClr val="008000"/>
                      </a:solidFill>
                      <a:prstDash val="solid"/>
                      <a:round/>
                      <a:headEnd type="none" w="med" len="med"/>
                      <a:tailEnd type="none" w="med" len="med"/>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1986</a:t>
                      </a:r>
                    </a:p>
                  </a:txBody>
                  <a:tcPr marL="68580" marR="68580" marT="0" marB="0" anchor="ctr">
                    <a:lnL>
                      <a:noFill/>
                    </a:lnL>
                    <a:lnR>
                      <a:noFill/>
                    </a:lnR>
                    <a:lnT w="19050" cap="flat" cmpd="sng" algn="ctr">
                      <a:solidFill>
                        <a:srgbClr val="008000"/>
                      </a:solidFill>
                      <a:prstDash val="solid"/>
                      <a:round/>
                      <a:headEnd type="none" w="med" len="med"/>
                      <a:tailEnd type="none" w="med" len="med"/>
                    </a:lnT>
                    <a:lnB w="19050" cap="flat" cmpd="sng" algn="ctr">
                      <a:solidFill>
                        <a:srgbClr val="008000"/>
                      </a:solidFill>
                      <a:prstDash val="solid"/>
                      <a:round/>
                      <a:headEnd type="none" w="med" len="med"/>
                      <a:tailEnd type="none" w="med" len="med"/>
                    </a:lnB>
                  </a:tcPr>
                </a:tc>
                <a:tc>
                  <a:txBody>
                    <a:bodyPr/>
                    <a:lstStyle/>
                    <a:p>
                      <a:pPr algn="ctr">
                        <a:spcAft>
                          <a:spcPts val="0"/>
                        </a:spcAft>
                      </a:pPr>
                      <a:r>
                        <a:rPr lang="en-US" sz="1400" b="1" i="0">
                          <a:solidFill>
                            <a:srgbClr val="FF0000"/>
                          </a:solidFill>
                          <a:latin typeface="Arial" pitchFamily="34" charset="0"/>
                          <a:ea typeface="Times New Roman"/>
                          <a:cs typeface="Arial" pitchFamily="34" charset="0"/>
                        </a:rPr>
                        <a:t>1991</a:t>
                      </a:r>
                    </a:p>
                  </a:txBody>
                  <a:tcPr marL="68580" marR="68580" marT="0" marB="0" anchor="ctr">
                    <a:lnL>
                      <a:noFill/>
                    </a:lnL>
                    <a:lnR>
                      <a:noFill/>
                    </a:lnR>
                    <a:lnT w="19050" cap="flat" cmpd="sng" algn="ctr">
                      <a:solidFill>
                        <a:srgbClr val="008000"/>
                      </a:solidFill>
                      <a:prstDash val="solid"/>
                      <a:round/>
                      <a:headEnd type="none" w="med" len="med"/>
                      <a:tailEnd type="none" w="med" len="med"/>
                    </a:lnT>
                    <a:lnB w="19050" cap="flat" cmpd="sng" algn="ctr">
                      <a:solidFill>
                        <a:srgbClr val="008000"/>
                      </a:solidFill>
                      <a:prstDash val="solid"/>
                      <a:round/>
                      <a:headEnd type="none" w="med" len="med"/>
                      <a:tailEnd type="none" w="med" len="med"/>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1996</a:t>
                      </a:r>
                    </a:p>
                  </a:txBody>
                  <a:tcPr marL="68580" marR="68580" marT="0" marB="0" anchor="ctr">
                    <a:lnL>
                      <a:noFill/>
                    </a:lnL>
                    <a:lnR>
                      <a:noFill/>
                    </a:lnR>
                    <a:lnT w="19050" cap="flat" cmpd="sng" algn="ctr">
                      <a:solidFill>
                        <a:srgbClr val="008000"/>
                      </a:solidFill>
                      <a:prstDash val="solid"/>
                      <a:round/>
                      <a:headEnd type="none" w="med" len="med"/>
                      <a:tailEnd type="none" w="med" len="med"/>
                    </a:lnT>
                    <a:lnB w="19050" cap="flat" cmpd="sng" algn="ctr">
                      <a:solidFill>
                        <a:srgbClr val="008000"/>
                      </a:solidFill>
                      <a:prstDash val="solid"/>
                      <a:round/>
                      <a:headEnd type="none" w="med" len="med"/>
                      <a:tailEnd type="none" w="med" len="med"/>
                    </a:lnB>
                  </a:tcPr>
                </a:tc>
              </a:tr>
              <a:tr h="292246">
                <a:tc>
                  <a:txBody>
                    <a:bodyPr/>
                    <a:lstStyle/>
                    <a:p>
                      <a:pPr algn="l">
                        <a:spcAft>
                          <a:spcPts val="0"/>
                        </a:spcAft>
                      </a:pPr>
                      <a:r>
                        <a:rPr lang="en-US" sz="1400">
                          <a:latin typeface="Arial" pitchFamily="34" charset="0"/>
                          <a:ea typeface="Times New Roman"/>
                          <a:cs typeface="Arial" pitchFamily="34" charset="0"/>
                        </a:rPr>
                        <a:t>Eastern (E)</a:t>
                      </a:r>
                    </a:p>
                  </a:txBody>
                  <a:tcPr marL="68580" marR="68580" marT="0" marB="0" anchor="ctr">
                    <a:lnL>
                      <a:noFill/>
                    </a:lnL>
                    <a:lnR>
                      <a:noFill/>
                    </a:lnR>
                    <a:lnT w="19050" cap="flat" cmpd="sng" algn="ctr">
                      <a:solidFill>
                        <a:srgbClr val="008000"/>
                      </a:solidFill>
                      <a:prstDash val="solid"/>
                      <a:round/>
                      <a:headEnd type="none" w="med" len="med"/>
                      <a:tailEnd type="none" w="med" len="med"/>
                    </a:lnT>
                    <a:lnB>
                      <a:noFill/>
                    </a:lnB>
                  </a:tcPr>
                </a:tc>
                <a:tc>
                  <a:txBody>
                    <a:bodyPr/>
                    <a:lstStyle/>
                    <a:p>
                      <a:pPr algn="ctr">
                        <a:spcAft>
                          <a:spcPts val="0"/>
                        </a:spcAft>
                      </a:pPr>
                      <a:r>
                        <a:rPr lang="en-US" sz="1400" b="1" i="0" dirty="0">
                          <a:solidFill>
                            <a:srgbClr val="FF0000"/>
                          </a:solidFill>
                          <a:latin typeface="Arial" pitchFamily="34" charset="0"/>
                          <a:ea typeface="Times New Roman"/>
                          <a:cs typeface="Arial" pitchFamily="34" charset="0"/>
                        </a:rPr>
                        <a:t>121</a:t>
                      </a:r>
                    </a:p>
                  </a:txBody>
                  <a:tcPr marL="68580" marR="68580" marT="0" marB="0" anchor="ctr">
                    <a:lnL>
                      <a:noFill/>
                    </a:lnL>
                    <a:lnR>
                      <a:noFill/>
                    </a:lnR>
                    <a:lnT w="19050" cap="flat" cmpd="sng" algn="ctr">
                      <a:solidFill>
                        <a:srgbClr val="008000"/>
                      </a:solidFill>
                      <a:prstDash val="solid"/>
                      <a:round/>
                      <a:headEnd type="none" w="med" len="med"/>
                      <a:tailEnd type="none" w="med" len="med"/>
                    </a:lnT>
                    <a:lnB>
                      <a:noFill/>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145</a:t>
                      </a:r>
                    </a:p>
                  </a:txBody>
                  <a:tcPr marL="68580" marR="68580" marT="0" marB="0" anchor="ctr">
                    <a:lnL>
                      <a:noFill/>
                    </a:lnL>
                    <a:lnR>
                      <a:noFill/>
                    </a:lnR>
                    <a:lnT w="19050" cap="flat" cmpd="sng" algn="ctr">
                      <a:solidFill>
                        <a:srgbClr val="008000"/>
                      </a:solidFill>
                      <a:prstDash val="solid"/>
                      <a:round/>
                      <a:headEnd type="none" w="med" len="med"/>
                      <a:tailEnd type="none" w="med" len="med"/>
                    </a:lnT>
                    <a:lnB>
                      <a:noFill/>
                    </a:lnB>
                  </a:tcPr>
                </a:tc>
                <a:tc>
                  <a:txBody>
                    <a:bodyPr/>
                    <a:lstStyle/>
                    <a:p>
                      <a:pPr algn="ctr">
                        <a:spcAft>
                          <a:spcPts val="0"/>
                        </a:spcAft>
                      </a:pPr>
                      <a:r>
                        <a:rPr lang="en-US" sz="1400" b="1" i="0">
                          <a:solidFill>
                            <a:srgbClr val="FF0000"/>
                          </a:solidFill>
                          <a:latin typeface="Arial" pitchFamily="34" charset="0"/>
                          <a:ea typeface="Times New Roman"/>
                          <a:cs typeface="Arial" pitchFamily="34" charset="0"/>
                        </a:rPr>
                        <a:t>122</a:t>
                      </a:r>
                    </a:p>
                  </a:txBody>
                  <a:tcPr marL="68580" marR="68580" marT="0" marB="0" anchor="ctr">
                    <a:lnL>
                      <a:noFill/>
                    </a:lnL>
                    <a:lnR>
                      <a:noFill/>
                    </a:lnR>
                    <a:lnT w="19050" cap="flat" cmpd="sng" algn="ctr">
                      <a:solidFill>
                        <a:srgbClr val="008000"/>
                      </a:solidFill>
                      <a:prstDash val="solid"/>
                      <a:round/>
                      <a:headEnd type="none" w="med" len="med"/>
                      <a:tailEnd type="none" w="med" len="med"/>
                    </a:lnT>
                    <a:lnB>
                      <a:noFill/>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139</a:t>
                      </a:r>
                    </a:p>
                  </a:txBody>
                  <a:tcPr marL="68580" marR="68580" marT="0" marB="0" anchor="ctr">
                    <a:lnL>
                      <a:noFill/>
                    </a:lnL>
                    <a:lnR>
                      <a:noFill/>
                    </a:lnR>
                    <a:lnT w="19050" cap="flat" cmpd="sng" algn="ctr">
                      <a:solidFill>
                        <a:srgbClr val="008000"/>
                      </a:solidFill>
                      <a:prstDash val="solid"/>
                      <a:round/>
                      <a:headEnd type="none" w="med" len="med"/>
                      <a:tailEnd type="none" w="med" len="med"/>
                    </a:lnT>
                    <a:lnB>
                      <a:noFill/>
                    </a:lnB>
                  </a:tcPr>
                </a:tc>
              </a:tr>
              <a:tr h="292246">
                <a:tc>
                  <a:txBody>
                    <a:bodyPr/>
                    <a:lstStyle/>
                    <a:p>
                      <a:pPr algn="l">
                        <a:spcAft>
                          <a:spcPts val="0"/>
                        </a:spcAft>
                      </a:pPr>
                      <a:r>
                        <a:rPr lang="en-US" sz="1400">
                          <a:latin typeface="Arial" pitchFamily="34" charset="0"/>
                          <a:ea typeface="Times New Roman"/>
                          <a:cs typeface="Arial" pitchFamily="34" charset="0"/>
                        </a:rPr>
                        <a:t>London (L)</a:t>
                      </a:r>
                    </a:p>
                  </a:txBody>
                  <a:tcPr marL="68580" marR="68580" marT="0" marB="0" anchor="ctr">
                    <a:lnL>
                      <a:noFill/>
                    </a:lnL>
                    <a:lnR>
                      <a:noFill/>
                    </a:lnR>
                    <a:lnT>
                      <a:noFill/>
                    </a:lnT>
                    <a:lnB>
                      <a:noFill/>
                    </a:lnB>
                  </a:tcPr>
                </a:tc>
                <a:tc>
                  <a:txBody>
                    <a:bodyPr/>
                    <a:lstStyle/>
                    <a:p>
                      <a:pPr algn="ctr">
                        <a:spcAft>
                          <a:spcPts val="0"/>
                        </a:spcAft>
                      </a:pPr>
                      <a:r>
                        <a:rPr lang="en-US" sz="1400" b="1" i="0" dirty="0">
                          <a:solidFill>
                            <a:srgbClr val="FF0000"/>
                          </a:solidFill>
                          <a:latin typeface="Arial" pitchFamily="34" charset="0"/>
                          <a:ea typeface="Times New Roman"/>
                          <a:cs typeface="Arial" pitchFamily="34" charset="0"/>
                        </a:rPr>
                        <a:t>155</a:t>
                      </a:r>
                    </a:p>
                  </a:txBody>
                  <a:tcPr marL="68580" marR="68580" marT="0" marB="0" anchor="ctr">
                    <a:lnL>
                      <a:noFill/>
                    </a:lnL>
                    <a:lnR>
                      <a:noFill/>
                    </a:lnR>
                    <a:lnT>
                      <a:noFill/>
                    </a:lnT>
                    <a:lnB>
                      <a:noFill/>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183</a:t>
                      </a:r>
                    </a:p>
                  </a:txBody>
                  <a:tcPr marL="68580" marR="68580" marT="0" marB="0" anchor="ctr">
                    <a:lnL>
                      <a:noFill/>
                    </a:lnL>
                    <a:lnR>
                      <a:noFill/>
                    </a:lnR>
                    <a:lnT>
                      <a:noFill/>
                    </a:lnT>
                    <a:lnB>
                      <a:noFill/>
                    </a:lnB>
                  </a:tcPr>
                </a:tc>
                <a:tc>
                  <a:txBody>
                    <a:bodyPr/>
                    <a:lstStyle/>
                    <a:p>
                      <a:pPr algn="ctr">
                        <a:spcAft>
                          <a:spcPts val="0"/>
                        </a:spcAft>
                      </a:pPr>
                      <a:r>
                        <a:rPr lang="en-US" sz="1400" b="1" i="0">
                          <a:solidFill>
                            <a:srgbClr val="FF0000"/>
                          </a:solidFill>
                          <a:latin typeface="Arial" pitchFamily="34" charset="0"/>
                          <a:ea typeface="Times New Roman"/>
                          <a:cs typeface="Arial" pitchFamily="34" charset="0"/>
                        </a:rPr>
                        <a:t>149</a:t>
                      </a:r>
                    </a:p>
                  </a:txBody>
                  <a:tcPr marL="68580" marR="68580" marT="0" marB="0" anchor="ctr">
                    <a:lnL>
                      <a:noFill/>
                    </a:lnL>
                    <a:lnR>
                      <a:noFill/>
                    </a:lnR>
                    <a:lnT>
                      <a:noFill/>
                    </a:lnT>
                    <a:lnB>
                      <a:noFill/>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168</a:t>
                      </a:r>
                    </a:p>
                  </a:txBody>
                  <a:tcPr marL="68580" marR="68580" marT="0" marB="0" anchor="ctr">
                    <a:lnL>
                      <a:noFill/>
                    </a:lnL>
                    <a:lnR>
                      <a:noFill/>
                    </a:lnR>
                    <a:lnT>
                      <a:noFill/>
                    </a:lnT>
                    <a:lnB>
                      <a:noFill/>
                    </a:lnB>
                  </a:tcPr>
                </a:tc>
              </a:tr>
              <a:tr h="292246">
                <a:tc>
                  <a:txBody>
                    <a:bodyPr/>
                    <a:lstStyle/>
                    <a:p>
                      <a:pPr algn="l">
                        <a:spcAft>
                          <a:spcPts val="0"/>
                        </a:spcAft>
                      </a:pPr>
                      <a:r>
                        <a:rPr lang="en-US" sz="1400">
                          <a:latin typeface="Arial" pitchFamily="34" charset="0"/>
                          <a:ea typeface="Times New Roman"/>
                          <a:cs typeface="Arial" pitchFamily="34" charset="0"/>
                        </a:rPr>
                        <a:t>South East (SE)</a:t>
                      </a:r>
                    </a:p>
                  </a:txBody>
                  <a:tcPr marL="68580" marR="68580" marT="0" marB="0" anchor="ctr">
                    <a:lnL>
                      <a:noFill/>
                    </a:lnL>
                    <a:lnR>
                      <a:noFill/>
                    </a:lnR>
                    <a:lnT>
                      <a:noFill/>
                    </a:lnT>
                    <a:lnB>
                      <a:noFill/>
                    </a:lnB>
                  </a:tcPr>
                </a:tc>
                <a:tc>
                  <a:txBody>
                    <a:bodyPr/>
                    <a:lstStyle/>
                    <a:p>
                      <a:pPr algn="ctr">
                        <a:spcAft>
                          <a:spcPts val="0"/>
                        </a:spcAft>
                      </a:pPr>
                      <a:r>
                        <a:rPr lang="en-US" sz="1400" b="1" i="0" dirty="0">
                          <a:solidFill>
                            <a:srgbClr val="FF0000"/>
                          </a:solidFill>
                          <a:latin typeface="Arial" pitchFamily="34" charset="0"/>
                          <a:ea typeface="Times New Roman"/>
                          <a:cs typeface="Arial" pitchFamily="34" charset="0"/>
                        </a:rPr>
                        <a:t>202</a:t>
                      </a:r>
                    </a:p>
                  </a:txBody>
                  <a:tcPr marL="68580" marR="68580" marT="0" marB="0" anchor="ctr">
                    <a:lnL>
                      <a:noFill/>
                    </a:lnL>
                    <a:lnR>
                      <a:noFill/>
                    </a:lnR>
                    <a:lnT>
                      <a:noFill/>
                    </a:lnT>
                    <a:lnB>
                      <a:noFill/>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243</a:t>
                      </a:r>
                    </a:p>
                  </a:txBody>
                  <a:tcPr marL="68580" marR="68580" marT="0" marB="0" anchor="ctr">
                    <a:lnL>
                      <a:noFill/>
                    </a:lnL>
                    <a:lnR>
                      <a:noFill/>
                    </a:lnR>
                    <a:lnT>
                      <a:noFill/>
                    </a:lnT>
                    <a:lnB>
                      <a:noFill/>
                    </a:lnB>
                  </a:tcPr>
                </a:tc>
                <a:tc>
                  <a:txBody>
                    <a:bodyPr/>
                    <a:lstStyle/>
                    <a:p>
                      <a:pPr algn="ctr">
                        <a:spcAft>
                          <a:spcPts val="0"/>
                        </a:spcAft>
                      </a:pPr>
                      <a:r>
                        <a:rPr lang="en-US" sz="1400" b="1" i="0">
                          <a:solidFill>
                            <a:srgbClr val="FF0000"/>
                          </a:solidFill>
                          <a:latin typeface="Arial" pitchFamily="34" charset="0"/>
                          <a:ea typeface="Times New Roman"/>
                          <a:cs typeface="Arial" pitchFamily="34" charset="0"/>
                        </a:rPr>
                        <a:t>198</a:t>
                      </a:r>
                    </a:p>
                  </a:txBody>
                  <a:tcPr marL="68580" marR="68580" marT="0" marB="0" anchor="ctr">
                    <a:lnL>
                      <a:noFill/>
                    </a:lnL>
                    <a:lnR>
                      <a:noFill/>
                    </a:lnR>
                    <a:lnT>
                      <a:noFill/>
                    </a:lnT>
                    <a:lnB>
                      <a:noFill/>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228</a:t>
                      </a:r>
                    </a:p>
                  </a:txBody>
                  <a:tcPr marL="68580" marR="68580" marT="0" marB="0" anchor="ctr">
                    <a:lnL>
                      <a:noFill/>
                    </a:lnL>
                    <a:lnR>
                      <a:noFill/>
                    </a:lnR>
                    <a:lnT>
                      <a:noFill/>
                    </a:lnT>
                    <a:lnB>
                      <a:noFill/>
                    </a:lnB>
                  </a:tcPr>
                </a:tc>
              </a:tr>
              <a:tr h="292246">
                <a:tc>
                  <a:txBody>
                    <a:bodyPr/>
                    <a:lstStyle/>
                    <a:p>
                      <a:pPr algn="l">
                        <a:spcAft>
                          <a:spcPts val="0"/>
                        </a:spcAft>
                      </a:pPr>
                      <a:r>
                        <a:rPr lang="en-US" sz="1400">
                          <a:latin typeface="Arial" pitchFamily="34" charset="0"/>
                          <a:ea typeface="Times New Roman"/>
                          <a:cs typeface="Arial" pitchFamily="34" charset="0"/>
                        </a:rPr>
                        <a:t>South West (SW)</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ctr">
                        <a:spcAft>
                          <a:spcPts val="0"/>
                        </a:spcAft>
                      </a:pPr>
                      <a:r>
                        <a:rPr lang="en-US" sz="1400" b="1" i="0" dirty="0">
                          <a:solidFill>
                            <a:srgbClr val="FF0000"/>
                          </a:solidFill>
                          <a:latin typeface="Arial" pitchFamily="34" charset="0"/>
                          <a:ea typeface="Times New Roman"/>
                          <a:cs typeface="Arial" pitchFamily="34" charset="0"/>
                        </a:rPr>
                        <a:t>108</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149</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ctr">
                        <a:spcAft>
                          <a:spcPts val="0"/>
                        </a:spcAft>
                      </a:pPr>
                      <a:r>
                        <a:rPr lang="en-US" sz="1400" b="1" i="0">
                          <a:solidFill>
                            <a:srgbClr val="FF0000"/>
                          </a:solidFill>
                          <a:latin typeface="Arial" pitchFamily="34" charset="0"/>
                          <a:ea typeface="Times New Roman"/>
                          <a:cs typeface="Arial" pitchFamily="34" charset="0"/>
                        </a:rPr>
                        <a:t>121</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139</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r>
              <a:tr h="292246">
                <a:tc>
                  <a:txBody>
                    <a:bodyPr/>
                    <a:lstStyle/>
                    <a:p>
                      <a:pPr algn="l">
                        <a:spcAft>
                          <a:spcPts val="0"/>
                        </a:spcAft>
                      </a:pPr>
                      <a:r>
                        <a:rPr lang="en-US" sz="1400" b="1">
                          <a:latin typeface="Arial" pitchFamily="34" charset="0"/>
                          <a:ea typeface="Times New Roman"/>
                          <a:cs typeface="Arial" pitchFamily="34" charset="0"/>
                        </a:rPr>
                        <a:t>Outward migration</a:t>
                      </a:r>
                      <a:endParaRPr lang="en-US" sz="1400">
                        <a:latin typeface="Arial" pitchFamily="34" charset="0"/>
                        <a:ea typeface="Times New Roman"/>
                        <a:cs typeface="Arial" pitchFamily="34" charset="0"/>
                      </a:endParaRPr>
                    </a:p>
                  </a:txBody>
                  <a:tcPr marL="68580" marR="68580" marT="0" marB="0" anchor="ctr">
                    <a:lnL>
                      <a:noFill/>
                    </a:lnL>
                    <a:lnR>
                      <a:noFill/>
                    </a:lnR>
                    <a:lnT w="19050" cap="flat" cmpd="sng" algn="ctr">
                      <a:solidFill>
                        <a:srgbClr val="008000"/>
                      </a:solidFill>
                      <a:prstDash val="solid"/>
                      <a:round/>
                      <a:headEnd type="none" w="med" len="med"/>
                      <a:tailEnd type="none" w="med" len="med"/>
                    </a:lnT>
                    <a:lnB w="19050" cap="flat" cmpd="sng" algn="ctr">
                      <a:solidFill>
                        <a:srgbClr val="008000"/>
                      </a:solidFill>
                      <a:prstDash val="solid"/>
                      <a:round/>
                      <a:headEnd type="none" w="med" len="med"/>
                      <a:tailEnd type="none" w="med" len="med"/>
                    </a:lnB>
                  </a:tcPr>
                </a:tc>
                <a:tc>
                  <a:txBody>
                    <a:bodyPr/>
                    <a:lstStyle/>
                    <a:p>
                      <a:pPr algn="ctr">
                        <a:spcAft>
                          <a:spcPts val="0"/>
                        </a:spcAft>
                      </a:pPr>
                      <a:r>
                        <a:rPr lang="en-US" sz="1400" b="1" i="0" dirty="0">
                          <a:solidFill>
                            <a:srgbClr val="FF0000"/>
                          </a:solidFill>
                          <a:latin typeface="Arial" pitchFamily="34" charset="0"/>
                          <a:ea typeface="Times New Roman"/>
                          <a:cs typeface="Arial" pitchFamily="34" charset="0"/>
                        </a:rPr>
                        <a:t>1981</a:t>
                      </a:r>
                    </a:p>
                  </a:txBody>
                  <a:tcPr marL="68580" marR="68580" marT="0" marB="0" anchor="ctr">
                    <a:lnL>
                      <a:noFill/>
                    </a:lnL>
                    <a:lnR>
                      <a:noFill/>
                    </a:lnR>
                    <a:lnT w="19050" cap="flat" cmpd="sng" algn="ctr">
                      <a:solidFill>
                        <a:srgbClr val="008000"/>
                      </a:solidFill>
                      <a:prstDash val="solid"/>
                      <a:round/>
                      <a:headEnd type="none" w="med" len="med"/>
                      <a:tailEnd type="none" w="med" len="med"/>
                    </a:lnT>
                    <a:lnB w="19050" cap="flat" cmpd="sng" algn="ctr">
                      <a:solidFill>
                        <a:srgbClr val="008000"/>
                      </a:solidFill>
                      <a:prstDash val="solid"/>
                      <a:round/>
                      <a:headEnd type="none" w="med" len="med"/>
                      <a:tailEnd type="none" w="med" len="med"/>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1986</a:t>
                      </a:r>
                    </a:p>
                  </a:txBody>
                  <a:tcPr marL="68580" marR="68580" marT="0" marB="0" anchor="ctr">
                    <a:lnL>
                      <a:noFill/>
                    </a:lnL>
                    <a:lnR>
                      <a:noFill/>
                    </a:lnR>
                    <a:lnT w="19050" cap="flat" cmpd="sng" algn="ctr">
                      <a:solidFill>
                        <a:srgbClr val="008000"/>
                      </a:solidFill>
                      <a:prstDash val="solid"/>
                      <a:round/>
                      <a:headEnd type="none" w="med" len="med"/>
                      <a:tailEnd type="none" w="med" len="med"/>
                    </a:lnT>
                    <a:lnB w="19050" cap="flat" cmpd="sng" algn="ctr">
                      <a:solidFill>
                        <a:srgbClr val="008000"/>
                      </a:solidFill>
                      <a:prstDash val="solid"/>
                      <a:round/>
                      <a:headEnd type="none" w="med" len="med"/>
                      <a:tailEnd type="none" w="med" len="med"/>
                    </a:lnB>
                  </a:tcPr>
                </a:tc>
                <a:tc>
                  <a:txBody>
                    <a:bodyPr/>
                    <a:lstStyle/>
                    <a:p>
                      <a:pPr algn="ctr">
                        <a:spcAft>
                          <a:spcPts val="0"/>
                        </a:spcAft>
                      </a:pPr>
                      <a:r>
                        <a:rPr lang="en-US" sz="1400" b="1" i="0">
                          <a:solidFill>
                            <a:srgbClr val="FF0000"/>
                          </a:solidFill>
                          <a:latin typeface="Arial" pitchFamily="34" charset="0"/>
                          <a:ea typeface="Times New Roman"/>
                          <a:cs typeface="Arial" pitchFamily="34" charset="0"/>
                        </a:rPr>
                        <a:t>1991</a:t>
                      </a:r>
                    </a:p>
                  </a:txBody>
                  <a:tcPr marL="68580" marR="68580" marT="0" marB="0" anchor="ctr">
                    <a:lnL>
                      <a:noFill/>
                    </a:lnL>
                    <a:lnR>
                      <a:noFill/>
                    </a:lnR>
                    <a:lnT w="19050" cap="flat" cmpd="sng" algn="ctr">
                      <a:solidFill>
                        <a:srgbClr val="008000"/>
                      </a:solidFill>
                      <a:prstDash val="solid"/>
                      <a:round/>
                      <a:headEnd type="none" w="med" len="med"/>
                      <a:tailEnd type="none" w="med" len="med"/>
                    </a:lnT>
                    <a:lnB w="19050" cap="flat" cmpd="sng" algn="ctr">
                      <a:solidFill>
                        <a:srgbClr val="008000"/>
                      </a:solidFill>
                      <a:prstDash val="solid"/>
                      <a:round/>
                      <a:headEnd type="none" w="med" len="med"/>
                      <a:tailEnd type="none" w="med" len="med"/>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1996</a:t>
                      </a:r>
                    </a:p>
                  </a:txBody>
                  <a:tcPr marL="68580" marR="68580" marT="0" marB="0" anchor="ctr">
                    <a:lnL>
                      <a:noFill/>
                    </a:lnL>
                    <a:lnR>
                      <a:noFill/>
                    </a:lnR>
                    <a:lnT w="19050" cap="flat" cmpd="sng" algn="ctr">
                      <a:solidFill>
                        <a:srgbClr val="008000"/>
                      </a:solidFill>
                      <a:prstDash val="solid"/>
                      <a:round/>
                      <a:headEnd type="none" w="med" len="med"/>
                      <a:tailEnd type="none" w="med" len="med"/>
                    </a:lnT>
                    <a:lnB w="19050" cap="flat" cmpd="sng" algn="ctr">
                      <a:solidFill>
                        <a:srgbClr val="008000"/>
                      </a:solidFill>
                      <a:prstDash val="solid"/>
                      <a:round/>
                      <a:headEnd type="none" w="med" len="med"/>
                      <a:tailEnd type="none" w="med" len="med"/>
                    </a:lnB>
                  </a:tcPr>
                </a:tc>
              </a:tr>
              <a:tr h="292246">
                <a:tc>
                  <a:txBody>
                    <a:bodyPr/>
                    <a:lstStyle/>
                    <a:p>
                      <a:pPr algn="l">
                        <a:spcAft>
                          <a:spcPts val="0"/>
                        </a:spcAft>
                      </a:pPr>
                      <a:r>
                        <a:rPr lang="en-US" sz="1400">
                          <a:latin typeface="Arial" pitchFamily="34" charset="0"/>
                          <a:ea typeface="Times New Roman"/>
                          <a:cs typeface="Arial" pitchFamily="34" charset="0"/>
                        </a:rPr>
                        <a:t>North East (NE)</a:t>
                      </a:r>
                    </a:p>
                  </a:txBody>
                  <a:tcPr marL="68580" marR="68580" marT="0" marB="0" anchor="ctr">
                    <a:lnL>
                      <a:noFill/>
                    </a:lnL>
                    <a:lnR>
                      <a:noFill/>
                    </a:lnR>
                    <a:lnT w="19050" cap="flat" cmpd="sng" algn="ctr">
                      <a:solidFill>
                        <a:srgbClr val="008000"/>
                      </a:solidFill>
                      <a:prstDash val="solid"/>
                      <a:round/>
                      <a:headEnd type="none" w="med" len="med"/>
                      <a:tailEnd type="none" w="med" len="med"/>
                    </a:lnT>
                    <a:lnB>
                      <a:noFill/>
                    </a:lnB>
                  </a:tcPr>
                </a:tc>
                <a:tc>
                  <a:txBody>
                    <a:bodyPr/>
                    <a:lstStyle/>
                    <a:p>
                      <a:pPr algn="ctr">
                        <a:spcAft>
                          <a:spcPts val="0"/>
                        </a:spcAft>
                      </a:pPr>
                      <a:r>
                        <a:rPr lang="en-US" sz="1400" b="1" i="0" dirty="0">
                          <a:solidFill>
                            <a:srgbClr val="FF0000"/>
                          </a:solidFill>
                          <a:latin typeface="Arial" pitchFamily="34" charset="0"/>
                          <a:ea typeface="Times New Roman"/>
                          <a:cs typeface="Arial" pitchFamily="34" charset="0"/>
                        </a:rPr>
                        <a:t>39</a:t>
                      </a:r>
                    </a:p>
                  </a:txBody>
                  <a:tcPr marL="68580" marR="68580" marT="0" marB="0" anchor="ctr">
                    <a:lnL>
                      <a:noFill/>
                    </a:lnL>
                    <a:lnR>
                      <a:noFill/>
                    </a:lnR>
                    <a:lnT w="19050" cap="flat" cmpd="sng" algn="ctr">
                      <a:solidFill>
                        <a:srgbClr val="008000"/>
                      </a:solidFill>
                      <a:prstDash val="solid"/>
                      <a:round/>
                      <a:headEnd type="none" w="med" len="med"/>
                      <a:tailEnd type="none" w="med" len="med"/>
                    </a:lnT>
                    <a:lnB>
                      <a:noFill/>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46</a:t>
                      </a:r>
                    </a:p>
                  </a:txBody>
                  <a:tcPr marL="68580" marR="68580" marT="0" marB="0" anchor="ctr">
                    <a:lnL>
                      <a:noFill/>
                    </a:lnL>
                    <a:lnR>
                      <a:noFill/>
                    </a:lnR>
                    <a:lnT w="19050" cap="flat" cmpd="sng" algn="ctr">
                      <a:solidFill>
                        <a:srgbClr val="008000"/>
                      </a:solidFill>
                      <a:prstDash val="solid"/>
                      <a:round/>
                      <a:headEnd type="none" w="med" len="med"/>
                      <a:tailEnd type="none" w="med" len="med"/>
                    </a:lnT>
                    <a:lnB>
                      <a:noFill/>
                    </a:lnB>
                  </a:tcPr>
                </a:tc>
                <a:tc>
                  <a:txBody>
                    <a:bodyPr/>
                    <a:lstStyle/>
                    <a:p>
                      <a:pPr algn="ctr">
                        <a:spcAft>
                          <a:spcPts val="0"/>
                        </a:spcAft>
                      </a:pPr>
                      <a:r>
                        <a:rPr lang="en-US" sz="1400" b="1" i="0">
                          <a:solidFill>
                            <a:srgbClr val="FF0000"/>
                          </a:solidFill>
                          <a:latin typeface="Arial" pitchFamily="34" charset="0"/>
                          <a:ea typeface="Times New Roman"/>
                          <a:cs typeface="Arial" pitchFamily="34" charset="0"/>
                        </a:rPr>
                        <a:t>41</a:t>
                      </a:r>
                    </a:p>
                  </a:txBody>
                  <a:tcPr marL="68580" marR="68580" marT="0" marB="0" anchor="ctr">
                    <a:lnL>
                      <a:noFill/>
                    </a:lnL>
                    <a:lnR>
                      <a:noFill/>
                    </a:lnR>
                    <a:lnT w="19050" cap="flat" cmpd="sng" algn="ctr">
                      <a:solidFill>
                        <a:srgbClr val="008000"/>
                      </a:solidFill>
                      <a:prstDash val="solid"/>
                      <a:round/>
                      <a:headEnd type="none" w="med" len="med"/>
                      <a:tailEnd type="none" w="med" len="med"/>
                    </a:lnT>
                    <a:lnB>
                      <a:noFill/>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45</a:t>
                      </a:r>
                    </a:p>
                  </a:txBody>
                  <a:tcPr marL="68580" marR="68580" marT="0" marB="0" anchor="ctr">
                    <a:lnL>
                      <a:noFill/>
                    </a:lnL>
                    <a:lnR>
                      <a:noFill/>
                    </a:lnR>
                    <a:lnT w="19050" cap="flat" cmpd="sng" algn="ctr">
                      <a:solidFill>
                        <a:srgbClr val="008000"/>
                      </a:solidFill>
                      <a:prstDash val="solid"/>
                      <a:round/>
                      <a:headEnd type="none" w="med" len="med"/>
                      <a:tailEnd type="none" w="med" len="med"/>
                    </a:lnT>
                    <a:lnB>
                      <a:noFill/>
                    </a:lnB>
                  </a:tcPr>
                </a:tc>
              </a:tr>
              <a:tr h="292246">
                <a:tc>
                  <a:txBody>
                    <a:bodyPr/>
                    <a:lstStyle/>
                    <a:p>
                      <a:pPr algn="l">
                        <a:spcAft>
                          <a:spcPts val="0"/>
                        </a:spcAft>
                      </a:pPr>
                      <a:r>
                        <a:rPr lang="en-US" sz="1400">
                          <a:latin typeface="Arial" pitchFamily="34" charset="0"/>
                          <a:ea typeface="Times New Roman"/>
                          <a:cs typeface="Arial" pitchFamily="34" charset="0"/>
                        </a:rPr>
                        <a:t>North West (NW)</a:t>
                      </a:r>
                    </a:p>
                  </a:txBody>
                  <a:tcPr marL="68580" marR="68580" marT="0" marB="0" anchor="ctr">
                    <a:lnL>
                      <a:noFill/>
                    </a:lnL>
                    <a:lnR>
                      <a:noFill/>
                    </a:lnR>
                    <a:lnT>
                      <a:noFill/>
                    </a:lnT>
                    <a:lnB>
                      <a:noFill/>
                    </a:lnB>
                  </a:tcPr>
                </a:tc>
                <a:tc>
                  <a:txBody>
                    <a:bodyPr/>
                    <a:lstStyle/>
                    <a:p>
                      <a:pPr algn="ctr">
                        <a:spcAft>
                          <a:spcPts val="0"/>
                        </a:spcAft>
                      </a:pPr>
                      <a:r>
                        <a:rPr lang="en-US" sz="1400" b="1" i="0" dirty="0">
                          <a:solidFill>
                            <a:srgbClr val="FF0000"/>
                          </a:solidFill>
                          <a:latin typeface="Arial" pitchFamily="34" charset="0"/>
                          <a:ea typeface="Times New Roman"/>
                          <a:cs typeface="Arial" pitchFamily="34" charset="0"/>
                        </a:rPr>
                        <a:t>88</a:t>
                      </a:r>
                    </a:p>
                  </a:txBody>
                  <a:tcPr marL="68580" marR="68580" marT="0" marB="0" anchor="ctr">
                    <a:lnL>
                      <a:noFill/>
                    </a:lnL>
                    <a:lnR>
                      <a:noFill/>
                    </a:lnR>
                    <a:lnT>
                      <a:noFill/>
                    </a:lnT>
                    <a:lnB>
                      <a:noFill/>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101</a:t>
                      </a:r>
                    </a:p>
                  </a:txBody>
                  <a:tcPr marL="68580" marR="68580" marT="0" marB="0" anchor="ctr">
                    <a:lnL>
                      <a:noFill/>
                    </a:lnL>
                    <a:lnR>
                      <a:noFill/>
                    </a:lnR>
                    <a:lnT>
                      <a:noFill/>
                    </a:lnT>
                    <a:lnB>
                      <a:noFill/>
                    </a:lnB>
                  </a:tcPr>
                </a:tc>
                <a:tc>
                  <a:txBody>
                    <a:bodyPr/>
                    <a:lstStyle/>
                    <a:p>
                      <a:pPr algn="ctr">
                        <a:spcAft>
                          <a:spcPts val="0"/>
                        </a:spcAft>
                      </a:pPr>
                      <a:r>
                        <a:rPr lang="en-US" sz="1400" b="1" i="0">
                          <a:solidFill>
                            <a:srgbClr val="FF0000"/>
                          </a:solidFill>
                          <a:latin typeface="Arial" pitchFamily="34" charset="0"/>
                          <a:ea typeface="Times New Roman"/>
                          <a:cs typeface="Arial" pitchFamily="34" charset="0"/>
                        </a:rPr>
                        <a:t>94</a:t>
                      </a:r>
                    </a:p>
                  </a:txBody>
                  <a:tcPr marL="68580" marR="68580" marT="0" marB="0" anchor="ctr">
                    <a:lnL>
                      <a:noFill/>
                    </a:lnL>
                    <a:lnR>
                      <a:noFill/>
                    </a:lnR>
                    <a:lnT>
                      <a:noFill/>
                    </a:lnT>
                    <a:lnB>
                      <a:noFill/>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103</a:t>
                      </a:r>
                    </a:p>
                  </a:txBody>
                  <a:tcPr marL="68580" marR="68580" marT="0" marB="0" anchor="ctr">
                    <a:lnL>
                      <a:noFill/>
                    </a:lnL>
                    <a:lnR>
                      <a:noFill/>
                    </a:lnR>
                    <a:lnT>
                      <a:noFill/>
                    </a:lnT>
                    <a:lnB>
                      <a:noFill/>
                    </a:lnB>
                  </a:tcPr>
                </a:tc>
              </a:tr>
              <a:tr h="292246">
                <a:tc>
                  <a:txBody>
                    <a:bodyPr/>
                    <a:lstStyle/>
                    <a:p>
                      <a:pPr algn="l">
                        <a:spcAft>
                          <a:spcPts val="0"/>
                        </a:spcAft>
                      </a:pPr>
                      <a:r>
                        <a:rPr lang="en-US" sz="1400">
                          <a:latin typeface="Arial" pitchFamily="34" charset="0"/>
                          <a:ea typeface="Times New Roman"/>
                          <a:cs typeface="Arial" pitchFamily="34" charset="0"/>
                        </a:rPr>
                        <a:t>Merseyside (M)</a:t>
                      </a:r>
                    </a:p>
                  </a:txBody>
                  <a:tcPr marL="68580" marR="68580" marT="0" marB="0" anchor="ctr">
                    <a:lnL>
                      <a:noFill/>
                    </a:lnL>
                    <a:lnR>
                      <a:noFill/>
                    </a:lnR>
                    <a:lnT>
                      <a:noFill/>
                    </a:lnT>
                    <a:lnB>
                      <a:noFill/>
                    </a:lnB>
                  </a:tcPr>
                </a:tc>
                <a:tc>
                  <a:txBody>
                    <a:bodyPr/>
                    <a:lstStyle/>
                    <a:p>
                      <a:pPr algn="ctr">
                        <a:spcAft>
                          <a:spcPts val="0"/>
                        </a:spcAft>
                      </a:pPr>
                      <a:r>
                        <a:rPr lang="en-US" sz="1400" b="1" i="0" dirty="0">
                          <a:solidFill>
                            <a:srgbClr val="FF0000"/>
                          </a:solidFill>
                          <a:latin typeface="Arial" pitchFamily="34" charset="0"/>
                          <a:ea typeface="Times New Roman"/>
                          <a:cs typeface="Arial" pitchFamily="34" charset="0"/>
                        </a:rPr>
                        <a:t>34</a:t>
                      </a:r>
                    </a:p>
                  </a:txBody>
                  <a:tcPr marL="68580" marR="68580" marT="0" marB="0" anchor="ctr">
                    <a:lnL>
                      <a:noFill/>
                    </a:lnL>
                    <a:lnR>
                      <a:noFill/>
                    </a:lnR>
                    <a:lnT>
                      <a:noFill/>
                    </a:lnT>
                    <a:lnB>
                      <a:noFill/>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37</a:t>
                      </a:r>
                    </a:p>
                  </a:txBody>
                  <a:tcPr marL="68580" marR="68580" marT="0" marB="0" anchor="ctr">
                    <a:lnL>
                      <a:noFill/>
                    </a:lnL>
                    <a:lnR>
                      <a:noFill/>
                    </a:lnR>
                    <a:lnT>
                      <a:noFill/>
                    </a:lnT>
                    <a:lnB>
                      <a:noFill/>
                    </a:lnB>
                  </a:tcPr>
                </a:tc>
                <a:tc>
                  <a:txBody>
                    <a:bodyPr/>
                    <a:lstStyle/>
                    <a:p>
                      <a:pPr algn="ctr">
                        <a:spcAft>
                          <a:spcPts val="0"/>
                        </a:spcAft>
                      </a:pPr>
                      <a:r>
                        <a:rPr lang="en-US" sz="1400" b="1" i="0">
                          <a:solidFill>
                            <a:srgbClr val="FF0000"/>
                          </a:solidFill>
                          <a:latin typeface="Arial" pitchFamily="34" charset="0"/>
                          <a:ea typeface="Times New Roman"/>
                          <a:cs typeface="Arial" pitchFamily="34" charset="0"/>
                        </a:rPr>
                        <a:t>29</a:t>
                      </a:r>
                    </a:p>
                  </a:txBody>
                  <a:tcPr marL="68580" marR="68580" marT="0" marB="0" anchor="ctr">
                    <a:lnL>
                      <a:noFill/>
                    </a:lnL>
                    <a:lnR>
                      <a:noFill/>
                    </a:lnR>
                    <a:lnT>
                      <a:noFill/>
                    </a:lnT>
                    <a:lnB>
                      <a:noFill/>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31</a:t>
                      </a:r>
                    </a:p>
                  </a:txBody>
                  <a:tcPr marL="68580" marR="68580" marT="0" marB="0" anchor="ctr">
                    <a:lnL>
                      <a:noFill/>
                    </a:lnL>
                    <a:lnR>
                      <a:noFill/>
                    </a:lnR>
                    <a:lnT>
                      <a:noFill/>
                    </a:lnT>
                    <a:lnB>
                      <a:noFill/>
                    </a:lnB>
                  </a:tcPr>
                </a:tc>
              </a:tr>
              <a:tr h="292246">
                <a:tc>
                  <a:txBody>
                    <a:bodyPr/>
                    <a:lstStyle/>
                    <a:p>
                      <a:pPr algn="l">
                        <a:spcAft>
                          <a:spcPts val="0"/>
                        </a:spcAft>
                      </a:pPr>
                      <a:r>
                        <a:rPr lang="en-US" sz="1400">
                          <a:latin typeface="Arial" pitchFamily="34" charset="0"/>
                          <a:ea typeface="Times New Roman"/>
                          <a:cs typeface="Arial" pitchFamily="34" charset="0"/>
                        </a:rPr>
                        <a:t>Yorkshire &amp; Humberside (YH)</a:t>
                      </a:r>
                    </a:p>
                  </a:txBody>
                  <a:tcPr marL="68580" marR="68580" marT="0" marB="0" anchor="ctr">
                    <a:lnL>
                      <a:noFill/>
                    </a:lnL>
                    <a:lnR>
                      <a:noFill/>
                    </a:lnR>
                    <a:lnT>
                      <a:noFill/>
                    </a:lnT>
                    <a:lnB>
                      <a:noFill/>
                    </a:lnB>
                  </a:tcPr>
                </a:tc>
                <a:tc>
                  <a:txBody>
                    <a:bodyPr/>
                    <a:lstStyle/>
                    <a:p>
                      <a:pPr algn="ctr">
                        <a:spcAft>
                          <a:spcPts val="0"/>
                        </a:spcAft>
                      </a:pPr>
                      <a:r>
                        <a:rPr lang="en-US" sz="1400" b="1" i="0" dirty="0">
                          <a:solidFill>
                            <a:srgbClr val="FF0000"/>
                          </a:solidFill>
                          <a:latin typeface="Arial" pitchFamily="34" charset="0"/>
                          <a:ea typeface="Times New Roman"/>
                          <a:cs typeface="Arial" pitchFamily="34" charset="0"/>
                        </a:rPr>
                        <a:t>73</a:t>
                      </a:r>
                    </a:p>
                  </a:txBody>
                  <a:tcPr marL="68580" marR="68580" marT="0" marB="0" anchor="ctr">
                    <a:lnL>
                      <a:noFill/>
                    </a:lnL>
                    <a:lnR>
                      <a:noFill/>
                    </a:lnR>
                    <a:lnT>
                      <a:noFill/>
                    </a:lnT>
                    <a:lnB>
                      <a:noFill/>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91</a:t>
                      </a:r>
                    </a:p>
                  </a:txBody>
                  <a:tcPr marL="68580" marR="68580" marT="0" marB="0" anchor="ctr">
                    <a:lnL>
                      <a:noFill/>
                    </a:lnL>
                    <a:lnR>
                      <a:noFill/>
                    </a:lnR>
                    <a:lnT>
                      <a:noFill/>
                    </a:lnT>
                    <a:lnB>
                      <a:noFill/>
                    </a:lnB>
                  </a:tcPr>
                </a:tc>
                <a:tc>
                  <a:txBody>
                    <a:bodyPr/>
                    <a:lstStyle/>
                    <a:p>
                      <a:pPr algn="ctr">
                        <a:spcAft>
                          <a:spcPts val="0"/>
                        </a:spcAft>
                      </a:pPr>
                      <a:r>
                        <a:rPr lang="en-US" sz="1400" b="1" i="0">
                          <a:solidFill>
                            <a:srgbClr val="FF0000"/>
                          </a:solidFill>
                          <a:latin typeface="Arial" pitchFamily="34" charset="0"/>
                          <a:ea typeface="Times New Roman"/>
                          <a:cs typeface="Arial" pitchFamily="34" charset="0"/>
                        </a:rPr>
                        <a:t>85</a:t>
                      </a:r>
                    </a:p>
                  </a:txBody>
                  <a:tcPr marL="68580" marR="68580" marT="0" marB="0" anchor="ctr">
                    <a:lnL>
                      <a:noFill/>
                    </a:lnL>
                    <a:lnR>
                      <a:noFill/>
                    </a:lnR>
                    <a:lnT>
                      <a:noFill/>
                    </a:lnT>
                    <a:lnB>
                      <a:noFill/>
                    </a:lnB>
                  </a:tcPr>
                </a:tc>
                <a:tc>
                  <a:txBody>
                    <a:bodyPr/>
                    <a:lstStyle/>
                    <a:p>
                      <a:pPr algn="ctr">
                        <a:spcAft>
                          <a:spcPts val="0"/>
                        </a:spcAft>
                      </a:pPr>
                      <a:r>
                        <a:rPr lang="en-US" sz="1400" b="1" i="0">
                          <a:solidFill>
                            <a:schemeClr val="accent2">
                              <a:lumMod val="75000"/>
                            </a:schemeClr>
                          </a:solidFill>
                          <a:latin typeface="Arial" pitchFamily="34" charset="0"/>
                          <a:ea typeface="Times New Roman"/>
                          <a:cs typeface="Arial" pitchFamily="34" charset="0"/>
                        </a:rPr>
                        <a:t>98</a:t>
                      </a:r>
                    </a:p>
                  </a:txBody>
                  <a:tcPr marL="68580" marR="68580" marT="0" marB="0" anchor="ctr">
                    <a:lnL>
                      <a:noFill/>
                    </a:lnL>
                    <a:lnR>
                      <a:noFill/>
                    </a:lnR>
                    <a:lnT>
                      <a:noFill/>
                    </a:lnT>
                    <a:lnB>
                      <a:noFill/>
                    </a:lnB>
                  </a:tcPr>
                </a:tc>
              </a:tr>
              <a:tr h="292246">
                <a:tc>
                  <a:txBody>
                    <a:bodyPr/>
                    <a:lstStyle/>
                    <a:p>
                      <a:pPr algn="l">
                        <a:spcAft>
                          <a:spcPts val="0"/>
                        </a:spcAft>
                      </a:pPr>
                      <a:r>
                        <a:rPr lang="en-US" sz="1400" dirty="0">
                          <a:latin typeface="Arial" pitchFamily="34" charset="0"/>
                          <a:ea typeface="Times New Roman"/>
                          <a:cs typeface="Arial" pitchFamily="34" charset="0"/>
                        </a:rPr>
                        <a:t>Wales (W)</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ctr">
                        <a:spcAft>
                          <a:spcPts val="0"/>
                        </a:spcAft>
                      </a:pPr>
                      <a:r>
                        <a:rPr lang="en-US" sz="1400" b="1" i="0" dirty="0">
                          <a:solidFill>
                            <a:srgbClr val="FF0000"/>
                          </a:solidFill>
                          <a:latin typeface="Arial" pitchFamily="34" charset="0"/>
                          <a:ea typeface="Times New Roman"/>
                          <a:cs typeface="Arial" pitchFamily="34" charset="0"/>
                        </a:rPr>
                        <a:t>42</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ctr">
                        <a:spcAft>
                          <a:spcPts val="0"/>
                        </a:spcAft>
                      </a:pPr>
                      <a:r>
                        <a:rPr lang="en-US" sz="1400" b="1" i="0" dirty="0">
                          <a:solidFill>
                            <a:schemeClr val="accent2">
                              <a:lumMod val="75000"/>
                            </a:schemeClr>
                          </a:solidFill>
                          <a:latin typeface="Arial" pitchFamily="34" charset="0"/>
                          <a:ea typeface="Times New Roman"/>
                          <a:cs typeface="Arial" pitchFamily="34" charset="0"/>
                        </a:rPr>
                        <a:t>50</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ctr">
                        <a:spcAft>
                          <a:spcPts val="0"/>
                        </a:spcAft>
                      </a:pPr>
                      <a:r>
                        <a:rPr lang="en-US" sz="1400" b="1" i="0" dirty="0">
                          <a:solidFill>
                            <a:srgbClr val="FF0000"/>
                          </a:solidFill>
                          <a:latin typeface="Arial" pitchFamily="34" charset="0"/>
                          <a:ea typeface="Times New Roman"/>
                          <a:cs typeface="Arial" pitchFamily="34" charset="0"/>
                        </a:rPr>
                        <a:t>47</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ctr">
                        <a:spcAft>
                          <a:spcPts val="0"/>
                        </a:spcAft>
                      </a:pPr>
                      <a:r>
                        <a:rPr lang="en-US" sz="1400" b="1" i="0" dirty="0">
                          <a:solidFill>
                            <a:schemeClr val="accent2">
                              <a:lumMod val="75000"/>
                            </a:schemeClr>
                          </a:solidFill>
                          <a:latin typeface="Arial" pitchFamily="34" charset="0"/>
                          <a:ea typeface="Times New Roman"/>
                          <a:cs typeface="Arial" pitchFamily="34" charset="0"/>
                        </a:rPr>
                        <a:t>53</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r>
            </a:tbl>
          </a:graphicData>
        </a:graphic>
      </p:graphicFrame>
      <p:sp>
        <p:nvSpPr>
          <p:cNvPr id="161793" name="Rectangle 1"/>
          <p:cNvSpPr>
            <a:spLocks noChangeArrowheads="1"/>
          </p:cNvSpPr>
          <p:nvPr/>
        </p:nvSpPr>
        <p:spPr bwMode="auto">
          <a:xfrm>
            <a:off x="500063" y="5143500"/>
            <a:ext cx="8321675" cy="646113"/>
          </a:xfrm>
          <a:prstGeom prst="rect">
            <a:avLst/>
          </a:prstGeom>
          <a:noFill/>
          <a:ln w="9525">
            <a:noFill/>
            <a:miter lim="800000"/>
            <a:headEnd/>
            <a:tailEnd/>
          </a:ln>
          <a:effectLst/>
        </p:spPr>
        <p:txBody>
          <a:bodyPr wrap="none" anchor="ctr">
            <a:spAutoFit/>
          </a:bodyPr>
          <a:lstStyle/>
          <a:p>
            <a:pPr>
              <a:defRPr/>
            </a:pPr>
            <a:r>
              <a:rPr lang="en-US" sz="1200" b="1" dirty="0">
                <a:latin typeface="+mn-lt"/>
                <a:ea typeface="Times New Roman" pitchFamily="18" charset="0"/>
                <a:cs typeface="Times New Roman" pitchFamily="18" charset="0"/>
              </a:rPr>
              <a:t>Table 9.6 Gross inflows and outflows of migrants from selected regions of GB</a:t>
            </a:r>
            <a:r>
              <a:rPr lang="en-US" sz="1200" b="1" baseline="30000" dirty="0">
                <a:latin typeface="+mn-lt"/>
                <a:ea typeface="Times New Roman" pitchFamily="18" charset="0"/>
                <a:cs typeface="Times New Roman" pitchFamily="18" charset="0"/>
              </a:rPr>
              <a:t>1</a:t>
            </a:r>
            <a:r>
              <a:rPr lang="en-US" sz="1200" b="1" dirty="0">
                <a:latin typeface="+mn-lt"/>
                <a:ea typeface="Times New Roman" pitchFamily="18" charset="0"/>
                <a:cs typeface="Times New Roman" pitchFamily="18" charset="0"/>
              </a:rPr>
              <a:t>: 1981-96</a:t>
            </a:r>
            <a:endParaRPr lang="en-US" sz="1200" dirty="0">
              <a:latin typeface="+mn-lt"/>
              <a:cs typeface="+mn-cs"/>
            </a:endParaRPr>
          </a:p>
          <a:p>
            <a:pPr eaLnBrk="0" hangingPunct="0">
              <a:defRPr/>
            </a:pPr>
            <a:r>
              <a:rPr lang="en-US" sz="1200" dirty="0">
                <a:latin typeface="+mn-lt"/>
                <a:ea typeface="Times New Roman" pitchFamily="18" charset="0"/>
                <a:cs typeface="Times New Roman" pitchFamily="18" charset="0"/>
              </a:rPr>
              <a:t>Source: Office for National Statistics, General Register Office for Scotland and National Health Service Central Register.</a:t>
            </a:r>
            <a:endParaRPr lang="en-US" sz="1200" dirty="0">
              <a:latin typeface="+mn-lt"/>
              <a:cs typeface="+mn-cs"/>
            </a:endParaRPr>
          </a:p>
          <a:p>
            <a:pPr eaLnBrk="0" hangingPunct="0">
              <a:defRPr/>
            </a:pPr>
            <a:r>
              <a:rPr lang="en-US" sz="1200" dirty="0">
                <a:latin typeface="+mn-lt"/>
                <a:ea typeface="Times New Roman" pitchFamily="18" charset="0"/>
                <a:cs typeface="Times New Roman" pitchFamily="18" charset="0"/>
              </a:rPr>
              <a:t>Note 1. Figures are in thousands based on patients re-registering with NHS doctors in other parts of GB</a:t>
            </a:r>
            <a:endParaRPr lang="en-US" sz="1200" dirty="0">
              <a:latin typeface="+mn-lt"/>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9603F3B8-DEC0-4A25-925F-C47299109BB9}" type="slidenum">
              <a:rPr lang="en-GB"/>
              <a:pPr>
                <a:defRPr/>
              </a:pPr>
              <a:t>2</a:t>
            </a:fld>
            <a:endParaRPr lang="en-GB">
              <a:latin typeface="Times New Roman" pitchFamily="18" charset="0"/>
            </a:endParaRPr>
          </a:p>
        </p:txBody>
      </p:sp>
      <p:sp>
        <p:nvSpPr>
          <p:cNvPr id="17411" name="Rectangle 3"/>
          <p:cNvSpPr>
            <a:spLocks noGrp="1" noChangeArrowheads="1"/>
          </p:cNvSpPr>
          <p:nvPr>
            <p:ph type="body" idx="1"/>
          </p:nvPr>
        </p:nvSpPr>
        <p:spPr>
          <a:xfrm>
            <a:off x="685800" y="914400"/>
            <a:ext cx="7620000" cy="5257800"/>
          </a:xfrm>
        </p:spPr>
        <p:txBody>
          <a:bodyPr/>
          <a:lstStyle/>
          <a:p>
            <a:pPr marL="533400" indent="-533400" algn="ctr">
              <a:lnSpc>
                <a:spcPct val="90000"/>
              </a:lnSpc>
              <a:buClr>
                <a:schemeClr val="tx2"/>
              </a:buClr>
              <a:buFont typeface="Wingdings" pitchFamily="2" charset="2"/>
              <a:buNone/>
            </a:pPr>
            <a:r>
              <a:rPr lang="en-GB" sz="2800" b="1" i="1" smtClean="0">
                <a:solidFill>
                  <a:srgbClr val="002060"/>
                </a:solidFill>
              </a:rPr>
              <a:t>RELOCE - Lecture 5a</a:t>
            </a:r>
          </a:p>
          <a:p>
            <a:pPr marL="533400" indent="-533400">
              <a:lnSpc>
                <a:spcPct val="90000"/>
              </a:lnSpc>
              <a:buClr>
                <a:schemeClr val="tx2"/>
              </a:buClr>
              <a:buFont typeface="Wingdings" pitchFamily="2" charset="2"/>
              <a:buNone/>
            </a:pPr>
            <a:r>
              <a:rPr lang="en-GB" sz="2400" b="1" smtClean="0">
                <a:solidFill>
                  <a:srgbClr val="002060"/>
                </a:solidFill>
              </a:rPr>
              <a:t>Last week: - Inter regional Trade </a:t>
            </a:r>
          </a:p>
          <a:p>
            <a:pPr marL="533400" indent="-533400">
              <a:lnSpc>
                <a:spcPct val="90000"/>
              </a:lnSpc>
              <a:buClr>
                <a:schemeClr val="tx2"/>
              </a:buClr>
              <a:buFont typeface="Wingdings" pitchFamily="2" charset="2"/>
              <a:buNone/>
            </a:pPr>
            <a:r>
              <a:rPr lang="en-GB" sz="2400" b="1" smtClean="0">
                <a:solidFill>
                  <a:srgbClr val="002060"/>
                </a:solidFill>
              </a:rPr>
              <a:t>This Lecture: - Inter regional labour migration</a:t>
            </a:r>
          </a:p>
          <a:p>
            <a:pPr marL="914400" lvl="1" indent="-457200">
              <a:lnSpc>
                <a:spcPct val="90000"/>
              </a:lnSpc>
              <a:buFont typeface="Wingdings" pitchFamily="2" charset="2"/>
              <a:buNone/>
            </a:pPr>
            <a:r>
              <a:rPr lang="en-GB" sz="2400" b="1" smtClean="0">
                <a:solidFill>
                  <a:srgbClr val="002060"/>
                </a:solidFill>
              </a:rPr>
              <a:t>Aims:</a:t>
            </a:r>
          </a:p>
          <a:p>
            <a:pPr marL="533400" indent="-533400">
              <a:lnSpc>
                <a:spcPct val="90000"/>
              </a:lnSpc>
              <a:buClr>
                <a:srgbClr val="FF0066"/>
              </a:buClr>
              <a:buFont typeface="Wingdings" pitchFamily="2" charset="2"/>
              <a:buChar char="q"/>
            </a:pPr>
            <a:r>
              <a:rPr lang="en-GB" sz="2000" b="1" smtClean="0">
                <a:solidFill>
                  <a:srgbClr val="002060"/>
                </a:solidFill>
              </a:rPr>
              <a:t>Examine classical theory of migration </a:t>
            </a:r>
          </a:p>
          <a:p>
            <a:pPr marL="533400" indent="-533400">
              <a:lnSpc>
                <a:spcPct val="90000"/>
              </a:lnSpc>
              <a:buClr>
                <a:srgbClr val="FF0066"/>
              </a:buClr>
              <a:buFont typeface="Wingdings" pitchFamily="2" charset="2"/>
              <a:buChar char="q"/>
            </a:pPr>
            <a:r>
              <a:rPr lang="en-GB" sz="2000" b="1" smtClean="0">
                <a:solidFill>
                  <a:srgbClr val="002060"/>
                </a:solidFill>
              </a:rPr>
              <a:t>Examine alternative theories </a:t>
            </a:r>
          </a:p>
          <a:p>
            <a:pPr marL="533400" indent="-533400">
              <a:lnSpc>
                <a:spcPct val="90000"/>
              </a:lnSpc>
              <a:buClr>
                <a:srgbClr val="FF0066"/>
              </a:buClr>
              <a:buFont typeface="Wingdings" pitchFamily="2" charset="2"/>
              <a:buChar char="q"/>
            </a:pPr>
            <a:r>
              <a:rPr lang="en-GB" sz="2000" b="1" smtClean="0">
                <a:solidFill>
                  <a:srgbClr val="002060"/>
                </a:solidFill>
              </a:rPr>
              <a:t>Examine what happens in periods of recession to see if migration is an equilibrating influence.</a:t>
            </a:r>
          </a:p>
          <a:p>
            <a:pPr marL="533400" indent="-533400">
              <a:lnSpc>
                <a:spcPct val="90000"/>
              </a:lnSpc>
              <a:buFont typeface="Wingdings" pitchFamily="2" charset="2"/>
              <a:buNone/>
            </a:pPr>
            <a:r>
              <a:rPr lang="en-GB" sz="2800" b="1" smtClean="0">
                <a:solidFill>
                  <a:srgbClr val="002060"/>
                </a:solidFill>
              </a:rPr>
              <a:t>	</a:t>
            </a:r>
            <a:r>
              <a:rPr lang="en-GB" sz="2400" b="1" smtClean="0">
                <a:solidFill>
                  <a:srgbClr val="002060"/>
                </a:solidFill>
              </a:rPr>
              <a:t>Outcomes:</a:t>
            </a:r>
          </a:p>
          <a:p>
            <a:pPr marL="533400" indent="-533400">
              <a:lnSpc>
                <a:spcPct val="90000"/>
              </a:lnSpc>
              <a:spcBef>
                <a:spcPct val="0"/>
              </a:spcBef>
              <a:buClr>
                <a:srgbClr val="FF0066"/>
              </a:buClr>
              <a:buFont typeface="Wingdings" pitchFamily="2" charset="2"/>
              <a:buChar char="q"/>
            </a:pPr>
            <a:r>
              <a:rPr lang="en-GB" sz="2000" b="1" smtClean="0">
                <a:solidFill>
                  <a:srgbClr val="002060"/>
                </a:solidFill>
              </a:rPr>
              <a:t>To understand the classical and alternative theories of labour migration</a:t>
            </a:r>
          </a:p>
          <a:p>
            <a:pPr marL="533400" indent="-533400">
              <a:lnSpc>
                <a:spcPct val="90000"/>
              </a:lnSpc>
              <a:spcBef>
                <a:spcPct val="0"/>
              </a:spcBef>
              <a:buClr>
                <a:srgbClr val="FF0066"/>
              </a:buClr>
              <a:buFont typeface="Wingdings" pitchFamily="2" charset="2"/>
              <a:buChar char="q"/>
            </a:pPr>
            <a:r>
              <a:rPr lang="en-GB" sz="2000" b="1" smtClean="0">
                <a:solidFill>
                  <a:srgbClr val="002060"/>
                </a:solidFill>
              </a:rPr>
              <a:t>To be aware of some of the recent evidence of migration between UK regions</a:t>
            </a:r>
          </a:p>
          <a:p>
            <a:pPr marL="533400" indent="-533400">
              <a:lnSpc>
                <a:spcPct val="90000"/>
              </a:lnSpc>
              <a:spcBef>
                <a:spcPct val="0"/>
              </a:spcBef>
              <a:buClr>
                <a:srgbClr val="FF0066"/>
              </a:buClr>
              <a:buFont typeface="Wingdings" pitchFamily="2" charset="2"/>
              <a:buChar char="q"/>
            </a:pPr>
            <a:r>
              <a:rPr lang="en-GB" sz="2000" b="1" smtClean="0">
                <a:solidFill>
                  <a:srgbClr val="002060"/>
                </a:solidFill>
              </a:rPr>
              <a:t>To understand how migration impacts on recessions</a:t>
            </a:r>
          </a:p>
        </p:txBody>
      </p:sp>
      <p:sp>
        <p:nvSpPr>
          <p:cNvPr id="6" name="Footer Placeholder 4"/>
          <p:cNvSpPr txBox="1">
            <a:spLocks/>
          </p:cNvSpPr>
          <p:nvPr/>
        </p:nvSpPr>
        <p:spPr bwMode="auto">
          <a:xfrm>
            <a:off x="2643188" y="6215063"/>
            <a:ext cx="4038600" cy="457200"/>
          </a:xfrm>
          <a:prstGeom prst="rect">
            <a:avLst/>
          </a:prstGeom>
          <a:noFill/>
          <a:ln w="9525">
            <a:noFill/>
            <a:miter lim="800000"/>
            <a:headEnd/>
            <a:tailEnd/>
          </a:ln>
          <a:effectLst/>
        </p:spPr>
        <p:txBody>
          <a:bodyPr/>
          <a:lstStyle/>
          <a:p>
            <a:pPr algn="ctr" eaLnBrk="0" hangingPunct="0">
              <a:defRPr/>
            </a:pPr>
            <a:r>
              <a:rPr lang="en-GB" sz="1400" dirty="0">
                <a:latin typeface="+mn-lt"/>
                <a:cs typeface="+mn-cs"/>
              </a:rPr>
              <a:t> </a:t>
            </a:r>
            <a:r>
              <a:rPr lang="en-GB" sz="1400" i="1" dirty="0">
                <a:solidFill>
                  <a:srgbClr val="339966"/>
                </a:solidFill>
                <a:latin typeface="Book Antiqua" pitchFamily="18" charset="0"/>
                <a:cs typeface="Times New Roman" pitchFamily="18" charset="0"/>
              </a:rPr>
              <a:t>Regional and Local Economics (RELOCE) </a:t>
            </a:r>
          </a:p>
          <a:p>
            <a:pPr algn="ctr" eaLnBrk="0" hangingPunct="0">
              <a:defRPr/>
            </a:pPr>
            <a:r>
              <a:rPr lang="en-GB" sz="1400" i="1" dirty="0">
                <a:solidFill>
                  <a:srgbClr val="339966"/>
                </a:solidFill>
                <a:latin typeface="Book Antiqua" pitchFamily="18" charset="0"/>
                <a:cs typeface="Times New Roman" pitchFamily="18" charset="0"/>
              </a:rPr>
              <a:t>Lecture slides – Lecture 5a</a:t>
            </a:r>
            <a:endParaRPr lang="en-GB" sz="1400" dirty="0">
              <a:latin typeface="+mn-lt"/>
              <a:cs typeface="+mn-cs"/>
            </a:endParaRPr>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CF3D9436-B437-47CD-BCDC-847E35D71D20}" type="slidenum">
              <a:rPr lang="en-GB"/>
              <a:pPr>
                <a:defRPr/>
              </a:pPr>
              <a:t>3</a:t>
            </a:fld>
            <a:endParaRPr lang="en-GB">
              <a:latin typeface="Times New Roman" pitchFamily="18" charset="0"/>
            </a:endParaRPr>
          </a:p>
        </p:txBody>
      </p:sp>
      <p:sp>
        <p:nvSpPr>
          <p:cNvPr id="19458" name="Rectangle 2"/>
          <p:cNvSpPr>
            <a:spLocks noGrp="1" noChangeArrowheads="1"/>
          </p:cNvSpPr>
          <p:nvPr>
            <p:ph type="body" idx="1"/>
          </p:nvPr>
        </p:nvSpPr>
        <p:spPr>
          <a:xfrm>
            <a:off x="990600" y="1524000"/>
            <a:ext cx="7239000" cy="4648200"/>
          </a:xfrm>
        </p:spPr>
        <p:txBody>
          <a:bodyPr/>
          <a:lstStyle/>
          <a:p>
            <a:pPr>
              <a:lnSpc>
                <a:spcPct val="90000"/>
              </a:lnSpc>
              <a:buFont typeface="Wingdings" pitchFamily="2" charset="2"/>
              <a:buNone/>
            </a:pPr>
            <a:r>
              <a:rPr lang="en-GB" b="1" smtClean="0">
                <a:solidFill>
                  <a:srgbClr val="660066"/>
                </a:solidFill>
              </a:rPr>
              <a:t>	</a:t>
            </a:r>
            <a:r>
              <a:rPr lang="en-GB" sz="2800" b="1" smtClean="0">
                <a:solidFill>
                  <a:srgbClr val="002060"/>
                </a:solidFill>
              </a:rPr>
              <a:t>What are the assumptions of the Classical Model?</a:t>
            </a:r>
          </a:p>
          <a:p>
            <a:pPr>
              <a:lnSpc>
                <a:spcPct val="150000"/>
              </a:lnSpc>
              <a:spcBef>
                <a:spcPct val="0"/>
              </a:spcBef>
              <a:buClr>
                <a:srgbClr val="FF0066"/>
              </a:buClr>
              <a:buFont typeface="Wingdings" pitchFamily="2" charset="2"/>
              <a:buChar char="q"/>
            </a:pPr>
            <a:r>
              <a:rPr lang="en-GB" sz="2000" b="1" smtClean="0">
                <a:solidFill>
                  <a:srgbClr val="002060"/>
                </a:solidFill>
              </a:rPr>
              <a:t>Perfect competition exists in all markets. </a:t>
            </a:r>
          </a:p>
          <a:p>
            <a:pPr>
              <a:lnSpc>
                <a:spcPct val="150000"/>
              </a:lnSpc>
              <a:spcBef>
                <a:spcPct val="0"/>
              </a:spcBef>
              <a:buClr>
                <a:srgbClr val="FF0066"/>
              </a:buClr>
              <a:buFont typeface="Wingdings" pitchFamily="2" charset="2"/>
              <a:buChar char="q"/>
            </a:pPr>
            <a:r>
              <a:rPr lang="en-GB" sz="2000" b="1" smtClean="0">
                <a:solidFill>
                  <a:srgbClr val="002060"/>
                </a:solidFill>
              </a:rPr>
              <a:t>Constant returns to scale </a:t>
            </a:r>
          </a:p>
          <a:p>
            <a:pPr>
              <a:lnSpc>
                <a:spcPct val="150000"/>
              </a:lnSpc>
              <a:spcBef>
                <a:spcPct val="0"/>
              </a:spcBef>
              <a:buClr>
                <a:srgbClr val="FF0066"/>
              </a:buClr>
              <a:buFont typeface="Wingdings" pitchFamily="2" charset="2"/>
              <a:buChar char="q"/>
            </a:pPr>
            <a:r>
              <a:rPr lang="en-GB" sz="2000" b="1" smtClean="0">
                <a:solidFill>
                  <a:srgbClr val="002060"/>
                </a:solidFill>
              </a:rPr>
              <a:t>No barriers to migration (e.g. factor migration is costless) </a:t>
            </a:r>
          </a:p>
          <a:p>
            <a:pPr>
              <a:lnSpc>
                <a:spcPct val="150000"/>
              </a:lnSpc>
              <a:spcBef>
                <a:spcPct val="0"/>
              </a:spcBef>
              <a:buClr>
                <a:srgbClr val="FF0066"/>
              </a:buClr>
              <a:buFont typeface="Wingdings" pitchFamily="2" charset="2"/>
              <a:buChar char="q"/>
            </a:pPr>
            <a:r>
              <a:rPr lang="en-GB" sz="2000" b="1" smtClean="0">
                <a:solidFill>
                  <a:srgbClr val="002060"/>
                </a:solidFill>
              </a:rPr>
              <a:t>Perfectly flexible factor prices </a:t>
            </a:r>
          </a:p>
          <a:p>
            <a:pPr>
              <a:lnSpc>
                <a:spcPct val="150000"/>
              </a:lnSpc>
              <a:spcBef>
                <a:spcPct val="0"/>
              </a:spcBef>
              <a:buClr>
                <a:srgbClr val="FF0066"/>
              </a:buClr>
              <a:buFont typeface="Wingdings" pitchFamily="2" charset="2"/>
              <a:buChar char="q"/>
            </a:pPr>
            <a:r>
              <a:rPr lang="en-GB" sz="2000" b="1" smtClean="0">
                <a:solidFill>
                  <a:srgbClr val="002060"/>
                </a:solidFill>
              </a:rPr>
              <a:t>Homogeneous factors of production </a:t>
            </a:r>
          </a:p>
          <a:p>
            <a:pPr>
              <a:lnSpc>
                <a:spcPct val="150000"/>
              </a:lnSpc>
              <a:spcBef>
                <a:spcPct val="0"/>
              </a:spcBef>
              <a:buClr>
                <a:srgbClr val="FF0066"/>
              </a:buClr>
              <a:buFont typeface="Wingdings" pitchFamily="2" charset="2"/>
              <a:buChar char="q"/>
            </a:pPr>
            <a:r>
              <a:rPr lang="en-GB" sz="2000" b="1" smtClean="0">
                <a:solidFill>
                  <a:srgbClr val="002060"/>
                </a:solidFill>
              </a:rPr>
              <a:t>Complete information about factor returns in all regions</a:t>
            </a:r>
          </a:p>
        </p:txBody>
      </p:sp>
      <p:sp>
        <p:nvSpPr>
          <p:cNvPr id="6" name="Footer Placeholder 4"/>
          <p:cNvSpPr txBox="1">
            <a:spLocks/>
          </p:cNvSpPr>
          <p:nvPr/>
        </p:nvSpPr>
        <p:spPr bwMode="auto">
          <a:xfrm>
            <a:off x="2643188" y="6215063"/>
            <a:ext cx="4038600" cy="457200"/>
          </a:xfrm>
          <a:prstGeom prst="rect">
            <a:avLst/>
          </a:prstGeom>
          <a:noFill/>
          <a:ln w="9525">
            <a:noFill/>
            <a:miter lim="800000"/>
            <a:headEnd/>
            <a:tailEnd/>
          </a:ln>
          <a:effectLst/>
        </p:spPr>
        <p:txBody>
          <a:bodyPr/>
          <a:lstStyle/>
          <a:p>
            <a:pPr algn="ctr" eaLnBrk="0" hangingPunct="0">
              <a:defRPr/>
            </a:pPr>
            <a:r>
              <a:rPr lang="en-GB" sz="1400" dirty="0">
                <a:latin typeface="+mn-lt"/>
                <a:cs typeface="+mn-cs"/>
              </a:rPr>
              <a:t> </a:t>
            </a:r>
            <a:r>
              <a:rPr lang="en-GB" sz="1400" i="1" dirty="0">
                <a:solidFill>
                  <a:srgbClr val="339966"/>
                </a:solidFill>
                <a:latin typeface="Book Antiqua" pitchFamily="18" charset="0"/>
                <a:cs typeface="Times New Roman" pitchFamily="18" charset="0"/>
              </a:rPr>
              <a:t>Regional and Local Economics (RELOCE) </a:t>
            </a:r>
          </a:p>
          <a:p>
            <a:pPr algn="ctr" eaLnBrk="0" hangingPunct="0">
              <a:defRPr/>
            </a:pPr>
            <a:r>
              <a:rPr lang="en-GB" sz="1400" i="1" dirty="0">
                <a:solidFill>
                  <a:srgbClr val="339966"/>
                </a:solidFill>
                <a:latin typeface="Book Antiqua" pitchFamily="18" charset="0"/>
                <a:cs typeface="Times New Roman" pitchFamily="18" charset="0"/>
              </a:rPr>
              <a:t>Lecture slides – Lecture 5a</a:t>
            </a:r>
            <a:endParaRPr lang="en-GB" sz="1400" dirty="0">
              <a:latin typeface="+mn-lt"/>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Slide Number Placeholder 5"/>
          <p:cNvSpPr>
            <a:spLocks noGrp="1"/>
          </p:cNvSpPr>
          <p:nvPr>
            <p:ph type="sldNum" sz="quarter" idx="12"/>
          </p:nvPr>
        </p:nvSpPr>
        <p:spPr/>
        <p:txBody>
          <a:bodyPr/>
          <a:lstStyle/>
          <a:p>
            <a:pPr>
              <a:defRPr/>
            </a:pPr>
            <a:fld id="{DC2C7040-0FC6-4F45-8B76-48CD52F3F8CA}" type="slidenum">
              <a:rPr lang="en-GB"/>
              <a:pPr>
                <a:defRPr/>
              </a:pPr>
              <a:t>4</a:t>
            </a:fld>
            <a:endParaRPr lang="en-GB">
              <a:latin typeface="Times New Roman" pitchFamily="18" charset="0"/>
            </a:endParaRPr>
          </a:p>
        </p:txBody>
      </p:sp>
      <p:grpSp>
        <p:nvGrpSpPr>
          <p:cNvPr id="92836" name="Group 676"/>
          <p:cNvGrpSpPr>
            <a:grpSpLocks/>
          </p:cNvGrpSpPr>
          <p:nvPr/>
        </p:nvGrpSpPr>
        <p:grpSpPr bwMode="auto">
          <a:xfrm>
            <a:off x="533400" y="762000"/>
            <a:ext cx="3657600" cy="2927350"/>
            <a:chOff x="336" y="480"/>
            <a:chExt cx="2304" cy="1844"/>
          </a:xfrm>
        </p:grpSpPr>
        <p:sp>
          <p:nvSpPr>
            <p:cNvPr id="21583" name="Line 567"/>
            <p:cNvSpPr>
              <a:spLocks noChangeShapeType="1"/>
            </p:cNvSpPr>
            <p:nvPr/>
          </p:nvSpPr>
          <p:spPr bwMode="auto">
            <a:xfrm>
              <a:off x="768" y="1536"/>
              <a:ext cx="864" cy="0"/>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grpSp>
          <p:nvGrpSpPr>
            <p:cNvPr id="21584" name="Group 646"/>
            <p:cNvGrpSpPr>
              <a:grpSpLocks/>
            </p:cNvGrpSpPr>
            <p:nvPr/>
          </p:nvGrpSpPr>
          <p:grpSpPr bwMode="auto">
            <a:xfrm>
              <a:off x="336" y="480"/>
              <a:ext cx="2304" cy="1844"/>
              <a:chOff x="336" y="480"/>
              <a:chExt cx="2304" cy="1844"/>
            </a:xfrm>
          </p:grpSpPr>
          <p:sp>
            <p:nvSpPr>
              <p:cNvPr id="21585" name="Line 632"/>
              <p:cNvSpPr>
                <a:spLocks noChangeShapeType="1"/>
              </p:cNvSpPr>
              <p:nvPr/>
            </p:nvSpPr>
            <p:spPr bwMode="auto">
              <a:xfrm>
                <a:off x="1632" y="1536"/>
                <a:ext cx="0" cy="576"/>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grpSp>
            <p:nvGrpSpPr>
              <p:cNvPr id="21586" name="Group 643"/>
              <p:cNvGrpSpPr>
                <a:grpSpLocks/>
              </p:cNvGrpSpPr>
              <p:nvPr/>
            </p:nvGrpSpPr>
            <p:grpSpPr bwMode="auto">
              <a:xfrm>
                <a:off x="336" y="480"/>
                <a:ext cx="2304" cy="1844"/>
                <a:chOff x="336" y="480"/>
                <a:chExt cx="2304" cy="1844"/>
              </a:xfrm>
            </p:grpSpPr>
            <p:sp>
              <p:nvSpPr>
                <p:cNvPr id="21587" name="Text Box 588"/>
                <p:cNvSpPr txBox="1">
                  <a:spLocks noChangeArrowheads="1"/>
                </p:cNvSpPr>
                <p:nvPr/>
              </p:nvSpPr>
              <p:spPr bwMode="auto">
                <a:xfrm>
                  <a:off x="720" y="480"/>
                  <a:ext cx="1920" cy="231"/>
                </a:xfrm>
                <a:prstGeom prst="rect">
                  <a:avLst/>
                </a:prstGeom>
                <a:noFill/>
                <a:ln w="25400">
                  <a:noFill/>
                  <a:miter lim="800000"/>
                  <a:headEnd type="none" w="sm" len="sm"/>
                  <a:tailEnd type="none" w="lg" len="med"/>
                </a:ln>
              </p:spPr>
              <p:txBody>
                <a:bodyPr lIns="92075" tIns="46038" rIns="92075" bIns="46038">
                  <a:spAutoFit/>
                </a:bodyPr>
                <a:lstStyle/>
                <a:p>
                  <a:pPr algn="ctr" eaLnBrk="0" hangingPunct="0">
                    <a:spcBef>
                      <a:spcPct val="50000"/>
                    </a:spcBef>
                  </a:pPr>
                  <a:r>
                    <a:rPr lang="en-GB" sz="1800" b="1">
                      <a:latin typeface="Arial" charset="0"/>
                    </a:rPr>
                    <a:t>South’s Labour Market</a:t>
                  </a:r>
                  <a:endParaRPr lang="en-US" sz="1800" b="1">
                    <a:latin typeface="Arial" charset="0"/>
                  </a:endParaRPr>
                </a:p>
              </p:txBody>
            </p:sp>
            <p:grpSp>
              <p:nvGrpSpPr>
                <p:cNvPr id="21588" name="Group 642"/>
                <p:cNvGrpSpPr>
                  <a:grpSpLocks/>
                </p:cNvGrpSpPr>
                <p:nvPr/>
              </p:nvGrpSpPr>
              <p:grpSpPr bwMode="auto">
                <a:xfrm>
                  <a:off x="336" y="672"/>
                  <a:ext cx="2256" cy="1652"/>
                  <a:chOff x="336" y="672"/>
                  <a:chExt cx="2256" cy="1652"/>
                </a:xfrm>
              </p:grpSpPr>
              <p:grpSp>
                <p:nvGrpSpPr>
                  <p:cNvPr id="21589" name="Group 578"/>
                  <p:cNvGrpSpPr>
                    <a:grpSpLocks/>
                  </p:cNvGrpSpPr>
                  <p:nvPr/>
                </p:nvGrpSpPr>
                <p:grpSpPr bwMode="auto">
                  <a:xfrm>
                    <a:off x="1056" y="1056"/>
                    <a:ext cx="1104" cy="961"/>
                    <a:chOff x="864" y="1199"/>
                    <a:chExt cx="960" cy="721"/>
                  </a:xfrm>
                </p:grpSpPr>
                <p:sp>
                  <p:nvSpPr>
                    <p:cNvPr id="21600" name="Line 579"/>
                    <p:cNvSpPr>
                      <a:spLocks noChangeShapeType="1"/>
                    </p:cNvSpPr>
                    <p:nvPr/>
                  </p:nvSpPr>
                  <p:spPr bwMode="auto">
                    <a:xfrm>
                      <a:off x="1008" y="1199"/>
                      <a:ext cx="721" cy="721"/>
                    </a:xfrm>
                    <a:prstGeom prst="line">
                      <a:avLst/>
                    </a:prstGeom>
                    <a:noFill/>
                    <a:ln w="25400">
                      <a:solidFill>
                        <a:srgbClr val="008000"/>
                      </a:solidFill>
                      <a:round/>
                      <a:headEnd type="none" w="sm" len="sm"/>
                      <a:tailEnd type="none" w="lg" len="med"/>
                    </a:ln>
                  </p:spPr>
                  <p:txBody>
                    <a:bodyPr wrap="none" lIns="92075" tIns="46038" rIns="92075" bIns="46038"/>
                    <a:lstStyle/>
                    <a:p>
                      <a:endParaRPr lang="en-US"/>
                    </a:p>
                  </p:txBody>
                </p:sp>
                <p:sp>
                  <p:nvSpPr>
                    <p:cNvPr id="21601" name="Line 580"/>
                    <p:cNvSpPr>
                      <a:spLocks noChangeShapeType="1"/>
                    </p:cNvSpPr>
                    <p:nvPr/>
                  </p:nvSpPr>
                  <p:spPr bwMode="auto">
                    <a:xfrm flipV="1">
                      <a:off x="864" y="1248"/>
                      <a:ext cx="960" cy="624"/>
                    </a:xfrm>
                    <a:prstGeom prst="line">
                      <a:avLst/>
                    </a:prstGeom>
                    <a:noFill/>
                    <a:ln w="25400">
                      <a:solidFill>
                        <a:srgbClr val="008000"/>
                      </a:solidFill>
                      <a:round/>
                      <a:headEnd type="none" w="sm" len="sm"/>
                      <a:tailEnd type="none" w="lg" len="med"/>
                    </a:ln>
                  </p:spPr>
                  <p:txBody>
                    <a:bodyPr wrap="none" lIns="92075" tIns="46038" rIns="92075" bIns="46038"/>
                    <a:lstStyle/>
                    <a:p>
                      <a:endParaRPr lang="en-US"/>
                    </a:p>
                  </p:txBody>
                </p:sp>
              </p:grpSp>
              <p:grpSp>
                <p:nvGrpSpPr>
                  <p:cNvPr id="21590" name="Group 592"/>
                  <p:cNvGrpSpPr>
                    <a:grpSpLocks/>
                  </p:cNvGrpSpPr>
                  <p:nvPr/>
                </p:nvGrpSpPr>
                <p:grpSpPr bwMode="auto">
                  <a:xfrm>
                    <a:off x="336" y="672"/>
                    <a:ext cx="2256" cy="1652"/>
                    <a:chOff x="336" y="720"/>
                    <a:chExt cx="2256" cy="1652"/>
                  </a:xfrm>
                </p:grpSpPr>
                <p:grpSp>
                  <p:nvGrpSpPr>
                    <p:cNvPr id="21595" name="Group 537"/>
                    <p:cNvGrpSpPr>
                      <a:grpSpLocks/>
                    </p:cNvGrpSpPr>
                    <p:nvPr/>
                  </p:nvGrpSpPr>
                  <p:grpSpPr bwMode="auto">
                    <a:xfrm>
                      <a:off x="768" y="768"/>
                      <a:ext cx="1632" cy="1392"/>
                      <a:chOff x="768" y="1200"/>
                      <a:chExt cx="1152" cy="864"/>
                    </a:xfrm>
                  </p:grpSpPr>
                  <p:sp>
                    <p:nvSpPr>
                      <p:cNvPr id="21598" name="Line 538"/>
                      <p:cNvSpPr>
                        <a:spLocks noChangeShapeType="1"/>
                      </p:cNvSpPr>
                      <p:nvPr/>
                    </p:nvSpPr>
                    <p:spPr bwMode="auto">
                      <a:xfrm>
                        <a:off x="768" y="1200"/>
                        <a:ext cx="0" cy="864"/>
                      </a:xfrm>
                      <a:prstGeom prst="line">
                        <a:avLst/>
                      </a:prstGeom>
                      <a:noFill/>
                      <a:ln w="12700">
                        <a:solidFill>
                          <a:schemeClr val="tx1"/>
                        </a:solidFill>
                        <a:round/>
                        <a:headEnd type="none" w="sm" len="sm"/>
                        <a:tailEnd type="none" w="lg" len="med"/>
                      </a:ln>
                    </p:spPr>
                    <p:txBody>
                      <a:bodyPr wrap="none" lIns="92075" tIns="46038" rIns="92075" bIns="46038"/>
                      <a:lstStyle/>
                      <a:p>
                        <a:endParaRPr lang="en-US"/>
                      </a:p>
                    </p:txBody>
                  </p:sp>
                  <p:sp>
                    <p:nvSpPr>
                      <p:cNvPr id="21599" name="Line 539"/>
                      <p:cNvSpPr>
                        <a:spLocks noChangeShapeType="1"/>
                      </p:cNvSpPr>
                      <p:nvPr/>
                    </p:nvSpPr>
                    <p:spPr bwMode="auto">
                      <a:xfrm>
                        <a:off x="768" y="2064"/>
                        <a:ext cx="1152" cy="0"/>
                      </a:xfrm>
                      <a:prstGeom prst="line">
                        <a:avLst/>
                      </a:prstGeom>
                      <a:noFill/>
                      <a:ln w="12700">
                        <a:solidFill>
                          <a:schemeClr val="tx1"/>
                        </a:solidFill>
                        <a:round/>
                        <a:headEnd type="none" w="sm" len="sm"/>
                        <a:tailEnd type="none" w="lg" len="med"/>
                      </a:ln>
                    </p:spPr>
                    <p:txBody>
                      <a:bodyPr wrap="none" lIns="92075" tIns="46038" rIns="92075" bIns="46038"/>
                      <a:lstStyle/>
                      <a:p>
                        <a:endParaRPr lang="en-US"/>
                      </a:p>
                    </p:txBody>
                  </p:sp>
                </p:grpSp>
                <p:sp>
                  <p:nvSpPr>
                    <p:cNvPr id="21596" name="Text Box 590"/>
                    <p:cNvSpPr txBox="1">
                      <a:spLocks noChangeArrowheads="1"/>
                    </p:cNvSpPr>
                    <p:nvPr/>
                  </p:nvSpPr>
                  <p:spPr bwMode="auto">
                    <a:xfrm>
                      <a:off x="336" y="720"/>
                      <a:ext cx="528" cy="366"/>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Real wage</a:t>
                      </a:r>
                      <a:endParaRPr lang="en-US" sz="1600" b="1">
                        <a:latin typeface="Arial" charset="0"/>
                      </a:endParaRPr>
                    </a:p>
                  </p:txBody>
                </p:sp>
                <p:sp>
                  <p:nvSpPr>
                    <p:cNvPr id="21597" name="Text Box 591"/>
                    <p:cNvSpPr txBox="1">
                      <a:spLocks noChangeArrowheads="1"/>
                    </p:cNvSpPr>
                    <p:nvPr/>
                  </p:nvSpPr>
                  <p:spPr bwMode="auto">
                    <a:xfrm>
                      <a:off x="1632" y="2160"/>
                      <a:ext cx="960"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Employment</a:t>
                      </a:r>
                      <a:endParaRPr lang="en-US" sz="1600" b="1">
                        <a:latin typeface="Arial" charset="0"/>
                      </a:endParaRPr>
                    </a:p>
                  </p:txBody>
                </p:sp>
              </p:grpSp>
              <p:sp>
                <p:nvSpPr>
                  <p:cNvPr id="21591" name="Text Box 611"/>
                  <p:cNvSpPr txBox="1">
                    <a:spLocks noChangeArrowheads="1"/>
                  </p:cNvSpPr>
                  <p:nvPr/>
                </p:nvSpPr>
                <p:spPr bwMode="auto">
                  <a:xfrm>
                    <a:off x="2112" y="1008"/>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S</a:t>
                    </a:r>
                    <a:r>
                      <a:rPr lang="en-GB" sz="1600" b="1" baseline="-6000">
                        <a:latin typeface="Arial" charset="0"/>
                      </a:rPr>
                      <a:t>s</a:t>
                    </a:r>
                    <a:endParaRPr lang="en-US" sz="1600" b="1" baseline="-6000">
                      <a:latin typeface="Arial" charset="0"/>
                    </a:endParaRPr>
                  </a:p>
                </p:txBody>
              </p:sp>
              <p:sp>
                <p:nvSpPr>
                  <p:cNvPr id="21592" name="Text Box 619"/>
                  <p:cNvSpPr txBox="1">
                    <a:spLocks noChangeArrowheads="1"/>
                  </p:cNvSpPr>
                  <p:nvPr/>
                </p:nvSpPr>
                <p:spPr bwMode="auto">
                  <a:xfrm>
                    <a:off x="2064" y="1872"/>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D</a:t>
                    </a:r>
                    <a:r>
                      <a:rPr lang="en-GB" sz="1600" b="1" baseline="-6000">
                        <a:latin typeface="Arial" charset="0"/>
                      </a:rPr>
                      <a:t>s</a:t>
                    </a:r>
                    <a:endParaRPr lang="en-US" sz="1600" b="1" baseline="-6000">
                      <a:latin typeface="Arial" charset="0"/>
                    </a:endParaRPr>
                  </a:p>
                </p:txBody>
              </p:sp>
              <p:sp>
                <p:nvSpPr>
                  <p:cNvPr id="21593" name="Text Box 628"/>
                  <p:cNvSpPr txBox="1">
                    <a:spLocks noChangeArrowheads="1"/>
                  </p:cNvSpPr>
                  <p:nvPr/>
                </p:nvSpPr>
                <p:spPr bwMode="auto">
                  <a:xfrm>
                    <a:off x="528" y="1392"/>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W</a:t>
                    </a:r>
                    <a:r>
                      <a:rPr lang="en-GB" sz="1600" b="1" baseline="30000">
                        <a:latin typeface="Arial" charset="0"/>
                      </a:rPr>
                      <a:t>1</a:t>
                    </a:r>
                    <a:endParaRPr lang="en-US" sz="1600" b="1" baseline="30000">
                      <a:latin typeface="Arial" charset="0"/>
                    </a:endParaRPr>
                  </a:p>
                </p:txBody>
              </p:sp>
              <p:sp>
                <p:nvSpPr>
                  <p:cNvPr id="21594" name="Text Box 637"/>
                  <p:cNvSpPr txBox="1">
                    <a:spLocks noChangeArrowheads="1"/>
                  </p:cNvSpPr>
                  <p:nvPr/>
                </p:nvSpPr>
                <p:spPr bwMode="auto">
                  <a:xfrm>
                    <a:off x="1488" y="1968"/>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L</a:t>
                    </a:r>
                    <a:r>
                      <a:rPr lang="en-GB" sz="1600" b="1" baseline="30000">
                        <a:latin typeface="Arial" charset="0"/>
                      </a:rPr>
                      <a:t>1</a:t>
                    </a:r>
                    <a:endParaRPr lang="en-US" sz="1600" b="1" baseline="30000">
                      <a:latin typeface="Arial" charset="0"/>
                    </a:endParaRPr>
                  </a:p>
                </p:txBody>
              </p:sp>
            </p:grpSp>
          </p:grpSp>
        </p:grpSp>
      </p:grpSp>
      <p:grpSp>
        <p:nvGrpSpPr>
          <p:cNvPr id="92832" name="Group 672"/>
          <p:cNvGrpSpPr>
            <a:grpSpLocks/>
          </p:cNvGrpSpPr>
          <p:nvPr/>
        </p:nvGrpSpPr>
        <p:grpSpPr bwMode="auto">
          <a:xfrm>
            <a:off x="914400" y="3810000"/>
            <a:ext cx="2667000" cy="2241550"/>
            <a:chOff x="576" y="2400"/>
            <a:chExt cx="1680" cy="1412"/>
          </a:xfrm>
        </p:grpSpPr>
        <p:sp>
          <p:nvSpPr>
            <p:cNvPr id="21576" name="Line 546"/>
            <p:cNvSpPr>
              <a:spLocks noChangeShapeType="1"/>
            </p:cNvSpPr>
            <p:nvPr/>
          </p:nvSpPr>
          <p:spPr bwMode="auto">
            <a:xfrm>
              <a:off x="1440" y="2928"/>
              <a:ext cx="0" cy="816"/>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sp>
          <p:nvSpPr>
            <p:cNvPr id="21577" name="Line 584"/>
            <p:cNvSpPr>
              <a:spLocks noChangeShapeType="1"/>
            </p:cNvSpPr>
            <p:nvPr/>
          </p:nvSpPr>
          <p:spPr bwMode="auto">
            <a:xfrm flipV="1">
              <a:off x="912" y="2496"/>
              <a:ext cx="1104" cy="832"/>
            </a:xfrm>
            <a:prstGeom prst="line">
              <a:avLst/>
            </a:prstGeom>
            <a:noFill/>
            <a:ln w="25400">
              <a:solidFill>
                <a:srgbClr val="FF0000"/>
              </a:solidFill>
              <a:round/>
              <a:headEnd type="none" w="sm" len="sm"/>
              <a:tailEnd type="none" w="lg" len="med"/>
            </a:ln>
          </p:spPr>
          <p:txBody>
            <a:bodyPr wrap="none" lIns="92075" tIns="46038" rIns="92075" bIns="46038"/>
            <a:lstStyle/>
            <a:p>
              <a:endParaRPr lang="en-US"/>
            </a:p>
          </p:txBody>
        </p:sp>
        <p:sp>
          <p:nvSpPr>
            <p:cNvPr id="21578" name="Line 585"/>
            <p:cNvSpPr>
              <a:spLocks noChangeShapeType="1"/>
            </p:cNvSpPr>
            <p:nvPr/>
          </p:nvSpPr>
          <p:spPr bwMode="auto">
            <a:xfrm>
              <a:off x="768" y="2928"/>
              <a:ext cx="672" cy="0"/>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sp>
          <p:nvSpPr>
            <p:cNvPr id="21579" name="Text Box 615"/>
            <p:cNvSpPr txBox="1">
              <a:spLocks noChangeArrowheads="1"/>
            </p:cNvSpPr>
            <p:nvPr/>
          </p:nvSpPr>
          <p:spPr bwMode="auto">
            <a:xfrm>
              <a:off x="1920" y="2448"/>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S</a:t>
              </a:r>
              <a:r>
                <a:rPr lang="en-GB" sz="1600" b="1" baseline="-6000">
                  <a:latin typeface="Arial" charset="0"/>
                </a:rPr>
                <a:t>s</a:t>
              </a:r>
              <a:r>
                <a:rPr lang="en-GB" sz="1600" b="1" baseline="30000">
                  <a:latin typeface="Arial" charset="0"/>
                </a:rPr>
                <a:t>2</a:t>
              </a:r>
              <a:endParaRPr lang="en-US" sz="1600" b="1" baseline="30000">
                <a:latin typeface="Arial" charset="0"/>
              </a:endParaRPr>
            </a:p>
          </p:txBody>
        </p:sp>
        <p:sp>
          <p:nvSpPr>
            <p:cNvPr id="21580" name="Text Box 624"/>
            <p:cNvSpPr txBox="1">
              <a:spLocks noChangeArrowheads="1"/>
            </p:cNvSpPr>
            <p:nvPr/>
          </p:nvSpPr>
          <p:spPr bwMode="auto">
            <a:xfrm>
              <a:off x="576" y="2832"/>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W</a:t>
              </a:r>
              <a:r>
                <a:rPr lang="en-GB" sz="1600" b="1" baseline="30000">
                  <a:latin typeface="Arial" charset="0"/>
                </a:rPr>
                <a:t>*</a:t>
              </a:r>
              <a:endParaRPr lang="en-US" sz="1600" b="1" baseline="30000">
                <a:latin typeface="Arial" charset="0"/>
              </a:endParaRPr>
            </a:p>
          </p:txBody>
        </p:sp>
        <p:sp>
          <p:nvSpPr>
            <p:cNvPr id="21581" name="Line 633"/>
            <p:cNvSpPr>
              <a:spLocks noChangeShapeType="1"/>
            </p:cNvSpPr>
            <p:nvPr/>
          </p:nvSpPr>
          <p:spPr bwMode="auto">
            <a:xfrm>
              <a:off x="1536" y="2400"/>
              <a:ext cx="192" cy="288"/>
            </a:xfrm>
            <a:prstGeom prst="line">
              <a:avLst/>
            </a:prstGeom>
            <a:noFill/>
            <a:ln w="50800">
              <a:solidFill>
                <a:srgbClr val="FFCC00"/>
              </a:solidFill>
              <a:round/>
              <a:headEnd type="none" w="sm" len="sm"/>
              <a:tailEnd type="triangle" w="lg" len="med"/>
            </a:ln>
          </p:spPr>
          <p:txBody>
            <a:bodyPr wrap="none" lIns="92075" tIns="46038" rIns="92075" bIns="46038"/>
            <a:lstStyle/>
            <a:p>
              <a:endParaRPr lang="en-US"/>
            </a:p>
          </p:txBody>
        </p:sp>
        <p:sp>
          <p:nvSpPr>
            <p:cNvPr id="21582" name="Text Box 639"/>
            <p:cNvSpPr txBox="1">
              <a:spLocks noChangeArrowheads="1"/>
            </p:cNvSpPr>
            <p:nvPr/>
          </p:nvSpPr>
          <p:spPr bwMode="auto">
            <a:xfrm>
              <a:off x="1392" y="3600"/>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L*</a:t>
              </a:r>
              <a:endParaRPr lang="en-US" sz="1600" b="1" baseline="30000">
                <a:latin typeface="Arial" charset="0"/>
              </a:endParaRPr>
            </a:p>
          </p:txBody>
        </p:sp>
      </p:grpSp>
      <p:grpSp>
        <p:nvGrpSpPr>
          <p:cNvPr id="92835" name="Group 675"/>
          <p:cNvGrpSpPr>
            <a:grpSpLocks/>
          </p:cNvGrpSpPr>
          <p:nvPr/>
        </p:nvGrpSpPr>
        <p:grpSpPr bwMode="auto">
          <a:xfrm>
            <a:off x="838200" y="1066800"/>
            <a:ext cx="2667000" cy="4876800"/>
            <a:chOff x="528" y="672"/>
            <a:chExt cx="1680" cy="3072"/>
          </a:xfrm>
        </p:grpSpPr>
        <p:sp>
          <p:nvSpPr>
            <p:cNvPr id="21569" name="Text Box 612"/>
            <p:cNvSpPr txBox="1">
              <a:spLocks noChangeArrowheads="1"/>
            </p:cNvSpPr>
            <p:nvPr/>
          </p:nvSpPr>
          <p:spPr bwMode="auto">
            <a:xfrm>
              <a:off x="1872" y="672"/>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S</a:t>
              </a:r>
              <a:r>
                <a:rPr lang="en-GB" sz="1600" b="1" baseline="-6000">
                  <a:latin typeface="Arial" charset="0"/>
                </a:rPr>
                <a:t>s</a:t>
              </a:r>
              <a:r>
                <a:rPr lang="en-GB" sz="1600" b="1" baseline="30000">
                  <a:latin typeface="Arial" charset="0"/>
                </a:rPr>
                <a:t>1</a:t>
              </a:r>
              <a:endParaRPr lang="en-US" sz="1600" b="1" baseline="30000">
                <a:latin typeface="Arial" charset="0"/>
              </a:endParaRPr>
            </a:p>
          </p:txBody>
        </p:sp>
        <p:grpSp>
          <p:nvGrpSpPr>
            <p:cNvPr id="21570" name="Group 645"/>
            <p:cNvGrpSpPr>
              <a:grpSpLocks/>
            </p:cNvGrpSpPr>
            <p:nvPr/>
          </p:nvGrpSpPr>
          <p:grpSpPr bwMode="auto">
            <a:xfrm>
              <a:off x="528" y="768"/>
              <a:ext cx="1392" cy="2976"/>
              <a:chOff x="528" y="768"/>
              <a:chExt cx="1392" cy="2976"/>
            </a:xfrm>
          </p:grpSpPr>
          <p:sp>
            <p:nvSpPr>
              <p:cNvPr id="21571" name="Line 561"/>
              <p:cNvSpPr>
                <a:spLocks noChangeShapeType="1"/>
              </p:cNvSpPr>
              <p:nvPr/>
            </p:nvSpPr>
            <p:spPr bwMode="auto">
              <a:xfrm>
                <a:off x="768" y="1200"/>
                <a:ext cx="576" cy="0"/>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sp>
            <p:nvSpPr>
              <p:cNvPr id="21572" name="Line 562"/>
              <p:cNvSpPr>
                <a:spLocks noChangeShapeType="1"/>
              </p:cNvSpPr>
              <p:nvPr/>
            </p:nvSpPr>
            <p:spPr bwMode="auto">
              <a:xfrm flipV="1">
                <a:off x="912" y="768"/>
                <a:ext cx="1008" cy="768"/>
              </a:xfrm>
              <a:prstGeom prst="line">
                <a:avLst/>
              </a:prstGeom>
              <a:noFill/>
              <a:ln w="25400">
                <a:solidFill>
                  <a:srgbClr val="800080"/>
                </a:solidFill>
                <a:round/>
                <a:headEnd type="none" w="sm" len="sm"/>
                <a:tailEnd type="none" w="lg" len="med"/>
              </a:ln>
            </p:spPr>
            <p:txBody>
              <a:bodyPr wrap="none" lIns="92075" tIns="46038" rIns="92075" bIns="46038"/>
              <a:lstStyle/>
              <a:p>
                <a:endParaRPr lang="en-US"/>
              </a:p>
            </p:txBody>
          </p:sp>
          <p:sp>
            <p:nvSpPr>
              <p:cNvPr id="21573" name="Line 563"/>
              <p:cNvSpPr>
                <a:spLocks noChangeShapeType="1"/>
              </p:cNvSpPr>
              <p:nvPr/>
            </p:nvSpPr>
            <p:spPr bwMode="auto">
              <a:xfrm>
                <a:off x="1344" y="1248"/>
                <a:ext cx="0" cy="2496"/>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sp>
            <p:nvSpPr>
              <p:cNvPr id="21574" name="Text Box 631"/>
              <p:cNvSpPr txBox="1">
                <a:spLocks noChangeArrowheads="1"/>
              </p:cNvSpPr>
              <p:nvPr/>
            </p:nvSpPr>
            <p:spPr bwMode="auto">
              <a:xfrm>
                <a:off x="528" y="1104"/>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W</a:t>
                </a:r>
                <a:r>
                  <a:rPr lang="en-GB" sz="1600" b="1" baseline="30000">
                    <a:latin typeface="Arial" charset="0"/>
                  </a:rPr>
                  <a:t>2</a:t>
                </a:r>
                <a:endParaRPr lang="en-US" sz="1600" b="1" baseline="30000">
                  <a:latin typeface="Arial" charset="0"/>
                </a:endParaRPr>
              </a:p>
            </p:txBody>
          </p:sp>
          <p:sp>
            <p:nvSpPr>
              <p:cNvPr id="21575" name="Text Box 640"/>
              <p:cNvSpPr txBox="1">
                <a:spLocks noChangeArrowheads="1"/>
              </p:cNvSpPr>
              <p:nvPr/>
            </p:nvSpPr>
            <p:spPr bwMode="auto">
              <a:xfrm>
                <a:off x="1200" y="1968"/>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L</a:t>
                </a:r>
                <a:r>
                  <a:rPr lang="en-GB" sz="1600" b="1" baseline="30000">
                    <a:latin typeface="Arial" charset="0"/>
                  </a:rPr>
                  <a:t>2</a:t>
                </a:r>
                <a:endParaRPr lang="en-US" sz="1600" b="1" baseline="30000">
                  <a:latin typeface="Arial" charset="0"/>
                </a:endParaRPr>
              </a:p>
            </p:txBody>
          </p:sp>
        </p:grpSp>
      </p:grpSp>
      <p:grpSp>
        <p:nvGrpSpPr>
          <p:cNvPr id="92837" name="Group 677"/>
          <p:cNvGrpSpPr>
            <a:grpSpLocks/>
          </p:cNvGrpSpPr>
          <p:nvPr/>
        </p:nvGrpSpPr>
        <p:grpSpPr bwMode="auto">
          <a:xfrm>
            <a:off x="533400" y="3657600"/>
            <a:ext cx="3581400" cy="2622550"/>
            <a:chOff x="336" y="2304"/>
            <a:chExt cx="2256" cy="1652"/>
          </a:xfrm>
        </p:grpSpPr>
        <p:sp>
          <p:nvSpPr>
            <p:cNvPr id="21555" name="Line 582"/>
            <p:cNvSpPr>
              <a:spLocks noChangeShapeType="1"/>
            </p:cNvSpPr>
            <p:nvPr/>
          </p:nvSpPr>
          <p:spPr bwMode="auto">
            <a:xfrm>
              <a:off x="1200" y="2640"/>
              <a:ext cx="829" cy="961"/>
            </a:xfrm>
            <a:prstGeom prst="line">
              <a:avLst/>
            </a:prstGeom>
            <a:noFill/>
            <a:ln w="25400">
              <a:solidFill>
                <a:srgbClr val="008000"/>
              </a:solidFill>
              <a:round/>
              <a:headEnd type="none" w="sm" len="sm"/>
              <a:tailEnd type="none" w="lg" len="med"/>
            </a:ln>
          </p:spPr>
          <p:txBody>
            <a:bodyPr wrap="none" lIns="92075" tIns="46038" rIns="92075" bIns="46038"/>
            <a:lstStyle/>
            <a:p>
              <a:endParaRPr lang="en-US"/>
            </a:p>
          </p:txBody>
        </p:sp>
        <p:sp>
          <p:nvSpPr>
            <p:cNvPr id="21556" name="Line 583"/>
            <p:cNvSpPr>
              <a:spLocks noChangeShapeType="1"/>
            </p:cNvSpPr>
            <p:nvPr/>
          </p:nvSpPr>
          <p:spPr bwMode="auto">
            <a:xfrm flipV="1">
              <a:off x="864" y="2304"/>
              <a:ext cx="1104" cy="832"/>
            </a:xfrm>
            <a:prstGeom prst="line">
              <a:avLst/>
            </a:prstGeom>
            <a:noFill/>
            <a:ln w="25400">
              <a:solidFill>
                <a:srgbClr val="800080"/>
              </a:solidFill>
              <a:round/>
              <a:headEnd type="none" w="sm" len="sm"/>
              <a:tailEnd type="none" w="lg" len="med"/>
            </a:ln>
          </p:spPr>
          <p:txBody>
            <a:bodyPr wrap="none" lIns="92075" tIns="46038" rIns="92075" bIns="46038"/>
            <a:lstStyle/>
            <a:p>
              <a:endParaRPr lang="en-US"/>
            </a:p>
          </p:txBody>
        </p:sp>
        <p:grpSp>
          <p:nvGrpSpPr>
            <p:cNvPr id="21557" name="Group 671"/>
            <p:cNvGrpSpPr>
              <a:grpSpLocks/>
            </p:cNvGrpSpPr>
            <p:nvPr/>
          </p:nvGrpSpPr>
          <p:grpSpPr bwMode="auto">
            <a:xfrm>
              <a:off x="336" y="2304"/>
              <a:ext cx="2256" cy="1652"/>
              <a:chOff x="336" y="2304"/>
              <a:chExt cx="2256" cy="1652"/>
            </a:xfrm>
          </p:grpSpPr>
          <p:sp>
            <p:nvSpPr>
              <p:cNvPr id="21558" name="Line 587"/>
              <p:cNvSpPr>
                <a:spLocks noChangeShapeType="1"/>
              </p:cNvSpPr>
              <p:nvPr/>
            </p:nvSpPr>
            <p:spPr bwMode="auto">
              <a:xfrm>
                <a:off x="768" y="2784"/>
                <a:ext cx="576" cy="0"/>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grpSp>
            <p:nvGrpSpPr>
              <p:cNvPr id="21559" name="Group 593"/>
              <p:cNvGrpSpPr>
                <a:grpSpLocks/>
              </p:cNvGrpSpPr>
              <p:nvPr/>
            </p:nvGrpSpPr>
            <p:grpSpPr bwMode="auto">
              <a:xfrm>
                <a:off x="336" y="2304"/>
                <a:ext cx="2256" cy="1652"/>
                <a:chOff x="336" y="720"/>
                <a:chExt cx="2256" cy="1652"/>
              </a:xfrm>
            </p:grpSpPr>
            <p:grpSp>
              <p:nvGrpSpPr>
                <p:cNvPr id="21564" name="Group 594"/>
                <p:cNvGrpSpPr>
                  <a:grpSpLocks/>
                </p:cNvGrpSpPr>
                <p:nvPr/>
              </p:nvGrpSpPr>
              <p:grpSpPr bwMode="auto">
                <a:xfrm>
                  <a:off x="768" y="768"/>
                  <a:ext cx="1632" cy="1392"/>
                  <a:chOff x="768" y="1200"/>
                  <a:chExt cx="1152" cy="864"/>
                </a:xfrm>
              </p:grpSpPr>
              <p:sp>
                <p:nvSpPr>
                  <p:cNvPr id="21567" name="Line 595"/>
                  <p:cNvSpPr>
                    <a:spLocks noChangeShapeType="1"/>
                  </p:cNvSpPr>
                  <p:nvPr/>
                </p:nvSpPr>
                <p:spPr bwMode="auto">
                  <a:xfrm>
                    <a:off x="768" y="1200"/>
                    <a:ext cx="0" cy="864"/>
                  </a:xfrm>
                  <a:prstGeom prst="line">
                    <a:avLst/>
                  </a:prstGeom>
                  <a:noFill/>
                  <a:ln w="12700">
                    <a:solidFill>
                      <a:schemeClr val="tx1"/>
                    </a:solidFill>
                    <a:round/>
                    <a:headEnd type="none" w="sm" len="sm"/>
                    <a:tailEnd type="none" w="lg" len="med"/>
                  </a:ln>
                </p:spPr>
                <p:txBody>
                  <a:bodyPr wrap="none" lIns="92075" tIns="46038" rIns="92075" bIns="46038"/>
                  <a:lstStyle/>
                  <a:p>
                    <a:endParaRPr lang="en-US"/>
                  </a:p>
                </p:txBody>
              </p:sp>
              <p:sp>
                <p:nvSpPr>
                  <p:cNvPr id="21568" name="Line 596"/>
                  <p:cNvSpPr>
                    <a:spLocks noChangeShapeType="1"/>
                  </p:cNvSpPr>
                  <p:nvPr/>
                </p:nvSpPr>
                <p:spPr bwMode="auto">
                  <a:xfrm>
                    <a:off x="768" y="2064"/>
                    <a:ext cx="1152" cy="0"/>
                  </a:xfrm>
                  <a:prstGeom prst="line">
                    <a:avLst/>
                  </a:prstGeom>
                  <a:noFill/>
                  <a:ln w="12700">
                    <a:solidFill>
                      <a:schemeClr val="tx1"/>
                    </a:solidFill>
                    <a:round/>
                    <a:headEnd type="none" w="sm" len="sm"/>
                    <a:tailEnd type="none" w="lg" len="med"/>
                  </a:ln>
                </p:spPr>
                <p:txBody>
                  <a:bodyPr wrap="none" lIns="92075" tIns="46038" rIns="92075" bIns="46038"/>
                  <a:lstStyle/>
                  <a:p>
                    <a:endParaRPr lang="en-US"/>
                  </a:p>
                </p:txBody>
              </p:sp>
            </p:grpSp>
            <p:sp>
              <p:nvSpPr>
                <p:cNvPr id="21565" name="Text Box 597"/>
                <p:cNvSpPr txBox="1">
                  <a:spLocks noChangeArrowheads="1"/>
                </p:cNvSpPr>
                <p:nvPr/>
              </p:nvSpPr>
              <p:spPr bwMode="auto">
                <a:xfrm>
                  <a:off x="336" y="720"/>
                  <a:ext cx="528" cy="366"/>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Real wage</a:t>
                  </a:r>
                  <a:endParaRPr lang="en-US" sz="1600" b="1">
                    <a:latin typeface="Arial" charset="0"/>
                  </a:endParaRPr>
                </a:p>
              </p:txBody>
            </p:sp>
            <p:sp>
              <p:nvSpPr>
                <p:cNvPr id="21566" name="Text Box 598"/>
                <p:cNvSpPr txBox="1">
                  <a:spLocks noChangeArrowheads="1"/>
                </p:cNvSpPr>
                <p:nvPr/>
              </p:nvSpPr>
              <p:spPr bwMode="auto">
                <a:xfrm>
                  <a:off x="1632" y="2160"/>
                  <a:ext cx="960"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Employment</a:t>
                  </a:r>
                  <a:endParaRPr lang="en-US" sz="1600" b="1">
                    <a:latin typeface="Arial" charset="0"/>
                  </a:endParaRPr>
                </a:p>
              </p:txBody>
            </p:sp>
          </p:grpSp>
          <p:sp>
            <p:nvSpPr>
              <p:cNvPr id="21560" name="Text Box 613"/>
              <p:cNvSpPr txBox="1">
                <a:spLocks noChangeArrowheads="1"/>
              </p:cNvSpPr>
              <p:nvPr/>
            </p:nvSpPr>
            <p:spPr bwMode="auto">
              <a:xfrm>
                <a:off x="1824" y="2304"/>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S</a:t>
                </a:r>
                <a:r>
                  <a:rPr lang="en-GB" sz="1600" b="1" baseline="-6000">
                    <a:latin typeface="Arial" charset="0"/>
                  </a:rPr>
                  <a:t>s</a:t>
                </a:r>
                <a:r>
                  <a:rPr lang="en-GB" sz="1600" b="1" baseline="30000">
                    <a:latin typeface="Arial" charset="0"/>
                  </a:rPr>
                  <a:t>1</a:t>
                </a:r>
                <a:endParaRPr lang="en-US" sz="1600" b="1" baseline="30000">
                  <a:latin typeface="Arial" charset="0"/>
                </a:endParaRPr>
              </a:p>
            </p:txBody>
          </p:sp>
          <p:sp>
            <p:nvSpPr>
              <p:cNvPr id="21561" name="Text Box 620"/>
              <p:cNvSpPr txBox="1">
                <a:spLocks noChangeArrowheads="1"/>
              </p:cNvSpPr>
              <p:nvPr/>
            </p:nvSpPr>
            <p:spPr bwMode="auto">
              <a:xfrm>
                <a:off x="2064" y="3504"/>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D</a:t>
                </a:r>
                <a:r>
                  <a:rPr lang="en-GB" sz="1600" b="1" baseline="-6000">
                    <a:latin typeface="Arial" charset="0"/>
                  </a:rPr>
                  <a:t>s</a:t>
                </a:r>
                <a:endParaRPr lang="en-US" sz="1600" b="1" baseline="-6000">
                  <a:latin typeface="Arial" charset="0"/>
                </a:endParaRPr>
              </a:p>
            </p:txBody>
          </p:sp>
          <p:sp>
            <p:nvSpPr>
              <p:cNvPr id="21562" name="Text Box 630"/>
              <p:cNvSpPr txBox="1">
                <a:spLocks noChangeArrowheads="1"/>
              </p:cNvSpPr>
              <p:nvPr/>
            </p:nvSpPr>
            <p:spPr bwMode="auto">
              <a:xfrm>
                <a:off x="576" y="2688"/>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W</a:t>
                </a:r>
                <a:r>
                  <a:rPr lang="en-GB" sz="1600" b="1" baseline="30000">
                    <a:latin typeface="Arial" charset="0"/>
                  </a:rPr>
                  <a:t>2</a:t>
                </a:r>
                <a:endParaRPr lang="en-US" sz="1600" b="1" baseline="30000">
                  <a:latin typeface="Arial" charset="0"/>
                </a:endParaRPr>
              </a:p>
            </p:txBody>
          </p:sp>
          <p:sp>
            <p:nvSpPr>
              <p:cNvPr id="21563" name="Text Box 641"/>
              <p:cNvSpPr txBox="1">
                <a:spLocks noChangeArrowheads="1"/>
              </p:cNvSpPr>
              <p:nvPr/>
            </p:nvSpPr>
            <p:spPr bwMode="auto">
              <a:xfrm>
                <a:off x="1200" y="3600"/>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L</a:t>
                </a:r>
                <a:r>
                  <a:rPr lang="en-GB" sz="1600" b="1" baseline="30000">
                    <a:latin typeface="Arial" charset="0"/>
                  </a:rPr>
                  <a:t>2</a:t>
                </a:r>
                <a:endParaRPr lang="en-US" sz="1600" b="1" baseline="30000">
                  <a:latin typeface="Arial" charset="0"/>
                </a:endParaRPr>
              </a:p>
            </p:txBody>
          </p:sp>
        </p:grpSp>
      </p:grpSp>
      <p:grpSp>
        <p:nvGrpSpPr>
          <p:cNvPr id="92834" name="Group 674"/>
          <p:cNvGrpSpPr>
            <a:grpSpLocks/>
          </p:cNvGrpSpPr>
          <p:nvPr/>
        </p:nvGrpSpPr>
        <p:grpSpPr bwMode="auto">
          <a:xfrm>
            <a:off x="3886200" y="762000"/>
            <a:ext cx="3581400" cy="2927350"/>
            <a:chOff x="2448" y="480"/>
            <a:chExt cx="2256" cy="1844"/>
          </a:xfrm>
        </p:grpSpPr>
        <p:sp>
          <p:nvSpPr>
            <p:cNvPr id="21538" name="Line 577"/>
            <p:cNvSpPr>
              <a:spLocks noChangeShapeType="1"/>
            </p:cNvSpPr>
            <p:nvPr/>
          </p:nvSpPr>
          <p:spPr bwMode="auto">
            <a:xfrm>
              <a:off x="3744" y="1536"/>
              <a:ext cx="0" cy="576"/>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grpSp>
          <p:nvGrpSpPr>
            <p:cNvPr id="21539" name="Group 644"/>
            <p:cNvGrpSpPr>
              <a:grpSpLocks/>
            </p:cNvGrpSpPr>
            <p:nvPr/>
          </p:nvGrpSpPr>
          <p:grpSpPr bwMode="auto">
            <a:xfrm>
              <a:off x="2448" y="480"/>
              <a:ext cx="2256" cy="1844"/>
              <a:chOff x="2448" y="480"/>
              <a:chExt cx="2256" cy="1844"/>
            </a:xfrm>
          </p:grpSpPr>
          <p:grpSp>
            <p:nvGrpSpPr>
              <p:cNvPr id="21541" name="Group 541"/>
              <p:cNvGrpSpPr>
                <a:grpSpLocks/>
              </p:cNvGrpSpPr>
              <p:nvPr/>
            </p:nvGrpSpPr>
            <p:grpSpPr bwMode="auto">
              <a:xfrm>
                <a:off x="3168" y="1056"/>
                <a:ext cx="1104" cy="961"/>
                <a:chOff x="864" y="1199"/>
                <a:chExt cx="960" cy="721"/>
              </a:xfrm>
            </p:grpSpPr>
            <p:sp>
              <p:nvSpPr>
                <p:cNvPr id="21553" name="Line 542"/>
                <p:cNvSpPr>
                  <a:spLocks noChangeShapeType="1"/>
                </p:cNvSpPr>
                <p:nvPr/>
              </p:nvSpPr>
              <p:spPr bwMode="auto">
                <a:xfrm>
                  <a:off x="1008" y="1199"/>
                  <a:ext cx="721" cy="721"/>
                </a:xfrm>
                <a:prstGeom prst="line">
                  <a:avLst/>
                </a:prstGeom>
                <a:noFill/>
                <a:ln w="25400">
                  <a:solidFill>
                    <a:srgbClr val="000080"/>
                  </a:solidFill>
                  <a:round/>
                  <a:headEnd type="none" w="sm" len="sm"/>
                  <a:tailEnd type="none" w="lg" len="med"/>
                </a:ln>
              </p:spPr>
              <p:txBody>
                <a:bodyPr wrap="none" lIns="92075" tIns="46038" rIns="92075" bIns="46038"/>
                <a:lstStyle/>
                <a:p>
                  <a:endParaRPr lang="en-US"/>
                </a:p>
              </p:txBody>
            </p:sp>
            <p:sp>
              <p:nvSpPr>
                <p:cNvPr id="21554" name="Line 543"/>
                <p:cNvSpPr>
                  <a:spLocks noChangeShapeType="1"/>
                </p:cNvSpPr>
                <p:nvPr/>
              </p:nvSpPr>
              <p:spPr bwMode="auto">
                <a:xfrm flipV="1">
                  <a:off x="864" y="1248"/>
                  <a:ext cx="960" cy="624"/>
                </a:xfrm>
                <a:prstGeom prst="line">
                  <a:avLst/>
                </a:prstGeom>
                <a:noFill/>
                <a:ln w="25400">
                  <a:solidFill>
                    <a:srgbClr val="000080"/>
                  </a:solidFill>
                  <a:round/>
                  <a:headEnd type="none" w="sm" len="sm"/>
                  <a:tailEnd type="none" w="lg" len="med"/>
                </a:ln>
              </p:spPr>
              <p:txBody>
                <a:bodyPr wrap="none" lIns="92075" tIns="46038" rIns="92075" bIns="46038"/>
                <a:lstStyle/>
                <a:p>
                  <a:endParaRPr lang="en-US"/>
                </a:p>
              </p:txBody>
            </p:sp>
          </p:grpSp>
          <p:sp>
            <p:nvSpPr>
              <p:cNvPr id="21542" name="Text Box 589"/>
              <p:cNvSpPr txBox="1">
                <a:spLocks noChangeArrowheads="1"/>
              </p:cNvSpPr>
              <p:nvPr/>
            </p:nvSpPr>
            <p:spPr bwMode="auto">
              <a:xfrm>
                <a:off x="2784" y="480"/>
                <a:ext cx="1920" cy="231"/>
              </a:xfrm>
              <a:prstGeom prst="rect">
                <a:avLst/>
              </a:prstGeom>
              <a:noFill/>
              <a:ln w="25400">
                <a:noFill/>
                <a:miter lim="800000"/>
                <a:headEnd type="none" w="sm" len="sm"/>
                <a:tailEnd type="none" w="lg" len="med"/>
              </a:ln>
            </p:spPr>
            <p:txBody>
              <a:bodyPr lIns="92075" tIns="46038" rIns="92075" bIns="46038">
                <a:spAutoFit/>
              </a:bodyPr>
              <a:lstStyle/>
              <a:p>
                <a:pPr algn="ctr" eaLnBrk="0" hangingPunct="0">
                  <a:spcBef>
                    <a:spcPct val="50000"/>
                  </a:spcBef>
                </a:pPr>
                <a:r>
                  <a:rPr lang="en-GB" sz="1800" b="1">
                    <a:latin typeface="Arial" charset="0"/>
                  </a:rPr>
                  <a:t>North’s Labour Market</a:t>
                </a:r>
                <a:endParaRPr lang="en-US" sz="1800" b="1">
                  <a:latin typeface="Arial" charset="0"/>
                </a:endParaRPr>
              </a:p>
            </p:txBody>
          </p:sp>
          <p:grpSp>
            <p:nvGrpSpPr>
              <p:cNvPr id="21543" name="Group 605"/>
              <p:cNvGrpSpPr>
                <a:grpSpLocks/>
              </p:cNvGrpSpPr>
              <p:nvPr/>
            </p:nvGrpSpPr>
            <p:grpSpPr bwMode="auto">
              <a:xfrm>
                <a:off x="2448" y="672"/>
                <a:ext cx="2256" cy="1652"/>
                <a:chOff x="336" y="720"/>
                <a:chExt cx="2256" cy="1652"/>
              </a:xfrm>
            </p:grpSpPr>
            <p:grpSp>
              <p:nvGrpSpPr>
                <p:cNvPr id="21548" name="Group 606"/>
                <p:cNvGrpSpPr>
                  <a:grpSpLocks/>
                </p:cNvGrpSpPr>
                <p:nvPr/>
              </p:nvGrpSpPr>
              <p:grpSpPr bwMode="auto">
                <a:xfrm>
                  <a:off x="768" y="768"/>
                  <a:ext cx="1632" cy="1392"/>
                  <a:chOff x="768" y="1200"/>
                  <a:chExt cx="1152" cy="864"/>
                </a:xfrm>
              </p:grpSpPr>
              <p:sp>
                <p:nvSpPr>
                  <p:cNvPr id="21551" name="Line 607"/>
                  <p:cNvSpPr>
                    <a:spLocks noChangeShapeType="1"/>
                  </p:cNvSpPr>
                  <p:nvPr/>
                </p:nvSpPr>
                <p:spPr bwMode="auto">
                  <a:xfrm>
                    <a:off x="768" y="1200"/>
                    <a:ext cx="0" cy="864"/>
                  </a:xfrm>
                  <a:prstGeom prst="line">
                    <a:avLst/>
                  </a:prstGeom>
                  <a:noFill/>
                  <a:ln w="12700">
                    <a:solidFill>
                      <a:schemeClr val="tx1"/>
                    </a:solidFill>
                    <a:round/>
                    <a:headEnd type="none" w="sm" len="sm"/>
                    <a:tailEnd type="none" w="lg" len="med"/>
                  </a:ln>
                </p:spPr>
                <p:txBody>
                  <a:bodyPr wrap="none" lIns="92075" tIns="46038" rIns="92075" bIns="46038"/>
                  <a:lstStyle/>
                  <a:p>
                    <a:endParaRPr lang="en-US"/>
                  </a:p>
                </p:txBody>
              </p:sp>
              <p:sp>
                <p:nvSpPr>
                  <p:cNvPr id="21552" name="Line 608"/>
                  <p:cNvSpPr>
                    <a:spLocks noChangeShapeType="1"/>
                  </p:cNvSpPr>
                  <p:nvPr/>
                </p:nvSpPr>
                <p:spPr bwMode="auto">
                  <a:xfrm>
                    <a:off x="768" y="2064"/>
                    <a:ext cx="1152" cy="0"/>
                  </a:xfrm>
                  <a:prstGeom prst="line">
                    <a:avLst/>
                  </a:prstGeom>
                  <a:noFill/>
                  <a:ln w="12700">
                    <a:solidFill>
                      <a:schemeClr val="tx1"/>
                    </a:solidFill>
                    <a:round/>
                    <a:headEnd type="none" w="sm" len="sm"/>
                    <a:tailEnd type="none" w="lg" len="med"/>
                  </a:ln>
                </p:spPr>
                <p:txBody>
                  <a:bodyPr wrap="none" lIns="92075" tIns="46038" rIns="92075" bIns="46038"/>
                  <a:lstStyle/>
                  <a:p>
                    <a:endParaRPr lang="en-US"/>
                  </a:p>
                </p:txBody>
              </p:sp>
            </p:grpSp>
            <p:sp>
              <p:nvSpPr>
                <p:cNvPr id="21549" name="Text Box 609"/>
                <p:cNvSpPr txBox="1">
                  <a:spLocks noChangeArrowheads="1"/>
                </p:cNvSpPr>
                <p:nvPr/>
              </p:nvSpPr>
              <p:spPr bwMode="auto">
                <a:xfrm>
                  <a:off x="336" y="720"/>
                  <a:ext cx="528" cy="366"/>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Real wage</a:t>
                  </a:r>
                  <a:endParaRPr lang="en-US" sz="1600" b="1">
                    <a:latin typeface="Arial" charset="0"/>
                  </a:endParaRPr>
                </a:p>
              </p:txBody>
            </p:sp>
            <p:sp>
              <p:nvSpPr>
                <p:cNvPr id="21550" name="Text Box 610"/>
                <p:cNvSpPr txBox="1">
                  <a:spLocks noChangeArrowheads="1"/>
                </p:cNvSpPr>
                <p:nvPr/>
              </p:nvSpPr>
              <p:spPr bwMode="auto">
                <a:xfrm>
                  <a:off x="1632" y="2160"/>
                  <a:ext cx="960"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Employment</a:t>
                  </a:r>
                  <a:endParaRPr lang="en-US" sz="1600" b="1">
                    <a:latin typeface="Arial" charset="0"/>
                  </a:endParaRPr>
                </a:p>
              </p:txBody>
            </p:sp>
          </p:grpSp>
          <p:sp>
            <p:nvSpPr>
              <p:cNvPr id="21544" name="Text Box 616"/>
              <p:cNvSpPr txBox="1">
                <a:spLocks noChangeArrowheads="1"/>
              </p:cNvSpPr>
              <p:nvPr/>
            </p:nvSpPr>
            <p:spPr bwMode="auto">
              <a:xfrm>
                <a:off x="4272" y="1008"/>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S</a:t>
                </a:r>
                <a:r>
                  <a:rPr lang="en-GB" sz="1600" b="1" baseline="-6000">
                    <a:latin typeface="Arial" charset="0"/>
                  </a:rPr>
                  <a:t>N</a:t>
                </a:r>
                <a:endParaRPr lang="en-US" sz="1600" b="1" baseline="-6000">
                  <a:latin typeface="Arial" charset="0"/>
                </a:endParaRPr>
              </a:p>
            </p:txBody>
          </p:sp>
          <p:sp>
            <p:nvSpPr>
              <p:cNvPr id="21545" name="Text Box 622"/>
              <p:cNvSpPr txBox="1">
                <a:spLocks noChangeArrowheads="1"/>
              </p:cNvSpPr>
              <p:nvPr/>
            </p:nvSpPr>
            <p:spPr bwMode="auto">
              <a:xfrm>
                <a:off x="4176" y="1920"/>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D</a:t>
                </a:r>
                <a:r>
                  <a:rPr lang="en-GB" sz="1600" b="1" baseline="-6000">
                    <a:latin typeface="Arial" charset="0"/>
                  </a:rPr>
                  <a:t>N</a:t>
                </a:r>
                <a:endParaRPr lang="en-US" sz="1600" b="1" baseline="-6000">
                  <a:latin typeface="Arial" charset="0"/>
                </a:endParaRPr>
              </a:p>
            </p:txBody>
          </p:sp>
          <p:sp>
            <p:nvSpPr>
              <p:cNvPr id="21546" name="Text Box 629"/>
              <p:cNvSpPr txBox="1">
                <a:spLocks noChangeArrowheads="1"/>
              </p:cNvSpPr>
              <p:nvPr/>
            </p:nvSpPr>
            <p:spPr bwMode="auto">
              <a:xfrm>
                <a:off x="2688" y="1440"/>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W</a:t>
                </a:r>
                <a:r>
                  <a:rPr lang="en-GB" sz="1600" b="1" baseline="30000">
                    <a:latin typeface="Arial" charset="0"/>
                  </a:rPr>
                  <a:t>1</a:t>
                </a:r>
                <a:endParaRPr lang="en-US" sz="1600" b="1" baseline="30000">
                  <a:latin typeface="Arial" charset="0"/>
                </a:endParaRPr>
              </a:p>
            </p:txBody>
          </p:sp>
          <p:sp>
            <p:nvSpPr>
              <p:cNvPr id="21547" name="Text Box 636"/>
              <p:cNvSpPr txBox="1">
                <a:spLocks noChangeArrowheads="1"/>
              </p:cNvSpPr>
              <p:nvPr/>
            </p:nvSpPr>
            <p:spPr bwMode="auto">
              <a:xfrm>
                <a:off x="3600" y="1920"/>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L</a:t>
                </a:r>
                <a:r>
                  <a:rPr lang="en-GB" sz="1600" b="1" baseline="30000">
                    <a:latin typeface="Arial" charset="0"/>
                  </a:rPr>
                  <a:t>1</a:t>
                </a:r>
                <a:endParaRPr lang="en-US" sz="1600" b="1" baseline="30000">
                  <a:latin typeface="Arial" charset="0"/>
                </a:endParaRPr>
              </a:p>
            </p:txBody>
          </p:sp>
        </p:grpSp>
        <p:sp>
          <p:nvSpPr>
            <p:cNvPr id="21540" name="Line 667"/>
            <p:cNvSpPr>
              <a:spLocks noChangeShapeType="1"/>
            </p:cNvSpPr>
            <p:nvPr/>
          </p:nvSpPr>
          <p:spPr bwMode="auto">
            <a:xfrm>
              <a:off x="2928" y="1536"/>
              <a:ext cx="816" cy="0"/>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grpSp>
      <p:grpSp>
        <p:nvGrpSpPr>
          <p:cNvPr id="92838" name="Group 678"/>
          <p:cNvGrpSpPr>
            <a:grpSpLocks/>
          </p:cNvGrpSpPr>
          <p:nvPr/>
        </p:nvGrpSpPr>
        <p:grpSpPr bwMode="auto">
          <a:xfrm>
            <a:off x="3886200" y="3657600"/>
            <a:ext cx="3581400" cy="2622550"/>
            <a:chOff x="2448" y="2304"/>
            <a:chExt cx="2256" cy="1652"/>
          </a:xfrm>
        </p:grpSpPr>
        <p:grpSp>
          <p:nvGrpSpPr>
            <p:cNvPr id="21522" name="Group 574"/>
            <p:cNvGrpSpPr>
              <a:grpSpLocks/>
            </p:cNvGrpSpPr>
            <p:nvPr/>
          </p:nvGrpSpPr>
          <p:grpSpPr bwMode="auto">
            <a:xfrm>
              <a:off x="3168" y="2592"/>
              <a:ext cx="1104" cy="961"/>
              <a:chOff x="864" y="1199"/>
              <a:chExt cx="960" cy="721"/>
            </a:xfrm>
          </p:grpSpPr>
          <p:sp>
            <p:nvSpPr>
              <p:cNvPr id="21536" name="Line 575"/>
              <p:cNvSpPr>
                <a:spLocks noChangeShapeType="1"/>
              </p:cNvSpPr>
              <p:nvPr/>
            </p:nvSpPr>
            <p:spPr bwMode="auto">
              <a:xfrm>
                <a:off x="1008" y="1199"/>
                <a:ext cx="721" cy="721"/>
              </a:xfrm>
              <a:prstGeom prst="line">
                <a:avLst/>
              </a:prstGeom>
              <a:noFill/>
              <a:ln w="25400">
                <a:solidFill>
                  <a:srgbClr val="000080"/>
                </a:solidFill>
                <a:round/>
                <a:headEnd type="none" w="sm" len="sm"/>
                <a:tailEnd type="none" w="lg" len="med"/>
              </a:ln>
            </p:spPr>
            <p:txBody>
              <a:bodyPr wrap="none" lIns="92075" tIns="46038" rIns="92075" bIns="46038"/>
              <a:lstStyle/>
              <a:p>
                <a:endParaRPr lang="en-US"/>
              </a:p>
            </p:txBody>
          </p:sp>
          <p:sp>
            <p:nvSpPr>
              <p:cNvPr id="21537" name="Line 576"/>
              <p:cNvSpPr>
                <a:spLocks noChangeShapeType="1"/>
              </p:cNvSpPr>
              <p:nvPr/>
            </p:nvSpPr>
            <p:spPr bwMode="auto">
              <a:xfrm flipV="1">
                <a:off x="864" y="1248"/>
                <a:ext cx="960" cy="624"/>
              </a:xfrm>
              <a:prstGeom prst="line">
                <a:avLst/>
              </a:prstGeom>
              <a:noFill/>
              <a:ln w="25400">
                <a:solidFill>
                  <a:srgbClr val="000080"/>
                </a:solidFill>
                <a:round/>
                <a:headEnd type="none" w="sm" len="sm"/>
                <a:tailEnd type="none" w="lg" len="med"/>
              </a:ln>
            </p:spPr>
            <p:txBody>
              <a:bodyPr wrap="none" lIns="92075" tIns="46038" rIns="92075" bIns="46038"/>
              <a:lstStyle/>
              <a:p>
                <a:endParaRPr lang="en-US"/>
              </a:p>
            </p:txBody>
          </p:sp>
        </p:grpSp>
        <p:grpSp>
          <p:nvGrpSpPr>
            <p:cNvPr id="21523" name="Group 670"/>
            <p:cNvGrpSpPr>
              <a:grpSpLocks/>
            </p:cNvGrpSpPr>
            <p:nvPr/>
          </p:nvGrpSpPr>
          <p:grpSpPr bwMode="auto">
            <a:xfrm>
              <a:off x="2448" y="2304"/>
              <a:ext cx="2256" cy="1652"/>
              <a:chOff x="2448" y="2304"/>
              <a:chExt cx="2256" cy="1652"/>
            </a:xfrm>
          </p:grpSpPr>
          <p:sp>
            <p:nvSpPr>
              <p:cNvPr id="21524" name="Line 544"/>
              <p:cNvSpPr>
                <a:spLocks noChangeShapeType="1"/>
              </p:cNvSpPr>
              <p:nvPr/>
            </p:nvSpPr>
            <p:spPr bwMode="auto">
              <a:xfrm>
                <a:off x="2880" y="3072"/>
                <a:ext cx="864" cy="0"/>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grpSp>
            <p:nvGrpSpPr>
              <p:cNvPr id="21525" name="Group 599"/>
              <p:cNvGrpSpPr>
                <a:grpSpLocks/>
              </p:cNvGrpSpPr>
              <p:nvPr/>
            </p:nvGrpSpPr>
            <p:grpSpPr bwMode="auto">
              <a:xfrm>
                <a:off x="2448" y="2304"/>
                <a:ext cx="2256" cy="1652"/>
                <a:chOff x="336" y="720"/>
                <a:chExt cx="2256" cy="1652"/>
              </a:xfrm>
            </p:grpSpPr>
            <p:grpSp>
              <p:nvGrpSpPr>
                <p:cNvPr id="21531" name="Group 600"/>
                <p:cNvGrpSpPr>
                  <a:grpSpLocks/>
                </p:cNvGrpSpPr>
                <p:nvPr/>
              </p:nvGrpSpPr>
              <p:grpSpPr bwMode="auto">
                <a:xfrm>
                  <a:off x="768" y="768"/>
                  <a:ext cx="1632" cy="1392"/>
                  <a:chOff x="768" y="1200"/>
                  <a:chExt cx="1152" cy="864"/>
                </a:xfrm>
              </p:grpSpPr>
              <p:sp>
                <p:nvSpPr>
                  <p:cNvPr id="21534" name="Line 601"/>
                  <p:cNvSpPr>
                    <a:spLocks noChangeShapeType="1"/>
                  </p:cNvSpPr>
                  <p:nvPr/>
                </p:nvSpPr>
                <p:spPr bwMode="auto">
                  <a:xfrm>
                    <a:off x="768" y="1200"/>
                    <a:ext cx="0" cy="864"/>
                  </a:xfrm>
                  <a:prstGeom prst="line">
                    <a:avLst/>
                  </a:prstGeom>
                  <a:noFill/>
                  <a:ln w="12700">
                    <a:solidFill>
                      <a:schemeClr val="tx1"/>
                    </a:solidFill>
                    <a:round/>
                    <a:headEnd type="none" w="sm" len="sm"/>
                    <a:tailEnd type="none" w="lg" len="med"/>
                  </a:ln>
                </p:spPr>
                <p:txBody>
                  <a:bodyPr wrap="none" lIns="92075" tIns="46038" rIns="92075" bIns="46038"/>
                  <a:lstStyle/>
                  <a:p>
                    <a:endParaRPr lang="en-US"/>
                  </a:p>
                </p:txBody>
              </p:sp>
              <p:sp>
                <p:nvSpPr>
                  <p:cNvPr id="21535" name="Line 602"/>
                  <p:cNvSpPr>
                    <a:spLocks noChangeShapeType="1"/>
                  </p:cNvSpPr>
                  <p:nvPr/>
                </p:nvSpPr>
                <p:spPr bwMode="auto">
                  <a:xfrm>
                    <a:off x="768" y="2064"/>
                    <a:ext cx="1152" cy="0"/>
                  </a:xfrm>
                  <a:prstGeom prst="line">
                    <a:avLst/>
                  </a:prstGeom>
                  <a:noFill/>
                  <a:ln w="12700">
                    <a:solidFill>
                      <a:schemeClr val="tx1"/>
                    </a:solidFill>
                    <a:round/>
                    <a:headEnd type="none" w="sm" len="sm"/>
                    <a:tailEnd type="none" w="lg" len="med"/>
                  </a:ln>
                </p:spPr>
                <p:txBody>
                  <a:bodyPr wrap="none" lIns="92075" tIns="46038" rIns="92075" bIns="46038"/>
                  <a:lstStyle/>
                  <a:p>
                    <a:endParaRPr lang="en-US"/>
                  </a:p>
                </p:txBody>
              </p:sp>
            </p:grpSp>
            <p:sp>
              <p:nvSpPr>
                <p:cNvPr id="21532" name="Text Box 603"/>
                <p:cNvSpPr txBox="1">
                  <a:spLocks noChangeArrowheads="1"/>
                </p:cNvSpPr>
                <p:nvPr/>
              </p:nvSpPr>
              <p:spPr bwMode="auto">
                <a:xfrm>
                  <a:off x="336" y="720"/>
                  <a:ext cx="528" cy="366"/>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Real wage</a:t>
                  </a:r>
                  <a:endParaRPr lang="en-US" sz="1600" b="1">
                    <a:latin typeface="Arial" charset="0"/>
                  </a:endParaRPr>
                </a:p>
              </p:txBody>
            </p:sp>
            <p:sp>
              <p:nvSpPr>
                <p:cNvPr id="21533" name="Text Box 604"/>
                <p:cNvSpPr txBox="1">
                  <a:spLocks noChangeArrowheads="1"/>
                </p:cNvSpPr>
                <p:nvPr/>
              </p:nvSpPr>
              <p:spPr bwMode="auto">
                <a:xfrm>
                  <a:off x="1632" y="2160"/>
                  <a:ext cx="960"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Employment</a:t>
                  </a:r>
                  <a:endParaRPr lang="en-US" sz="1600" b="1">
                    <a:latin typeface="Arial" charset="0"/>
                  </a:endParaRPr>
                </a:p>
              </p:txBody>
            </p:sp>
          </p:grpSp>
          <p:sp>
            <p:nvSpPr>
              <p:cNvPr id="21526" name="Text Box 617"/>
              <p:cNvSpPr txBox="1">
                <a:spLocks noChangeArrowheads="1"/>
              </p:cNvSpPr>
              <p:nvPr/>
            </p:nvSpPr>
            <p:spPr bwMode="auto">
              <a:xfrm>
                <a:off x="4224" y="2544"/>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S</a:t>
                </a:r>
                <a:r>
                  <a:rPr lang="en-GB" sz="1600" b="1" baseline="-6000">
                    <a:latin typeface="Arial" charset="0"/>
                  </a:rPr>
                  <a:t>N</a:t>
                </a:r>
                <a:endParaRPr lang="en-US" sz="1600" b="1" baseline="-6000">
                  <a:latin typeface="Arial" charset="0"/>
                </a:endParaRPr>
              </a:p>
            </p:txBody>
          </p:sp>
          <p:sp>
            <p:nvSpPr>
              <p:cNvPr id="21527" name="Text Box 621"/>
              <p:cNvSpPr txBox="1">
                <a:spLocks noChangeArrowheads="1"/>
              </p:cNvSpPr>
              <p:nvPr/>
            </p:nvSpPr>
            <p:spPr bwMode="auto">
              <a:xfrm>
                <a:off x="4176" y="3456"/>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D</a:t>
                </a:r>
                <a:r>
                  <a:rPr lang="en-GB" sz="1600" b="1" baseline="-6000">
                    <a:latin typeface="Arial" charset="0"/>
                  </a:rPr>
                  <a:t>N</a:t>
                </a:r>
                <a:endParaRPr lang="en-US" sz="1600" b="1" baseline="-6000">
                  <a:latin typeface="Arial" charset="0"/>
                </a:endParaRPr>
              </a:p>
            </p:txBody>
          </p:sp>
          <p:sp>
            <p:nvSpPr>
              <p:cNvPr id="21528" name="Text Box 626"/>
              <p:cNvSpPr txBox="1">
                <a:spLocks noChangeArrowheads="1"/>
              </p:cNvSpPr>
              <p:nvPr/>
            </p:nvSpPr>
            <p:spPr bwMode="auto">
              <a:xfrm>
                <a:off x="2688" y="2976"/>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W</a:t>
                </a:r>
                <a:r>
                  <a:rPr lang="en-GB" sz="1600" b="1" baseline="30000">
                    <a:latin typeface="Arial" charset="0"/>
                  </a:rPr>
                  <a:t>1</a:t>
                </a:r>
                <a:endParaRPr lang="en-US" sz="1600" b="1" baseline="30000">
                  <a:latin typeface="Arial" charset="0"/>
                </a:endParaRPr>
              </a:p>
            </p:txBody>
          </p:sp>
          <p:sp>
            <p:nvSpPr>
              <p:cNvPr id="21529" name="Text Box 635"/>
              <p:cNvSpPr txBox="1">
                <a:spLocks noChangeArrowheads="1"/>
              </p:cNvSpPr>
              <p:nvPr/>
            </p:nvSpPr>
            <p:spPr bwMode="auto">
              <a:xfrm>
                <a:off x="3648" y="3600"/>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L</a:t>
                </a:r>
                <a:r>
                  <a:rPr lang="en-GB" sz="1600" b="1" baseline="30000">
                    <a:latin typeface="Arial" charset="0"/>
                  </a:rPr>
                  <a:t>1</a:t>
                </a:r>
                <a:endParaRPr lang="en-US" sz="1600" b="1" baseline="30000">
                  <a:latin typeface="Arial" charset="0"/>
                </a:endParaRPr>
              </a:p>
            </p:txBody>
          </p:sp>
          <p:sp>
            <p:nvSpPr>
              <p:cNvPr id="21530" name="Line 668"/>
              <p:cNvSpPr>
                <a:spLocks noChangeShapeType="1"/>
              </p:cNvSpPr>
              <p:nvPr/>
            </p:nvSpPr>
            <p:spPr bwMode="auto">
              <a:xfrm>
                <a:off x="3744" y="3072"/>
                <a:ext cx="0" cy="672"/>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grpSp>
      </p:grpSp>
      <p:grpSp>
        <p:nvGrpSpPr>
          <p:cNvPr id="92833" name="Group 673"/>
          <p:cNvGrpSpPr>
            <a:grpSpLocks/>
          </p:cNvGrpSpPr>
          <p:nvPr/>
        </p:nvGrpSpPr>
        <p:grpSpPr bwMode="auto">
          <a:xfrm>
            <a:off x="4267200" y="3657600"/>
            <a:ext cx="3048000" cy="2393950"/>
            <a:chOff x="2688" y="2304"/>
            <a:chExt cx="1920" cy="1508"/>
          </a:xfrm>
        </p:grpSpPr>
        <p:sp>
          <p:nvSpPr>
            <p:cNvPr id="21515" name="Line 550"/>
            <p:cNvSpPr>
              <a:spLocks noChangeShapeType="1"/>
            </p:cNvSpPr>
            <p:nvPr/>
          </p:nvSpPr>
          <p:spPr bwMode="auto">
            <a:xfrm>
              <a:off x="3600" y="2928"/>
              <a:ext cx="0" cy="864"/>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sp>
          <p:nvSpPr>
            <p:cNvPr id="21516" name="Line 586"/>
            <p:cNvSpPr>
              <a:spLocks noChangeShapeType="1"/>
            </p:cNvSpPr>
            <p:nvPr/>
          </p:nvSpPr>
          <p:spPr bwMode="auto">
            <a:xfrm flipV="1">
              <a:off x="3168" y="2400"/>
              <a:ext cx="1104" cy="832"/>
            </a:xfrm>
            <a:prstGeom prst="line">
              <a:avLst/>
            </a:prstGeom>
            <a:noFill/>
            <a:ln w="25400">
              <a:solidFill>
                <a:srgbClr val="FF0000"/>
              </a:solidFill>
              <a:round/>
              <a:headEnd type="none" w="sm" len="sm"/>
              <a:tailEnd type="none" w="lg" len="med"/>
            </a:ln>
          </p:spPr>
          <p:txBody>
            <a:bodyPr wrap="none" lIns="92075" tIns="46038" rIns="92075" bIns="46038"/>
            <a:lstStyle/>
            <a:p>
              <a:endParaRPr lang="en-US"/>
            </a:p>
          </p:txBody>
        </p:sp>
        <p:sp>
          <p:nvSpPr>
            <p:cNvPr id="21517" name="Text Box 618"/>
            <p:cNvSpPr txBox="1">
              <a:spLocks noChangeArrowheads="1"/>
            </p:cNvSpPr>
            <p:nvPr/>
          </p:nvSpPr>
          <p:spPr bwMode="auto">
            <a:xfrm>
              <a:off x="4272" y="2304"/>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S</a:t>
              </a:r>
              <a:r>
                <a:rPr lang="en-GB" sz="1600" b="1" baseline="-6000">
                  <a:latin typeface="Arial" charset="0"/>
                </a:rPr>
                <a:t>N</a:t>
              </a:r>
              <a:r>
                <a:rPr lang="en-GB" sz="1600" b="1" baseline="30000">
                  <a:latin typeface="Arial" charset="0"/>
                </a:rPr>
                <a:t>1</a:t>
              </a:r>
              <a:endParaRPr lang="en-US" sz="1600" b="1" baseline="30000">
                <a:latin typeface="Arial" charset="0"/>
              </a:endParaRPr>
            </a:p>
          </p:txBody>
        </p:sp>
        <p:sp>
          <p:nvSpPr>
            <p:cNvPr id="21518" name="Text Box 625"/>
            <p:cNvSpPr txBox="1">
              <a:spLocks noChangeArrowheads="1"/>
            </p:cNvSpPr>
            <p:nvPr/>
          </p:nvSpPr>
          <p:spPr bwMode="auto">
            <a:xfrm>
              <a:off x="2688" y="2784"/>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W</a:t>
              </a:r>
              <a:r>
                <a:rPr lang="en-GB" sz="1600" b="1" baseline="30000">
                  <a:latin typeface="Arial" charset="0"/>
                </a:rPr>
                <a:t>*</a:t>
              </a:r>
              <a:endParaRPr lang="en-US" sz="1600" b="1" baseline="30000">
                <a:latin typeface="Arial" charset="0"/>
              </a:endParaRPr>
            </a:p>
          </p:txBody>
        </p:sp>
        <p:sp>
          <p:nvSpPr>
            <p:cNvPr id="21519" name="Line 634"/>
            <p:cNvSpPr>
              <a:spLocks noChangeShapeType="1"/>
            </p:cNvSpPr>
            <p:nvPr/>
          </p:nvSpPr>
          <p:spPr bwMode="auto">
            <a:xfrm flipH="1" flipV="1">
              <a:off x="3312" y="3120"/>
              <a:ext cx="192" cy="288"/>
            </a:xfrm>
            <a:prstGeom prst="line">
              <a:avLst/>
            </a:prstGeom>
            <a:noFill/>
            <a:ln w="50800">
              <a:solidFill>
                <a:srgbClr val="FFCC00"/>
              </a:solidFill>
              <a:round/>
              <a:headEnd type="none" w="sm" len="sm"/>
              <a:tailEnd type="triangle" w="lg" len="med"/>
            </a:ln>
          </p:spPr>
          <p:txBody>
            <a:bodyPr wrap="none" lIns="92075" tIns="46038" rIns="92075" bIns="46038"/>
            <a:lstStyle/>
            <a:p>
              <a:endParaRPr lang="en-US"/>
            </a:p>
          </p:txBody>
        </p:sp>
        <p:sp>
          <p:nvSpPr>
            <p:cNvPr id="21520" name="Text Box 638"/>
            <p:cNvSpPr txBox="1">
              <a:spLocks noChangeArrowheads="1"/>
            </p:cNvSpPr>
            <p:nvPr/>
          </p:nvSpPr>
          <p:spPr bwMode="auto">
            <a:xfrm>
              <a:off x="3456" y="3600"/>
              <a:ext cx="336" cy="212"/>
            </a:xfrm>
            <a:prstGeom prst="rect">
              <a:avLst/>
            </a:prstGeom>
            <a:noFill/>
            <a:ln w="25400">
              <a:noFill/>
              <a:miter lim="800000"/>
              <a:headEnd type="none" w="sm" len="sm"/>
              <a:tailEnd type="none" w="lg" len="med"/>
            </a:ln>
          </p:spPr>
          <p:txBody>
            <a:bodyPr lIns="92075" tIns="46038" rIns="92075" bIns="46038">
              <a:spAutoFit/>
            </a:bodyPr>
            <a:lstStyle/>
            <a:p>
              <a:pPr eaLnBrk="0" hangingPunct="0">
                <a:spcBef>
                  <a:spcPct val="50000"/>
                </a:spcBef>
              </a:pPr>
              <a:r>
                <a:rPr lang="en-GB" sz="1600" b="1">
                  <a:latin typeface="Arial" charset="0"/>
                </a:rPr>
                <a:t>L*</a:t>
              </a:r>
              <a:endParaRPr lang="en-US" sz="1600" b="1" baseline="30000">
                <a:latin typeface="Arial" charset="0"/>
              </a:endParaRPr>
            </a:p>
          </p:txBody>
        </p:sp>
        <p:sp>
          <p:nvSpPr>
            <p:cNvPr id="21521" name="Line 669"/>
            <p:cNvSpPr>
              <a:spLocks noChangeShapeType="1"/>
            </p:cNvSpPr>
            <p:nvPr/>
          </p:nvSpPr>
          <p:spPr bwMode="auto">
            <a:xfrm>
              <a:off x="2880" y="2880"/>
              <a:ext cx="720" cy="0"/>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grpSp>
      <p:sp>
        <p:nvSpPr>
          <p:cNvPr id="99" name="Footer Placeholder 4"/>
          <p:cNvSpPr txBox="1">
            <a:spLocks/>
          </p:cNvSpPr>
          <p:nvPr/>
        </p:nvSpPr>
        <p:spPr bwMode="auto">
          <a:xfrm>
            <a:off x="2643188" y="6215063"/>
            <a:ext cx="4038600" cy="457200"/>
          </a:xfrm>
          <a:prstGeom prst="rect">
            <a:avLst/>
          </a:prstGeom>
          <a:noFill/>
          <a:ln w="9525">
            <a:noFill/>
            <a:miter lim="800000"/>
            <a:headEnd/>
            <a:tailEnd/>
          </a:ln>
          <a:effectLst/>
        </p:spPr>
        <p:txBody>
          <a:bodyPr/>
          <a:lstStyle/>
          <a:p>
            <a:pPr algn="ctr" eaLnBrk="0" hangingPunct="0">
              <a:defRPr/>
            </a:pPr>
            <a:r>
              <a:rPr lang="en-GB" sz="1400" dirty="0">
                <a:latin typeface="+mn-lt"/>
                <a:cs typeface="+mn-cs"/>
              </a:rPr>
              <a:t> </a:t>
            </a:r>
            <a:r>
              <a:rPr lang="en-GB" sz="1400" i="1" dirty="0">
                <a:solidFill>
                  <a:srgbClr val="339966"/>
                </a:solidFill>
                <a:latin typeface="Book Antiqua" pitchFamily="18" charset="0"/>
                <a:cs typeface="Times New Roman" pitchFamily="18" charset="0"/>
              </a:rPr>
              <a:t>Regional and Local Economics (RELOCE) </a:t>
            </a:r>
          </a:p>
          <a:p>
            <a:pPr algn="ctr" eaLnBrk="0" hangingPunct="0">
              <a:defRPr/>
            </a:pPr>
            <a:r>
              <a:rPr lang="en-GB" sz="1400" i="1" dirty="0">
                <a:solidFill>
                  <a:srgbClr val="339966"/>
                </a:solidFill>
                <a:latin typeface="Book Antiqua" pitchFamily="18" charset="0"/>
                <a:cs typeface="Times New Roman" pitchFamily="18" charset="0"/>
              </a:rPr>
              <a:t>Lecture slides – Lecture 5a</a:t>
            </a:r>
            <a:endParaRPr lang="en-GB" sz="1400" dirty="0">
              <a:latin typeface="+mn-lt"/>
              <a:cs typeface="+mn-cs"/>
            </a:endParaRPr>
          </a:p>
        </p:txBody>
      </p:sp>
      <p:sp>
        <p:nvSpPr>
          <p:cNvPr id="100" name="TextBox 99"/>
          <p:cNvSpPr txBox="1">
            <a:spLocks noChangeArrowheads="1"/>
          </p:cNvSpPr>
          <p:nvPr/>
        </p:nvSpPr>
        <p:spPr bwMode="auto">
          <a:xfrm>
            <a:off x="6643688" y="4714875"/>
            <a:ext cx="1928812" cy="400050"/>
          </a:xfrm>
          <a:prstGeom prst="rect">
            <a:avLst/>
          </a:prstGeom>
          <a:noFill/>
          <a:ln w="9525">
            <a:noFill/>
            <a:miter lim="800000"/>
            <a:headEnd/>
            <a:tailEnd/>
          </a:ln>
        </p:spPr>
        <p:txBody>
          <a:bodyPr>
            <a:spAutoFit/>
          </a:bodyPr>
          <a:lstStyle/>
          <a:p>
            <a:pPr algn="ctr" eaLnBrk="0" hangingPunct="0"/>
            <a:r>
              <a:rPr lang="en-GB" sz="1000" b="1">
                <a:solidFill>
                  <a:srgbClr val="000099"/>
                </a:solidFill>
                <a:latin typeface="Arial" charset="0"/>
              </a:rPr>
              <a:t>Adapted from Armstrong and Taylor (2000) pp 142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92836"/>
                                        </p:tgtEl>
                                        <p:attrNameLst>
                                          <p:attrName>style.visibility</p:attrName>
                                        </p:attrNameLst>
                                      </p:cBhvr>
                                      <p:to>
                                        <p:strVal val="visible"/>
                                      </p:to>
                                    </p:set>
                                    <p:anim calcmode="lin" valueType="num">
                                      <p:cBhvr additive="base">
                                        <p:cTn id="7" dur="500" fill="hold"/>
                                        <p:tgtEl>
                                          <p:spTgt spid="92836"/>
                                        </p:tgtEl>
                                        <p:attrNameLst>
                                          <p:attrName>ppt_x</p:attrName>
                                        </p:attrNameLst>
                                      </p:cBhvr>
                                      <p:tavLst>
                                        <p:tav tm="0">
                                          <p:val>
                                            <p:strVal val="0-#ppt_w/2"/>
                                          </p:val>
                                        </p:tav>
                                        <p:tav tm="100000">
                                          <p:val>
                                            <p:strVal val="#ppt_x"/>
                                          </p:val>
                                        </p:tav>
                                      </p:tavLst>
                                    </p:anim>
                                    <p:anim calcmode="lin" valueType="num">
                                      <p:cBhvr additive="base">
                                        <p:cTn id="8" dur="500" fill="hold"/>
                                        <p:tgtEl>
                                          <p:spTgt spid="9283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92834"/>
                                        </p:tgtEl>
                                        <p:attrNameLst>
                                          <p:attrName>style.visibility</p:attrName>
                                        </p:attrNameLst>
                                      </p:cBhvr>
                                      <p:to>
                                        <p:strVal val="visible"/>
                                      </p:to>
                                    </p:set>
                                    <p:anim calcmode="lin" valueType="num">
                                      <p:cBhvr additive="base">
                                        <p:cTn id="13" dur="500" fill="hold"/>
                                        <p:tgtEl>
                                          <p:spTgt spid="92834"/>
                                        </p:tgtEl>
                                        <p:attrNameLst>
                                          <p:attrName>ppt_x</p:attrName>
                                        </p:attrNameLst>
                                      </p:cBhvr>
                                      <p:tavLst>
                                        <p:tav tm="0">
                                          <p:val>
                                            <p:strVal val="0-#ppt_w/2"/>
                                          </p:val>
                                        </p:tav>
                                        <p:tav tm="100000">
                                          <p:val>
                                            <p:strVal val="#ppt_x"/>
                                          </p:val>
                                        </p:tav>
                                      </p:tavLst>
                                    </p:anim>
                                    <p:anim calcmode="lin" valueType="num">
                                      <p:cBhvr additive="base">
                                        <p:cTn id="14" dur="500" fill="hold"/>
                                        <p:tgtEl>
                                          <p:spTgt spid="9283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92835"/>
                                        </p:tgtEl>
                                        <p:attrNameLst>
                                          <p:attrName>style.visibility</p:attrName>
                                        </p:attrNameLst>
                                      </p:cBhvr>
                                      <p:to>
                                        <p:strVal val="visible"/>
                                      </p:to>
                                    </p:set>
                                    <p:anim calcmode="lin" valueType="num">
                                      <p:cBhvr additive="base">
                                        <p:cTn id="19" dur="500" fill="hold"/>
                                        <p:tgtEl>
                                          <p:spTgt spid="92835"/>
                                        </p:tgtEl>
                                        <p:attrNameLst>
                                          <p:attrName>ppt_x</p:attrName>
                                        </p:attrNameLst>
                                      </p:cBhvr>
                                      <p:tavLst>
                                        <p:tav tm="0">
                                          <p:val>
                                            <p:strVal val="0-#ppt_w/2"/>
                                          </p:val>
                                        </p:tav>
                                        <p:tav tm="100000">
                                          <p:val>
                                            <p:strVal val="#ppt_x"/>
                                          </p:val>
                                        </p:tav>
                                      </p:tavLst>
                                    </p:anim>
                                    <p:anim calcmode="lin" valueType="num">
                                      <p:cBhvr additive="base">
                                        <p:cTn id="20" dur="500" fill="hold"/>
                                        <p:tgtEl>
                                          <p:spTgt spid="92835"/>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92837"/>
                                        </p:tgtEl>
                                        <p:attrNameLst>
                                          <p:attrName>style.visibility</p:attrName>
                                        </p:attrNameLst>
                                      </p:cBhvr>
                                      <p:to>
                                        <p:strVal val="visible"/>
                                      </p:to>
                                    </p:set>
                                    <p:anim calcmode="lin" valueType="num">
                                      <p:cBhvr additive="base">
                                        <p:cTn id="25" dur="500" fill="hold"/>
                                        <p:tgtEl>
                                          <p:spTgt spid="92837"/>
                                        </p:tgtEl>
                                        <p:attrNameLst>
                                          <p:attrName>ppt_x</p:attrName>
                                        </p:attrNameLst>
                                      </p:cBhvr>
                                      <p:tavLst>
                                        <p:tav tm="0">
                                          <p:val>
                                            <p:strVal val="0-#ppt_w/2"/>
                                          </p:val>
                                        </p:tav>
                                        <p:tav tm="100000">
                                          <p:val>
                                            <p:strVal val="#ppt_x"/>
                                          </p:val>
                                        </p:tav>
                                      </p:tavLst>
                                    </p:anim>
                                    <p:anim calcmode="lin" valueType="num">
                                      <p:cBhvr additive="base">
                                        <p:cTn id="26" dur="500" fill="hold"/>
                                        <p:tgtEl>
                                          <p:spTgt spid="92837"/>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92838"/>
                                        </p:tgtEl>
                                        <p:attrNameLst>
                                          <p:attrName>style.visibility</p:attrName>
                                        </p:attrNameLst>
                                      </p:cBhvr>
                                      <p:to>
                                        <p:strVal val="visible"/>
                                      </p:to>
                                    </p:set>
                                    <p:anim calcmode="lin" valueType="num">
                                      <p:cBhvr additive="base">
                                        <p:cTn id="31" dur="500" fill="hold"/>
                                        <p:tgtEl>
                                          <p:spTgt spid="92838"/>
                                        </p:tgtEl>
                                        <p:attrNameLst>
                                          <p:attrName>ppt_x</p:attrName>
                                        </p:attrNameLst>
                                      </p:cBhvr>
                                      <p:tavLst>
                                        <p:tav tm="0">
                                          <p:val>
                                            <p:strVal val="0-#ppt_w/2"/>
                                          </p:val>
                                        </p:tav>
                                        <p:tav tm="100000">
                                          <p:val>
                                            <p:strVal val="#ppt_x"/>
                                          </p:val>
                                        </p:tav>
                                      </p:tavLst>
                                    </p:anim>
                                    <p:anim calcmode="lin" valueType="num">
                                      <p:cBhvr additive="base">
                                        <p:cTn id="32" dur="500" fill="hold"/>
                                        <p:tgtEl>
                                          <p:spTgt spid="92838"/>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92832"/>
                                        </p:tgtEl>
                                        <p:attrNameLst>
                                          <p:attrName>style.visibility</p:attrName>
                                        </p:attrNameLst>
                                      </p:cBhvr>
                                      <p:to>
                                        <p:strVal val="visible"/>
                                      </p:to>
                                    </p:set>
                                    <p:anim calcmode="lin" valueType="num">
                                      <p:cBhvr additive="base">
                                        <p:cTn id="37" dur="500" fill="hold"/>
                                        <p:tgtEl>
                                          <p:spTgt spid="92832"/>
                                        </p:tgtEl>
                                        <p:attrNameLst>
                                          <p:attrName>ppt_x</p:attrName>
                                        </p:attrNameLst>
                                      </p:cBhvr>
                                      <p:tavLst>
                                        <p:tav tm="0">
                                          <p:val>
                                            <p:strVal val="0-#ppt_w/2"/>
                                          </p:val>
                                        </p:tav>
                                        <p:tav tm="100000">
                                          <p:val>
                                            <p:strVal val="#ppt_x"/>
                                          </p:val>
                                        </p:tav>
                                      </p:tavLst>
                                    </p:anim>
                                    <p:anim calcmode="lin" valueType="num">
                                      <p:cBhvr additive="base">
                                        <p:cTn id="38" dur="500" fill="hold"/>
                                        <p:tgtEl>
                                          <p:spTgt spid="92832"/>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92833"/>
                                        </p:tgtEl>
                                        <p:attrNameLst>
                                          <p:attrName>style.visibility</p:attrName>
                                        </p:attrNameLst>
                                      </p:cBhvr>
                                      <p:to>
                                        <p:strVal val="visible"/>
                                      </p:to>
                                    </p:set>
                                    <p:anim calcmode="lin" valueType="num">
                                      <p:cBhvr additive="base">
                                        <p:cTn id="43" dur="500" fill="hold"/>
                                        <p:tgtEl>
                                          <p:spTgt spid="92833"/>
                                        </p:tgtEl>
                                        <p:attrNameLst>
                                          <p:attrName>ppt_x</p:attrName>
                                        </p:attrNameLst>
                                      </p:cBhvr>
                                      <p:tavLst>
                                        <p:tav tm="0">
                                          <p:val>
                                            <p:strVal val="0-#ppt_w/2"/>
                                          </p:val>
                                        </p:tav>
                                        <p:tav tm="100000">
                                          <p:val>
                                            <p:strVal val="#ppt_x"/>
                                          </p:val>
                                        </p:tav>
                                      </p:tavLst>
                                    </p:anim>
                                    <p:anim calcmode="lin" valueType="num">
                                      <p:cBhvr additive="base">
                                        <p:cTn id="44" dur="500" fill="hold"/>
                                        <p:tgtEl>
                                          <p:spTgt spid="92833"/>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EF87A92-BEB0-4121-96E3-6266416E6F5B}" type="slidenum">
              <a:rPr lang="en-GB"/>
              <a:pPr>
                <a:defRPr/>
              </a:pPr>
              <a:t>5</a:t>
            </a:fld>
            <a:endParaRPr lang="en-GB">
              <a:latin typeface="Times New Roman" pitchFamily="18" charset="0"/>
            </a:endParaRPr>
          </a:p>
        </p:txBody>
      </p:sp>
      <p:pic>
        <p:nvPicPr>
          <p:cNvPr id="23554" name="Picture 3"/>
          <p:cNvPicPr>
            <a:picLocks noChangeAspect="1" noChangeArrowheads="1"/>
          </p:cNvPicPr>
          <p:nvPr/>
        </p:nvPicPr>
        <p:blipFill>
          <a:blip r:embed="rId3"/>
          <a:srcRect/>
          <a:stretch>
            <a:fillRect/>
          </a:stretch>
        </p:blipFill>
        <p:spPr bwMode="auto">
          <a:xfrm>
            <a:off x="1905000" y="1752600"/>
            <a:ext cx="5486400" cy="4397375"/>
          </a:xfrm>
          <a:prstGeom prst="rect">
            <a:avLst/>
          </a:prstGeom>
          <a:noFill/>
          <a:ln w="38100">
            <a:noFill/>
            <a:miter lim="800000"/>
            <a:headEnd type="none" w="sm" len="sm"/>
            <a:tailEnd type="none" w="lg" len="med"/>
          </a:ln>
        </p:spPr>
      </p:pic>
      <p:sp>
        <p:nvSpPr>
          <p:cNvPr id="23555" name="Text Box 4"/>
          <p:cNvSpPr txBox="1">
            <a:spLocks noChangeArrowheads="1"/>
          </p:cNvSpPr>
          <p:nvPr/>
        </p:nvSpPr>
        <p:spPr bwMode="auto">
          <a:xfrm>
            <a:off x="669925" y="1106488"/>
            <a:ext cx="4059238" cy="457200"/>
          </a:xfrm>
          <a:prstGeom prst="rect">
            <a:avLst/>
          </a:prstGeom>
          <a:noFill/>
          <a:ln w="25400">
            <a:noFill/>
            <a:miter lim="800000"/>
            <a:headEnd type="none" w="sm" len="sm"/>
            <a:tailEnd type="none" w="lg" len="med"/>
          </a:ln>
        </p:spPr>
        <p:txBody>
          <a:bodyPr wrap="none" lIns="92075" tIns="46038" rIns="92075" bIns="46038">
            <a:spAutoFit/>
          </a:bodyPr>
          <a:lstStyle/>
          <a:p>
            <a:pPr eaLnBrk="0" hangingPunct="0"/>
            <a:r>
              <a:rPr lang="en-GB" b="1">
                <a:latin typeface="Arial" charset="0"/>
              </a:rPr>
              <a:t>What happens in practice?</a:t>
            </a:r>
            <a:endParaRPr lang="en-US" b="1">
              <a:latin typeface="Arial" charset="0"/>
            </a:endParaRPr>
          </a:p>
        </p:txBody>
      </p:sp>
      <p:sp>
        <p:nvSpPr>
          <p:cNvPr id="7" name="Footer Placeholder 4"/>
          <p:cNvSpPr txBox="1">
            <a:spLocks/>
          </p:cNvSpPr>
          <p:nvPr/>
        </p:nvSpPr>
        <p:spPr bwMode="auto">
          <a:xfrm>
            <a:off x="2643188" y="6215063"/>
            <a:ext cx="4038600" cy="457200"/>
          </a:xfrm>
          <a:prstGeom prst="rect">
            <a:avLst/>
          </a:prstGeom>
          <a:noFill/>
          <a:ln w="9525">
            <a:noFill/>
            <a:miter lim="800000"/>
            <a:headEnd/>
            <a:tailEnd/>
          </a:ln>
          <a:effectLst/>
        </p:spPr>
        <p:txBody>
          <a:bodyPr/>
          <a:lstStyle/>
          <a:p>
            <a:pPr algn="ctr" eaLnBrk="0" hangingPunct="0">
              <a:defRPr/>
            </a:pPr>
            <a:r>
              <a:rPr lang="en-GB" sz="1400" dirty="0">
                <a:latin typeface="+mn-lt"/>
                <a:cs typeface="+mn-cs"/>
              </a:rPr>
              <a:t> </a:t>
            </a:r>
            <a:r>
              <a:rPr lang="en-GB" sz="1400" i="1" dirty="0">
                <a:solidFill>
                  <a:srgbClr val="339966"/>
                </a:solidFill>
                <a:latin typeface="Book Antiqua" pitchFamily="18" charset="0"/>
                <a:cs typeface="Times New Roman" pitchFamily="18" charset="0"/>
              </a:rPr>
              <a:t>Regional and Local Economics (RELOCE) </a:t>
            </a:r>
          </a:p>
          <a:p>
            <a:pPr algn="ctr" eaLnBrk="0" hangingPunct="0">
              <a:defRPr/>
            </a:pPr>
            <a:r>
              <a:rPr lang="en-GB" sz="1400" i="1" dirty="0">
                <a:solidFill>
                  <a:srgbClr val="339966"/>
                </a:solidFill>
                <a:latin typeface="Book Antiqua" pitchFamily="18" charset="0"/>
                <a:cs typeface="Times New Roman" pitchFamily="18" charset="0"/>
              </a:rPr>
              <a:t>Lecture slides – Lecture 5a</a:t>
            </a:r>
            <a:endParaRPr lang="en-GB" sz="1400" dirty="0">
              <a:latin typeface="+mn-lt"/>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GB" smtClean="0"/>
              <a:t> </a:t>
            </a:r>
            <a:r>
              <a:rPr lang="en-GB" i="1" smtClean="0">
                <a:solidFill>
                  <a:srgbClr val="339966"/>
                </a:solidFill>
                <a:latin typeface="Book Antiqua" pitchFamily="18" charset="0"/>
                <a:cs typeface="Times New Roman" pitchFamily="18" charset="0"/>
              </a:rPr>
              <a:t>Regional and Local Economic Analysis (RELOCE) Lecture slides – Lecture 9</a:t>
            </a:r>
            <a:endParaRPr lang="en-GB"/>
          </a:p>
        </p:txBody>
      </p:sp>
      <p:sp>
        <p:nvSpPr>
          <p:cNvPr id="3" name="Slide Number Placeholder 2"/>
          <p:cNvSpPr>
            <a:spLocks noGrp="1"/>
          </p:cNvSpPr>
          <p:nvPr>
            <p:ph type="sldNum" sz="quarter" idx="12"/>
          </p:nvPr>
        </p:nvSpPr>
        <p:spPr/>
        <p:txBody>
          <a:bodyPr/>
          <a:lstStyle/>
          <a:p>
            <a:pPr>
              <a:defRPr/>
            </a:pPr>
            <a:fld id="{60F7F581-48D8-4E64-8B6E-EA066431FA57}" type="slidenum">
              <a:rPr lang="en-GB" smtClean="0"/>
              <a:pPr>
                <a:defRPr/>
              </a:pPr>
              <a:t>6</a:t>
            </a:fld>
            <a:endParaRPr lang="en-GB">
              <a:latin typeface="Times New Roman" pitchFamily="18" charset="0"/>
            </a:endParaRPr>
          </a:p>
        </p:txBody>
      </p:sp>
      <p:graphicFrame>
        <p:nvGraphicFramePr>
          <p:cNvPr id="4" name="Table 3"/>
          <p:cNvGraphicFramePr>
            <a:graphicFrameLocks noGrp="1"/>
          </p:cNvGraphicFramePr>
          <p:nvPr/>
        </p:nvGraphicFramePr>
        <p:xfrm>
          <a:off x="928688" y="1543050"/>
          <a:ext cx="7572375" cy="3700463"/>
        </p:xfrm>
        <a:graphic>
          <a:graphicData uri="http://schemas.openxmlformats.org/drawingml/2006/table">
            <a:tbl>
              <a:tblPr/>
              <a:tblGrid>
                <a:gridCol w="1928772"/>
                <a:gridCol w="806237"/>
                <a:gridCol w="806237"/>
                <a:gridCol w="806237"/>
                <a:gridCol w="806237"/>
                <a:gridCol w="806237"/>
                <a:gridCol w="806237"/>
                <a:gridCol w="806237"/>
              </a:tblGrid>
              <a:tr h="272800">
                <a:tc>
                  <a:txBody>
                    <a:bodyPr/>
                    <a:lstStyle/>
                    <a:p>
                      <a:pPr>
                        <a:spcAft>
                          <a:spcPts val="0"/>
                        </a:spcAft>
                      </a:pPr>
                      <a:endParaRPr lang="en-US" sz="1400" dirty="0">
                        <a:latin typeface="Arial" pitchFamily="34" charset="0"/>
                        <a:ea typeface="Times New Roman"/>
                        <a:cs typeface="Arial" pitchFamily="34" charset="0"/>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1960-61</a:t>
                      </a: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1965-66</a:t>
                      </a: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1970-71</a:t>
                      </a: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1975-76</a:t>
                      </a: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1980-81</a:t>
                      </a: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1985-86</a:t>
                      </a: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1990-91</a:t>
                      </a:r>
                    </a:p>
                  </a:txBody>
                  <a:tcPr marL="68580" marR="68580" marT="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72800">
                <a:tc>
                  <a:txBody>
                    <a:bodyPr/>
                    <a:lstStyle/>
                    <a:p>
                      <a:pPr>
                        <a:spcAft>
                          <a:spcPts val="0"/>
                        </a:spcAft>
                        <a:tabLst>
                          <a:tab pos="2637155" algn="ctr"/>
                          <a:tab pos="5274310" algn="r"/>
                          <a:tab pos="457200" algn="l"/>
                        </a:tabLst>
                      </a:pPr>
                      <a:r>
                        <a:rPr lang="en-US" sz="1400" dirty="0">
                          <a:latin typeface="Arial" pitchFamily="34" charset="0"/>
                          <a:ea typeface="Times New Roman"/>
                          <a:cs typeface="Arial" pitchFamily="34" charset="0"/>
                        </a:rPr>
                        <a:t>Northern</a:t>
                      </a: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-4.4</a:t>
                      </a: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-0.5</a:t>
                      </a: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-0.5</a:t>
                      </a: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1.1</a:t>
                      </a: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-2.6</a:t>
                      </a: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-2.3</a:t>
                      </a: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0.8</a:t>
                      </a: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tcPr>
                </a:tc>
              </a:tr>
              <a:tr h="398875">
                <a:tc>
                  <a:txBody>
                    <a:bodyPr/>
                    <a:lstStyle/>
                    <a:p>
                      <a:pPr>
                        <a:spcAft>
                          <a:spcPts val="0"/>
                        </a:spcAft>
                      </a:pPr>
                      <a:r>
                        <a:rPr lang="en-US" sz="1400" dirty="0">
                          <a:latin typeface="Arial" pitchFamily="34" charset="0"/>
                          <a:ea typeface="Times New Roman"/>
                          <a:cs typeface="Arial" pitchFamily="34" charset="0"/>
                        </a:rPr>
                        <a:t>Yorkshire &amp; Humberside</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-2.2</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0.7</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-5.3</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-2.9</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-3.5</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-4.9</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-1.2</a:t>
                      </a:r>
                    </a:p>
                  </a:txBody>
                  <a:tcPr marL="68580" marR="68580" marT="0" marB="0" anchor="ctr">
                    <a:lnL>
                      <a:noFill/>
                    </a:lnL>
                    <a:lnR>
                      <a:noFill/>
                    </a:lnR>
                    <a:lnT>
                      <a:noFill/>
                    </a:lnT>
                    <a:lnB>
                      <a:noFill/>
                    </a:lnB>
                  </a:tcPr>
                </a:tc>
              </a:tr>
              <a:tr h="272800">
                <a:tc>
                  <a:txBody>
                    <a:bodyPr/>
                    <a:lstStyle/>
                    <a:p>
                      <a:pPr>
                        <a:spcAft>
                          <a:spcPts val="0"/>
                        </a:spcAft>
                      </a:pPr>
                      <a:r>
                        <a:rPr lang="en-US" sz="1400">
                          <a:latin typeface="Arial" pitchFamily="34" charset="0"/>
                          <a:ea typeface="Times New Roman"/>
                          <a:cs typeface="Arial" pitchFamily="34" charset="0"/>
                        </a:rPr>
                        <a:t>North West</a:t>
                      </a: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dirty="0">
                          <a:latin typeface="Arial" pitchFamily="34" charset="0"/>
                          <a:ea typeface="Times New Roman"/>
                          <a:cs typeface="Arial" pitchFamily="34" charset="0"/>
                        </a:rPr>
                        <a:t>-1.7</a:t>
                      </a: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a:latin typeface="Arial" pitchFamily="34" charset="0"/>
                          <a:ea typeface="Times New Roman"/>
                          <a:cs typeface="Arial" pitchFamily="34" charset="0"/>
                        </a:rPr>
                        <a:t>-0.5</a:t>
                      </a: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a:latin typeface="Arial" pitchFamily="34" charset="0"/>
                          <a:ea typeface="Times New Roman"/>
                          <a:cs typeface="Arial" pitchFamily="34" charset="0"/>
                        </a:rPr>
                        <a:t>-4.1</a:t>
                      </a: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dirty="0">
                          <a:latin typeface="Arial" pitchFamily="34" charset="0"/>
                          <a:ea typeface="Times New Roman"/>
                          <a:cs typeface="Arial" pitchFamily="34" charset="0"/>
                        </a:rPr>
                        <a:t>-4.7</a:t>
                      </a: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dirty="0">
                          <a:latin typeface="Arial" pitchFamily="34" charset="0"/>
                          <a:ea typeface="Times New Roman"/>
                          <a:cs typeface="Arial" pitchFamily="34" charset="0"/>
                        </a:rPr>
                        <a:t>-8.1</a:t>
                      </a: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dirty="0">
                          <a:latin typeface="Arial" pitchFamily="34" charset="0"/>
                          <a:ea typeface="Times New Roman"/>
                          <a:cs typeface="Arial" pitchFamily="34" charset="0"/>
                        </a:rPr>
                        <a:t>-7.5</a:t>
                      </a: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dirty="0">
                          <a:latin typeface="Arial" pitchFamily="34" charset="0"/>
                          <a:ea typeface="Times New Roman"/>
                          <a:cs typeface="Arial" pitchFamily="34" charset="0"/>
                        </a:rPr>
                        <a:t>-2</a:t>
                      </a:r>
                    </a:p>
                  </a:txBody>
                  <a:tcPr marL="68580" marR="68580" marT="0" marB="0" anchor="ctr">
                    <a:lnL>
                      <a:noFill/>
                    </a:lnL>
                    <a:lnR>
                      <a:noFill/>
                    </a:lnR>
                    <a:lnT>
                      <a:noFill/>
                    </a:lnT>
                    <a:lnB>
                      <a:noFill/>
                    </a:lnB>
                    <a:solidFill>
                      <a:srgbClr val="FFFF00"/>
                    </a:solidFill>
                  </a:tcPr>
                </a:tc>
              </a:tr>
              <a:tr h="272800">
                <a:tc>
                  <a:txBody>
                    <a:bodyPr/>
                    <a:lstStyle/>
                    <a:p>
                      <a:pPr>
                        <a:spcAft>
                          <a:spcPts val="0"/>
                        </a:spcAft>
                      </a:pPr>
                      <a:r>
                        <a:rPr lang="en-US" sz="1400" b="1">
                          <a:latin typeface="Arial" pitchFamily="34" charset="0"/>
                          <a:ea typeface="Times New Roman"/>
                          <a:cs typeface="Arial" pitchFamily="34" charset="0"/>
                        </a:rPr>
                        <a:t>East Midlands</a:t>
                      </a:r>
                      <a:endParaRPr lang="en-US" sz="140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a:latin typeface="Arial" pitchFamily="34" charset="0"/>
                          <a:ea typeface="Times New Roman"/>
                          <a:cs typeface="Arial" pitchFamily="34" charset="0"/>
                        </a:rPr>
                        <a:t>3</a:t>
                      </a:r>
                      <a:endParaRPr lang="en-US" sz="140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dirty="0">
                          <a:latin typeface="Arial" pitchFamily="34" charset="0"/>
                          <a:ea typeface="Times New Roman"/>
                          <a:cs typeface="Arial" pitchFamily="34" charset="0"/>
                        </a:rPr>
                        <a:t>4.4</a:t>
                      </a:r>
                      <a:endParaRPr lang="en-US" sz="1400" dirty="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a:latin typeface="Arial" pitchFamily="34" charset="0"/>
                          <a:ea typeface="Times New Roman"/>
                          <a:cs typeface="Arial" pitchFamily="34" charset="0"/>
                        </a:rPr>
                        <a:t>2.6</a:t>
                      </a:r>
                      <a:endParaRPr lang="en-US" sz="140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dirty="0">
                          <a:latin typeface="Arial" pitchFamily="34" charset="0"/>
                          <a:ea typeface="Times New Roman"/>
                          <a:cs typeface="Arial" pitchFamily="34" charset="0"/>
                        </a:rPr>
                        <a:t>3</a:t>
                      </a:r>
                      <a:endParaRPr lang="en-US" sz="1400" dirty="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dirty="0">
                          <a:latin typeface="Arial" pitchFamily="34" charset="0"/>
                          <a:ea typeface="Times New Roman"/>
                          <a:cs typeface="Arial" pitchFamily="34" charset="0"/>
                        </a:rPr>
                        <a:t>2.7</a:t>
                      </a:r>
                      <a:endParaRPr lang="en-US" sz="1400" dirty="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dirty="0">
                          <a:latin typeface="Arial" pitchFamily="34" charset="0"/>
                          <a:ea typeface="Times New Roman"/>
                          <a:cs typeface="Arial" pitchFamily="34" charset="0"/>
                        </a:rPr>
                        <a:t>4.6</a:t>
                      </a:r>
                      <a:endParaRPr lang="en-US" sz="1400" dirty="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dirty="0">
                          <a:latin typeface="Arial" pitchFamily="34" charset="0"/>
                          <a:ea typeface="Times New Roman"/>
                          <a:cs typeface="Arial" pitchFamily="34" charset="0"/>
                        </a:rPr>
                        <a:t>1.5</a:t>
                      </a:r>
                      <a:endParaRPr lang="en-US" sz="1400" dirty="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r>
              <a:tr h="272800">
                <a:tc>
                  <a:txBody>
                    <a:bodyPr/>
                    <a:lstStyle/>
                    <a:p>
                      <a:pPr>
                        <a:spcAft>
                          <a:spcPts val="0"/>
                        </a:spcAft>
                      </a:pPr>
                      <a:r>
                        <a:rPr lang="en-US" sz="1400">
                          <a:latin typeface="Arial" pitchFamily="34" charset="0"/>
                          <a:ea typeface="Times New Roman"/>
                          <a:cs typeface="Arial" pitchFamily="34" charset="0"/>
                        </a:rPr>
                        <a:t>West Midlands</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2.2</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-0.6</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-2.7</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-5.3</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-4.4</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-4.6</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-1.5</a:t>
                      </a:r>
                    </a:p>
                  </a:txBody>
                  <a:tcPr marL="68580" marR="68580" marT="0" marB="0" anchor="ctr">
                    <a:lnL>
                      <a:noFill/>
                    </a:lnL>
                    <a:lnR>
                      <a:noFill/>
                    </a:lnR>
                    <a:lnT>
                      <a:noFill/>
                    </a:lnT>
                    <a:lnB>
                      <a:noFill/>
                    </a:lnB>
                  </a:tcPr>
                </a:tc>
              </a:tr>
              <a:tr h="272800">
                <a:tc>
                  <a:txBody>
                    <a:bodyPr/>
                    <a:lstStyle/>
                    <a:p>
                      <a:pPr>
                        <a:spcAft>
                          <a:spcPts val="0"/>
                        </a:spcAft>
                      </a:pPr>
                      <a:r>
                        <a:rPr lang="en-US" sz="1400" b="1">
                          <a:latin typeface="Arial" pitchFamily="34" charset="0"/>
                          <a:ea typeface="Times New Roman"/>
                          <a:cs typeface="Arial" pitchFamily="34" charset="0"/>
                        </a:rPr>
                        <a:t>East Anglia</a:t>
                      </a:r>
                      <a:endParaRPr lang="en-US" sz="140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a:latin typeface="Arial" pitchFamily="34" charset="0"/>
                          <a:ea typeface="Times New Roman"/>
                          <a:cs typeface="Arial" pitchFamily="34" charset="0"/>
                        </a:rPr>
                        <a:t>0.6</a:t>
                      </a:r>
                      <a:endParaRPr lang="en-US" sz="140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a:latin typeface="Arial" pitchFamily="34" charset="0"/>
                          <a:ea typeface="Times New Roman"/>
                          <a:cs typeface="Arial" pitchFamily="34" charset="0"/>
                        </a:rPr>
                        <a:t>3.4</a:t>
                      </a:r>
                      <a:endParaRPr lang="en-US" sz="140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a:latin typeface="Arial" pitchFamily="34" charset="0"/>
                          <a:ea typeface="Times New Roman"/>
                          <a:cs typeface="Arial" pitchFamily="34" charset="0"/>
                        </a:rPr>
                        <a:t>6.2</a:t>
                      </a:r>
                      <a:endParaRPr lang="en-US" sz="140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dirty="0">
                          <a:latin typeface="Arial" pitchFamily="34" charset="0"/>
                          <a:ea typeface="Times New Roman"/>
                          <a:cs typeface="Arial" pitchFamily="34" charset="0"/>
                        </a:rPr>
                        <a:t>6</a:t>
                      </a:r>
                      <a:endParaRPr lang="en-US" sz="1400" dirty="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dirty="0">
                          <a:latin typeface="Arial" pitchFamily="34" charset="0"/>
                          <a:ea typeface="Times New Roman"/>
                          <a:cs typeface="Arial" pitchFamily="34" charset="0"/>
                        </a:rPr>
                        <a:t>3.8</a:t>
                      </a:r>
                      <a:endParaRPr lang="en-US" sz="1400" dirty="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dirty="0">
                          <a:latin typeface="Arial" pitchFamily="34" charset="0"/>
                          <a:ea typeface="Times New Roman"/>
                          <a:cs typeface="Arial" pitchFamily="34" charset="0"/>
                        </a:rPr>
                        <a:t>7.2</a:t>
                      </a:r>
                      <a:endParaRPr lang="en-US" sz="1400" dirty="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dirty="0">
                          <a:latin typeface="Arial" pitchFamily="34" charset="0"/>
                          <a:ea typeface="Times New Roman"/>
                          <a:cs typeface="Arial" pitchFamily="34" charset="0"/>
                        </a:rPr>
                        <a:t>3.8</a:t>
                      </a:r>
                      <a:endParaRPr lang="en-US" sz="1400" dirty="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r>
              <a:tr h="272800">
                <a:tc>
                  <a:txBody>
                    <a:bodyPr/>
                    <a:lstStyle/>
                    <a:p>
                      <a:pPr>
                        <a:spcAft>
                          <a:spcPts val="0"/>
                        </a:spcAft>
                      </a:pPr>
                      <a:r>
                        <a:rPr lang="en-US" sz="1400">
                          <a:latin typeface="Arial" pitchFamily="34" charset="0"/>
                          <a:ea typeface="Times New Roman"/>
                          <a:cs typeface="Arial" pitchFamily="34" charset="0"/>
                        </a:rPr>
                        <a:t>South East</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9.2</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-5.2</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0.3</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-7.7</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7.4</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-0.6</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-10.6</a:t>
                      </a:r>
                    </a:p>
                  </a:txBody>
                  <a:tcPr marL="68580" marR="68580" marT="0" marB="0" anchor="ctr">
                    <a:lnL>
                      <a:noFill/>
                    </a:lnL>
                    <a:lnR>
                      <a:noFill/>
                    </a:lnR>
                    <a:lnT>
                      <a:noFill/>
                    </a:lnT>
                    <a:lnB>
                      <a:noFill/>
                    </a:lnB>
                  </a:tcPr>
                </a:tc>
              </a:tr>
              <a:tr h="272800">
                <a:tc>
                  <a:txBody>
                    <a:bodyPr/>
                    <a:lstStyle/>
                    <a:p>
                      <a:pPr>
                        <a:spcAft>
                          <a:spcPts val="0"/>
                        </a:spcAft>
                      </a:pPr>
                      <a:r>
                        <a:rPr lang="en-US" sz="1400" b="1">
                          <a:latin typeface="Arial" pitchFamily="34" charset="0"/>
                          <a:ea typeface="Times New Roman"/>
                          <a:cs typeface="Arial" pitchFamily="34" charset="0"/>
                        </a:rPr>
                        <a:t>South West</a:t>
                      </a:r>
                      <a:endParaRPr lang="en-US" sz="140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a:latin typeface="Arial" pitchFamily="34" charset="0"/>
                          <a:ea typeface="Times New Roman"/>
                          <a:cs typeface="Arial" pitchFamily="34" charset="0"/>
                        </a:rPr>
                        <a:t>5.1</a:t>
                      </a:r>
                      <a:endParaRPr lang="en-US" sz="140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a:latin typeface="Arial" pitchFamily="34" charset="0"/>
                          <a:ea typeface="Times New Roman"/>
                          <a:cs typeface="Arial" pitchFamily="34" charset="0"/>
                        </a:rPr>
                        <a:t>5.3</a:t>
                      </a:r>
                      <a:endParaRPr lang="en-US" sz="140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a:latin typeface="Arial" pitchFamily="34" charset="0"/>
                          <a:ea typeface="Times New Roman"/>
                          <a:cs typeface="Arial" pitchFamily="34" charset="0"/>
                        </a:rPr>
                        <a:t>8.4</a:t>
                      </a:r>
                      <a:endParaRPr lang="en-US" sz="140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a:latin typeface="Arial" pitchFamily="34" charset="0"/>
                          <a:ea typeface="Times New Roman"/>
                          <a:cs typeface="Arial" pitchFamily="34" charset="0"/>
                        </a:rPr>
                        <a:t>8.2</a:t>
                      </a:r>
                      <a:endParaRPr lang="en-US" sz="140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a:latin typeface="Arial" pitchFamily="34" charset="0"/>
                          <a:ea typeface="Times New Roman"/>
                          <a:cs typeface="Arial" pitchFamily="34" charset="0"/>
                        </a:rPr>
                        <a:t>7.2</a:t>
                      </a:r>
                      <a:endParaRPr lang="en-US" sz="140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dirty="0">
                          <a:latin typeface="Arial" pitchFamily="34" charset="0"/>
                          <a:ea typeface="Times New Roman"/>
                          <a:cs typeface="Arial" pitchFamily="34" charset="0"/>
                        </a:rPr>
                        <a:t>13</a:t>
                      </a:r>
                      <a:endParaRPr lang="en-US" sz="1400" dirty="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c>
                  <a:txBody>
                    <a:bodyPr/>
                    <a:lstStyle/>
                    <a:p>
                      <a:pPr algn="ctr">
                        <a:spcBef>
                          <a:spcPts val="300"/>
                        </a:spcBef>
                        <a:spcAft>
                          <a:spcPts val="300"/>
                        </a:spcAft>
                      </a:pPr>
                      <a:r>
                        <a:rPr lang="en-US" sz="1400" b="1" dirty="0">
                          <a:latin typeface="Arial" pitchFamily="34" charset="0"/>
                          <a:ea typeface="Times New Roman"/>
                          <a:cs typeface="Arial" pitchFamily="34" charset="0"/>
                        </a:rPr>
                        <a:t>6.6</a:t>
                      </a:r>
                      <a:endParaRPr lang="en-US" sz="1400" dirty="0">
                        <a:latin typeface="Arial" pitchFamily="34" charset="0"/>
                        <a:ea typeface="Times New Roman"/>
                        <a:cs typeface="Arial" pitchFamily="34" charset="0"/>
                      </a:endParaRPr>
                    </a:p>
                  </a:txBody>
                  <a:tcPr marL="68580" marR="68580" marT="0" marB="0" anchor="ctr">
                    <a:lnL>
                      <a:noFill/>
                    </a:lnL>
                    <a:lnR>
                      <a:noFill/>
                    </a:lnR>
                    <a:lnT>
                      <a:noFill/>
                    </a:lnT>
                    <a:lnB>
                      <a:noFill/>
                    </a:lnB>
                    <a:solidFill>
                      <a:srgbClr val="FFFF00"/>
                    </a:solidFill>
                  </a:tcPr>
                </a:tc>
              </a:tr>
              <a:tr h="272800">
                <a:tc>
                  <a:txBody>
                    <a:bodyPr/>
                    <a:lstStyle/>
                    <a:p>
                      <a:pPr>
                        <a:spcAft>
                          <a:spcPts val="0"/>
                        </a:spcAft>
                      </a:pPr>
                      <a:r>
                        <a:rPr lang="en-US" sz="1400">
                          <a:latin typeface="Arial" pitchFamily="34" charset="0"/>
                          <a:ea typeface="Times New Roman"/>
                          <a:cs typeface="Arial" pitchFamily="34" charset="0"/>
                        </a:rPr>
                        <a:t>Wales</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-1.9</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-0.3</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0.1</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1.7</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-0.7</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1</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0.5</a:t>
                      </a:r>
                    </a:p>
                  </a:txBody>
                  <a:tcPr marL="68580" marR="68580" marT="0" marB="0" anchor="ctr">
                    <a:lnL>
                      <a:noFill/>
                    </a:lnL>
                    <a:lnR>
                      <a:noFill/>
                    </a:lnR>
                    <a:lnT>
                      <a:noFill/>
                    </a:lnT>
                    <a:lnB>
                      <a:noFill/>
                    </a:lnB>
                  </a:tcPr>
                </a:tc>
              </a:tr>
              <a:tr h="272800">
                <a:tc>
                  <a:txBody>
                    <a:bodyPr/>
                    <a:lstStyle/>
                    <a:p>
                      <a:pPr>
                        <a:spcAft>
                          <a:spcPts val="0"/>
                        </a:spcAft>
                      </a:pPr>
                      <a:r>
                        <a:rPr lang="en-US" sz="1400">
                          <a:latin typeface="Arial" pitchFamily="34" charset="0"/>
                          <a:ea typeface="Times New Roman"/>
                          <a:cs typeface="Arial" pitchFamily="34" charset="0"/>
                        </a:rPr>
                        <a:t>Scotland</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-9.7</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-6.7</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-5.1</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0.5</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-1.9</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-5.9</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2</a:t>
                      </a:r>
                    </a:p>
                  </a:txBody>
                  <a:tcPr marL="68580" marR="68580" marT="0" marB="0" anchor="ctr">
                    <a:lnL>
                      <a:noFill/>
                    </a:lnL>
                    <a:lnR>
                      <a:noFill/>
                    </a:lnR>
                    <a:lnT>
                      <a:noFill/>
                    </a:lnT>
                    <a:lnB>
                      <a:noFill/>
                    </a:lnB>
                  </a:tcPr>
                </a:tc>
              </a:tr>
              <a:tr h="272800">
                <a:tc>
                  <a:txBody>
                    <a:bodyPr/>
                    <a:lstStyle/>
                    <a:p>
                      <a:pPr>
                        <a:spcAft>
                          <a:spcPts val="0"/>
                        </a:spcAft>
                      </a:pPr>
                      <a:r>
                        <a:rPr lang="en-US" sz="1400">
                          <a:latin typeface="Arial" pitchFamily="34" charset="0"/>
                          <a:ea typeface="Times New Roman"/>
                          <a:cs typeface="Arial" pitchFamily="34" charset="0"/>
                        </a:rPr>
                        <a:t>Peripheral Regions</a:t>
                      </a:r>
                      <a:r>
                        <a:rPr lang="en-US" sz="1400" baseline="30000">
                          <a:latin typeface="Arial" pitchFamily="34" charset="0"/>
                          <a:ea typeface="Times New Roman"/>
                          <a:cs typeface="Arial" pitchFamily="34" charset="0"/>
                        </a:rPr>
                        <a:t>2</a:t>
                      </a:r>
                      <a:endParaRPr lang="en-US" sz="1400">
                        <a:latin typeface="Arial" pitchFamily="34" charset="0"/>
                        <a:ea typeface="Times New Roman"/>
                        <a:cs typeface="Arial" pitchFamily="34" charset="0"/>
                      </a:endParaRP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-17.9</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-7.9</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-17.5</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-9.5</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a:latin typeface="Arial" pitchFamily="34" charset="0"/>
                          <a:ea typeface="Times New Roman"/>
                          <a:cs typeface="Arial" pitchFamily="34" charset="0"/>
                        </a:rPr>
                        <a:t>-21.1</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-24.2</a:t>
                      </a:r>
                    </a:p>
                  </a:txBody>
                  <a:tcPr marL="68580" marR="68580" marT="0" marB="0" anchor="ctr">
                    <a:lnL>
                      <a:noFill/>
                    </a:lnL>
                    <a:lnR>
                      <a:noFill/>
                    </a:lnR>
                    <a:lnT>
                      <a:noFill/>
                    </a:lnT>
                    <a:lnB>
                      <a:noFill/>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-1.3</a:t>
                      </a:r>
                    </a:p>
                  </a:txBody>
                  <a:tcPr marL="68580" marR="68580" marT="0" marB="0" anchor="ctr">
                    <a:lnL>
                      <a:noFill/>
                    </a:lnL>
                    <a:lnR>
                      <a:noFill/>
                    </a:lnR>
                    <a:lnT>
                      <a:noFill/>
                    </a:lnT>
                    <a:lnB>
                      <a:noFill/>
                    </a:lnB>
                  </a:tcPr>
                </a:tc>
              </a:tr>
              <a:tr h="272800">
                <a:tc>
                  <a:txBody>
                    <a:bodyPr/>
                    <a:lstStyle/>
                    <a:p>
                      <a:pPr>
                        <a:spcAft>
                          <a:spcPts val="0"/>
                        </a:spcAft>
                      </a:pPr>
                      <a:r>
                        <a:rPr lang="en-US" sz="1400">
                          <a:latin typeface="Arial" pitchFamily="34" charset="0"/>
                          <a:ea typeface="Times New Roman"/>
                          <a:cs typeface="Arial" pitchFamily="34" charset="0"/>
                        </a:rPr>
                        <a:t>Conurbation Regions</a:t>
                      </a:r>
                      <a:r>
                        <a:rPr lang="en-US" sz="1400" baseline="30000">
                          <a:latin typeface="Arial" pitchFamily="34" charset="0"/>
                          <a:ea typeface="Times New Roman"/>
                          <a:cs typeface="Arial" pitchFamily="34" charset="0"/>
                        </a:rPr>
                        <a:t>3</a:t>
                      </a:r>
                      <a:endParaRPr lang="en-US" sz="1400">
                        <a:latin typeface="Arial" pitchFamily="34" charset="0"/>
                        <a:ea typeface="Times New Roman"/>
                        <a:cs typeface="Arial" pitchFamily="34" charset="0"/>
                      </a:endParaRP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ctr">
                        <a:spcBef>
                          <a:spcPts val="300"/>
                        </a:spcBef>
                        <a:spcAft>
                          <a:spcPts val="300"/>
                        </a:spcAft>
                      </a:pPr>
                      <a:r>
                        <a:rPr lang="en-US" sz="1400">
                          <a:latin typeface="Arial" pitchFamily="34" charset="0"/>
                          <a:ea typeface="Times New Roman"/>
                          <a:cs typeface="Arial" pitchFamily="34" charset="0"/>
                        </a:rPr>
                        <a:t>7.5</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ctr">
                        <a:spcBef>
                          <a:spcPts val="300"/>
                        </a:spcBef>
                        <a:spcAft>
                          <a:spcPts val="300"/>
                        </a:spcAft>
                      </a:pPr>
                      <a:r>
                        <a:rPr lang="en-US" sz="1400">
                          <a:latin typeface="Arial" pitchFamily="34" charset="0"/>
                          <a:ea typeface="Times New Roman"/>
                          <a:cs typeface="Arial" pitchFamily="34" charset="0"/>
                        </a:rPr>
                        <a:t>-5.6</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ctr">
                        <a:spcBef>
                          <a:spcPts val="300"/>
                        </a:spcBef>
                        <a:spcAft>
                          <a:spcPts val="300"/>
                        </a:spcAft>
                      </a:pPr>
                      <a:r>
                        <a:rPr lang="en-US" sz="1400">
                          <a:latin typeface="Arial" pitchFamily="34" charset="0"/>
                          <a:ea typeface="Times New Roman"/>
                          <a:cs typeface="Arial" pitchFamily="34" charset="0"/>
                        </a:rPr>
                        <a:t>-11.8</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ctr">
                        <a:spcBef>
                          <a:spcPts val="300"/>
                        </a:spcBef>
                        <a:spcAft>
                          <a:spcPts val="300"/>
                        </a:spcAft>
                      </a:pPr>
                      <a:r>
                        <a:rPr lang="en-US" sz="1400">
                          <a:latin typeface="Arial" pitchFamily="34" charset="0"/>
                          <a:ea typeface="Times New Roman"/>
                          <a:cs typeface="Arial" pitchFamily="34" charset="0"/>
                        </a:rPr>
                        <a:t>-20.6</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ctr">
                        <a:spcBef>
                          <a:spcPts val="300"/>
                        </a:spcBef>
                        <a:spcAft>
                          <a:spcPts val="300"/>
                        </a:spcAft>
                      </a:pPr>
                      <a:r>
                        <a:rPr lang="en-US" sz="1400">
                          <a:latin typeface="Arial" pitchFamily="34" charset="0"/>
                          <a:ea typeface="Times New Roman"/>
                          <a:cs typeface="Arial" pitchFamily="34" charset="0"/>
                        </a:rPr>
                        <a:t>-8.6</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-17.6</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ctr">
                        <a:spcBef>
                          <a:spcPts val="300"/>
                        </a:spcBef>
                        <a:spcAft>
                          <a:spcPts val="300"/>
                        </a:spcAft>
                      </a:pPr>
                      <a:r>
                        <a:rPr lang="en-US" sz="1400" dirty="0">
                          <a:latin typeface="Arial" pitchFamily="34" charset="0"/>
                          <a:ea typeface="Times New Roman"/>
                          <a:cs typeface="Arial" pitchFamily="34" charset="0"/>
                        </a:rPr>
                        <a:t>-15.3</a:t>
                      </a: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r>
            </a:tbl>
          </a:graphicData>
        </a:graphic>
      </p:graphicFrame>
      <p:sp>
        <p:nvSpPr>
          <p:cNvPr id="25711" name="Rectangle 1"/>
          <p:cNvSpPr>
            <a:spLocks noChangeArrowheads="1"/>
          </p:cNvSpPr>
          <p:nvPr/>
        </p:nvSpPr>
        <p:spPr bwMode="auto">
          <a:xfrm>
            <a:off x="428625" y="5357813"/>
            <a:ext cx="8215313" cy="1016000"/>
          </a:xfrm>
          <a:prstGeom prst="rect">
            <a:avLst/>
          </a:prstGeom>
          <a:noFill/>
          <a:ln w="9525">
            <a:noFill/>
            <a:miter lim="800000"/>
            <a:headEnd/>
            <a:tailEnd/>
          </a:ln>
        </p:spPr>
        <p:txBody>
          <a:bodyPr anchor="ctr">
            <a:spAutoFit/>
          </a:bodyPr>
          <a:lstStyle/>
          <a:p>
            <a:pPr indent="457200">
              <a:tabLst>
                <a:tab pos="457200" algn="r"/>
                <a:tab pos="2636838" algn="ctr"/>
                <a:tab pos="5273675" algn="r"/>
              </a:tabLst>
            </a:pPr>
            <a:r>
              <a:rPr lang="en-US" sz="1200" b="1">
                <a:cs typeface="Times New Roman" pitchFamily="18" charset="0"/>
              </a:rPr>
              <a:t>Table 9.1 Net migration of working age males between regions of Great Britain: 1960-91</a:t>
            </a:r>
            <a:r>
              <a:rPr lang="en-US" sz="1200" b="1" baseline="30000">
                <a:cs typeface="Times New Roman" pitchFamily="18" charset="0"/>
              </a:rPr>
              <a:t>1</a:t>
            </a:r>
            <a:endParaRPr lang="en-US" sz="1200">
              <a:latin typeface="Arial" charset="0"/>
            </a:endParaRPr>
          </a:p>
          <a:p>
            <a:pPr indent="457200" eaLnBrk="0" hangingPunct="0">
              <a:tabLst>
                <a:tab pos="457200" algn="r"/>
                <a:tab pos="2636838" algn="ctr"/>
                <a:tab pos="5273675" algn="r"/>
              </a:tabLst>
            </a:pPr>
            <a:r>
              <a:rPr lang="en-US" sz="1200">
                <a:cs typeface="Times New Roman" pitchFamily="18" charset="0"/>
              </a:rPr>
              <a:t>Source: Gordon and Molho (1998), based on the Census and NHSCR.</a:t>
            </a:r>
            <a:endParaRPr lang="en-US" sz="1200">
              <a:latin typeface="Arial" charset="0"/>
            </a:endParaRPr>
          </a:p>
          <a:p>
            <a:pPr indent="457200" eaLnBrk="0" hangingPunct="0">
              <a:tabLst>
                <a:tab pos="457200" algn="r"/>
                <a:tab pos="2636838" algn="ctr"/>
                <a:tab pos="5273675" algn="r"/>
              </a:tabLst>
            </a:pPr>
            <a:r>
              <a:rPr lang="en-US" sz="1200">
                <a:cs typeface="Times New Roman" pitchFamily="18" charset="0"/>
              </a:rPr>
              <a:t>Notes: 		1. Figures are in thousands.</a:t>
            </a:r>
            <a:endParaRPr lang="en-US" sz="1200">
              <a:latin typeface="Arial" charset="0"/>
            </a:endParaRPr>
          </a:p>
          <a:p>
            <a:pPr indent="457200" eaLnBrk="0" hangingPunct="0">
              <a:tabLst>
                <a:tab pos="457200" algn="r"/>
                <a:tab pos="2636838" algn="ctr"/>
                <a:tab pos="5273675" algn="r"/>
              </a:tabLst>
            </a:pPr>
            <a:r>
              <a:rPr lang="en-US" sz="1200">
                <a:cs typeface="Times New Roman" pitchFamily="18" charset="0"/>
              </a:rPr>
              <a:t>		2. Consists of Northern, North West, Yorkshire &amp; Humberside, Wales and Scotland.</a:t>
            </a:r>
            <a:endParaRPr lang="en-US" sz="1200">
              <a:latin typeface="Arial" charset="0"/>
            </a:endParaRPr>
          </a:p>
          <a:p>
            <a:pPr indent="457200" eaLnBrk="0" hangingPunct="0">
              <a:tabLst>
                <a:tab pos="457200" algn="r"/>
                <a:tab pos="2636838" algn="ctr"/>
                <a:tab pos="5273675" algn="r"/>
              </a:tabLst>
            </a:pPr>
            <a:r>
              <a:rPr lang="en-US" sz="1200">
                <a:cs typeface="Times New Roman" pitchFamily="18" charset="0"/>
              </a:rPr>
              <a:t>		3. Consists of South East, East Midlands, North West and Yorkshire &amp; Humberside.</a:t>
            </a:r>
            <a:endParaRPr lang="en-US" sz="1200">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B4CDDD0B-CFEB-4513-86F3-358BCFC517D1}" type="slidenum">
              <a:rPr lang="en-GB"/>
              <a:pPr>
                <a:defRPr/>
              </a:pPr>
              <a:t>7</a:t>
            </a:fld>
            <a:endParaRPr lang="en-GB" dirty="0">
              <a:latin typeface="Times New Roman" pitchFamily="18" charset="0"/>
            </a:endParaRPr>
          </a:p>
        </p:txBody>
      </p:sp>
      <p:sp>
        <p:nvSpPr>
          <p:cNvPr id="96261" name="Comment 5"/>
          <p:cNvSpPr>
            <a:spLocks noChangeArrowheads="1"/>
          </p:cNvSpPr>
          <p:nvPr/>
        </p:nvSpPr>
        <p:spPr bwMode="auto">
          <a:xfrm>
            <a:off x="228600" y="857250"/>
            <a:ext cx="7272338" cy="923925"/>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p:spPr>
        <p:txBody>
          <a:bodyPr>
            <a:spAutoFit/>
          </a:bodyPr>
          <a:lstStyle/>
          <a:p>
            <a:pPr algn="ctr">
              <a:spcBef>
                <a:spcPct val="50000"/>
              </a:spcBef>
              <a:defRPr/>
            </a:pPr>
            <a:r>
              <a:rPr lang="en-GB" sz="1800" b="1" dirty="0">
                <a:solidFill>
                  <a:srgbClr val="002060"/>
                </a:solidFill>
                <a:latin typeface="Arial" charset="0"/>
                <a:cs typeface="+mn-cs"/>
              </a:rPr>
              <a:t>Gross flows are far larger than net flows, and mask a vast movement of people migrating for a range of economic and non-economic reasons</a:t>
            </a:r>
          </a:p>
        </p:txBody>
      </p:sp>
      <p:sp>
        <p:nvSpPr>
          <p:cNvPr id="7" name="Footer Placeholder 4"/>
          <p:cNvSpPr txBox="1">
            <a:spLocks/>
          </p:cNvSpPr>
          <p:nvPr/>
        </p:nvSpPr>
        <p:spPr bwMode="auto">
          <a:xfrm>
            <a:off x="2643188" y="6215063"/>
            <a:ext cx="4038600" cy="457200"/>
          </a:xfrm>
          <a:prstGeom prst="rect">
            <a:avLst/>
          </a:prstGeom>
          <a:noFill/>
          <a:ln w="9525">
            <a:noFill/>
            <a:miter lim="800000"/>
            <a:headEnd/>
            <a:tailEnd/>
          </a:ln>
          <a:effectLst/>
        </p:spPr>
        <p:txBody>
          <a:bodyPr/>
          <a:lstStyle/>
          <a:p>
            <a:pPr algn="ctr" eaLnBrk="0" hangingPunct="0">
              <a:defRPr/>
            </a:pPr>
            <a:r>
              <a:rPr lang="en-GB" sz="1400" dirty="0">
                <a:latin typeface="+mn-lt"/>
                <a:cs typeface="+mn-cs"/>
              </a:rPr>
              <a:t> </a:t>
            </a:r>
            <a:r>
              <a:rPr lang="en-GB" sz="1400" i="1" dirty="0">
                <a:solidFill>
                  <a:srgbClr val="339966"/>
                </a:solidFill>
                <a:latin typeface="Book Antiqua" pitchFamily="18" charset="0"/>
                <a:cs typeface="Times New Roman" pitchFamily="18" charset="0"/>
              </a:rPr>
              <a:t>Regional and Local Economics (RELOCE) </a:t>
            </a:r>
          </a:p>
          <a:p>
            <a:pPr algn="ctr" eaLnBrk="0" hangingPunct="0">
              <a:defRPr/>
            </a:pPr>
            <a:r>
              <a:rPr lang="en-GB" sz="1400" i="1" dirty="0">
                <a:solidFill>
                  <a:srgbClr val="339966"/>
                </a:solidFill>
                <a:latin typeface="Book Antiqua" pitchFamily="18" charset="0"/>
                <a:cs typeface="Times New Roman" pitchFamily="18" charset="0"/>
              </a:rPr>
              <a:t>Lecture slides – Lecture 5a</a:t>
            </a:r>
            <a:endParaRPr lang="en-GB" sz="1400" dirty="0">
              <a:latin typeface="+mn-lt"/>
              <a:cs typeface="+mn-cs"/>
            </a:endParaRPr>
          </a:p>
        </p:txBody>
      </p:sp>
      <p:graphicFrame>
        <p:nvGraphicFramePr>
          <p:cNvPr id="8" name="Table 7"/>
          <p:cNvGraphicFramePr>
            <a:graphicFrameLocks noGrp="1"/>
          </p:cNvGraphicFramePr>
          <p:nvPr/>
        </p:nvGraphicFramePr>
        <p:xfrm>
          <a:off x="357159" y="2071678"/>
          <a:ext cx="8358250" cy="4077981"/>
        </p:xfrm>
        <a:graphic>
          <a:graphicData uri="http://schemas.openxmlformats.org/drawingml/2006/table">
            <a:tbl>
              <a:tblPr>
                <a:tableStyleId>{08FB837D-C827-4EFA-A057-4D05807E0F7C}</a:tableStyleId>
              </a:tblPr>
              <a:tblGrid>
                <a:gridCol w="1677274"/>
                <a:gridCol w="464843"/>
                <a:gridCol w="574217"/>
                <a:gridCol w="574217"/>
                <a:gridCol w="498263"/>
                <a:gridCol w="498263"/>
                <a:gridCol w="498263"/>
                <a:gridCol w="498263"/>
                <a:gridCol w="498263"/>
                <a:gridCol w="498263"/>
                <a:gridCol w="498263"/>
                <a:gridCol w="498263"/>
                <a:gridCol w="498263"/>
                <a:gridCol w="583332"/>
              </a:tblGrid>
              <a:tr h="271790">
                <a:tc>
                  <a:txBody>
                    <a:bodyPr/>
                    <a:lstStyle/>
                    <a:p>
                      <a:pPr algn="ctr" fontAlgn="ctr"/>
                      <a:endParaRPr lang="en-US" sz="1200" b="1" i="0" u="none" strike="noStrike" dirty="0">
                        <a:latin typeface="+mn-lt"/>
                      </a:endParaRPr>
                    </a:p>
                  </a:txBody>
                  <a:tcPr marL="0" marR="0" marT="0" marB="0" anchor="ctr">
                    <a:solidFill>
                      <a:schemeClr val="accent6">
                        <a:lumMod val="20000"/>
                        <a:lumOff val="80000"/>
                      </a:schemeClr>
                    </a:solidFill>
                  </a:tcPr>
                </a:tc>
                <a:tc gridSpan="13">
                  <a:txBody>
                    <a:bodyPr/>
                    <a:lstStyle/>
                    <a:p>
                      <a:pPr algn="ctr" fontAlgn="b"/>
                      <a:r>
                        <a:rPr lang="en-GB" sz="1200" b="1" i="0" u="none" strike="noStrike" dirty="0" smtClean="0">
                          <a:latin typeface="+mn-lt"/>
                        </a:rPr>
                        <a:t>Region of origin</a:t>
                      </a:r>
                      <a:endParaRPr lang="en-US" sz="1200" b="1" i="0" u="none" strike="noStrike" dirty="0">
                        <a:latin typeface="+mn-lt"/>
                      </a:endParaRPr>
                    </a:p>
                  </a:txBody>
                  <a:tcPr marL="0" marR="0" marT="0" marB="0" anchor="b">
                    <a:solidFill>
                      <a:schemeClr val="accent6">
                        <a:lumMod val="20000"/>
                        <a:lumOff val="80000"/>
                      </a:schemeClr>
                    </a:solidFill>
                  </a:tcPr>
                </a:tc>
                <a:tc hMerge="1">
                  <a:txBody>
                    <a:bodyPr/>
                    <a:lstStyle/>
                    <a:p>
                      <a:pPr algn="l" fontAlgn="b"/>
                      <a:endParaRPr lang="en-US" sz="1000" b="1" i="0" u="none" strike="noStrike" dirty="0">
                        <a:latin typeface="+mn-lt"/>
                      </a:endParaRPr>
                    </a:p>
                  </a:txBody>
                  <a:tcPr marL="0" marR="0" marT="0" marB="0" vert="vert270" anchor="b"/>
                </a:tc>
                <a:tc hMerge="1">
                  <a:txBody>
                    <a:bodyPr/>
                    <a:lstStyle/>
                    <a:p>
                      <a:pPr algn="l" fontAlgn="b"/>
                      <a:endParaRPr lang="en-US" sz="1000" b="1" i="0" u="none" strike="noStrike" dirty="0">
                        <a:latin typeface="+mn-lt"/>
                      </a:endParaRPr>
                    </a:p>
                  </a:txBody>
                  <a:tcPr marL="0" marR="0" marT="0" marB="0" vert="vert270" anchor="b"/>
                </a:tc>
                <a:tc hMerge="1">
                  <a:txBody>
                    <a:bodyPr/>
                    <a:lstStyle/>
                    <a:p>
                      <a:pPr algn="l" fontAlgn="b"/>
                      <a:endParaRPr lang="en-US" sz="1000" b="1" i="0" u="none" strike="noStrike" dirty="0">
                        <a:latin typeface="+mn-lt"/>
                      </a:endParaRPr>
                    </a:p>
                  </a:txBody>
                  <a:tcPr marL="0" marR="0" marT="0" marB="0" vert="vert270" anchor="b"/>
                </a:tc>
                <a:tc hMerge="1">
                  <a:txBody>
                    <a:bodyPr/>
                    <a:lstStyle/>
                    <a:p>
                      <a:pPr algn="l" fontAlgn="b"/>
                      <a:endParaRPr lang="en-US" sz="1000" b="1" i="0" u="none" strike="noStrike" dirty="0">
                        <a:latin typeface="+mn-lt"/>
                      </a:endParaRPr>
                    </a:p>
                  </a:txBody>
                  <a:tcPr marL="0" marR="0" marT="0" marB="0" vert="vert270" anchor="b"/>
                </a:tc>
                <a:tc hMerge="1">
                  <a:txBody>
                    <a:bodyPr/>
                    <a:lstStyle/>
                    <a:p>
                      <a:pPr algn="l" fontAlgn="b"/>
                      <a:endParaRPr lang="en-US" sz="1000" b="1" i="0" u="none" strike="noStrike" dirty="0">
                        <a:latin typeface="+mn-lt"/>
                      </a:endParaRPr>
                    </a:p>
                  </a:txBody>
                  <a:tcPr marL="0" marR="0" marT="0" marB="0" vert="vert270" anchor="b"/>
                </a:tc>
                <a:tc hMerge="1">
                  <a:txBody>
                    <a:bodyPr/>
                    <a:lstStyle/>
                    <a:p>
                      <a:pPr algn="l" fontAlgn="b"/>
                      <a:endParaRPr lang="en-US" sz="1000" b="1" i="0" u="none" strike="noStrike" dirty="0">
                        <a:latin typeface="+mn-lt"/>
                      </a:endParaRPr>
                    </a:p>
                  </a:txBody>
                  <a:tcPr marL="0" marR="0" marT="0" marB="0" vert="vert270" anchor="b"/>
                </a:tc>
                <a:tc hMerge="1">
                  <a:txBody>
                    <a:bodyPr/>
                    <a:lstStyle/>
                    <a:p>
                      <a:pPr algn="l" fontAlgn="b"/>
                      <a:endParaRPr lang="en-US" sz="1000" b="1" i="0" u="none" strike="noStrike" dirty="0">
                        <a:latin typeface="+mn-lt"/>
                      </a:endParaRPr>
                    </a:p>
                  </a:txBody>
                  <a:tcPr marL="0" marR="0" marT="0" marB="0" vert="vert270" anchor="b"/>
                </a:tc>
                <a:tc hMerge="1">
                  <a:txBody>
                    <a:bodyPr/>
                    <a:lstStyle/>
                    <a:p>
                      <a:pPr algn="l" fontAlgn="b"/>
                      <a:endParaRPr lang="en-US" sz="1000" b="1" i="0" u="none" strike="noStrike" dirty="0">
                        <a:latin typeface="+mn-lt"/>
                      </a:endParaRPr>
                    </a:p>
                  </a:txBody>
                  <a:tcPr marL="0" marR="0" marT="0" marB="0" vert="vert270" anchor="b"/>
                </a:tc>
                <a:tc hMerge="1">
                  <a:txBody>
                    <a:bodyPr/>
                    <a:lstStyle/>
                    <a:p>
                      <a:pPr algn="l" fontAlgn="b"/>
                      <a:endParaRPr lang="en-US" sz="1000" b="1" i="0" u="none" strike="noStrike" dirty="0">
                        <a:latin typeface="+mn-lt"/>
                      </a:endParaRPr>
                    </a:p>
                  </a:txBody>
                  <a:tcPr marL="0" marR="0" marT="0" marB="0" vert="vert270" anchor="b"/>
                </a:tc>
                <a:tc hMerge="1">
                  <a:txBody>
                    <a:bodyPr/>
                    <a:lstStyle/>
                    <a:p>
                      <a:pPr algn="l" fontAlgn="b"/>
                      <a:endParaRPr lang="en-US" sz="1000" b="1" i="0" u="none" strike="noStrike" dirty="0">
                        <a:latin typeface="+mn-lt"/>
                      </a:endParaRPr>
                    </a:p>
                  </a:txBody>
                  <a:tcPr marL="0" marR="0" marT="0" marB="0" vert="vert270" anchor="b"/>
                </a:tc>
                <a:tc hMerge="1">
                  <a:txBody>
                    <a:bodyPr/>
                    <a:lstStyle/>
                    <a:p>
                      <a:pPr algn="l" fontAlgn="b"/>
                      <a:endParaRPr lang="en-US" sz="1000" b="1" i="0" u="none" strike="noStrike" dirty="0">
                        <a:latin typeface="+mn-lt"/>
                      </a:endParaRPr>
                    </a:p>
                  </a:txBody>
                  <a:tcPr marL="0" marR="0" marT="0" marB="0" vert="vert270" anchor="b"/>
                </a:tc>
                <a:tc hMerge="1">
                  <a:txBody>
                    <a:bodyPr/>
                    <a:lstStyle/>
                    <a:p>
                      <a:pPr algn="l" fontAlgn="b"/>
                      <a:endParaRPr lang="en-US" sz="1000" b="1" i="0" u="none" strike="noStrike" dirty="0">
                        <a:latin typeface="+mn-lt"/>
                      </a:endParaRPr>
                    </a:p>
                  </a:txBody>
                  <a:tcPr marL="0" marR="0" marT="0" marB="0" vert="vert270" anchor="b"/>
                </a:tc>
              </a:tr>
              <a:tr h="1475416">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200" b="1" u="none" strike="noStrike">
                          <a:latin typeface="+mn-lt"/>
                        </a:rPr>
                        <a:t> </a:t>
                      </a:r>
                      <a:r>
                        <a:rPr lang="en-US" sz="1200" b="1" u="none" strike="noStrike" smtClean="0"/>
                        <a:t>Region of destination</a:t>
                      </a:r>
                      <a:endParaRPr lang="en-US" sz="1200" b="1" i="0" u="none" strike="noStrike" smtClean="0">
                        <a:latin typeface="+mn-lt"/>
                      </a:endParaRPr>
                    </a:p>
                    <a:p>
                      <a:pPr algn="l" fontAlgn="ctr"/>
                      <a:endParaRPr lang="en-US" sz="1000" b="1" i="0" u="none" strike="noStrike" dirty="0">
                        <a:latin typeface="+mn-lt"/>
                      </a:endParaRPr>
                    </a:p>
                  </a:txBody>
                  <a:tcPr marL="0" marR="0" marT="0" marB="0" anchor="ctr">
                    <a:solidFill>
                      <a:schemeClr val="accent6">
                        <a:lumMod val="20000"/>
                        <a:lumOff val="80000"/>
                      </a:schemeClr>
                    </a:solidFill>
                  </a:tcPr>
                </a:tc>
                <a:tc>
                  <a:txBody>
                    <a:bodyPr/>
                    <a:lstStyle/>
                    <a:p>
                      <a:pPr algn="ctr" fontAlgn="b"/>
                      <a:r>
                        <a:rPr lang="en-US" sz="1000" b="1" u="none" strike="noStrike" dirty="0">
                          <a:latin typeface="+mn-lt"/>
                        </a:rPr>
                        <a:t>North East</a:t>
                      </a:r>
                      <a:endParaRPr lang="en-US" sz="1000" b="1" i="0" u="none" strike="noStrike" dirty="0">
                        <a:latin typeface="+mn-lt"/>
                      </a:endParaRPr>
                    </a:p>
                  </a:txBody>
                  <a:tcPr marL="0" marR="0" marT="0" marB="0" vert="vert270" anchor="ctr">
                    <a:solidFill>
                      <a:schemeClr val="accent6">
                        <a:lumMod val="20000"/>
                        <a:lumOff val="80000"/>
                      </a:schemeClr>
                    </a:solidFill>
                  </a:tcPr>
                </a:tc>
                <a:tc>
                  <a:txBody>
                    <a:bodyPr/>
                    <a:lstStyle/>
                    <a:p>
                      <a:pPr algn="ctr" fontAlgn="b"/>
                      <a:r>
                        <a:rPr lang="en-US" sz="1000" b="1" u="none" strike="noStrike" dirty="0">
                          <a:latin typeface="+mn-lt"/>
                        </a:rPr>
                        <a:t>North West</a:t>
                      </a:r>
                      <a:endParaRPr lang="en-US" sz="1000" b="1" i="0" u="none" strike="noStrike" dirty="0">
                        <a:latin typeface="+mn-lt"/>
                      </a:endParaRPr>
                    </a:p>
                  </a:txBody>
                  <a:tcPr marL="0" marR="0" marT="0" marB="0" vert="vert270" anchor="ctr">
                    <a:solidFill>
                      <a:schemeClr val="accent6">
                        <a:lumMod val="20000"/>
                        <a:lumOff val="80000"/>
                      </a:schemeClr>
                    </a:solidFill>
                  </a:tcPr>
                </a:tc>
                <a:tc>
                  <a:txBody>
                    <a:bodyPr/>
                    <a:lstStyle/>
                    <a:p>
                      <a:pPr algn="ctr" fontAlgn="b"/>
                      <a:r>
                        <a:rPr lang="en-US" sz="1000" b="1" u="none" strike="noStrike" dirty="0">
                          <a:latin typeface="+mn-lt"/>
                        </a:rPr>
                        <a:t>Yorkshire and The Humber</a:t>
                      </a:r>
                      <a:endParaRPr lang="en-US" sz="1000" b="1" i="0" u="none" strike="noStrike" dirty="0">
                        <a:latin typeface="+mn-lt"/>
                      </a:endParaRPr>
                    </a:p>
                  </a:txBody>
                  <a:tcPr marL="0" marR="0" marT="0" marB="0" vert="vert270" anchor="ctr">
                    <a:solidFill>
                      <a:schemeClr val="accent6">
                        <a:lumMod val="20000"/>
                        <a:lumOff val="80000"/>
                      </a:schemeClr>
                    </a:solidFill>
                  </a:tcPr>
                </a:tc>
                <a:tc>
                  <a:txBody>
                    <a:bodyPr/>
                    <a:lstStyle/>
                    <a:p>
                      <a:pPr algn="ctr" fontAlgn="b"/>
                      <a:r>
                        <a:rPr lang="en-US" sz="1000" b="1" u="none" strike="noStrike" dirty="0">
                          <a:latin typeface="+mn-lt"/>
                        </a:rPr>
                        <a:t>East Midlands</a:t>
                      </a:r>
                      <a:endParaRPr lang="en-US" sz="1000" b="1" i="0" u="none" strike="noStrike" dirty="0">
                        <a:latin typeface="+mn-lt"/>
                      </a:endParaRPr>
                    </a:p>
                  </a:txBody>
                  <a:tcPr marL="0" marR="0" marT="0" marB="0" vert="vert270" anchor="ctr">
                    <a:solidFill>
                      <a:schemeClr val="accent6">
                        <a:lumMod val="20000"/>
                        <a:lumOff val="80000"/>
                      </a:schemeClr>
                    </a:solidFill>
                  </a:tcPr>
                </a:tc>
                <a:tc>
                  <a:txBody>
                    <a:bodyPr/>
                    <a:lstStyle/>
                    <a:p>
                      <a:pPr algn="ctr" fontAlgn="b"/>
                      <a:r>
                        <a:rPr lang="en-US" sz="1000" b="1" u="none" strike="noStrike" dirty="0">
                          <a:latin typeface="+mn-lt"/>
                        </a:rPr>
                        <a:t>West Midlands</a:t>
                      </a:r>
                      <a:endParaRPr lang="en-US" sz="1000" b="1" i="0" u="none" strike="noStrike" dirty="0">
                        <a:latin typeface="+mn-lt"/>
                      </a:endParaRPr>
                    </a:p>
                  </a:txBody>
                  <a:tcPr marL="0" marR="0" marT="0" marB="0" vert="vert270" anchor="ctr">
                    <a:solidFill>
                      <a:schemeClr val="accent6">
                        <a:lumMod val="20000"/>
                        <a:lumOff val="80000"/>
                      </a:schemeClr>
                    </a:solidFill>
                  </a:tcPr>
                </a:tc>
                <a:tc>
                  <a:txBody>
                    <a:bodyPr/>
                    <a:lstStyle/>
                    <a:p>
                      <a:pPr algn="ctr" fontAlgn="b"/>
                      <a:r>
                        <a:rPr lang="en-US" sz="1000" b="1" u="none" strike="noStrike" dirty="0">
                          <a:latin typeface="+mn-lt"/>
                        </a:rPr>
                        <a:t>East</a:t>
                      </a:r>
                      <a:endParaRPr lang="en-US" sz="1000" b="1" i="0" u="none" strike="noStrike" dirty="0">
                        <a:latin typeface="+mn-lt"/>
                      </a:endParaRPr>
                    </a:p>
                  </a:txBody>
                  <a:tcPr marL="0" marR="0" marT="0" marB="0" vert="vert270" anchor="ctr">
                    <a:solidFill>
                      <a:schemeClr val="accent6">
                        <a:lumMod val="20000"/>
                        <a:lumOff val="80000"/>
                      </a:schemeClr>
                    </a:solidFill>
                  </a:tcPr>
                </a:tc>
                <a:tc>
                  <a:txBody>
                    <a:bodyPr/>
                    <a:lstStyle/>
                    <a:p>
                      <a:pPr algn="ctr" fontAlgn="b"/>
                      <a:r>
                        <a:rPr lang="en-US" sz="1000" b="1" u="none" strike="noStrike" dirty="0">
                          <a:latin typeface="+mn-lt"/>
                        </a:rPr>
                        <a:t>London</a:t>
                      </a:r>
                      <a:endParaRPr lang="en-US" sz="1000" b="1" i="0" u="none" strike="noStrike" dirty="0">
                        <a:latin typeface="+mn-lt"/>
                      </a:endParaRPr>
                    </a:p>
                  </a:txBody>
                  <a:tcPr marL="0" marR="0" marT="0" marB="0" vert="vert270" anchor="ctr">
                    <a:solidFill>
                      <a:schemeClr val="accent6">
                        <a:lumMod val="20000"/>
                        <a:lumOff val="80000"/>
                      </a:schemeClr>
                    </a:solidFill>
                  </a:tcPr>
                </a:tc>
                <a:tc>
                  <a:txBody>
                    <a:bodyPr/>
                    <a:lstStyle/>
                    <a:p>
                      <a:pPr algn="ctr" fontAlgn="b"/>
                      <a:r>
                        <a:rPr lang="en-US" sz="1000" b="1" u="none" strike="noStrike" dirty="0">
                          <a:latin typeface="+mn-lt"/>
                        </a:rPr>
                        <a:t>South East</a:t>
                      </a:r>
                      <a:endParaRPr lang="en-US" sz="1000" b="1" i="0" u="none" strike="noStrike" dirty="0">
                        <a:latin typeface="+mn-lt"/>
                      </a:endParaRPr>
                    </a:p>
                  </a:txBody>
                  <a:tcPr marL="0" marR="0" marT="0" marB="0" vert="vert270" anchor="ctr">
                    <a:solidFill>
                      <a:schemeClr val="accent6">
                        <a:lumMod val="20000"/>
                        <a:lumOff val="80000"/>
                      </a:schemeClr>
                    </a:solidFill>
                  </a:tcPr>
                </a:tc>
                <a:tc>
                  <a:txBody>
                    <a:bodyPr/>
                    <a:lstStyle/>
                    <a:p>
                      <a:pPr algn="ctr" fontAlgn="b"/>
                      <a:r>
                        <a:rPr lang="en-US" sz="1000" b="1" u="none" strike="noStrike" dirty="0">
                          <a:latin typeface="+mn-lt"/>
                        </a:rPr>
                        <a:t>South West</a:t>
                      </a:r>
                      <a:endParaRPr lang="en-US" sz="1000" b="1" i="0" u="none" strike="noStrike" dirty="0">
                        <a:latin typeface="+mn-lt"/>
                      </a:endParaRPr>
                    </a:p>
                  </a:txBody>
                  <a:tcPr marL="0" marR="0" marT="0" marB="0" vert="vert270" anchor="ctr">
                    <a:solidFill>
                      <a:schemeClr val="accent6">
                        <a:lumMod val="20000"/>
                        <a:lumOff val="80000"/>
                      </a:schemeClr>
                    </a:solidFill>
                  </a:tcPr>
                </a:tc>
                <a:tc>
                  <a:txBody>
                    <a:bodyPr/>
                    <a:lstStyle/>
                    <a:p>
                      <a:pPr algn="ctr" fontAlgn="b"/>
                      <a:r>
                        <a:rPr lang="en-US" sz="1000" b="1" u="none" strike="noStrike" dirty="0">
                          <a:latin typeface="+mn-lt"/>
                        </a:rPr>
                        <a:t>Wales</a:t>
                      </a:r>
                      <a:endParaRPr lang="en-US" sz="1000" b="1" i="0" u="none" strike="noStrike" dirty="0">
                        <a:latin typeface="+mn-lt"/>
                      </a:endParaRPr>
                    </a:p>
                  </a:txBody>
                  <a:tcPr marL="0" marR="0" marT="0" marB="0" vert="vert270" anchor="ctr">
                    <a:solidFill>
                      <a:schemeClr val="accent6">
                        <a:lumMod val="20000"/>
                        <a:lumOff val="80000"/>
                      </a:schemeClr>
                    </a:solidFill>
                  </a:tcPr>
                </a:tc>
                <a:tc>
                  <a:txBody>
                    <a:bodyPr/>
                    <a:lstStyle/>
                    <a:p>
                      <a:pPr algn="ctr" fontAlgn="b"/>
                      <a:r>
                        <a:rPr lang="en-US" sz="1000" b="1" u="none" strike="noStrike" dirty="0">
                          <a:latin typeface="+mn-lt"/>
                        </a:rPr>
                        <a:t>Scotland</a:t>
                      </a:r>
                      <a:endParaRPr lang="en-US" sz="1000" b="1" i="0" u="none" strike="noStrike" dirty="0">
                        <a:latin typeface="+mn-lt"/>
                      </a:endParaRPr>
                    </a:p>
                  </a:txBody>
                  <a:tcPr marL="0" marR="0" marT="0" marB="0" vert="vert270" anchor="ctr">
                    <a:solidFill>
                      <a:schemeClr val="accent6">
                        <a:lumMod val="20000"/>
                        <a:lumOff val="80000"/>
                      </a:schemeClr>
                    </a:solidFill>
                  </a:tcPr>
                </a:tc>
                <a:tc>
                  <a:txBody>
                    <a:bodyPr/>
                    <a:lstStyle/>
                    <a:p>
                      <a:pPr algn="ctr" fontAlgn="b"/>
                      <a:r>
                        <a:rPr lang="en-US" sz="1000" b="1" u="none" strike="noStrike" dirty="0">
                          <a:latin typeface="+mn-lt"/>
                        </a:rPr>
                        <a:t>Northern Ireland</a:t>
                      </a:r>
                      <a:endParaRPr lang="en-US" sz="1000" b="1" i="0" u="none" strike="noStrike" dirty="0">
                        <a:latin typeface="+mn-lt"/>
                      </a:endParaRPr>
                    </a:p>
                  </a:txBody>
                  <a:tcPr marL="0" marR="0" marT="0" marB="0" vert="vert270" anchor="ctr">
                    <a:solidFill>
                      <a:schemeClr val="accent6">
                        <a:lumMod val="20000"/>
                        <a:lumOff val="80000"/>
                      </a:schemeClr>
                    </a:solidFill>
                  </a:tcPr>
                </a:tc>
                <a:tc>
                  <a:txBody>
                    <a:bodyPr/>
                    <a:lstStyle/>
                    <a:p>
                      <a:pPr algn="ctr" fontAlgn="b"/>
                      <a:r>
                        <a:rPr lang="en-US" sz="1000" b="1" u="none" strike="noStrike" dirty="0">
                          <a:latin typeface="+mn-lt"/>
                        </a:rPr>
                        <a:t>Gross inflow</a:t>
                      </a:r>
                      <a:endParaRPr lang="en-US" sz="1000" b="1" i="0" u="none" strike="noStrike" dirty="0">
                        <a:latin typeface="+mn-lt"/>
                      </a:endParaRPr>
                    </a:p>
                  </a:txBody>
                  <a:tcPr marL="0" marR="0" marT="0" marB="0" vert="vert270" anchor="ctr">
                    <a:solidFill>
                      <a:schemeClr val="accent6">
                        <a:lumMod val="20000"/>
                        <a:lumOff val="80000"/>
                      </a:schemeClr>
                    </a:solidFill>
                  </a:tcPr>
                </a:tc>
              </a:tr>
              <a:tr h="150192">
                <a:tc>
                  <a:txBody>
                    <a:bodyPr/>
                    <a:lstStyle/>
                    <a:p>
                      <a:pPr algn="l" fontAlgn="ct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ct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ct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ct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ct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ct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ct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ct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ct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ct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ct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ct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ct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endParaRPr lang="en-US" sz="1000" b="1" i="0" u="none" strike="noStrike" dirty="0">
                        <a:latin typeface="Arial"/>
                      </a:endParaRPr>
                    </a:p>
                  </a:txBody>
                  <a:tcPr marL="0" marR="0" marT="0" marB="0" anchor="ctr">
                    <a:solidFill>
                      <a:schemeClr val="accent6">
                        <a:lumMod val="20000"/>
                        <a:lumOff val="80000"/>
                      </a:schemeClr>
                    </a:solidFill>
                  </a:tcPr>
                </a:tc>
              </a:tr>
              <a:tr h="150192">
                <a:tc>
                  <a:txBody>
                    <a:bodyPr/>
                    <a:lstStyle/>
                    <a:p>
                      <a:pPr algn="l" fontAlgn="ctr"/>
                      <a:r>
                        <a:rPr lang="en-US" sz="1000" b="1" u="none" strike="noStrike" dirty="0"/>
                        <a:t>North East</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5.9</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9.2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3.2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2.3</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3.0</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3.9</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4.5</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2.2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1.0</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3.5</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dirty="0"/>
                        <a:t>0.8</a:t>
                      </a:r>
                      <a:endParaRPr lang="en-US" sz="1000" b="0" i="0" u="none" strike="noStrike" dirty="0">
                        <a:latin typeface="Arial"/>
                      </a:endParaRPr>
                    </a:p>
                  </a:txBody>
                  <a:tcPr marL="0" marR="0" marT="0" marB="0" anchor="ctr">
                    <a:solidFill>
                      <a:schemeClr val="accent6">
                        <a:lumMod val="20000"/>
                        <a:lumOff val="80000"/>
                      </a:schemeClr>
                    </a:solidFill>
                  </a:tcPr>
                </a:tc>
                <a:tc>
                  <a:txBody>
                    <a:bodyPr/>
                    <a:lstStyle/>
                    <a:p>
                      <a:pPr algn="ctr" fontAlgn="b"/>
                      <a:r>
                        <a:rPr lang="en-US" sz="1000" b="1" u="none" strike="noStrike" dirty="0"/>
                        <a:t>39.5</a:t>
                      </a:r>
                      <a:endParaRPr lang="en-US" sz="1000" b="1" i="0" u="none" strike="noStrike" dirty="0">
                        <a:latin typeface="Arial"/>
                      </a:endParaRPr>
                    </a:p>
                  </a:txBody>
                  <a:tcPr marL="0" marR="0" marT="0" marB="0" anchor="ctr">
                    <a:solidFill>
                      <a:schemeClr val="accent6">
                        <a:lumMod val="20000"/>
                        <a:lumOff val="80000"/>
                      </a:schemeClr>
                    </a:solidFill>
                  </a:tcPr>
                </a:tc>
              </a:tr>
              <a:tr h="150192">
                <a:tc>
                  <a:txBody>
                    <a:bodyPr/>
                    <a:lstStyle/>
                    <a:p>
                      <a:pPr algn="l" fontAlgn="ctr"/>
                      <a:r>
                        <a:rPr lang="en-US" sz="1000" b="1" u="none" strike="noStrike" dirty="0"/>
                        <a:t>North West</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5.7</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18.2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9.0</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12.4</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6.9</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11.9</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11.2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7.2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8.3</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6.3</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dirty="0"/>
                        <a:t>2.2</a:t>
                      </a:r>
                      <a:endParaRPr lang="en-US" sz="1000" b="0" i="0" u="none" strike="noStrike" dirty="0">
                        <a:latin typeface="Arial"/>
                      </a:endParaRPr>
                    </a:p>
                  </a:txBody>
                  <a:tcPr marL="0" marR="0" marT="0" marB="0" anchor="ctr">
                    <a:solidFill>
                      <a:schemeClr val="accent6">
                        <a:lumMod val="20000"/>
                        <a:lumOff val="80000"/>
                      </a:schemeClr>
                    </a:solidFill>
                  </a:tcPr>
                </a:tc>
                <a:tc>
                  <a:txBody>
                    <a:bodyPr/>
                    <a:lstStyle/>
                    <a:p>
                      <a:pPr algn="ctr" fontAlgn="b"/>
                      <a:r>
                        <a:rPr lang="en-US" sz="1000" b="1" u="none" strike="noStrike" dirty="0"/>
                        <a:t>99.3</a:t>
                      </a:r>
                      <a:endParaRPr lang="en-US" sz="1000" b="1" i="0" u="none" strike="noStrike" dirty="0">
                        <a:latin typeface="Arial"/>
                      </a:endParaRPr>
                    </a:p>
                  </a:txBody>
                  <a:tcPr marL="0" marR="0" marT="0" marB="0" anchor="ctr">
                    <a:solidFill>
                      <a:schemeClr val="accent6">
                        <a:lumMod val="20000"/>
                        <a:lumOff val="80000"/>
                      </a:schemeClr>
                    </a:solidFill>
                  </a:tcPr>
                </a:tc>
              </a:tr>
              <a:tr h="153048">
                <a:tc>
                  <a:txBody>
                    <a:bodyPr/>
                    <a:lstStyle/>
                    <a:p>
                      <a:pPr algn="l" fontAlgn="ctr"/>
                      <a:r>
                        <a:rPr lang="en-US" sz="1000" b="1" u="none" strike="noStrike" dirty="0"/>
                        <a:t>Yorkshire and The Humber</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9.2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18.3</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16.2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7.8</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8.5</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9.8</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10.2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5.4</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2.6</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3.9</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0.8</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b="1" u="none" strike="noStrike" dirty="0"/>
                        <a:t>92.7</a:t>
                      </a:r>
                      <a:endParaRPr lang="en-US" sz="1000" b="1" i="0" u="none" strike="noStrike" dirty="0">
                        <a:latin typeface="Arial"/>
                      </a:endParaRPr>
                    </a:p>
                  </a:txBody>
                  <a:tcPr marL="0" marR="0" marT="0" marB="0" anchor="ctr">
                    <a:solidFill>
                      <a:schemeClr val="accent6">
                        <a:lumMod val="20000"/>
                        <a:lumOff val="80000"/>
                      </a:schemeClr>
                    </a:solidFill>
                  </a:tcPr>
                </a:tc>
              </a:tr>
              <a:tr h="150192">
                <a:tc>
                  <a:txBody>
                    <a:bodyPr/>
                    <a:lstStyle/>
                    <a:p>
                      <a:pPr algn="l" fontAlgn="ctr"/>
                      <a:r>
                        <a:rPr lang="en-US" sz="1000" b="1" u="none" strike="noStrike" dirty="0"/>
                        <a:t>East Midlands</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3.0</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9.3</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18.3</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16.1</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18.5</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12.4</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17.6</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7.0</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2.7</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2.8</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dirty="0"/>
                        <a:t>0.6</a:t>
                      </a:r>
                      <a:endParaRPr lang="en-US" sz="1000" b="0" i="0" u="none" strike="noStrike" dirty="0">
                        <a:latin typeface="Arial"/>
                      </a:endParaRPr>
                    </a:p>
                  </a:txBody>
                  <a:tcPr marL="0" marR="0" marT="0" marB="0" anchor="ctr">
                    <a:solidFill>
                      <a:schemeClr val="accent6">
                        <a:lumMod val="20000"/>
                        <a:lumOff val="80000"/>
                      </a:schemeClr>
                    </a:solidFill>
                  </a:tcPr>
                </a:tc>
                <a:tc>
                  <a:txBody>
                    <a:bodyPr/>
                    <a:lstStyle/>
                    <a:p>
                      <a:pPr algn="ctr" fontAlgn="b"/>
                      <a:r>
                        <a:rPr lang="en-US" sz="1000" b="1" u="none" strike="noStrike" dirty="0"/>
                        <a:t>108.3</a:t>
                      </a:r>
                      <a:endParaRPr lang="en-US" sz="1000" b="1" i="0" u="none" strike="noStrike" dirty="0">
                        <a:latin typeface="Arial"/>
                      </a:endParaRPr>
                    </a:p>
                  </a:txBody>
                  <a:tcPr marL="0" marR="0" marT="0" marB="0" anchor="ctr">
                    <a:solidFill>
                      <a:schemeClr val="accent6">
                        <a:lumMod val="20000"/>
                        <a:lumOff val="80000"/>
                      </a:schemeClr>
                    </a:solidFill>
                  </a:tcPr>
                </a:tc>
              </a:tr>
              <a:tr h="150192">
                <a:tc>
                  <a:txBody>
                    <a:bodyPr/>
                    <a:lstStyle/>
                    <a:p>
                      <a:pPr algn="l" fontAlgn="ctr"/>
                      <a:r>
                        <a:rPr lang="en-US" sz="1000" b="1" u="none" strike="noStrike" dirty="0"/>
                        <a:t>West Midlands</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2.4</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12.0</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7.3</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14.7</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7.6</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12.1</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13.7</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12.3</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7.5</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2.5</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dirty="0"/>
                        <a:t>0.6</a:t>
                      </a:r>
                      <a:endParaRPr lang="en-US" sz="1000" b="0" i="0" u="none" strike="noStrike" dirty="0">
                        <a:latin typeface="Arial"/>
                      </a:endParaRPr>
                    </a:p>
                  </a:txBody>
                  <a:tcPr marL="0" marR="0" marT="0" marB="0" anchor="ctr">
                    <a:solidFill>
                      <a:schemeClr val="accent6">
                        <a:lumMod val="20000"/>
                        <a:lumOff val="80000"/>
                      </a:schemeClr>
                    </a:solidFill>
                  </a:tcPr>
                </a:tc>
                <a:tc>
                  <a:txBody>
                    <a:bodyPr/>
                    <a:lstStyle/>
                    <a:p>
                      <a:pPr algn="ctr" fontAlgn="b"/>
                      <a:r>
                        <a:rPr lang="en-US" sz="1000" b="1" u="none" strike="noStrike" dirty="0"/>
                        <a:t>92.7</a:t>
                      </a:r>
                      <a:endParaRPr lang="en-US" sz="1000" b="1" i="0" u="none" strike="noStrike" dirty="0">
                        <a:latin typeface="Arial"/>
                      </a:endParaRPr>
                    </a:p>
                  </a:txBody>
                  <a:tcPr marL="0" marR="0" marT="0" marB="0" anchor="ctr">
                    <a:solidFill>
                      <a:schemeClr val="accent6">
                        <a:lumMod val="20000"/>
                        <a:lumOff val="80000"/>
                      </a:schemeClr>
                    </a:solidFill>
                  </a:tcPr>
                </a:tc>
              </a:tr>
              <a:tr h="150192">
                <a:tc>
                  <a:txBody>
                    <a:bodyPr/>
                    <a:lstStyle/>
                    <a:p>
                      <a:pPr algn="l" fontAlgn="ctr"/>
                      <a:r>
                        <a:rPr lang="en-US" sz="1000" b="1" u="none" strike="noStrike" dirty="0"/>
                        <a:t>East</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2.5</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6.7</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7.3</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14.1</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7.2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dirty="0">
                          <a:solidFill>
                            <a:srgbClr val="FF0000"/>
                          </a:solidFill>
                        </a:rPr>
                        <a:t>64.9</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26</a:t>
                      </a:r>
                      <a:endParaRPr lang="en-US" sz="1000" b="1" i="0" u="none" strike="noStrike">
                        <a:solidFill>
                          <a:srgbClr val="FF0000"/>
                        </a:solidFill>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9.1</a:t>
                      </a:r>
                      <a:endParaRPr lang="en-US" sz="1000" b="1" i="0" u="none" strike="noStrike">
                        <a:solidFill>
                          <a:srgbClr val="FF0000"/>
                        </a:solidFill>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2.9</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3.5</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0.7</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b="1" u="none" strike="noStrike" dirty="0"/>
                        <a:t>144.9</a:t>
                      </a:r>
                      <a:endParaRPr lang="en-US" sz="1000" b="1" i="0" u="none" strike="noStrike" dirty="0">
                        <a:latin typeface="Arial"/>
                      </a:endParaRPr>
                    </a:p>
                  </a:txBody>
                  <a:tcPr marL="0" marR="0" marT="0" marB="0" anchor="ctr">
                    <a:solidFill>
                      <a:schemeClr val="accent6">
                        <a:lumMod val="20000"/>
                        <a:lumOff val="80000"/>
                      </a:schemeClr>
                    </a:solidFill>
                  </a:tcPr>
                </a:tc>
              </a:tr>
              <a:tr h="150192">
                <a:tc>
                  <a:txBody>
                    <a:bodyPr/>
                    <a:lstStyle/>
                    <a:p>
                      <a:pPr algn="l" fontAlgn="ctr"/>
                      <a:r>
                        <a:rPr lang="en-US" sz="1000" b="1" u="none" strike="noStrike" dirty="0"/>
                        <a:t>London</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4.8</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12.2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10.8</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11.4</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12.3</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dirty="0">
                          <a:solidFill>
                            <a:srgbClr val="FF0000"/>
                          </a:solidFill>
                        </a:rPr>
                        <a:t>30.8</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dirty="0">
                          <a:solidFill>
                            <a:srgbClr val="FF0000"/>
                          </a:solidFill>
                        </a:rPr>
                        <a:t>.</a:t>
                      </a:r>
                      <a:endParaRPr lang="en-US" sz="1000" b="0"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dirty="0">
                          <a:solidFill>
                            <a:srgbClr val="FF0000"/>
                          </a:solidFill>
                        </a:rPr>
                        <a:t>55.9</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16.3</a:t>
                      </a:r>
                      <a:endParaRPr lang="en-US" sz="1000" b="1" i="0" u="none" strike="noStrike">
                        <a:solidFill>
                          <a:srgbClr val="FF0000"/>
                        </a:solidFill>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5.0</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6.2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1.3</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b="1" u="none" strike="noStrike" dirty="0"/>
                        <a:t>167.0</a:t>
                      </a:r>
                      <a:endParaRPr lang="en-US" sz="1000" b="1" i="0" u="none" strike="noStrike" dirty="0">
                        <a:latin typeface="Arial"/>
                      </a:endParaRPr>
                    </a:p>
                  </a:txBody>
                  <a:tcPr marL="0" marR="0" marT="0" marB="0" anchor="ctr">
                    <a:solidFill>
                      <a:schemeClr val="accent6">
                        <a:lumMod val="20000"/>
                        <a:lumOff val="80000"/>
                      </a:schemeClr>
                    </a:solidFill>
                  </a:tcPr>
                </a:tc>
              </a:tr>
              <a:tr h="150192">
                <a:tc>
                  <a:txBody>
                    <a:bodyPr/>
                    <a:lstStyle/>
                    <a:p>
                      <a:pPr algn="l" fontAlgn="ctr"/>
                      <a:r>
                        <a:rPr lang="en-US" sz="1000" b="1" u="none" strike="noStrike" dirty="0"/>
                        <a:t>South East</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4.0</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11.2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9.4</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14.4</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13.2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dirty="0">
                          <a:solidFill>
                            <a:srgbClr val="FF0000"/>
                          </a:solidFill>
                        </a:rPr>
                        <a:t>29.3</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dirty="0">
                          <a:solidFill>
                            <a:srgbClr val="FF0000"/>
                          </a:solidFill>
                        </a:rPr>
                        <a:t>97.1</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dirty="0">
                          <a:solidFill>
                            <a:srgbClr val="FF0000"/>
                          </a:solidFill>
                        </a:rPr>
                        <a:t>.</a:t>
                      </a:r>
                      <a:endParaRPr lang="en-US" sz="1000" b="0"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33.3</a:t>
                      </a:r>
                      <a:endParaRPr lang="en-US" sz="1000" b="1" i="0" u="none" strike="noStrike">
                        <a:solidFill>
                          <a:srgbClr val="FF0000"/>
                        </a:solidFill>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7.1</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6.0</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b="1" u="none" strike="noStrike" dirty="0"/>
                        <a:t>226.2</a:t>
                      </a:r>
                      <a:endParaRPr lang="en-US" sz="1000" b="1" i="0" u="none" strike="noStrike" dirty="0">
                        <a:latin typeface="Arial"/>
                      </a:endParaRPr>
                    </a:p>
                  </a:txBody>
                  <a:tcPr marL="0" marR="0" marT="0" marB="0" anchor="ctr">
                    <a:solidFill>
                      <a:schemeClr val="accent6">
                        <a:lumMod val="20000"/>
                        <a:lumOff val="80000"/>
                      </a:schemeClr>
                    </a:solidFill>
                  </a:tcPr>
                </a:tc>
              </a:tr>
              <a:tr h="150192">
                <a:tc>
                  <a:txBody>
                    <a:bodyPr/>
                    <a:lstStyle/>
                    <a:p>
                      <a:pPr algn="l" fontAlgn="ctr"/>
                      <a:r>
                        <a:rPr lang="en-US" sz="1000" b="1" u="none" strike="noStrike" dirty="0"/>
                        <a:t>South West</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2.2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8.7</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6.1</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8.8</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15.9</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13.2</a:t>
                      </a:r>
                      <a:endParaRPr lang="en-US" sz="1000" b="1" i="0" u="none" strike="noStrike">
                        <a:solidFill>
                          <a:srgbClr val="FF0000"/>
                        </a:solidFill>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22.4</a:t>
                      </a:r>
                      <a:endParaRPr lang="en-US" sz="1000" b="1" i="0" u="none" strike="noStrike">
                        <a:solidFill>
                          <a:srgbClr val="FF0000"/>
                        </a:solidFill>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dirty="0">
                          <a:solidFill>
                            <a:srgbClr val="FF0000"/>
                          </a:solidFill>
                        </a:rPr>
                        <a:t>44.8</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9.9</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3.7</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0.8</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b="1" u="none" strike="noStrike" dirty="0"/>
                        <a:t>136.5</a:t>
                      </a:r>
                      <a:endParaRPr lang="en-US" sz="1000" b="1" i="0" u="none" strike="noStrike" dirty="0">
                        <a:latin typeface="Arial"/>
                      </a:endParaRPr>
                    </a:p>
                  </a:txBody>
                  <a:tcPr marL="0" marR="0" marT="0" marB="0" anchor="ctr">
                    <a:solidFill>
                      <a:schemeClr val="accent6">
                        <a:lumMod val="20000"/>
                        <a:lumOff val="80000"/>
                      </a:schemeClr>
                    </a:solidFill>
                  </a:tcPr>
                </a:tc>
              </a:tr>
              <a:tr h="150192">
                <a:tc>
                  <a:txBody>
                    <a:bodyPr/>
                    <a:lstStyle/>
                    <a:p>
                      <a:pPr algn="l" fontAlgn="ctr"/>
                      <a:r>
                        <a:rPr lang="en-US" sz="1000" b="1" u="none" strike="noStrike" dirty="0"/>
                        <a:t>Wales</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1.0</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10.1</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2.9</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3.2</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9.3</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3.6</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5.3</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8.9</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10.3</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1.6</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0.4</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b="1" u="none" strike="noStrike" dirty="0"/>
                        <a:t>56.6</a:t>
                      </a:r>
                      <a:endParaRPr lang="en-US" sz="1000" b="1" i="0" u="none" strike="noStrike" dirty="0">
                        <a:latin typeface="Arial"/>
                      </a:endParaRPr>
                    </a:p>
                  </a:txBody>
                  <a:tcPr marL="0" marR="0" marT="0" marB="0" anchor="ctr">
                    <a:solidFill>
                      <a:schemeClr val="accent6">
                        <a:lumMod val="20000"/>
                        <a:lumOff val="80000"/>
                      </a:schemeClr>
                    </a:solidFill>
                  </a:tcPr>
                </a:tc>
              </a:tr>
              <a:tr h="150192">
                <a:tc>
                  <a:txBody>
                    <a:bodyPr/>
                    <a:lstStyle/>
                    <a:p>
                      <a:pPr algn="l" fontAlgn="ctr"/>
                      <a:r>
                        <a:rPr lang="en-US" sz="1000" b="1" u="none" strike="noStrike" dirty="0"/>
                        <a:t>Scotland</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4.3</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7.8</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5.4</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3.5</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3.4</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4.7</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6.9</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8.0</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4.0</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1.8</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1.8</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b="1" u="none" strike="noStrike" dirty="0"/>
                        <a:t>51.6</a:t>
                      </a:r>
                      <a:endParaRPr lang="en-US" sz="1000" b="1" i="0" u="none" strike="noStrike" dirty="0">
                        <a:latin typeface="Arial"/>
                      </a:endParaRPr>
                    </a:p>
                  </a:txBody>
                  <a:tcPr marL="0" marR="0" marT="0" marB="0" anchor="ctr">
                    <a:solidFill>
                      <a:schemeClr val="accent6">
                        <a:lumMod val="20000"/>
                        <a:lumOff val="80000"/>
                      </a:schemeClr>
                    </a:solidFill>
                  </a:tcPr>
                </a:tc>
              </a:tr>
              <a:tr h="150192">
                <a:tc>
                  <a:txBody>
                    <a:bodyPr/>
                    <a:lstStyle/>
                    <a:p>
                      <a:pPr algn="l" fontAlgn="ctr"/>
                      <a:r>
                        <a:rPr lang="en-US" sz="1000" b="1" u="none" strike="noStrike" dirty="0"/>
                        <a:t>Northern Ireland</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0.6</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2.1</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0.8</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0.6</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0.8</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0.9</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1.8</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1.4</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0.7</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0.5</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2.6</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u="none" strike="noStrike"/>
                        <a:t>.</a:t>
                      </a:r>
                      <a:endParaRPr lang="en-US" sz="1000" b="0" i="0" u="none" strike="noStrike">
                        <a:latin typeface="Arial"/>
                      </a:endParaRPr>
                    </a:p>
                  </a:txBody>
                  <a:tcPr marL="0" marR="0" marT="0" marB="0" anchor="ctr">
                    <a:solidFill>
                      <a:schemeClr val="accent6">
                        <a:lumMod val="20000"/>
                        <a:lumOff val="80000"/>
                      </a:schemeClr>
                    </a:solidFill>
                  </a:tcPr>
                </a:tc>
                <a:tc>
                  <a:txBody>
                    <a:bodyPr/>
                    <a:lstStyle/>
                    <a:p>
                      <a:pPr algn="ctr" fontAlgn="b"/>
                      <a:r>
                        <a:rPr lang="en-US" sz="1000" b="1" u="none" strike="noStrike" dirty="0"/>
                        <a:t>12.8</a:t>
                      </a:r>
                      <a:endParaRPr lang="en-US" sz="1000" b="1" i="0" u="none" strike="noStrike" dirty="0">
                        <a:latin typeface="Arial"/>
                      </a:endParaRPr>
                    </a:p>
                  </a:txBody>
                  <a:tcPr marL="0" marR="0" marT="0" marB="0" anchor="ctr">
                    <a:solidFill>
                      <a:schemeClr val="accent6">
                        <a:lumMod val="20000"/>
                        <a:lumOff val="80000"/>
                      </a:schemeClr>
                    </a:solidFill>
                  </a:tcPr>
                </a:tc>
              </a:tr>
              <a:tr h="159028">
                <a:tc>
                  <a:txBody>
                    <a:bodyPr/>
                    <a:lstStyle/>
                    <a:p>
                      <a:pPr algn="l" fontAlgn="ctr"/>
                      <a:r>
                        <a:rPr lang="en-US" sz="1000" b="1" u="none" strike="noStrike" dirty="0"/>
                        <a:t>Gross outflow </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t>39.7</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t>104.3</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t>95.7</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t>99.1</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t>100.7</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a:t>127.0</a:t>
                      </a:r>
                      <a:endParaRPr lang="en-US" sz="1000" b="1" i="0" u="none" strike="noStrike">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a:t>248.5</a:t>
                      </a:r>
                      <a:endParaRPr lang="en-US" sz="1000" b="1" i="0" u="none" strike="noStrike">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t>202.2</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t>107.8</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t>49.3</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t>42.6</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t>11.2</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b"/>
                      <a:endParaRPr lang="en-US" sz="1000" b="0" i="0" u="none" strike="noStrike" dirty="0">
                        <a:latin typeface="Arial"/>
                      </a:endParaRPr>
                    </a:p>
                  </a:txBody>
                  <a:tcPr marL="0" marR="0" marT="0" marB="0" anchor="ctr">
                    <a:solidFill>
                      <a:schemeClr val="accent6">
                        <a:lumMod val="20000"/>
                        <a:lumOff val="80000"/>
                      </a:schemeClr>
                    </a:solidFill>
                  </a:tcPr>
                </a:tc>
              </a:tr>
              <a:tr h="189899">
                <a:tc>
                  <a:txBody>
                    <a:bodyPr/>
                    <a:lstStyle/>
                    <a:p>
                      <a:pPr algn="l" fontAlgn="ctr"/>
                      <a:r>
                        <a:rPr lang="en-US" sz="1000" b="1" u="none" strike="noStrike" dirty="0"/>
                        <a:t>Net effect</a:t>
                      </a:r>
                      <a:endParaRPr lang="en-US" sz="1000" b="1" i="0" u="none" strike="noStrike" dirty="0">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solidFill>
                            <a:srgbClr val="FF0000"/>
                          </a:solidFill>
                        </a:rPr>
                        <a:t>-0.2</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solidFill>
                            <a:srgbClr val="FF0000"/>
                          </a:solidFill>
                        </a:rPr>
                        <a:t>-5.0</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solidFill>
                            <a:srgbClr val="FF0000"/>
                          </a:solidFill>
                        </a:rPr>
                        <a:t>-3.0</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solidFill>
                            <a:srgbClr val="FF0000"/>
                          </a:solidFill>
                        </a:rPr>
                        <a:t>9.2</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solidFill>
                            <a:srgbClr val="FF0000"/>
                          </a:solidFill>
                        </a:rPr>
                        <a:t>-8.0</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solidFill>
                            <a:srgbClr val="FF0000"/>
                          </a:solidFill>
                        </a:rPr>
                        <a:t>17.9</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solidFill>
                            <a:srgbClr val="FF0000"/>
                          </a:solidFill>
                        </a:rPr>
                        <a:t>-81.5</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solidFill>
                            <a:srgbClr val="FF0000"/>
                          </a:solidFill>
                        </a:rPr>
                        <a:t>24.0</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solidFill>
                            <a:srgbClr val="FF0000"/>
                          </a:solidFill>
                        </a:rPr>
                        <a:t>28.7</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solidFill>
                            <a:srgbClr val="FF0000"/>
                          </a:solidFill>
                        </a:rPr>
                        <a:t>7.3</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solidFill>
                            <a:srgbClr val="FF0000"/>
                          </a:solidFill>
                        </a:rPr>
                        <a:t>9.0</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ctr"/>
                      <a:r>
                        <a:rPr lang="en-US" sz="1000" b="1" u="none" strike="noStrike" dirty="0">
                          <a:solidFill>
                            <a:srgbClr val="FF0000"/>
                          </a:solidFill>
                        </a:rPr>
                        <a:t>1.6</a:t>
                      </a:r>
                      <a:endParaRPr lang="en-US" sz="1000" b="1" i="0" u="none" strike="noStrike" dirty="0">
                        <a:solidFill>
                          <a:srgbClr val="FF0000"/>
                        </a:solidFill>
                        <a:latin typeface="Arial"/>
                      </a:endParaRPr>
                    </a:p>
                  </a:txBody>
                  <a:tcPr marL="0" marR="0" marT="0" marB="0" anchor="ctr">
                    <a:solidFill>
                      <a:schemeClr val="accent6">
                        <a:lumMod val="20000"/>
                        <a:lumOff val="80000"/>
                      </a:schemeClr>
                    </a:solidFill>
                  </a:tcPr>
                </a:tc>
                <a:tc>
                  <a:txBody>
                    <a:bodyPr/>
                    <a:lstStyle/>
                    <a:p>
                      <a:pPr algn="ctr" fontAlgn="b"/>
                      <a:endParaRPr lang="en-US" sz="1000" b="0" i="0" u="none" strike="noStrike" dirty="0">
                        <a:latin typeface="Arial"/>
                      </a:endParaRPr>
                    </a:p>
                  </a:txBody>
                  <a:tcPr marL="0" marR="0" marT="0" marB="0" anchor="ctr">
                    <a:solidFill>
                      <a:schemeClr val="accent6">
                        <a:lumMod val="20000"/>
                        <a:lumOff val="80000"/>
                      </a:schemeClr>
                    </a:solidFill>
                  </a:tcPr>
                </a:tc>
              </a:tr>
            </a:tbl>
          </a:graphicData>
        </a:graphic>
      </p:graphicFrame>
      <p:sp>
        <p:nvSpPr>
          <p:cNvPr id="9" name="TextBox 8"/>
          <p:cNvSpPr txBox="1">
            <a:spLocks noChangeArrowheads="1"/>
          </p:cNvSpPr>
          <p:nvPr/>
        </p:nvSpPr>
        <p:spPr bwMode="auto">
          <a:xfrm>
            <a:off x="500063" y="6215063"/>
            <a:ext cx="2428875" cy="400050"/>
          </a:xfrm>
          <a:prstGeom prst="rect">
            <a:avLst/>
          </a:prstGeom>
          <a:noFill/>
          <a:ln w="9525">
            <a:noFill/>
            <a:miter lim="800000"/>
            <a:headEnd/>
            <a:tailEnd/>
          </a:ln>
        </p:spPr>
        <p:txBody>
          <a:bodyPr>
            <a:spAutoFit/>
          </a:bodyPr>
          <a:lstStyle/>
          <a:p>
            <a:pPr algn="ctr" eaLnBrk="0" hangingPunct="0"/>
            <a:r>
              <a:rPr lang="en-GB" sz="1000" b="1">
                <a:solidFill>
                  <a:srgbClr val="000099"/>
                </a:solidFill>
                <a:latin typeface="Arial" charset="0"/>
              </a:rPr>
              <a:t>Source: NHSCR Inter-Regional Migration Movements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686B157F-46F9-432A-8B54-687B8086A020}" type="slidenum">
              <a:rPr lang="en-GB"/>
              <a:pPr>
                <a:defRPr/>
              </a:pPr>
              <a:t>8</a:t>
            </a:fld>
            <a:endParaRPr lang="en-GB">
              <a:latin typeface="Times New Roman" pitchFamily="18" charset="0"/>
            </a:endParaRPr>
          </a:p>
        </p:txBody>
      </p:sp>
      <p:sp>
        <p:nvSpPr>
          <p:cNvPr id="29698" name="Rectangle 2"/>
          <p:cNvSpPr>
            <a:spLocks noGrp="1" noChangeArrowheads="1"/>
          </p:cNvSpPr>
          <p:nvPr>
            <p:ph type="body" idx="1"/>
          </p:nvPr>
        </p:nvSpPr>
        <p:spPr>
          <a:xfrm>
            <a:off x="457200" y="1371600"/>
            <a:ext cx="8001000" cy="4800600"/>
          </a:xfrm>
        </p:spPr>
        <p:txBody>
          <a:bodyPr/>
          <a:lstStyle/>
          <a:p>
            <a:pPr algn="ctr">
              <a:lnSpc>
                <a:spcPct val="120000"/>
              </a:lnSpc>
              <a:buClr>
                <a:srgbClr val="FF0066"/>
              </a:buClr>
              <a:buFont typeface="Wingdings" pitchFamily="2" charset="2"/>
              <a:buNone/>
            </a:pPr>
            <a:r>
              <a:rPr lang="en-GB" sz="2800" b="1" smtClean="0">
                <a:solidFill>
                  <a:srgbClr val="002060"/>
                </a:solidFill>
              </a:rPr>
              <a:t>Why is there perverse migration?</a:t>
            </a:r>
          </a:p>
          <a:p>
            <a:pPr>
              <a:lnSpc>
                <a:spcPct val="120000"/>
              </a:lnSpc>
              <a:buClr>
                <a:srgbClr val="FF0066"/>
              </a:buClr>
              <a:buFont typeface="Wingdings" pitchFamily="2" charset="2"/>
              <a:buChar char="q"/>
            </a:pPr>
            <a:r>
              <a:rPr lang="en-GB" sz="2000" b="1" smtClean="0">
                <a:solidFill>
                  <a:srgbClr val="002060"/>
                </a:solidFill>
              </a:rPr>
              <a:t>Labour is not homogeneous - includes workers with different skills.</a:t>
            </a:r>
          </a:p>
          <a:p>
            <a:pPr>
              <a:lnSpc>
                <a:spcPct val="120000"/>
              </a:lnSpc>
              <a:buClr>
                <a:srgbClr val="FF0066"/>
              </a:buClr>
              <a:buFont typeface="Wingdings" pitchFamily="2" charset="2"/>
              <a:buChar char="q"/>
            </a:pPr>
            <a:r>
              <a:rPr lang="en-GB" sz="2000" b="1" smtClean="0">
                <a:solidFill>
                  <a:srgbClr val="002060"/>
                </a:solidFill>
              </a:rPr>
              <a:t>Migration data also includes those not in the labour market.</a:t>
            </a:r>
          </a:p>
          <a:p>
            <a:pPr>
              <a:lnSpc>
                <a:spcPct val="120000"/>
              </a:lnSpc>
              <a:buClr>
                <a:srgbClr val="FF0066"/>
              </a:buClr>
              <a:buFont typeface="Wingdings" pitchFamily="2" charset="2"/>
              <a:buChar char="q"/>
            </a:pPr>
            <a:r>
              <a:rPr lang="en-GB" sz="2000" b="1" smtClean="0">
                <a:solidFill>
                  <a:srgbClr val="002060"/>
                </a:solidFill>
              </a:rPr>
              <a:t>Low-wage regions - high-wage locations for particular industry sectors.</a:t>
            </a:r>
          </a:p>
          <a:p>
            <a:pPr>
              <a:lnSpc>
                <a:spcPct val="120000"/>
              </a:lnSpc>
              <a:buClr>
                <a:srgbClr val="FF0066"/>
              </a:buClr>
              <a:buFont typeface="Wingdings" pitchFamily="2" charset="2"/>
              <a:buChar char="q"/>
            </a:pPr>
            <a:r>
              <a:rPr lang="en-GB" sz="2000" b="1" smtClean="0">
                <a:solidFill>
                  <a:srgbClr val="002060"/>
                </a:solidFill>
              </a:rPr>
              <a:t>Returning migrants moving back to their region of origin.</a:t>
            </a:r>
          </a:p>
          <a:p>
            <a:pPr>
              <a:lnSpc>
                <a:spcPct val="120000"/>
              </a:lnSpc>
              <a:buClr>
                <a:srgbClr val="FF0066"/>
              </a:buClr>
              <a:buFont typeface="Wingdings" pitchFamily="2" charset="2"/>
              <a:buChar char="q"/>
            </a:pPr>
            <a:r>
              <a:rPr lang="en-GB" sz="2000" b="1" smtClean="0">
                <a:solidFill>
                  <a:srgbClr val="002060"/>
                </a:solidFill>
              </a:rPr>
              <a:t>Some move for individual advancement, whilst others move as part of a career plan or because of company transfer policies (companies may move key workers around different plants).</a:t>
            </a:r>
          </a:p>
        </p:txBody>
      </p:sp>
      <p:sp>
        <p:nvSpPr>
          <p:cNvPr id="6" name="Footer Placeholder 4"/>
          <p:cNvSpPr txBox="1">
            <a:spLocks/>
          </p:cNvSpPr>
          <p:nvPr/>
        </p:nvSpPr>
        <p:spPr bwMode="auto">
          <a:xfrm>
            <a:off x="2571750" y="6143625"/>
            <a:ext cx="4038600" cy="457200"/>
          </a:xfrm>
          <a:prstGeom prst="rect">
            <a:avLst/>
          </a:prstGeom>
          <a:noFill/>
          <a:ln w="9525">
            <a:noFill/>
            <a:miter lim="800000"/>
            <a:headEnd/>
            <a:tailEnd/>
          </a:ln>
          <a:effectLst/>
        </p:spPr>
        <p:txBody>
          <a:bodyPr/>
          <a:lstStyle/>
          <a:p>
            <a:pPr algn="ctr" eaLnBrk="0" hangingPunct="0">
              <a:defRPr/>
            </a:pPr>
            <a:r>
              <a:rPr lang="en-GB" sz="1400" dirty="0">
                <a:latin typeface="+mn-lt"/>
                <a:cs typeface="+mn-cs"/>
              </a:rPr>
              <a:t> </a:t>
            </a:r>
            <a:r>
              <a:rPr lang="en-GB" sz="1400" i="1" dirty="0">
                <a:solidFill>
                  <a:srgbClr val="339966"/>
                </a:solidFill>
                <a:latin typeface="Book Antiqua" pitchFamily="18" charset="0"/>
                <a:cs typeface="Times New Roman" pitchFamily="18" charset="0"/>
              </a:rPr>
              <a:t>Regional and Local Economics (RELOCE) </a:t>
            </a:r>
          </a:p>
          <a:p>
            <a:pPr algn="ctr" eaLnBrk="0" hangingPunct="0">
              <a:defRPr/>
            </a:pPr>
            <a:r>
              <a:rPr lang="en-GB" sz="1400" i="1" dirty="0">
                <a:solidFill>
                  <a:srgbClr val="339966"/>
                </a:solidFill>
                <a:latin typeface="Book Antiqua" pitchFamily="18" charset="0"/>
                <a:cs typeface="Times New Roman" pitchFamily="18" charset="0"/>
              </a:rPr>
              <a:t>Lecture slides – Lecture 5a</a:t>
            </a:r>
            <a:endParaRPr lang="en-GB" sz="1400" dirty="0">
              <a:latin typeface="+mn-lt"/>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GB" smtClean="0"/>
              <a:t> </a:t>
            </a:r>
            <a:r>
              <a:rPr lang="en-GB" i="1" smtClean="0">
                <a:solidFill>
                  <a:srgbClr val="339966"/>
                </a:solidFill>
                <a:latin typeface="Book Antiqua" pitchFamily="18" charset="0"/>
                <a:cs typeface="Times New Roman" pitchFamily="18" charset="0"/>
              </a:rPr>
              <a:t>Regional and Local Economic Analysis (RELOCE) Lecture slides – Lecture 9</a:t>
            </a:r>
            <a:endParaRPr lang="en-GB"/>
          </a:p>
        </p:txBody>
      </p:sp>
      <p:sp>
        <p:nvSpPr>
          <p:cNvPr id="3" name="Slide Number Placeholder 2"/>
          <p:cNvSpPr>
            <a:spLocks noGrp="1"/>
          </p:cNvSpPr>
          <p:nvPr>
            <p:ph type="sldNum" sz="quarter" idx="12"/>
          </p:nvPr>
        </p:nvSpPr>
        <p:spPr/>
        <p:txBody>
          <a:bodyPr/>
          <a:lstStyle/>
          <a:p>
            <a:pPr>
              <a:defRPr/>
            </a:pPr>
            <a:fld id="{40DE0095-5418-47E9-946C-B057B894D6C6}" type="slidenum">
              <a:rPr lang="en-GB" smtClean="0"/>
              <a:pPr>
                <a:defRPr/>
              </a:pPr>
              <a:t>9</a:t>
            </a:fld>
            <a:endParaRPr lang="en-GB">
              <a:latin typeface="Times New Roman" pitchFamily="18" charset="0"/>
            </a:endParaRPr>
          </a:p>
        </p:txBody>
      </p:sp>
      <p:graphicFrame>
        <p:nvGraphicFramePr>
          <p:cNvPr id="4" name="Table 3"/>
          <p:cNvGraphicFramePr>
            <a:graphicFrameLocks noGrp="1"/>
          </p:cNvGraphicFramePr>
          <p:nvPr/>
        </p:nvGraphicFramePr>
        <p:xfrm>
          <a:off x="571500" y="1357313"/>
          <a:ext cx="8001000" cy="3427412"/>
        </p:xfrm>
        <a:graphic>
          <a:graphicData uri="http://schemas.openxmlformats.org/drawingml/2006/table">
            <a:tbl>
              <a:tblPr/>
              <a:tblGrid>
                <a:gridCol w="2064417"/>
                <a:gridCol w="813305"/>
                <a:gridCol w="934646"/>
                <a:gridCol w="581284"/>
                <a:gridCol w="1278168"/>
                <a:gridCol w="814126"/>
                <a:gridCol w="934646"/>
                <a:gridCol w="580463"/>
              </a:tblGrid>
              <a:tr h="785819">
                <a:tc>
                  <a:txBody>
                    <a:bodyPr/>
                    <a:lstStyle/>
                    <a:p>
                      <a:pPr>
                        <a:spcAft>
                          <a:spcPts val="0"/>
                        </a:spcAft>
                      </a:pPr>
                      <a:endParaRPr lang="en-US" sz="1400" dirty="0">
                        <a:latin typeface="Arial" pitchFamily="34" charset="0"/>
                        <a:ea typeface="Times New Roman"/>
                        <a:cs typeface="Arial" pitchFamily="34" charset="0"/>
                      </a:endParaRPr>
                    </a:p>
                  </a:txBody>
                  <a:tcPr marL="67463" marR="67463" marT="0" marB="0" anchor="ctr">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c>
                  <a:txBody>
                    <a:bodyPr/>
                    <a:lstStyle/>
                    <a:p>
                      <a:pPr algn="r">
                        <a:spcAft>
                          <a:spcPts val="0"/>
                        </a:spcAft>
                      </a:pPr>
                      <a:r>
                        <a:rPr lang="en-US" sz="1400">
                          <a:latin typeface="Arial" pitchFamily="34" charset="0"/>
                          <a:ea typeface="Times New Roman"/>
                          <a:cs typeface="Arial" pitchFamily="34" charset="0"/>
                        </a:rPr>
                        <a:t>Districts</a:t>
                      </a:r>
                    </a:p>
                  </a:txBody>
                  <a:tcPr marL="67463" marR="67463" marT="0" marB="0" anchor="ctr">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c>
                  <a:txBody>
                    <a:bodyPr/>
                    <a:lstStyle/>
                    <a:p>
                      <a:pPr algn="r">
                        <a:spcAft>
                          <a:spcPts val="0"/>
                        </a:spcAft>
                      </a:pPr>
                      <a:r>
                        <a:rPr lang="en-US" sz="1400">
                          <a:latin typeface="Arial" pitchFamily="34" charset="0"/>
                          <a:ea typeface="Times New Roman"/>
                          <a:cs typeface="Arial" pitchFamily="34" charset="0"/>
                        </a:rPr>
                        <a:t>Net out migration</a:t>
                      </a:r>
                    </a:p>
                  </a:txBody>
                  <a:tcPr marL="67463" marR="67463" marT="0" marB="0" anchor="ctr">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c>
                  <a:txBody>
                    <a:bodyPr/>
                    <a:lstStyle/>
                    <a:p>
                      <a:pPr algn="r">
                        <a:spcAft>
                          <a:spcPts val="0"/>
                        </a:spcAft>
                      </a:pPr>
                      <a:r>
                        <a:rPr lang="en-US" sz="1400">
                          <a:latin typeface="Arial" pitchFamily="34" charset="0"/>
                          <a:ea typeface="Times New Roman"/>
                          <a:cs typeface="Arial" pitchFamily="34" charset="0"/>
                        </a:rPr>
                        <a:t>%</a:t>
                      </a:r>
                    </a:p>
                  </a:txBody>
                  <a:tcPr marL="67463" marR="67463" marT="0" marB="0" anchor="ctr">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c>
                  <a:txBody>
                    <a:bodyPr/>
                    <a:lstStyle/>
                    <a:p>
                      <a:pPr>
                        <a:spcAft>
                          <a:spcPts val="0"/>
                        </a:spcAft>
                      </a:pPr>
                      <a:endParaRPr lang="en-US" sz="1400">
                        <a:latin typeface="Arial" pitchFamily="34" charset="0"/>
                        <a:ea typeface="Times New Roman"/>
                        <a:cs typeface="Arial" pitchFamily="34" charset="0"/>
                      </a:endParaRPr>
                    </a:p>
                  </a:txBody>
                  <a:tcPr marL="67463" marR="67463" marT="0" marB="0" anchor="ctr">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c>
                  <a:txBody>
                    <a:bodyPr/>
                    <a:lstStyle/>
                    <a:p>
                      <a:pPr algn="r">
                        <a:spcAft>
                          <a:spcPts val="0"/>
                        </a:spcAft>
                      </a:pPr>
                      <a:r>
                        <a:rPr lang="en-US" sz="1400">
                          <a:latin typeface="Arial" pitchFamily="34" charset="0"/>
                          <a:ea typeface="Times New Roman"/>
                          <a:cs typeface="Arial" pitchFamily="34" charset="0"/>
                        </a:rPr>
                        <a:t>Districts</a:t>
                      </a:r>
                    </a:p>
                  </a:txBody>
                  <a:tcPr marL="67463" marR="67463" marT="0" marB="0" anchor="ctr">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c>
                  <a:txBody>
                    <a:bodyPr/>
                    <a:lstStyle/>
                    <a:p>
                      <a:pPr algn="r">
                        <a:spcAft>
                          <a:spcPts val="0"/>
                        </a:spcAft>
                      </a:pPr>
                      <a:r>
                        <a:rPr lang="en-US" sz="1400">
                          <a:latin typeface="Arial" pitchFamily="34" charset="0"/>
                          <a:ea typeface="Times New Roman"/>
                          <a:cs typeface="Arial" pitchFamily="34" charset="0"/>
                        </a:rPr>
                        <a:t>Net out migration</a:t>
                      </a:r>
                    </a:p>
                  </a:txBody>
                  <a:tcPr marL="67463" marR="67463" marT="0" marB="0" anchor="ctr">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c>
                  <a:txBody>
                    <a:bodyPr/>
                    <a:lstStyle/>
                    <a:p>
                      <a:pPr algn="r">
                        <a:spcAft>
                          <a:spcPts val="0"/>
                        </a:spcAft>
                      </a:pPr>
                      <a:r>
                        <a:rPr lang="en-US" sz="1400" dirty="0">
                          <a:latin typeface="Arial" pitchFamily="34" charset="0"/>
                          <a:ea typeface="Times New Roman"/>
                          <a:cs typeface="Arial" pitchFamily="34" charset="0"/>
                        </a:rPr>
                        <a:t>%</a:t>
                      </a:r>
                    </a:p>
                  </a:txBody>
                  <a:tcPr marL="67463" marR="67463" marT="0" marB="0" anchor="ctr">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r>
              <a:tr h="392909">
                <a:tc>
                  <a:txBody>
                    <a:bodyPr/>
                    <a:lstStyle/>
                    <a:p>
                      <a:pPr>
                        <a:spcAft>
                          <a:spcPts val="0"/>
                        </a:spcAft>
                      </a:pPr>
                      <a:r>
                        <a:rPr lang="en-US" sz="1600">
                          <a:latin typeface="Arial" pitchFamily="34" charset="0"/>
                          <a:ea typeface="Times New Roman"/>
                          <a:cs typeface="Arial" pitchFamily="34" charset="0"/>
                        </a:rPr>
                        <a:t>London</a:t>
                      </a:r>
                    </a:p>
                  </a:txBody>
                  <a:tcPr marL="67463" marR="67463" marT="0" marB="0" anchor="ctr">
                    <a:lnL>
                      <a:noFill/>
                    </a:lnL>
                    <a:lnR>
                      <a:noFill/>
                    </a:lnR>
                    <a:lnT w="12700" cap="flat" cmpd="sng" algn="ctr">
                      <a:solidFill>
                        <a:srgbClr val="008000"/>
                      </a:solidFill>
                      <a:prstDash val="solid"/>
                      <a:round/>
                      <a:headEnd type="none" w="med" len="med"/>
                      <a:tailEnd type="none" w="med" len="med"/>
                    </a:lnT>
                    <a:lnB>
                      <a:noFill/>
                    </a:lnB>
                  </a:tcPr>
                </a:tc>
                <a:tc>
                  <a:txBody>
                    <a:bodyPr/>
                    <a:lstStyle/>
                    <a:p>
                      <a:pPr algn="r">
                        <a:spcAft>
                          <a:spcPts val="0"/>
                        </a:spcAft>
                      </a:pPr>
                      <a:r>
                        <a:rPr lang="en-US" sz="1600">
                          <a:latin typeface="Arial" pitchFamily="34" charset="0"/>
                          <a:ea typeface="Times New Roman"/>
                          <a:cs typeface="Arial" pitchFamily="34" charset="0"/>
                        </a:rPr>
                        <a:t>33</a:t>
                      </a:r>
                    </a:p>
                  </a:txBody>
                  <a:tcPr marL="67463" marR="67463" marT="0" marB="0" anchor="ctr">
                    <a:lnL>
                      <a:noFill/>
                    </a:lnL>
                    <a:lnR>
                      <a:noFill/>
                    </a:lnR>
                    <a:lnT w="12700" cap="flat" cmpd="sng" algn="ctr">
                      <a:solidFill>
                        <a:srgbClr val="008000"/>
                      </a:solidFill>
                      <a:prstDash val="solid"/>
                      <a:round/>
                      <a:headEnd type="none" w="med" len="med"/>
                      <a:tailEnd type="none" w="med" len="med"/>
                    </a:lnT>
                    <a:lnB>
                      <a:noFill/>
                    </a:lnB>
                  </a:tcPr>
                </a:tc>
                <a:tc>
                  <a:txBody>
                    <a:bodyPr/>
                    <a:lstStyle/>
                    <a:p>
                      <a:pPr algn="r">
                        <a:spcAft>
                          <a:spcPts val="0"/>
                        </a:spcAft>
                      </a:pPr>
                      <a:r>
                        <a:rPr lang="en-US" sz="1600">
                          <a:latin typeface="Arial" pitchFamily="34" charset="0"/>
                          <a:ea typeface="Times New Roman"/>
                          <a:cs typeface="Arial" pitchFamily="34" charset="0"/>
                        </a:rPr>
                        <a:t>21</a:t>
                      </a:r>
                    </a:p>
                  </a:txBody>
                  <a:tcPr marL="67463" marR="67463" marT="0" marB="0" anchor="ctr">
                    <a:lnL>
                      <a:noFill/>
                    </a:lnL>
                    <a:lnR>
                      <a:noFill/>
                    </a:lnR>
                    <a:lnT w="12700" cap="flat" cmpd="sng" algn="ctr">
                      <a:solidFill>
                        <a:srgbClr val="008000"/>
                      </a:solidFill>
                      <a:prstDash val="solid"/>
                      <a:round/>
                      <a:headEnd type="none" w="med" len="med"/>
                      <a:tailEnd type="none" w="med" len="med"/>
                    </a:lnT>
                    <a:lnB>
                      <a:noFill/>
                    </a:lnB>
                  </a:tcPr>
                </a:tc>
                <a:tc>
                  <a:txBody>
                    <a:bodyPr/>
                    <a:lstStyle/>
                    <a:p>
                      <a:pPr algn="r">
                        <a:spcAft>
                          <a:spcPts val="0"/>
                        </a:spcAft>
                      </a:pPr>
                      <a:r>
                        <a:rPr lang="en-US" sz="1600">
                          <a:latin typeface="Arial" pitchFamily="34" charset="0"/>
                          <a:ea typeface="Times New Roman"/>
                          <a:cs typeface="Arial" pitchFamily="34" charset="0"/>
                        </a:rPr>
                        <a:t>64%</a:t>
                      </a:r>
                    </a:p>
                  </a:txBody>
                  <a:tcPr marL="67463" marR="67463" marT="0" marB="0" anchor="ctr">
                    <a:lnL>
                      <a:noFill/>
                    </a:lnL>
                    <a:lnR>
                      <a:noFill/>
                    </a:lnR>
                    <a:lnT w="12700" cap="flat" cmpd="sng" algn="ctr">
                      <a:solidFill>
                        <a:srgbClr val="008000"/>
                      </a:solidFill>
                      <a:prstDash val="solid"/>
                      <a:round/>
                      <a:headEnd type="none" w="med" len="med"/>
                      <a:tailEnd type="none" w="med" len="med"/>
                    </a:lnT>
                    <a:lnB>
                      <a:noFill/>
                    </a:lnB>
                  </a:tcPr>
                </a:tc>
                <a:tc>
                  <a:txBody>
                    <a:bodyPr/>
                    <a:lstStyle/>
                    <a:p>
                      <a:pPr>
                        <a:spcAft>
                          <a:spcPts val="0"/>
                        </a:spcAft>
                      </a:pPr>
                      <a:r>
                        <a:rPr lang="en-US" sz="1600">
                          <a:latin typeface="Arial" pitchFamily="34" charset="0"/>
                          <a:ea typeface="Times New Roman"/>
                          <a:cs typeface="Arial" pitchFamily="34" charset="0"/>
                        </a:rPr>
                        <a:t>South East</a:t>
                      </a:r>
                    </a:p>
                  </a:txBody>
                  <a:tcPr marL="67463" marR="67463" marT="0" marB="0" anchor="ctr">
                    <a:lnL>
                      <a:noFill/>
                    </a:lnL>
                    <a:lnR>
                      <a:noFill/>
                    </a:lnR>
                    <a:lnT w="12700" cap="flat" cmpd="sng" algn="ctr">
                      <a:solidFill>
                        <a:srgbClr val="008000"/>
                      </a:solidFill>
                      <a:prstDash val="solid"/>
                      <a:round/>
                      <a:headEnd type="none" w="med" len="med"/>
                      <a:tailEnd type="none" w="med" len="med"/>
                    </a:lnT>
                    <a:lnB>
                      <a:noFill/>
                    </a:lnB>
                  </a:tcPr>
                </a:tc>
                <a:tc>
                  <a:txBody>
                    <a:bodyPr/>
                    <a:lstStyle/>
                    <a:p>
                      <a:pPr algn="r">
                        <a:spcAft>
                          <a:spcPts val="0"/>
                        </a:spcAft>
                      </a:pPr>
                      <a:r>
                        <a:rPr lang="en-US" sz="1600">
                          <a:latin typeface="Arial" pitchFamily="34" charset="0"/>
                          <a:ea typeface="Times New Roman"/>
                          <a:cs typeface="Arial" pitchFamily="34" charset="0"/>
                        </a:rPr>
                        <a:t>67</a:t>
                      </a:r>
                    </a:p>
                  </a:txBody>
                  <a:tcPr marL="67463" marR="67463" marT="0" marB="0" anchor="ctr">
                    <a:lnL>
                      <a:noFill/>
                    </a:lnL>
                    <a:lnR>
                      <a:noFill/>
                    </a:lnR>
                    <a:lnT w="12700" cap="flat" cmpd="sng" algn="ctr">
                      <a:solidFill>
                        <a:srgbClr val="008000"/>
                      </a:solidFill>
                      <a:prstDash val="solid"/>
                      <a:round/>
                      <a:headEnd type="none" w="med" len="med"/>
                      <a:tailEnd type="none" w="med" len="med"/>
                    </a:lnT>
                    <a:lnB>
                      <a:noFill/>
                    </a:lnB>
                  </a:tcPr>
                </a:tc>
                <a:tc>
                  <a:txBody>
                    <a:bodyPr/>
                    <a:lstStyle/>
                    <a:p>
                      <a:pPr algn="r">
                        <a:spcAft>
                          <a:spcPts val="0"/>
                        </a:spcAft>
                      </a:pPr>
                      <a:r>
                        <a:rPr lang="en-US" sz="1600">
                          <a:latin typeface="Arial" pitchFamily="34" charset="0"/>
                          <a:ea typeface="Times New Roman"/>
                          <a:cs typeface="Arial" pitchFamily="34" charset="0"/>
                        </a:rPr>
                        <a:t>30</a:t>
                      </a:r>
                    </a:p>
                  </a:txBody>
                  <a:tcPr marL="67463" marR="67463" marT="0" marB="0" anchor="ctr">
                    <a:lnL>
                      <a:noFill/>
                    </a:lnL>
                    <a:lnR>
                      <a:noFill/>
                    </a:lnR>
                    <a:lnT w="12700" cap="flat" cmpd="sng" algn="ctr">
                      <a:solidFill>
                        <a:srgbClr val="008000"/>
                      </a:solidFill>
                      <a:prstDash val="solid"/>
                      <a:round/>
                      <a:headEnd type="none" w="med" len="med"/>
                      <a:tailEnd type="none" w="med" len="med"/>
                    </a:lnT>
                    <a:lnB>
                      <a:noFill/>
                    </a:lnB>
                  </a:tcPr>
                </a:tc>
                <a:tc>
                  <a:txBody>
                    <a:bodyPr/>
                    <a:lstStyle/>
                    <a:p>
                      <a:pPr algn="r">
                        <a:spcAft>
                          <a:spcPts val="0"/>
                        </a:spcAft>
                      </a:pPr>
                      <a:r>
                        <a:rPr lang="en-US" sz="1600" dirty="0">
                          <a:latin typeface="Arial" pitchFamily="34" charset="0"/>
                          <a:ea typeface="Times New Roman"/>
                          <a:cs typeface="Arial" pitchFamily="34" charset="0"/>
                        </a:rPr>
                        <a:t>45%</a:t>
                      </a:r>
                    </a:p>
                  </a:txBody>
                  <a:tcPr marL="67463" marR="67463" marT="0" marB="0" anchor="ctr">
                    <a:lnL>
                      <a:noFill/>
                    </a:lnL>
                    <a:lnR>
                      <a:noFill/>
                    </a:lnR>
                    <a:lnT w="12700" cap="flat" cmpd="sng" algn="ctr">
                      <a:solidFill>
                        <a:srgbClr val="008000"/>
                      </a:solidFill>
                      <a:prstDash val="solid"/>
                      <a:round/>
                      <a:headEnd type="none" w="med" len="med"/>
                      <a:tailEnd type="none" w="med" len="med"/>
                    </a:lnT>
                    <a:lnB>
                      <a:noFill/>
                    </a:lnB>
                  </a:tcPr>
                </a:tc>
              </a:tr>
              <a:tr h="392909">
                <a:tc>
                  <a:txBody>
                    <a:bodyPr/>
                    <a:lstStyle/>
                    <a:p>
                      <a:pPr>
                        <a:spcAft>
                          <a:spcPts val="0"/>
                        </a:spcAft>
                      </a:pPr>
                      <a:r>
                        <a:rPr lang="en-US" sz="1600">
                          <a:latin typeface="Arial" pitchFamily="34" charset="0"/>
                          <a:ea typeface="Times New Roman"/>
                          <a:cs typeface="Arial" pitchFamily="34" charset="0"/>
                        </a:rPr>
                        <a:t>North West</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43</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25</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58%</a:t>
                      </a:r>
                    </a:p>
                  </a:txBody>
                  <a:tcPr marL="67463" marR="67463" marT="0" marB="0" anchor="ctr">
                    <a:lnL>
                      <a:noFill/>
                    </a:lnL>
                    <a:lnR>
                      <a:noFill/>
                    </a:lnR>
                    <a:lnT>
                      <a:noFill/>
                    </a:lnT>
                    <a:lnB>
                      <a:noFill/>
                    </a:lnB>
                  </a:tcPr>
                </a:tc>
                <a:tc>
                  <a:txBody>
                    <a:bodyPr/>
                    <a:lstStyle/>
                    <a:p>
                      <a:pPr>
                        <a:spcAft>
                          <a:spcPts val="0"/>
                        </a:spcAft>
                      </a:pPr>
                      <a:r>
                        <a:rPr lang="en-US" sz="1600">
                          <a:latin typeface="Arial" pitchFamily="34" charset="0"/>
                          <a:ea typeface="Times New Roman"/>
                          <a:cs typeface="Arial" pitchFamily="34" charset="0"/>
                        </a:rPr>
                        <a:t>West Midlands</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34</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15</a:t>
                      </a:r>
                    </a:p>
                  </a:txBody>
                  <a:tcPr marL="67463" marR="67463" marT="0" marB="0" anchor="ctr">
                    <a:lnL>
                      <a:noFill/>
                    </a:lnL>
                    <a:lnR>
                      <a:noFill/>
                    </a:lnR>
                    <a:lnT>
                      <a:noFill/>
                    </a:lnT>
                    <a:lnB>
                      <a:noFill/>
                    </a:lnB>
                  </a:tcPr>
                </a:tc>
                <a:tc>
                  <a:txBody>
                    <a:bodyPr/>
                    <a:lstStyle/>
                    <a:p>
                      <a:pPr algn="r">
                        <a:spcAft>
                          <a:spcPts val="0"/>
                        </a:spcAft>
                      </a:pPr>
                      <a:r>
                        <a:rPr lang="en-US" sz="1600" dirty="0">
                          <a:latin typeface="Arial" pitchFamily="34" charset="0"/>
                          <a:ea typeface="Times New Roman"/>
                          <a:cs typeface="Arial" pitchFamily="34" charset="0"/>
                        </a:rPr>
                        <a:t>44%</a:t>
                      </a:r>
                    </a:p>
                  </a:txBody>
                  <a:tcPr marL="67463" marR="67463" marT="0" marB="0" anchor="ctr">
                    <a:lnL>
                      <a:noFill/>
                    </a:lnL>
                    <a:lnR>
                      <a:noFill/>
                    </a:lnR>
                    <a:lnT>
                      <a:noFill/>
                    </a:lnT>
                    <a:lnB>
                      <a:noFill/>
                    </a:lnB>
                  </a:tcPr>
                </a:tc>
              </a:tr>
              <a:tr h="392909">
                <a:tc>
                  <a:txBody>
                    <a:bodyPr/>
                    <a:lstStyle/>
                    <a:p>
                      <a:pPr>
                        <a:spcAft>
                          <a:spcPts val="0"/>
                        </a:spcAft>
                      </a:pPr>
                      <a:r>
                        <a:rPr lang="en-US" sz="1600">
                          <a:latin typeface="Arial" pitchFamily="34" charset="0"/>
                          <a:ea typeface="Times New Roman"/>
                          <a:cs typeface="Arial" pitchFamily="34" charset="0"/>
                        </a:rPr>
                        <a:t>Wales</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22</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11</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50%</a:t>
                      </a:r>
                    </a:p>
                  </a:txBody>
                  <a:tcPr marL="67463" marR="67463" marT="0" marB="0" anchor="ctr">
                    <a:lnL>
                      <a:noFill/>
                    </a:lnL>
                    <a:lnR>
                      <a:noFill/>
                    </a:lnR>
                    <a:lnT>
                      <a:noFill/>
                    </a:lnT>
                    <a:lnB>
                      <a:noFill/>
                    </a:lnB>
                  </a:tcPr>
                </a:tc>
                <a:tc>
                  <a:txBody>
                    <a:bodyPr/>
                    <a:lstStyle/>
                    <a:p>
                      <a:pPr>
                        <a:spcAft>
                          <a:spcPts val="0"/>
                        </a:spcAft>
                      </a:pPr>
                      <a:r>
                        <a:rPr lang="en-US" sz="1600">
                          <a:latin typeface="Arial" pitchFamily="34" charset="0"/>
                          <a:ea typeface="Times New Roman"/>
                          <a:cs typeface="Arial" pitchFamily="34" charset="0"/>
                        </a:rPr>
                        <a:t>East Midlands</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40</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11</a:t>
                      </a:r>
                    </a:p>
                  </a:txBody>
                  <a:tcPr marL="67463" marR="67463" marT="0" marB="0" anchor="ctr">
                    <a:lnL>
                      <a:noFill/>
                    </a:lnL>
                    <a:lnR>
                      <a:noFill/>
                    </a:lnR>
                    <a:lnT>
                      <a:noFill/>
                    </a:lnT>
                    <a:lnB>
                      <a:noFill/>
                    </a:lnB>
                  </a:tcPr>
                </a:tc>
                <a:tc>
                  <a:txBody>
                    <a:bodyPr/>
                    <a:lstStyle/>
                    <a:p>
                      <a:pPr algn="r">
                        <a:spcAft>
                          <a:spcPts val="0"/>
                        </a:spcAft>
                      </a:pPr>
                      <a:r>
                        <a:rPr lang="en-US" sz="1600" dirty="0">
                          <a:latin typeface="Arial" pitchFamily="34" charset="0"/>
                          <a:ea typeface="Times New Roman"/>
                          <a:cs typeface="Arial" pitchFamily="34" charset="0"/>
                        </a:rPr>
                        <a:t>28%</a:t>
                      </a:r>
                    </a:p>
                  </a:txBody>
                  <a:tcPr marL="67463" marR="67463" marT="0" marB="0" anchor="ctr">
                    <a:lnL>
                      <a:noFill/>
                    </a:lnL>
                    <a:lnR>
                      <a:noFill/>
                    </a:lnR>
                    <a:lnT>
                      <a:noFill/>
                    </a:lnT>
                    <a:lnB>
                      <a:noFill/>
                    </a:lnB>
                  </a:tcPr>
                </a:tc>
              </a:tr>
              <a:tr h="392909">
                <a:tc>
                  <a:txBody>
                    <a:bodyPr/>
                    <a:lstStyle/>
                    <a:p>
                      <a:pPr>
                        <a:spcAft>
                          <a:spcPts val="0"/>
                        </a:spcAft>
                      </a:pPr>
                      <a:r>
                        <a:rPr lang="en-US" sz="1600">
                          <a:latin typeface="Arial" pitchFamily="34" charset="0"/>
                          <a:ea typeface="Times New Roman"/>
                          <a:cs typeface="Arial" pitchFamily="34" charset="0"/>
                        </a:rPr>
                        <a:t>North East</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23</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11</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48%</a:t>
                      </a:r>
                    </a:p>
                  </a:txBody>
                  <a:tcPr marL="67463" marR="67463" marT="0" marB="0" anchor="ctr">
                    <a:lnL>
                      <a:noFill/>
                    </a:lnL>
                    <a:lnR>
                      <a:noFill/>
                    </a:lnR>
                    <a:lnT>
                      <a:noFill/>
                    </a:lnT>
                    <a:lnB>
                      <a:noFill/>
                    </a:lnB>
                  </a:tcPr>
                </a:tc>
                <a:tc>
                  <a:txBody>
                    <a:bodyPr/>
                    <a:lstStyle/>
                    <a:p>
                      <a:pPr>
                        <a:spcAft>
                          <a:spcPts val="0"/>
                        </a:spcAft>
                      </a:pPr>
                      <a:r>
                        <a:rPr lang="en-US" sz="1600">
                          <a:latin typeface="Arial" pitchFamily="34" charset="0"/>
                          <a:ea typeface="Times New Roman"/>
                          <a:cs typeface="Arial" pitchFamily="34" charset="0"/>
                        </a:rPr>
                        <a:t>East</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48</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13</a:t>
                      </a:r>
                    </a:p>
                  </a:txBody>
                  <a:tcPr marL="67463" marR="67463" marT="0" marB="0" anchor="ctr">
                    <a:lnL>
                      <a:noFill/>
                    </a:lnL>
                    <a:lnR>
                      <a:noFill/>
                    </a:lnR>
                    <a:lnT>
                      <a:noFill/>
                    </a:lnT>
                    <a:lnB>
                      <a:noFill/>
                    </a:lnB>
                  </a:tcPr>
                </a:tc>
                <a:tc>
                  <a:txBody>
                    <a:bodyPr/>
                    <a:lstStyle/>
                    <a:p>
                      <a:pPr algn="r">
                        <a:spcAft>
                          <a:spcPts val="0"/>
                        </a:spcAft>
                      </a:pPr>
                      <a:r>
                        <a:rPr lang="en-US" sz="1600" dirty="0">
                          <a:latin typeface="Arial" pitchFamily="34" charset="0"/>
                          <a:ea typeface="Times New Roman"/>
                          <a:cs typeface="Arial" pitchFamily="34" charset="0"/>
                        </a:rPr>
                        <a:t>27%</a:t>
                      </a:r>
                    </a:p>
                  </a:txBody>
                  <a:tcPr marL="67463" marR="67463" marT="0" marB="0" anchor="ctr">
                    <a:lnL>
                      <a:noFill/>
                    </a:lnL>
                    <a:lnR>
                      <a:noFill/>
                    </a:lnR>
                    <a:lnT>
                      <a:noFill/>
                    </a:lnT>
                    <a:lnB>
                      <a:noFill/>
                    </a:lnB>
                  </a:tcPr>
                </a:tc>
              </a:tr>
              <a:tr h="392909">
                <a:tc>
                  <a:txBody>
                    <a:bodyPr/>
                    <a:lstStyle/>
                    <a:p>
                      <a:pPr>
                        <a:spcAft>
                          <a:spcPts val="0"/>
                        </a:spcAft>
                      </a:pPr>
                      <a:r>
                        <a:rPr lang="en-US" sz="1600">
                          <a:latin typeface="Arial" pitchFamily="34" charset="0"/>
                          <a:ea typeface="Times New Roman"/>
                          <a:cs typeface="Arial" pitchFamily="34" charset="0"/>
                        </a:rPr>
                        <a:t>Yorkshire and the Humber</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21</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10</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48%</a:t>
                      </a:r>
                    </a:p>
                  </a:txBody>
                  <a:tcPr marL="67463" marR="67463" marT="0" marB="0" anchor="ctr">
                    <a:lnL>
                      <a:noFill/>
                    </a:lnL>
                    <a:lnR>
                      <a:noFill/>
                    </a:lnR>
                    <a:lnT>
                      <a:noFill/>
                    </a:lnT>
                    <a:lnB>
                      <a:noFill/>
                    </a:lnB>
                  </a:tcPr>
                </a:tc>
                <a:tc>
                  <a:txBody>
                    <a:bodyPr/>
                    <a:lstStyle/>
                    <a:p>
                      <a:pPr>
                        <a:spcAft>
                          <a:spcPts val="0"/>
                        </a:spcAft>
                      </a:pPr>
                      <a:r>
                        <a:rPr lang="en-US" sz="1600">
                          <a:latin typeface="Arial" pitchFamily="34" charset="0"/>
                          <a:ea typeface="Times New Roman"/>
                          <a:cs typeface="Arial" pitchFamily="34" charset="0"/>
                        </a:rPr>
                        <a:t>South West</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45</a:t>
                      </a:r>
                    </a:p>
                  </a:txBody>
                  <a:tcPr marL="67463" marR="67463" marT="0" marB="0" anchor="ctr">
                    <a:lnL>
                      <a:noFill/>
                    </a:lnL>
                    <a:lnR>
                      <a:noFill/>
                    </a:lnR>
                    <a:lnT>
                      <a:noFill/>
                    </a:lnT>
                    <a:lnB>
                      <a:noFill/>
                    </a:lnB>
                  </a:tcPr>
                </a:tc>
                <a:tc>
                  <a:txBody>
                    <a:bodyPr/>
                    <a:lstStyle/>
                    <a:p>
                      <a:pPr algn="r">
                        <a:spcAft>
                          <a:spcPts val="0"/>
                        </a:spcAft>
                      </a:pPr>
                      <a:r>
                        <a:rPr lang="en-US" sz="1600">
                          <a:latin typeface="Arial" pitchFamily="34" charset="0"/>
                          <a:ea typeface="Times New Roman"/>
                          <a:cs typeface="Arial" pitchFamily="34" charset="0"/>
                        </a:rPr>
                        <a:t>2</a:t>
                      </a:r>
                    </a:p>
                  </a:txBody>
                  <a:tcPr marL="67463" marR="67463" marT="0" marB="0" anchor="ctr">
                    <a:lnL>
                      <a:noFill/>
                    </a:lnL>
                    <a:lnR>
                      <a:noFill/>
                    </a:lnR>
                    <a:lnT>
                      <a:noFill/>
                    </a:lnT>
                    <a:lnB>
                      <a:noFill/>
                    </a:lnB>
                  </a:tcPr>
                </a:tc>
                <a:tc>
                  <a:txBody>
                    <a:bodyPr/>
                    <a:lstStyle/>
                    <a:p>
                      <a:pPr algn="r">
                        <a:spcAft>
                          <a:spcPts val="0"/>
                        </a:spcAft>
                      </a:pPr>
                      <a:r>
                        <a:rPr lang="en-US" sz="1600" dirty="0">
                          <a:latin typeface="Arial" pitchFamily="34" charset="0"/>
                          <a:ea typeface="Times New Roman"/>
                          <a:cs typeface="Arial" pitchFamily="34" charset="0"/>
                        </a:rPr>
                        <a:t>4%</a:t>
                      </a:r>
                    </a:p>
                  </a:txBody>
                  <a:tcPr marL="67463" marR="67463" marT="0" marB="0" anchor="ctr">
                    <a:lnL>
                      <a:noFill/>
                    </a:lnL>
                    <a:lnR>
                      <a:noFill/>
                    </a:lnR>
                    <a:lnT>
                      <a:noFill/>
                    </a:lnT>
                    <a:lnB>
                      <a:noFill/>
                    </a:lnB>
                  </a:tcPr>
                </a:tc>
              </a:tr>
              <a:tr h="392909">
                <a:tc>
                  <a:txBody>
                    <a:bodyPr/>
                    <a:lstStyle/>
                    <a:p>
                      <a:pPr>
                        <a:spcAft>
                          <a:spcPts val="0"/>
                        </a:spcAft>
                      </a:pPr>
                      <a:r>
                        <a:rPr lang="en-US" sz="1600">
                          <a:latin typeface="Arial" pitchFamily="34" charset="0"/>
                          <a:ea typeface="Times New Roman"/>
                          <a:cs typeface="Arial" pitchFamily="34" charset="0"/>
                        </a:rPr>
                        <a:t>Average</a:t>
                      </a:r>
                    </a:p>
                  </a:txBody>
                  <a:tcPr marL="67463" marR="67463"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r">
                        <a:spcAft>
                          <a:spcPts val="0"/>
                        </a:spcAft>
                      </a:pPr>
                      <a:r>
                        <a:rPr lang="en-US" sz="1600">
                          <a:latin typeface="Arial" pitchFamily="34" charset="0"/>
                          <a:ea typeface="Times New Roman"/>
                          <a:cs typeface="Arial" pitchFamily="34" charset="0"/>
                        </a:rPr>
                        <a:t>376</a:t>
                      </a:r>
                    </a:p>
                  </a:txBody>
                  <a:tcPr marL="67463" marR="67463"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r">
                        <a:spcAft>
                          <a:spcPts val="0"/>
                        </a:spcAft>
                      </a:pPr>
                      <a:r>
                        <a:rPr lang="en-US" sz="1600">
                          <a:latin typeface="Arial" pitchFamily="34" charset="0"/>
                          <a:ea typeface="Times New Roman"/>
                          <a:cs typeface="Arial" pitchFamily="34" charset="0"/>
                        </a:rPr>
                        <a:t>149</a:t>
                      </a:r>
                    </a:p>
                  </a:txBody>
                  <a:tcPr marL="67463" marR="67463"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r">
                        <a:spcAft>
                          <a:spcPts val="0"/>
                        </a:spcAft>
                      </a:pPr>
                      <a:r>
                        <a:rPr lang="en-US" sz="1600">
                          <a:latin typeface="Arial" pitchFamily="34" charset="0"/>
                          <a:ea typeface="Times New Roman"/>
                          <a:cs typeface="Arial" pitchFamily="34" charset="0"/>
                        </a:rPr>
                        <a:t>48%</a:t>
                      </a:r>
                    </a:p>
                  </a:txBody>
                  <a:tcPr marL="67463" marR="67463"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spcAft>
                          <a:spcPts val="0"/>
                        </a:spcAft>
                      </a:pPr>
                      <a:endParaRPr lang="en-US" sz="1600">
                        <a:latin typeface="Arial" pitchFamily="34" charset="0"/>
                        <a:ea typeface="Times New Roman"/>
                        <a:cs typeface="Arial" pitchFamily="34" charset="0"/>
                      </a:endParaRPr>
                    </a:p>
                  </a:txBody>
                  <a:tcPr marL="67463" marR="67463"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r">
                        <a:spcAft>
                          <a:spcPts val="0"/>
                        </a:spcAft>
                      </a:pPr>
                      <a:endParaRPr lang="en-US" sz="1600">
                        <a:latin typeface="Arial" pitchFamily="34" charset="0"/>
                        <a:ea typeface="Times New Roman"/>
                        <a:cs typeface="Arial" pitchFamily="34" charset="0"/>
                      </a:endParaRPr>
                    </a:p>
                  </a:txBody>
                  <a:tcPr marL="67463" marR="67463"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r">
                        <a:spcAft>
                          <a:spcPts val="0"/>
                        </a:spcAft>
                      </a:pPr>
                      <a:endParaRPr lang="en-US" sz="1600">
                        <a:latin typeface="Arial" pitchFamily="34" charset="0"/>
                        <a:ea typeface="Times New Roman"/>
                        <a:cs typeface="Arial" pitchFamily="34" charset="0"/>
                      </a:endParaRPr>
                    </a:p>
                  </a:txBody>
                  <a:tcPr marL="67463" marR="67463"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algn="r">
                        <a:spcAft>
                          <a:spcPts val="0"/>
                        </a:spcAft>
                      </a:pPr>
                      <a:endParaRPr lang="en-US" sz="1600" dirty="0">
                        <a:latin typeface="Arial" pitchFamily="34" charset="0"/>
                        <a:ea typeface="Times New Roman"/>
                        <a:cs typeface="Arial" pitchFamily="34" charset="0"/>
                      </a:endParaRPr>
                    </a:p>
                  </a:txBody>
                  <a:tcPr marL="67463" marR="67463" marT="0" marB="0" anchor="ctr">
                    <a:lnL>
                      <a:noFill/>
                    </a:lnL>
                    <a:lnR>
                      <a:noFill/>
                    </a:lnR>
                    <a:lnT>
                      <a:noFill/>
                    </a:lnT>
                    <a:lnB w="19050" cap="flat" cmpd="sng" algn="ctr">
                      <a:solidFill>
                        <a:srgbClr val="008000"/>
                      </a:solidFill>
                      <a:prstDash val="solid"/>
                      <a:round/>
                      <a:headEnd type="none" w="med" len="med"/>
                      <a:tailEnd type="none" w="med" len="med"/>
                    </a:lnB>
                  </a:tcPr>
                </a:tc>
              </a:tr>
            </a:tbl>
          </a:graphicData>
        </a:graphic>
      </p:graphicFrame>
      <p:sp>
        <p:nvSpPr>
          <p:cNvPr id="160769" name="Rectangle 1"/>
          <p:cNvSpPr>
            <a:spLocks noChangeArrowheads="1"/>
          </p:cNvSpPr>
          <p:nvPr/>
        </p:nvSpPr>
        <p:spPr bwMode="auto">
          <a:xfrm>
            <a:off x="1000125" y="5286375"/>
            <a:ext cx="6811963" cy="830263"/>
          </a:xfrm>
          <a:prstGeom prst="rect">
            <a:avLst/>
          </a:prstGeom>
          <a:noFill/>
          <a:ln w="9525">
            <a:noFill/>
            <a:miter lim="800000"/>
            <a:headEnd/>
            <a:tailEnd/>
          </a:ln>
          <a:effectLst/>
        </p:spPr>
        <p:txBody>
          <a:bodyPr wrap="none" anchor="ctr">
            <a:spAutoFit/>
          </a:bodyPr>
          <a:lstStyle/>
          <a:p>
            <a:pPr>
              <a:tabLst>
                <a:tab pos="457200" algn="r"/>
                <a:tab pos="2636838" algn="ctr"/>
                <a:tab pos="5273675" algn="r"/>
              </a:tabLst>
              <a:defRPr/>
            </a:pPr>
            <a:r>
              <a:rPr lang="en-US" sz="1600" b="1" dirty="0">
                <a:latin typeface="+mn-lt"/>
                <a:ea typeface="Times New Roman" pitchFamily="18" charset="0"/>
                <a:cs typeface="Times New Roman" pitchFamily="18" charset="0"/>
              </a:rPr>
              <a:t>Table 9.3 Inter district movements by working age residents 1998/99</a:t>
            </a:r>
            <a:endParaRPr lang="en-US" sz="1600" dirty="0">
              <a:latin typeface="+mn-lt"/>
              <a:cs typeface="+mn-cs"/>
            </a:endParaRPr>
          </a:p>
          <a:p>
            <a:pPr eaLnBrk="0" hangingPunct="0">
              <a:tabLst>
                <a:tab pos="457200" algn="r"/>
                <a:tab pos="2636838" algn="ctr"/>
                <a:tab pos="5273675" algn="r"/>
              </a:tabLst>
              <a:defRPr/>
            </a:pPr>
            <a:r>
              <a:rPr lang="en-US" sz="1600" dirty="0">
                <a:latin typeface="+mn-lt"/>
                <a:ea typeface="Times New Roman" pitchFamily="18" charset="0"/>
                <a:cs typeface="Times New Roman" pitchFamily="18" charset="0"/>
              </a:rPr>
              <a:t>Source: ONS </a:t>
            </a:r>
            <a:r>
              <a:rPr lang="en-US" sz="1600" dirty="0" err="1">
                <a:latin typeface="+mn-lt"/>
                <a:ea typeface="Times New Roman" pitchFamily="18" charset="0"/>
                <a:cs typeface="Times New Roman" pitchFamily="18" charset="0"/>
              </a:rPr>
              <a:t>Statbase</a:t>
            </a:r>
            <a:r>
              <a:rPr lang="en-US" sz="1600" dirty="0">
                <a:latin typeface="+mn-lt"/>
                <a:ea typeface="Times New Roman" pitchFamily="18" charset="0"/>
                <a:cs typeface="Times New Roman" pitchFamily="18" charset="0"/>
              </a:rPr>
              <a:t> 2000, Clark 2000</a:t>
            </a:r>
            <a:endParaRPr lang="en-US" sz="1600" dirty="0">
              <a:latin typeface="+mn-lt"/>
              <a:cs typeface="+mn-cs"/>
            </a:endParaRPr>
          </a:p>
          <a:p>
            <a:pPr eaLnBrk="0" hangingPunct="0">
              <a:tabLst>
                <a:tab pos="457200" algn="r"/>
                <a:tab pos="2636838" algn="ctr"/>
                <a:tab pos="5273675" algn="r"/>
              </a:tabLst>
              <a:defRPr/>
            </a:pPr>
            <a:r>
              <a:rPr lang="en-US" sz="1600" dirty="0">
                <a:latin typeface="+mn-lt"/>
                <a:ea typeface="Times New Roman" pitchFamily="18" charset="0"/>
                <a:cs typeface="Times New Roman" pitchFamily="18" charset="0"/>
              </a:rPr>
              <a:t>Migration of working age residents only</a:t>
            </a:r>
            <a:endParaRPr lang="en-US" sz="1600" dirty="0">
              <a:latin typeface="+mn-lt"/>
              <a:cs typeface="+mn-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Uni_OHP_Col2_PP97">
  <a:themeElements>
    <a:clrScheme name="Uni_OHP_Col2_PP9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ni_OHP_Col2_PP9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sm" len="sm"/>
          <a:tailEnd type="none" w="lg" len="med"/>
        </a:ln>
        <a:effectLst/>
      </a:spPr>
      <a:bodyPr vert="horz" wrap="non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sm" len="sm"/>
          <a:tailEnd type="none" w="lg" len="med"/>
        </a:ln>
        <a:effectLst/>
      </a:spPr>
      <a:bodyPr vert="horz" wrap="non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Uni_OHP_Col2_PP9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ni_OHP_Col2_PP97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ni_OHP_Col2_PP97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ni_OHP_Col2_PP97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ni_OHP_Col2_PP97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ni_OHP_Col2_PP97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ni_OHP_Col2_PP97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Office\Templates\Uni_OHP_Col2_PP97.pot</Template>
  <TotalTime>20847</TotalTime>
  <Words>2583</Words>
  <Application>Microsoft PowerPoint</Application>
  <PresentationFormat>On-screen Show (4:3)</PresentationFormat>
  <Paragraphs>461</Paragraphs>
  <Slides>16</Slides>
  <Notes>14</Notes>
  <HiddenSlides>0</HiddenSlides>
  <MMClips>0</MMClips>
  <ScaleCrop>false</ScaleCrop>
  <HeadingPairs>
    <vt:vector size="8" baseType="variant">
      <vt:variant>
        <vt:lpstr>Fonts Used</vt:lpstr>
      </vt:variant>
      <vt:variant>
        <vt:i4>5</vt:i4>
      </vt:variant>
      <vt:variant>
        <vt:lpstr>Design Template</vt:lpstr>
      </vt:variant>
      <vt:variant>
        <vt:i4>12</vt:i4>
      </vt:variant>
      <vt:variant>
        <vt:lpstr>Embedded OLE Servers</vt:lpstr>
      </vt:variant>
      <vt:variant>
        <vt:i4>2</vt:i4>
      </vt:variant>
      <vt:variant>
        <vt:lpstr>Slide Titles</vt:lpstr>
      </vt:variant>
      <vt:variant>
        <vt:i4>16</vt:i4>
      </vt:variant>
    </vt:vector>
  </HeadingPairs>
  <TitlesOfParts>
    <vt:vector size="35" baseType="lpstr">
      <vt:lpstr>Times New Roman</vt:lpstr>
      <vt:lpstr>Arial</vt:lpstr>
      <vt:lpstr>Wingdings</vt:lpstr>
      <vt:lpstr>Book Antiqua</vt:lpstr>
      <vt:lpstr>Monotype Sorts</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Equation</vt:lpstr>
      <vt:lpstr>Microsoft Equation 3.0</vt:lpstr>
      <vt:lpstr>Inter-regional (Labour) Migration</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UNIVERSITY OF PORTSMOUTH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Inter-regional (Labour) Migration</dc:title>
  <dc:subject>Regional &amp; Local Economics</dc:subject>
  <dc:creator>Jeff Grainger</dc:creator>
  <cp:lastModifiedBy>plmlp</cp:lastModifiedBy>
  <cp:revision>96</cp:revision>
  <cp:lastPrinted>2000-09-27T13:29:50Z</cp:lastPrinted>
  <dcterms:created xsi:type="dcterms:W3CDTF">1998-10-23T14:37:10Z</dcterms:created>
  <dcterms:modified xsi:type="dcterms:W3CDTF">2010-02-23T16:31:17Z</dcterms:modified>
</cp:coreProperties>
</file>