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4" r:id="rId1"/>
  </p:sldMasterIdLst>
  <p:notesMasterIdLst>
    <p:notesMasterId r:id="rId17"/>
  </p:notesMasterIdLst>
  <p:handoutMasterIdLst>
    <p:handoutMasterId r:id="rId18"/>
  </p:handoutMasterIdLst>
  <p:sldIdLst>
    <p:sldId id="279" r:id="rId2"/>
    <p:sldId id="256" r:id="rId3"/>
    <p:sldId id="257" r:id="rId4"/>
    <p:sldId id="260" r:id="rId5"/>
    <p:sldId id="261" r:id="rId6"/>
    <p:sldId id="258" r:id="rId7"/>
    <p:sldId id="262" r:id="rId8"/>
    <p:sldId id="263" r:id="rId9"/>
    <p:sldId id="268" r:id="rId10"/>
    <p:sldId id="274" r:id="rId11"/>
    <p:sldId id="275" r:id="rId12"/>
    <p:sldId id="276" r:id="rId13"/>
    <p:sldId id="277" r:id="rId14"/>
    <p:sldId id="278" r:id="rId15"/>
    <p:sldId id="269" r:id="rId16"/>
  </p:sldIdLst>
  <p:sldSz cx="9144000" cy="6858000" type="screen4x3"/>
  <p:notesSz cx="6854825" cy="9664700"/>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9900CC"/>
    <a:srgbClr val="3333FF"/>
    <a:srgbClr val="33CCFF"/>
    <a:srgbClr val="33CC33"/>
    <a:srgbClr val="FF9900"/>
    <a:srgbClr val="A50021"/>
    <a:srgbClr val="00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60" autoAdjust="0"/>
  </p:normalViewPr>
  <p:slideViewPr>
    <p:cSldViewPr>
      <p:cViewPr varScale="1">
        <p:scale>
          <a:sx n="86" d="100"/>
          <a:sy n="86" d="100"/>
        </p:scale>
        <p:origin x="-84" y="-55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80" y="-78"/>
      </p:cViewPr>
      <p:guideLst>
        <p:guide orient="horz" pos="3044"/>
        <p:guide pos="2159"/>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6.wmf"/><Relationship Id="rId13" Type="http://schemas.openxmlformats.org/officeDocument/2006/relationships/image" Target="../media/image31.wmf"/><Relationship Id="rId3" Type="http://schemas.openxmlformats.org/officeDocument/2006/relationships/image" Target="../media/image21.wmf"/><Relationship Id="rId7" Type="http://schemas.openxmlformats.org/officeDocument/2006/relationships/image" Target="../media/image25.wmf"/><Relationship Id="rId12" Type="http://schemas.openxmlformats.org/officeDocument/2006/relationships/image" Target="../media/image30.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11" Type="http://schemas.openxmlformats.org/officeDocument/2006/relationships/image" Target="../media/image29.wmf"/><Relationship Id="rId5" Type="http://schemas.openxmlformats.org/officeDocument/2006/relationships/image" Target="../media/image23.wmf"/><Relationship Id="rId10" Type="http://schemas.openxmlformats.org/officeDocument/2006/relationships/image" Target="../media/image28.wmf"/><Relationship Id="rId4" Type="http://schemas.openxmlformats.org/officeDocument/2006/relationships/image" Target="../media/image22.wmf"/><Relationship Id="rId9"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0213" cy="482600"/>
          </a:xfrm>
          <a:prstGeom prst="rect">
            <a:avLst/>
          </a:prstGeom>
          <a:noFill/>
          <a:ln w="9525">
            <a:noFill/>
            <a:miter lim="800000"/>
            <a:headEnd/>
            <a:tailEnd/>
          </a:ln>
          <a:effectLst/>
        </p:spPr>
        <p:txBody>
          <a:bodyPr vert="horz" wrap="square" lIns="91083" tIns="45542" rIns="91083" bIns="45542" numCol="1" anchor="t" anchorCtr="0" compatLnSpc="1">
            <a:prstTxWarp prst="textNoShape">
              <a:avLst/>
            </a:prstTxWarp>
          </a:bodyPr>
          <a:lstStyle>
            <a:lvl1pPr defTabSz="911225" eaLnBrk="0" hangingPunct="0">
              <a:defRPr sz="1200">
                <a:cs typeface="+mn-cs"/>
              </a:defRPr>
            </a:lvl1pPr>
          </a:lstStyle>
          <a:p>
            <a:pPr>
              <a:defRPr/>
            </a:pPr>
            <a:endParaRPr lang="en-GB"/>
          </a:p>
        </p:txBody>
      </p:sp>
      <p:sp>
        <p:nvSpPr>
          <p:cNvPr id="11267" name="Rectangle 3"/>
          <p:cNvSpPr>
            <a:spLocks noGrp="1" noChangeArrowheads="1"/>
          </p:cNvSpPr>
          <p:nvPr>
            <p:ph type="dt" sz="quarter" idx="1"/>
          </p:nvPr>
        </p:nvSpPr>
        <p:spPr bwMode="auto">
          <a:xfrm>
            <a:off x="3884613" y="0"/>
            <a:ext cx="2970212" cy="482600"/>
          </a:xfrm>
          <a:prstGeom prst="rect">
            <a:avLst/>
          </a:prstGeom>
          <a:noFill/>
          <a:ln w="9525">
            <a:noFill/>
            <a:miter lim="800000"/>
            <a:headEnd/>
            <a:tailEnd/>
          </a:ln>
          <a:effectLst/>
        </p:spPr>
        <p:txBody>
          <a:bodyPr vert="horz" wrap="square" lIns="91083" tIns="45542" rIns="91083" bIns="45542" numCol="1" anchor="t" anchorCtr="0" compatLnSpc="1">
            <a:prstTxWarp prst="textNoShape">
              <a:avLst/>
            </a:prstTxWarp>
          </a:bodyPr>
          <a:lstStyle>
            <a:lvl1pPr algn="r" defTabSz="911225" eaLnBrk="0" hangingPunct="0">
              <a:defRPr sz="1200">
                <a:cs typeface="+mn-cs"/>
              </a:defRPr>
            </a:lvl1pPr>
          </a:lstStyle>
          <a:p>
            <a:pPr>
              <a:defRPr/>
            </a:pPr>
            <a:endParaRPr lang="en-GB"/>
          </a:p>
        </p:txBody>
      </p:sp>
      <p:sp>
        <p:nvSpPr>
          <p:cNvPr id="11268" name="Rectangle 4"/>
          <p:cNvSpPr>
            <a:spLocks noGrp="1" noChangeArrowheads="1"/>
          </p:cNvSpPr>
          <p:nvPr>
            <p:ph type="ftr" sz="quarter" idx="2"/>
          </p:nvPr>
        </p:nvSpPr>
        <p:spPr bwMode="auto">
          <a:xfrm>
            <a:off x="0" y="9182100"/>
            <a:ext cx="2970213" cy="482600"/>
          </a:xfrm>
          <a:prstGeom prst="rect">
            <a:avLst/>
          </a:prstGeom>
          <a:noFill/>
          <a:ln w="9525">
            <a:noFill/>
            <a:miter lim="800000"/>
            <a:headEnd/>
            <a:tailEnd/>
          </a:ln>
          <a:effectLst/>
        </p:spPr>
        <p:txBody>
          <a:bodyPr vert="horz" wrap="square" lIns="91083" tIns="45542" rIns="91083" bIns="45542" numCol="1" anchor="b" anchorCtr="0" compatLnSpc="1">
            <a:prstTxWarp prst="textNoShape">
              <a:avLst/>
            </a:prstTxWarp>
          </a:bodyPr>
          <a:lstStyle>
            <a:lvl1pPr defTabSz="911225" eaLnBrk="0" hangingPunct="0">
              <a:defRPr sz="1200">
                <a:cs typeface="+mn-cs"/>
              </a:defRPr>
            </a:lvl1pPr>
          </a:lstStyle>
          <a:p>
            <a:pPr>
              <a:defRPr/>
            </a:pPr>
            <a:endParaRPr lang="en-GB"/>
          </a:p>
        </p:txBody>
      </p:sp>
      <p:sp>
        <p:nvSpPr>
          <p:cNvPr id="11269" name="Rectangle 5"/>
          <p:cNvSpPr>
            <a:spLocks noGrp="1" noChangeArrowheads="1"/>
          </p:cNvSpPr>
          <p:nvPr>
            <p:ph type="sldNum" sz="quarter" idx="3"/>
          </p:nvPr>
        </p:nvSpPr>
        <p:spPr bwMode="auto">
          <a:xfrm>
            <a:off x="3884613" y="9182100"/>
            <a:ext cx="2970212" cy="482600"/>
          </a:xfrm>
          <a:prstGeom prst="rect">
            <a:avLst/>
          </a:prstGeom>
          <a:noFill/>
          <a:ln w="9525">
            <a:noFill/>
            <a:miter lim="800000"/>
            <a:headEnd/>
            <a:tailEnd/>
          </a:ln>
          <a:effectLst/>
        </p:spPr>
        <p:txBody>
          <a:bodyPr vert="horz" wrap="square" lIns="91083" tIns="45542" rIns="91083" bIns="45542" numCol="1" anchor="b" anchorCtr="0" compatLnSpc="1">
            <a:prstTxWarp prst="textNoShape">
              <a:avLst/>
            </a:prstTxWarp>
          </a:bodyPr>
          <a:lstStyle>
            <a:lvl1pPr algn="r" defTabSz="911225" eaLnBrk="0" hangingPunct="0">
              <a:defRPr sz="1200">
                <a:cs typeface="+mn-cs"/>
              </a:defRPr>
            </a:lvl1pPr>
          </a:lstStyle>
          <a:p>
            <a:pPr>
              <a:defRPr/>
            </a:pPr>
            <a:fld id="{635FB985-E000-42FB-AB75-9AB8DAEEF9CB}"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0213" cy="452438"/>
          </a:xfrm>
          <a:prstGeom prst="rect">
            <a:avLst/>
          </a:prstGeom>
          <a:noFill/>
          <a:ln w="9525">
            <a:noFill/>
            <a:miter lim="800000"/>
            <a:headEnd/>
            <a:tailEnd/>
          </a:ln>
          <a:effectLst/>
        </p:spPr>
        <p:txBody>
          <a:bodyPr vert="horz" wrap="square" lIns="91716" tIns="45858" rIns="91716" bIns="45858" numCol="1" anchor="t" anchorCtr="0" compatLnSpc="1">
            <a:prstTxWarp prst="textNoShape">
              <a:avLst/>
            </a:prstTxWarp>
          </a:bodyPr>
          <a:lstStyle>
            <a:lvl1pPr defTabSz="911225" eaLnBrk="0" hangingPunct="0">
              <a:spcBef>
                <a:spcPct val="20000"/>
              </a:spcBef>
              <a:buClr>
                <a:schemeClr val="tx2"/>
              </a:buClr>
              <a:buSzPct val="75000"/>
              <a:buFont typeface="Monotype Sorts" pitchFamily="2" charset="2"/>
              <a:buNone/>
              <a:defRPr sz="1200">
                <a:cs typeface="+mn-cs"/>
              </a:defRPr>
            </a:lvl1pPr>
          </a:lstStyle>
          <a:p>
            <a:pPr>
              <a:defRPr/>
            </a:pPr>
            <a:endParaRPr lang="en-GB"/>
          </a:p>
        </p:txBody>
      </p:sp>
      <p:sp>
        <p:nvSpPr>
          <p:cNvPr id="28675" name="Rectangle 3"/>
          <p:cNvSpPr>
            <a:spLocks noGrp="1" noChangeArrowheads="1"/>
          </p:cNvSpPr>
          <p:nvPr>
            <p:ph type="dt" idx="1"/>
          </p:nvPr>
        </p:nvSpPr>
        <p:spPr bwMode="auto">
          <a:xfrm>
            <a:off x="3884613" y="0"/>
            <a:ext cx="2970212" cy="452438"/>
          </a:xfrm>
          <a:prstGeom prst="rect">
            <a:avLst/>
          </a:prstGeom>
          <a:noFill/>
          <a:ln w="9525">
            <a:noFill/>
            <a:miter lim="800000"/>
            <a:headEnd/>
            <a:tailEnd/>
          </a:ln>
          <a:effectLst/>
        </p:spPr>
        <p:txBody>
          <a:bodyPr vert="horz" wrap="square" lIns="91716" tIns="45858" rIns="91716" bIns="45858" numCol="1" anchor="t" anchorCtr="0" compatLnSpc="1">
            <a:prstTxWarp prst="textNoShape">
              <a:avLst/>
            </a:prstTxWarp>
          </a:bodyPr>
          <a:lstStyle>
            <a:lvl1pPr algn="r" defTabSz="911225" eaLnBrk="0" hangingPunct="0">
              <a:spcBef>
                <a:spcPct val="20000"/>
              </a:spcBef>
              <a:buClr>
                <a:schemeClr val="tx2"/>
              </a:buClr>
              <a:buSzPct val="75000"/>
              <a:buFont typeface="Monotype Sorts" pitchFamily="2" charset="2"/>
              <a:buNone/>
              <a:defRPr sz="1200">
                <a:cs typeface="+mn-cs"/>
              </a:defRPr>
            </a:lvl1pPr>
          </a:lstStyle>
          <a:p>
            <a:pPr>
              <a:defRPr/>
            </a:pPr>
            <a:endParaRPr lang="en-GB"/>
          </a:p>
        </p:txBody>
      </p:sp>
      <p:sp>
        <p:nvSpPr>
          <p:cNvPr id="13316" name="Rectangle 4"/>
          <p:cNvSpPr>
            <a:spLocks noGrp="1" noRot="1" noChangeAspect="1" noChangeArrowheads="1" noTextEdit="1"/>
          </p:cNvSpPr>
          <p:nvPr>
            <p:ph type="sldImg" idx="2"/>
          </p:nvPr>
        </p:nvSpPr>
        <p:spPr bwMode="auto">
          <a:xfrm>
            <a:off x="1017588" y="754063"/>
            <a:ext cx="4821237" cy="3616325"/>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914400" y="4595813"/>
            <a:ext cx="5026025" cy="4370387"/>
          </a:xfrm>
          <a:prstGeom prst="rect">
            <a:avLst/>
          </a:prstGeom>
          <a:noFill/>
          <a:ln w="9525">
            <a:noFill/>
            <a:miter lim="800000"/>
            <a:headEnd/>
            <a:tailEnd/>
          </a:ln>
          <a:effectLst/>
        </p:spPr>
        <p:txBody>
          <a:bodyPr vert="horz" wrap="square" lIns="91716" tIns="45858" rIns="91716" bIns="45858"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8678" name="Rectangle 6"/>
          <p:cNvSpPr>
            <a:spLocks noGrp="1" noChangeArrowheads="1"/>
          </p:cNvSpPr>
          <p:nvPr>
            <p:ph type="ftr" sz="quarter" idx="4"/>
          </p:nvPr>
        </p:nvSpPr>
        <p:spPr bwMode="auto">
          <a:xfrm>
            <a:off x="0" y="9193213"/>
            <a:ext cx="2970213" cy="450850"/>
          </a:xfrm>
          <a:prstGeom prst="rect">
            <a:avLst/>
          </a:prstGeom>
          <a:noFill/>
          <a:ln w="9525">
            <a:noFill/>
            <a:miter lim="800000"/>
            <a:headEnd/>
            <a:tailEnd/>
          </a:ln>
          <a:effectLst/>
        </p:spPr>
        <p:txBody>
          <a:bodyPr vert="horz" wrap="square" lIns="91716" tIns="45858" rIns="91716" bIns="45858" numCol="1" anchor="b" anchorCtr="0" compatLnSpc="1">
            <a:prstTxWarp prst="textNoShape">
              <a:avLst/>
            </a:prstTxWarp>
          </a:bodyPr>
          <a:lstStyle>
            <a:lvl1pPr defTabSz="911225" eaLnBrk="0" hangingPunct="0">
              <a:spcBef>
                <a:spcPct val="20000"/>
              </a:spcBef>
              <a:buClr>
                <a:schemeClr val="tx2"/>
              </a:buClr>
              <a:buSzPct val="75000"/>
              <a:buFont typeface="Monotype Sorts" pitchFamily="2" charset="2"/>
              <a:buNone/>
              <a:defRPr sz="1200">
                <a:cs typeface="+mn-cs"/>
              </a:defRPr>
            </a:lvl1pPr>
          </a:lstStyle>
          <a:p>
            <a:pPr>
              <a:defRPr/>
            </a:pPr>
            <a:endParaRPr lang="en-GB"/>
          </a:p>
        </p:txBody>
      </p:sp>
      <p:sp>
        <p:nvSpPr>
          <p:cNvPr id="28679" name="Rectangle 7"/>
          <p:cNvSpPr>
            <a:spLocks noGrp="1" noChangeArrowheads="1"/>
          </p:cNvSpPr>
          <p:nvPr>
            <p:ph type="sldNum" sz="quarter" idx="5"/>
          </p:nvPr>
        </p:nvSpPr>
        <p:spPr bwMode="auto">
          <a:xfrm>
            <a:off x="3884613" y="9193213"/>
            <a:ext cx="2970212" cy="450850"/>
          </a:xfrm>
          <a:prstGeom prst="rect">
            <a:avLst/>
          </a:prstGeom>
          <a:noFill/>
          <a:ln w="9525">
            <a:noFill/>
            <a:miter lim="800000"/>
            <a:headEnd/>
            <a:tailEnd/>
          </a:ln>
          <a:effectLst/>
        </p:spPr>
        <p:txBody>
          <a:bodyPr vert="horz" wrap="square" lIns="91716" tIns="45858" rIns="91716" bIns="45858" numCol="1" anchor="b" anchorCtr="0" compatLnSpc="1">
            <a:prstTxWarp prst="textNoShape">
              <a:avLst/>
            </a:prstTxWarp>
          </a:bodyPr>
          <a:lstStyle>
            <a:lvl1pPr algn="r" defTabSz="911225" eaLnBrk="0" hangingPunct="0">
              <a:spcBef>
                <a:spcPct val="20000"/>
              </a:spcBef>
              <a:buClr>
                <a:schemeClr val="tx2"/>
              </a:buClr>
              <a:buSzPct val="75000"/>
              <a:buFont typeface="Monotype Sorts" pitchFamily="2" charset="2"/>
              <a:buNone/>
              <a:defRPr sz="1200">
                <a:cs typeface="+mn-cs"/>
              </a:defRPr>
            </a:lvl1pPr>
          </a:lstStyle>
          <a:p>
            <a:pPr>
              <a:defRPr/>
            </a:pPr>
            <a:fld id="{016D9B60-1974-42BC-8253-D117059BF1C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a:ln/>
        </p:spPr>
      </p:sp>
      <p:sp>
        <p:nvSpPr>
          <p:cNvPr id="16386" name="Notes Placeholder 2"/>
          <p:cNvSpPr>
            <a:spLocks noGrp="1"/>
          </p:cNvSpPr>
          <p:nvPr>
            <p:ph type="body" idx="1"/>
          </p:nvPr>
        </p:nvSpPr>
        <p:spPr>
          <a:noFill/>
          <a:ln/>
        </p:spPr>
        <p:txBody>
          <a:bodyPr/>
          <a:lstStyle/>
          <a:p>
            <a:endParaRPr lang="en-US" smtClean="0"/>
          </a:p>
        </p:txBody>
      </p:sp>
      <p:sp>
        <p:nvSpPr>
          <p:cNvPr id="16387" name="Slide Number Placeholder 3"/>
          <p:cNvSpPr>
            <a:spLocks noGrp="1"/>
          </p:cNvSpPr>
          <p:nvPr>
            <p:ph type="sldNum" sz="quarter" idx="5"/>
          </p:nvPr>
        </p:nvSpPr>
        <p:spPr>
          <a:noFill/>
        </p:spPr>
        <p:txBody>
          <a:bodyPr/>
          <a:lstStyle/>
          <a:p>
            <a:pPr>
              <a:buFont typeface="Monotype Sorts"/>
              <a:buNone/>
            </a:pPr>
            <a:fld id="{B29615D2-5A8D-4BAF-B014-8323A6613134}" type="slidenum">
              <a:rPr lang="en-GB" smtClean="0">
                <a:cs typeface="Arial" charset="0"/>
              </a:rPr>
              <a:pPr>
                <a:buFont typeface="Monotype Sorts"/>
                <a:buNone/>
              </a:pPr>
              <a:t>1</a:t>
            </a:fld>
            <a:endParaRPr lang="en-GB" smtClean="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p:spPr>
        <p:txBody>
          <a:bodyPr/>
          <a:lstStyle/>
          <a:p>
            <a:pPr>
              <a:buFont typeface="Monotype Sorts"/>
              <a:buNone/>
            </a:pPr>
            <a:fld id="{8BCE831D-AC47-46F5-8BD9-7ED43D76BEB9}" type="slidenum">
              <a:rPr lang="en-GB" smtClean="0">
                <a:cs typeface="Arial" charset="0"/>
              </a:rPr>
              <a:pPr>
                <a:buFont typeface="Monotype Sorts"/>
                <a:buNone/>
              </a:pPr>
              <a:t>10</a:t>
            </a:fld>
            <a:endParaRPr lang="en-GB" smtClean="0">
              <a:cs typeface="Arial" charset="0"/>
            </a:endParaRPr>
          </a:p>
        </p:txBody>
      </p:sp>
      <p:sp>
        <p:nvSpPr>
          <p:cNvPr id="105474" name="Rectangle 2"/>
          <p:cNvSpPr>
            <a:spLocks noGrp="1" noRot="1" noChangeAspect="1" noChangeArrowheads="1" noTextEdit="1"/>
          </p:cNvSpPr>
          <p:nvPr>
            <p:ph type="sldImg"/>
          </p:nvPr>
        </p:nvSpPr>
        <p:spPr>
          <a:solidFill>
            <a:srgbClr val="FFFFFF"/>
          </a:solidFill>
          <a:ln/>
        </p:spPr>
      </p:sp>
      <p:sp>
        <p:nvSpPr>
          <p:cNvPr id="105475" name="Rectangle 3"/>
          <p:cNvSpPr>
            <a:spLocks noGrp="1" noChangeArrowheads="1"/>
          </p:cNvSpPr>
          <p:nvPr>
            <p:ph type="body" idx="1"/>
          </p:nvPr>
        </p:nvSpPr>
        <p:spPr>
          <a:solidFill>
            <a:srgbClr val="FFFFFF"/>
          </a:solidFill>
          <a:ln>
            <a:solidFill>
              <a:srgbClr val="000000"/>
            </a:solidFill>
          </a:ln>
        </p:spPr>
        <p:txBody>
          <a:bodyPr lIns="91083" tIns="45542" rIns="91083" bIns="45542"/>
          <a:lstStyle/>
          <a:p>
            <a:r>
              <a:rPr lang="en-GB" sz="1300" smtClean="0"/>
              <a:t>In the single region model there is no account taken of the inter-regional feedback. In other words, an expansion in one region only shows up as an increase in output and jobs in that region. Whereas in reality there will be an impact in neighbouring regions as demand for their inputs (imports) to the new plant increases aggregate demand. These will probably also stimulate output in the original region. </a:t>
            </a:r>
          </a:p>
          <a:p>
            <a:r>
              <a:rPr lang="en-GB" sz="1300" smtClean="0"/>
              <a:t>Model explained.</a:t>
            </a:r>
          </a:p>
          <a:p>
            <a:r>
              <a:rPr lang="en-GB" sz="1300" smtClean="0"/>
              <a:t>Linear relationship, output in North is determined by some level of autonomous expenditure Alpha, and a fraction (beta) of the south’s output/expenditure.</a:t>
            </a:r>
          </a:p>
          <a:p>
            <a:r>
              <a:rPr lang="en-GB" sz="1300" smtClean="0"/>
              <a:t> Output in the South is determined by autonomous expenditure (gamma) and some fraction (delta of the north’s output/expenditure).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p:spPr>
        <p:txBody>
          <a:bodyPr/>
          <a:lstStyle/>
          <a:p>
            <a:pPr>
              <a:buFont typeface="Monotype Sorts"/>
              <a:buNone/>
            </a:pPr>
            <a:fld id="{C00BE74C-C8B1-4A84-ACFD-09D2EC65492E}" type="slidenum">
              <a:rPr lang="en-GB" smtClean="0">
                <a:cs typeface="Arial" charset="0"/>
              </a:rPr>
              <a:pPr>
                <a:buFont typeface="Monotype Sorts"/>
                <a:buNone/>
              </a:pPr>
              <a:t>11</a:t>
            </a:fld>
            <a:endParaRPr lang="en-GB" smtClean="0">
              <a:cs typeface="Arial" charset="0"/>
            </a:endParaRPr>
          </a:p>
        </p:txBody>
      </p:sp>
      <p:sp>
        <p:nvSpPr>
          <p:cNvPr id="108546" name="Rectangle 2"/>
          <p:cNvSpPr>
            <a:spLocks noGrp="1" noRot="1" noChangeAspect="1" noChangeArrowheads="1" noTextEdit="1"/>
          </p:cNvSpPr>
          <p:nvPr>
            <p:ph type="sldImg"/>
          </p:nvPr>
        </p:nvSpPr>
        <p:spPr>
          <a:solidFill>
            <a:srgbClr val="FFFFFF"/>
          </a:solidFill>
          <a:ln/>
        </p:spPr>
      </p:sp>
      <p:sp>
        <p:nvSpPr>
          <p:cNvPr id="108547" name="Rectangle 3"/>
          <p:cNvSpPr>
            <a:spLocks noGrp="1" noChangeArrowheads="1"/>
          </p:cNvSpPr>
          <p:nvPr>
            <p:ph type="body" idx="1"/>
          </p:nvPr>
        </p:nvSpPr>
        <p:spPr>
          <a:xfrm>
            <a:off x="533400" y="4595813"/>
            <a:ext cx="5711825" cy="4370387"/>
          </a:xfrm>
          <a:solidFill>
            <a:srgbClr val="FFFFFF"/>
          </a:solidFill>
          <a:ln>
            <a:solidFill>
              <a:srgbClr val="000000"/>
            </a:solidFill>
          </a:ln>
        </p:spPr>
        <p:txBody>
          <a:bodyPr lIns="91083" tIns="45542" rIns="91083" bIns="45542"/>
          <a:lstStyle/>
          <a:p>
            <a:pPr>
              <a:buFontTx/>
              <a:buChar char="•"/>
            </a:pPr>
            <a:r>
              <a:rPr lang="en-GB" smtClean="0"/>
              <a:t>Two regions north and south trade with each other</a:t>
            </a:r>
          </a:p>
          <a:p>
            <a:pPr>
              <a:buFontTx/>
              <a:buChar char="•"/>
            </a:pPr>
            <a:r>
              <a:rPr lang="en-GB" smtClean="0"/>
              <a:t>Output is made up of internal and external demand (which depends on the other region’s income) </a:t>
            </a:r>
          </a:p>
          <a:p>
            <a:pPr>
              <a:buFontTx/>
              <a:buChar char="•"/>
            </a:pPr>
            <a:r>
              <a:rPr lang="en-GB" smtClean="0"/>
              <a:t>With regional trade in balance BT=0 equilibrium is at point A – the autonomous elements are alpha and gamma and the proportion dependant on the other regions income are beta Y</a:t>
            </a:r>
            <a:r>
              <a:rPr lang="en-GB" baseline="-25000" smtClean="0"/>
              <a:t>s</a:t>
            </a:r>
            <a:r>
              <a:rPr lang="en-GB" smtClean="0"/>
              <a:t> and delta Y</a:t>
            </a:r>
            <a:r>
              <a:rPr lang="en-GB" baseline="-25000" smtClean="0"/>
              <a:t>n</a:t>
            </a:r>
            <a:r>
              <a:rPr lang="en-GB" smtClean="0"/>
              <a:t>.</a:t>
            </a:r>
          </a:p>
          <a:p>
            <a:pPr>
              <a:buFontTx/>
              <a:buChar char="•"/>
            </a:pPr>
            <a:r>
              <a:rPr lang="en-GB" smtClean="0"/>
              <a:t>Suppose there is a fall in the autonomous income of the northern region goes to </a:t>
            </a:r>
            <a:r>
              <a:rPr lang="en-GB" b="1" smtClean="0">
                <a:solidFill>
                  <a:srgbClr val="CC0000"/>
                </a:solidFill>
              </a:rPr>
              <a:t>a’</a:t>
            </a:r>
            <a:r>
              <a:rPr lang="en-GB" smtClean="0"/>
              <a:t>. But it still maintains the same level of income from its exports </a:t>
            </a:r>
            <a:r>
              <a:rPr lang="en-GB" b="1" i="1" smtClean="0">
                <a:solidFill>
                  <a:srgbClr val="CC0000"/>
                </a:solidFill>
              </a:rPr>
              <a:t>By</a:t>
            </a:r>
            <a:r>
              <a:rPr lang="en-GB" b="1" baseline="-25000" smtClean="0">
                <a:solidFill>
                  <a:srgbClr val="CC0000"/>
                </a:solidFill>
              </a:rPr>
              <a:t>s</a:t>
            </a:r>
            <a:r>
              <a:rPr lang="en-GB" smtClean="0"/>
              <a:t>.</a:t>
            </a:r>
          </a:p>
          <a:p>
            <a:pPr>
              <a:buFontTx/>
              <a:buChar char="•"/>
            </a:pPr>
            <a:r>
              <a:rPr lang="en-GB" smtClean="0"/>
              <a:t>In the southern region the autonomous income is maintained (initially) </a:t>
            </a:r>
            <a:r>
              <a:rPr lang="en-GB" b="1" i="1" smtClean="0">
                <a:solidFill>
                  <a:srgbClr val="CC0000"/>
                </a:solidFill>
              </a:rPr>
              <a:t>y</a:t>
            </a:r>
            <a:r>
              <a:rPr lang="en-GB" smtClean="0"/>
              <a:t>. But that derived from exports falls because there is less income in the north to buy the exports from the south </a:t>
            </a:r>
            <a:r>
              <a:rPr lang="en-GB" b="1" i="1" smtClean="0">
                <a:solidFill>
                  <a:srgbClr val="CC0000"/>
                </a:solidFill>
              </a:rPr>
              <a:t>dy</a:t>
            </a:r>
            <a:r>
              <a:rPr lang="en-GB" b="1" baseline="-25000" smtClean="0">
                <a:solidFill>
                  <a:srgbClr val="CC0000"/>
                </a:solidFill>
              </a:rPr>
              <a:t>n</a:t>
            </a:r>
            <a:r>
              <a:rPr lang="en-GB" b="1" smtClean="0">
                <a:solidFill>
                  <a:srgbClr val="CC0000"/>
                </a:solidFill>
              </a:rPr>
              <a:t>’</a:t>
            </a:r>
            <a:endParaRPr lang="en-GB" smtClean="0"/>
          </a:p>
          <a:p>
            <a:pPr>
              <a:buFontTx/>
              <a:buChar char="•"/>
            </a:pPr>
            <a:r>
              <a:rPr lang="en-GB" smtClean="0"/>
              <a:t>The equilibrium is off the balance of trade function at point </a:t>
            </a:r>
            <a:r>
              <a:rPr lang="en-GB" b="1" smtClean="0">
                <a:solidFill>
                  <a:srgbClr val="CC0000"/>
                </a:solidFill>
              </a:rPr>
              <a:t>B</a:t>
            </a:r>
            <a:r>
              <a:rPr lang="en-GB" smtClean="0"/>
              <a:t>. The southern region is running a balance of trade </a:t>
            </a:r>
            <a:r>
              <a:rPr lang="en-GB" b="1" smtClean="0"/>
              <a:t>deficit</a:t>
            </a:r>
            <a:r>
              <a:rPr lang="en-GB" smtClean="0"/>
              <a:t> still consuming beta </a:t>
            </a:r>
            <a:r>
              <a:rPr lang="en-GB" b="1" i="1" smtClean="0">
                <a:solidFill>
                  <a:srgbClr val="CC0000"/>
                </a:solidFill>
              </a:rPr>
              <a:t>By</a:t>
            </a:r>
            <a:r>
              <a:rPr lang="en-GB" baseline="-25000" smtClean="0"/>
              <a:t>s</a:t>
            </a:r>
            <a:r>
              <a:rPr lang="en-GB" smtClean="0"/>
              <a:t> but exporting delta prime. The northern region has a BOT surplus. </a:t>
            </a:r>
          </a:p>
          <a:p>
            <a:pPr>
              <a:buFontTx/>
              <a:buChar char="•"/>
            </a:pPr>
            <a:r>
              <a:rPr lang="en-GB" smtClean="0"/>
              <a:t>The deficit will eat into the Southern region’s autonomous expenditure and the surplus will increase the northern region’s autonomous expenditure until output reaches point C when external trade is again in balance.</a:t>
            </a:r>
          </a:p>
          <a:p>
            <a:pPr>
              <a:buFontTx/>
              <a:buChar char="•"/>
            </a:pPr>
            <a:r>
              <a:rPr lang="en-GB" smtClean="0"/>
              <a:t>In reality the functions are unlikely to converge on point C straight away, with alternate surplus and deficit until both regions settle on  a balance of trade.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p:spPr>
        <p:txBody>
          <a:bodyPr/>
          <a:lstStyle/>
          <a:p>
            <a:pPr>
              <a:buFont typeface="Monotype Sorts"/>
              <a:buNone/>
            </a:pPr>
            <a:fld id="{9593F044-9559-4C72-9C34-9A05A90A6FDE}" type="slidenum">
              <a:rPr lang="en-GB" smtClean="0">
                <a:cs typeface="Arial" charset="0"/>
              </a:rPr>
              <a:pPr>
                <a:buFont typeface="Monotype Sorts"/>
                <a:buNone/>
              </a:pPr>
              <a:t>12</a:t>
            </a:fld>
            <a:endParaRPr lang="en-GB" smtClean="0">
              <a:cs typeface="Arial" charset="0"/>
            </a:endParaRPr>
          </a:p>
        </p:txBody>
      </p:sp>
      <p:sp>
        <p:nvSpPr>
          <p:cNvPr id="110594" name="Rectangle 1026"/>
          <p:cNvSpPr>
            <a:spLocks noGrp="1" noRot="1" noChangeAspect="1" noChangeArrowheads="1" noTextEdit="1"/>
          </p:cNvSpPr>
          <p:nvPr>
            <p:ph type="sldImg"/>
          </p:nvPr>
        </p:nvSpPr>
        <p:spPr>
          <a:solidFill>
            <a:srgbClr val="FFFFFF"/>
          </a:solidFill>
          <a:ln/>
        </p:spPr>
      </p:sp>
      <p:sp>
        <p:nvSpPr>
          <p:cNvPr id="110595" name="Rectangle 1027"/>
          <p:cNvSpPr>
            <a:spLocks noGrp="1" noChangeArrowheads="1"/>
          </p:cNvSpPr>
          <p:nvPr>
            <p:ph type="body" idx="1"/>
          </p:nvPr>
        </p:nvSpPr>
        <p:spPr>
          <a:solidFill>
            <a:srgbClr val="FFFFFF"/>
          </a:solidFill>
          <a:ln>
            <a:solidFill>
              <a:srgbClr val="000000"/>
            </a:solidFill>
          </a:ln>
        </p:spPr>
        <p:txBody>
          <a:bodyPr lIns="91083" tIns="45542" rIns="91083" bIns="45542"/>
          <a:lstStyle/>
          <a:p>
            <a:r>
              <a:rPr lang="en-GB" sz="1300" smtClean="0">
                <a:cs typeface="Times New Roman" pitchFamily="18" charset="0"/>
              </a:rPr>
              <a:t>After the bullet points.</a:t>
            </a:r>
          </a:p>
          <a:p>
            <a:pPr>
              <a:buFontTx/>
              <a:buChar char="•"/>
            </a:pPr>
            <a:r>
              <a:rPr lang="en-GB" sz="1300" smtClean="0">
                <a:cs typeface="Times New Roman" pitchFamily="18" charset="0"/>
              </a:rPr>
              <a:t>This implies that either the government must be prepared to fund the deficit indefinitely through transfers, or the regions stock of wealth will gradually be depleted. </a:t>
            </a:r>
          </a:p>
          <a:p>
            <a:pPr>
              <a:buFontTx/>
              <a:buChar char="•"/>
            </a:pPr>
            <a:r>
              <a:rPr lang="en-GB" sz="1300" smtClean="0">
                <a:cs typeface="Times New Roman" pitchFamily="18" charset="0"/>
              </a:rPr>
              <a:t>If a region runs a persistent trade deficit it will experience a decline in wealth. </a:t>
            </a:r>
          </a:p>
          <a:p>
            <a:pPr>
              <a:buFontTx/>
              <a:buChar char="•"/>
            </a:pPr>
            <a:r>
              <a:rPr lang="en-GB" sz="1300" smtClean="0">
                <a:cs typeface="Times New Roman" pitchFamily="18" charset="0"/>
              </a:rPr>
              <a:t>This will increase the cost of credit and the regions economic fortunes will decline further. </a:t>
            </a:r>
          </a:p>
          <a:p>
            <a:pPr>
              <a:buFontTx/>
              <a:buChar char="•"/>
            </a:pPr>
            <a:r>
              <a:rPr lang="en-GB" sz="1300" smtClean="0">
                <a:cs typeface="Times New Roman" pitchFamily="18" charset="0"/>
              </a:rPr>
              <a:t>The result will be a decline in asset values such as industrial, commercial and housing stock and an increase in out-migration. </a:t>
            </a:r>
          </a:p>
          <a:p>
            <a:pPr>
              <a:buFontTx/>
              <a:buChar char="•"/>
            </a:pPr>
            <a:r>
              <a:rPr lang="en-GB" sz="1300" smtClean="0">
                <a:cs typeface="Times New Roman" pitchFamily="18" charset="0"/>
              </a:rPr>
              <a:t>The way to tackle persistent balance of trade deficits is therefore to increase export competitiveness via supply-side policies. Armstrong and Taylor use the example of the former East Germany to illustrate. Concluding that in the long-run regional imports and exports must balance. The consequence is that in the short-run the whole German economy experienced balance of payments difficulties but this is off-set against longer-term threat of mass migration leading to congestion, social and political problems. </a:t>
            </a:r>
            <a:endParaRPr lang="en-GB" sz="1300" smtClean="0"/>
          </a:p>
          <a:p>
            <a:endParaRPr lang="en-GB" sz="13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p:spPr>
        <p:txBody>
          <a:bodyPr/>
          <a:lstStyle/>
          <a:p>
            <a:pPr>
              <a:buFont typeface="Monotype Sorts"/>
              <a:buNone/>
            </a:pPr>
            <a:fld id="{782A7014-7C06-4985-B117-D9B818C7D6D1}" type="slidenum">
              <a:rPr lang="en-GB" smtClean="0">
                <a:cs typeface="Arial" charset="0"/>
              </a:rPr>
              <a:pPr>
                <a:buFont typeface="Monotype Sorts"/>
                <a:buNone/>
              </a:pPr>
              <a:t>13</a:t>
            </a:fld>
            <a:endParaRPr lang="en-GB" smtClean="0">
              <a:cs typeface="Arial" charset="0"/>
            </a:endParaRPr>
          </a:p>
        </p:txBody>
      </p:sp>
      <p:sp>
        <p:nvSpPr>
          <p:cNvPr id="112642" name="Rectangle 2"/>
          <p:cNvSpPr>
            <a:spLocks noGrp="1" noRot="1" noChangeAspect="1" noChangeArrowheads="1" noTextEdit="1"/>
          </p:cNvSpPr>
          <p:nvPr>
            <p:ph type="sldImg"/>
          </p:nvPr>
        </p:nvSpPr>
        <p:spPr>
          <a:xfrm>
            <a:off x="1116013" y="677863"/>
            <a:ext cx="4319587" cy="3240087"/>
          </a:xfrm>
          <a:solidFill>
            <a:srgbClr val="FFFFFF"/>
          </a:solidFill>
          <a:ln/>
        </p:spPr>
      </p:sp>
      <p:sp>
        <p:nvSpPr>
          <p:cNvPr id="112643" name="Rectangle 3"/>
          <p:cNvSpPr>
            <a:spLocks noGrp="1" noChangeArrowheads="1"/>
          </p:cNvSpPr>
          <p:nvPr>
            <p:ph type="body" idx="1"/>
          </p:nvPr>
        </p:nvSpPr>
        <p:spPr>
          <a:xfrm>
            <a:off x="304800" y="4114800"/>
            <a:ext cx="6172200" cy="4821238"/>
          </a:xfrm>
          <a:solidFill>
            <a:srgbClr val="FFFFFF"/>
          </a:solidFill>
          <a:ln>
            <a:solidFill>
              <a:srgbClr val="000000"/>
            </a:solidFill>
          </a:ln>
        </p:spPr>
        <p:txBody>
          <a:bodyPr lIns="91083" tIns="45542" rIns="91083" bIns="45542"/>
          <a:lstStyle/>
          <a:p>
            <a:pPr marL="228600" indent="-228600"/>
            <a:r>
              <a:rPr lang="en-GB" sz="1300" b="1" smtClean="0">
                <a:cs typeface="Times New Roman" pitchFamily="18" charset="0"/>
              </a:rPr>
              <a:t>The process</a:t>
            </a:r>
          </a:p>
          <a:p>
            <a:pPr marL="228600" indent="-228600">
              <a:buFontTx/>
              <a:buChar char="•"/>
            </a:pPr>
            <a:r>
              <a:rPr lang="en-GB" sz="1300" smtClean="0">
                <a:cs typeface="Times New Roman" pitchFamily="18" charset="0"/>
              </a:rPr>
              <a:t>An external increase in demand leads to increased output. </a:t>
            </a:r>
          </a:p>
          <a:p>
            <a:pPr marL="228600" indent="-228600">
              <a:buFontTx/>
              <a:buChar char="•"/>
            </a:pPr>
            <a:r>
              <a:rPr lang="en-GB" sz="1300" smtClean="0">
                <a:cs typeface="Times New Roman" pitchFamily="18" charset="0"/>
              </a:rPr>
              <a:t>Firms increase supply through taking on more labour (from the unemployed) and increasing other factor inputs. Higher employment levels raises regional income.</a:t>
            </a:r>
          </a:p>
          <a:p>
            <a:pPr marL="228600" indent="-228600">
              <a:buFontTx/>
              <a:buChar char="•"/>
            </a:pPr>
            <a:r>
              <a:rPr lang="en-GB" sz="1300" smtClean="0">
                <a:cs typeface="Times New Roman" pitchFamily="18" charset="0"/>
              </a:rPr>
              <a:t>The increase in regional income stimulates further autonomous demand for regional output via the multiplier + external demand.</a:t>
            </a:r>
            <a:endParaRPr lang="en-GB" sz="1300" smtClean="0"/>
          </a:p>
          <a:p>
            <a:pPr marL="228600" indent="-228600"/>
            <a:r>
              <a:rPr lang="en-GB" sz="1300" b="1" smtClean="0">
                <a:cs typeface="Times New Roman" pitchFamily="18" charset="0"/>
              </a:rPr>
              <a:t>Weakness of the model</a:t>
            </a:r>
            <a:endParaRPr lang="en-GB" sz="1300" smtClean="0">
              <a:cs typeface="Times New Roman" pitchFamily="18" charset="0"/>
            </a:endParaRPr>
          </a:p>
          <a:p>
            <a:pPr marL="228600" indent="-228600">
              <a:buFontTx/>
              <a:buChar char="•"/>
            </a:pPr>
            <a:r>
              <a:rPr lang="en-GB" sz="1300" smtClean="0">
                <a:cs typeface="Times New Roman" pitchFamily="18" charset="0"/>
              </a:rPr>
              <a:t>Ignores the fact that an increase in demand is likely to affect the price of factor inputs. Factor prices are not entirely exogenous and will be influenced by local demand and supply conditions.</a:t>
            </a:r>
          </a:p>
          <a:p>
            <a:pPr marL="228600" indent="-228600">
              <a:buFontTx/>
              <a:buChar char="•"/>
            </a:pPr>
            <a:r>
              <a:rPr lang="en-GB" sz="1300" smtClean="0">
                <a:cs typeface="Times New Roman" pitchFamily="18" charset="0"/>
              </a:rPr>
              <a:t>e.g. </a:t>
            </a:r>
            <a:r>
              <a:rPr lang="en-GB" sz="1300" smtClean="0">
                <a:cs typeface="Times New Roman" pitchFamily="18" charset="0"/>
                <a:sym typeface="Symbol" pitchFamily="18" charset="2"/>
              </a:rPr>
              <a:t></a:t>
            </a:r>
            <a:r>
              <a:rPr lang="en-GB" sz="1300" smtClean="0">
                <a:cs typeface="Times New Roman" pitchFamily="18" charset="0"/>
              </a:rPr>
              <a:t>demand for labour = </a:t>
            </a:r>
            <a:r>
              <a:rPr lang="en-GB" sz="1300" smtClean="0">
                <a:cs typeface="Times New Roman" pitchFamily="18" charset="0"/>
                <a:sym typeface="Symbol" pitchFamily="18" charset="2"/>
              </a:rPr>
              <a:t></a:t>
            </a:r>
            <a:r>
              <a:rPr lang="en-GB" sz="1300" smtClean="0">
                <a:cs typeface="Times New Roman" pitchFamily="18" charset="0"/>
              </a:rPr>
              <a:t>wage rate = </a:t>
            </a:r>
            <a:r>
              <a:rPr lang="en-GB" sz="1300" smtClean="0">
                <a:cs typeface="Times New Roman" pitchFamily="18" charset="0"/>
                <a:sym typeface="Symbol" pitchFamily="18" charset="2"/>
              </a:rPr>
              <a:t></a:t>
            </a:r>
            <a:r>
              <a:rPr lang="en-GB" sz="1300" smtClean="0">
                <a:cs typeface="Times New Roman" pitchFamily="18" charset="0"/>
              </a:rPr>
              <a:t>price = </a:t>
            </a:r>
            <a:r>
              <a:rPr lang="en-GB" sz="1300" smtClean="0">
                <a:cs typeface="Times New Roman" pitchFamily="18" charset="0"/>
                <a:sym typeface="Symbol" pitchFamily="18" charset="2"/>
              </a:rPr>
              <a:t></a:t>
            </a:r>
            <a:r>
              <a:rPr lang="en-GB" sz="1300" smtClean="0">
                <a:cs typeface="Times New Roman" pitchFamily="18" charset="0"/>
              </a:rPr>
              <a:t>competitiveness</a:t>
            </a:r>
          </a:p>
          <a:p>
            <a:pPr marL="228600" indent="-228600">
              <a:buFontTx/>
              <a:buChar char="•"/>
            </a:pPr>
            <a:r>
              <a:rPr lang="en-GB" sz="1300" smtClean="0">
                <a:cs typeface="Times New Roman" pitchFamily="18" charset="0"/>
              </a:rPr>
              <a:t>Wage rate will also </a:t>
            </a:r>
            <a:r>
              <a:rPr lang="en-GB" sz="1300" smtClean="0">
                <a:cs typeface="Times New Roman" pitchFamily="18" charset="0"/>
                <a:sym typeface="Symbol" pitchFamily="18" charset="2"/>
              </a:rPr>
              <a:t></a:t>
            </a:r>
            <a:r>
              <a:rPr lang="en-GB" sz="1300" smtClean="0">
                <a:cs typeface="Times New Roman" pitchFamily="18" charset="0"/>
              </a:rPr>
              <a:t>net migration and </a:t>
            </a:r>
            <a:r>
              <a:rPr lang="en-GB" sz="1300" smtClean="0">
                <a:cs typeface="Times New Roman" pitchFamily="18" charset="0"/>
                <a:sym typeface="Symbol" pitchFamily="18" charset="2"/>
              </a:rPr>
              <a:t></a:t>
            </a:r>
            <a:r>
              <a:rPr lang="en-GB" sz="1300" smtClean="0">
                <a:cs typeface="Times New Roman" pitchFamily="18" charset="0"/>
              </a:rPr>
              <a:t>the participation rate if enough come in from outside unemployment may not fall.</a:t>
            </a:r>
            <a:r>
              <a:rPr lang="en-GB" sz="1300" smtClean="0"/>
              <a:t> </a:t>
            </a:r>
          </a:p>
          <a:p>
            <a:pPr marL="228600" indent="-228600">
              <a:buFontTx/>
              <a:buChar char="•"/>
            </a:pPr>
            <a:r>
              <a:rPr lang="en-GB" sz="1300" smtClean="0">
                <a:solidFill>
                  <a:srgbClr val="CC0000"/>
                </a:solidFill>
              </a:rPr>
              <a:t>Despite their usefulness the major weakness of regional multiplier model is that they do not allow for the feedback effect. Because it is assumed supply of factors is perfectly elastic which is unreasonable in periods of excess demand for example we know  that spill-over effects into other areas  such as housing market are significant.</a:t>
            </a:r>
          </a:p>
          <a:p>
            <a:pPr marL="228600" indent="-228600">
              <a:buClr>
                <a:srgbClr val="FF0066"/>
              </a:buClr>
              <a:buFontTx/>
              <a:buChar char="•"/>
            </a:pPr>
            <a:r>
              <a:rPr lang="en-GB" sz="1300" smtClean="0">
                <a:solidFill>
                  <a:srgbClr val="CC0000"/>
                </a:solidFill>
              </a:rPr>
              <a:t>Solution incorporate labour and capital markets. A further extension is a demand-based model, incorporating the supply-side. Armstrong and Taylor use only the labour market in their examples.</a:t>
            </a:r>
            <a:r>
              <a:rPr lang="en-GB" sz="1300" smtClean="0"/>
              <a:t>  </a:t>
            </a:r>
          </a:p>
          <a:p>
            <a:pPr marL="228600" indent="-228600"/>
            <a:endParaRPr lang="en-GB" sz="13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p:spPr>
        <p:txBody>
          <a:bodyPr/>
          <a:lstStyle/>
          <a:p>
            <a:pPr>
              <a:buFont typeface="Monotype Sorts"/>
              <a:buNone/>
            </a:pPr>
            <a:fld id="{728DC0DD-5DA1-4FFD-B282-981EEA17DC17}" type="slidenum">
              <a:rPr lang="en-GB" smtClean="0">
                <a:cs typeface="Arial" charset="0"/>
              </a:rPr>
              <a:pPr>
                <a:buFont typeface="Monotype Sorts"/>
                <a:buNone/>
              </a:pPr>
              <a:t>14</a:t>
            </a:fld>
            <a:endParaRPr lang="en-GB" smtClean="0">
              <a:cs typeface="Arial" charset="0"/>
            </a:endParaRPr>
          </a:p>
        </p:txBody>
      </p:sp>
      <p:sp>
        <p:nvSpPr>
          <p:cNvPr id="114690" name="Rectangle 2"/>
          <p:cNvSpPr>
            <a:spLocks noGrp="1" noRot="1" noChangeAspect="1" noChangeArrowheads="1" noTextEdit="1"/>
          </p:cNvSpPr>
          <p:nvPr>
            <p:ph type="sldImg"/>
          </p:nvPr>
        </p:nvSpPr>
        <p:spPr>
          <a:solidFill>
            <a:srgbClr val="FFFFFF"/>
          </a:solidFill>
          <a:ln/>
        </p:spPr>
      </p:sp>
      <p:sp>
        <p:nvSpPr>
          <p:cNvPr id="114691" name="Rectangle 3"/>
          <p:cNvSpPr>
            <a:spLocks noGrp="1" noChangeArrowheads="1"/>
          </p:cNvSpPr>
          <p:nvPr>
            <p:ph type="body" idx="1"/>
          </p:nvPr>
        </p:nvSpPr>
        <p:spPr>
          <a:xfrm>
            <a:off x="533400" y="4595813"/>
            <a:ext cx="5940425" cy="4370387"/>
          </a:xfrm>
          <a:solidFill>
            <a:srgbClr val="FFFFFF"/>
          </a:solidFill>
          <a:ln>
            <a:solidFill>
              <a:srgbClr val="000000"/>
            </a:solidFill>
          </a:ln>
        </p:spPr>
        <p:txBody>
          <a:bodyPr lIns="91083" tIns="45542" rIns="91083" bIns="45542"/>
          <a:lstStyle/>
          <a:p>
            <a:pPr marL="228600" indent="-228600"/>
            <a:r>
              <a:rPr lang="en-GB" smtClean="0">
                <a:cs typeface="Times New Roman" pitchFamily="18" charset="0"/>
              </a:rPr>
              <a:t>A&amp;T suggest a more "realistic" approach is to incorporate at least some aspects of the supply-side. Again they use only the labour market but we could expand this out to include other factors such as capital </a:t>
            </a:r>
          </a:p>
          <a:p>
            <a:pPr marL="228600" indent="-228600"/>
            <a:r>
              <a:rPr lang="en-GB" smtClean="0">
                <a:cs typeface="Times New Roman" pitchFamily="18" charset="0"/>
              </a:rPr>
              <a:t> </a:t>
            </a:r>
            <a:r>
              <a:rPr lang="en-GB" b="1" smtClean="0">
                <a:cs typeface="Times New Roman" pitchFamily="18" charset="0"/>
              </a:rPr>
              <a:t>Features</a:t>
            </a:r>
            <a:endParaRPr lang="en-GB" smtClean="0">
              <a:cs typeface="Times New Roman" pitchFamily="18" charset="0"/>
            </a:endParaRPr>
          </a:p>
          <a:p>
            <a:pPr marL="228600" indent="-228600">
              <a:buFontTx/>
              <a:buAutoNum type="arabicPeriod"/>
            </a:pPr>
            <a:r>
              <a:rPr lang="en-GB" smtClean="0">
                <a:cs typeface="Times New Roman" pitchFamily="18" charset="0"/>
              </a:rPr>
              <a:t>Supply side is endogenous as demand affects the labour market and the supply of output to meet regional and world demand.</a:t>
            </a:r>
          </a:p>
          <a:p>
            <a:pPr marL="228600" indent="-228600">
              <a:buFontTx/>
              <a:buAutoNum type="arabicPeriod"/>
            </a:pPr>
            <a:r>
              <a:rPr lang="en-GB" smtClean="0">
                <a:cs typeface="Times New Roman" pitchFamily="18" charset="0"/>
              </a:rPr>
              <a:t>Wage rate is determined within the region </a:t>
            </a:r>
            <a:r>
              <a:rPr lang="en-GB" smtClean="0">
                <a:cs typeface="Times New Roman" pitchFamily="18" charset="0"/>
                <a:sym typeface="Symbol" pitchFamily="18" charset="2"/>
              </a:rPr>
              <a:t></a:t>
            </a:r>
            <a:r>
              <a:rPr lang="en-GB" smtClean="0">
                <a:cs typeface="Times New Roman" pitchFamily="18" charset="0"/>
              </a:rPr>
              <a:t>as labour market tightens</a:t>
            </a:r>
          </a:p>
          <a:p>
            <a:pPr marL="228600" indent="-228600">
              <a:buFontTx/>
              <a:buAutoNum type="arabicPeriod"/>
            </a:pPr>
            <a:r>
              <a:rPr lang="en-GB" smtClean="0">
                <a:cs typeface="Times New Roman" pitchFamily="18" charset="0"/>
              </a:rPr>
              <a:t>Increased regional wage rates induces further supply of labour (participation and migration)</a:t>
            </a:r>
          </a:p>
          <a:p>
            <a:pPr marL="228600" indent="-228600">
              <a:buFontTx/>
              <a:buAutoNum type="arabicPeriod"/>
            </a:pPr>
            <a:r>
              <a:rPr lang="en-GB" smtClean="0">
                <a:cs typeface="Times New Roman" pitchFamily="18" charset="0"/>
              </a:rPr>
              <a:t>Increased regional wage rates reduce competitiveness (production costs </a:t>
            </a:r>
            <a:r>
              <a:rPr lang="en-GB" smtClean="0">
                <a:cs typeface="Times New Roman" pitchFamily="18" charset="0"/>
                <a:sym typeface="Symbol" pitchFamily="18" charset="2"/>
              </a:rPr>
              <a:t></a:t>
            </a:r>
            <a:r>
              <a:rPr lang="en-GB" smtClean="0">
                <a:cs typeface="Times New Roman" pitchFamily="18" charset="0"/>
              </a:rPr>
              <a:t>)</a:t>
            </a:r>
          </a:p>
          <a:p>
            <a:pPr marL="228600" indent="-228600"/>
            <a:r>
              <a:rPr lang="en-GB" smtClean="0">
                <a:cs typeface="Times New Roman" pitchFamily="18" charset="0"/>
              </a:rPr>
              <a:t> </a:t>
            </a:r>
            <a:r>
              <a:rPr lang="en-GB" b="1" smtClean="0">
                <a:cs typeface="Times New Roman" pitchFamily="18" charset="0"/>
              </a:rPr>
              <a:t>Process</a:t>
            </a:r>
            <a:endParaRPr lang="en-GB" smtClean="0">
              <a:cs typeface="Times New Roman" pitchFamily="18" charset="0"/>
            </a:endParaRPr>
          </a:p>
          <a:p>
            <a:pPr marL="228600" indent="-228600">
              <a:buFontTx/>
              <a:buAutoNum type="arabicPeriod"/>
            </a:pPr>
            <a:r>
              <a:rPr lang="en-GB" smtClean="0">
                <a:cs typeface="Times New Roman" pitchFamily="18" charset="0"/>
              </a:rPr>
              <a:t>Increased demand for goods leads to an increase in employment by reducing unemployment.</a:t>
            </a:r>
          </a:p>
          <a:p>
            <a:pPr marL="228600" indent="-228600">
              <a:buFontTx/>
              <a:buAutoNum type="arabicPeriod"/>
            </a:pPr>
            <a:r>
              <a:rPr lang="en-GB" smtClean="0">
                <a:cs typeface="Times New Roman" pitchFamily="18" charset="0"/>
              </a:rPr>
              <a:t>Reduced unemployment raises the wage rate.</a:t>
            </a:r>
          </a:p>
          <a:p>
            <a:pPr marL="228600" indent="-228600">
              <a:buFontTx/>
              <a:buAutoNum type="arabicPeriod"/>
            </a:pPr>
            <a:r>
              <a:rPr lang="en-GB" smtClean="0">
                <a:cs typeface="Times New Roman" pitchFamily="18" charset="0"/>
              </a:rPr>
              <a:t>This increases net migration and increases participation. Both increase the labour supply and dampen the pressure on wages.</a:t>
            </a:r>
          </a:p>
          <a:p>
            <a:pPr marL="228600" indent="-228600">
              <a:buFontTx/>
              <a:buAutoNum type="arabicPeriod"/>
            </a:pPr>
            <a:r>
              <a:rPr lang="en-GB" smtClean="0">
                <a:cs typeface="Times New Roman" pitchFamily="18" charset="0"/>
              </a:rPr>
              <a:t>As wages rise regional price competitiveness falls which reduces demand for the regions goods.</a:t>
            </a:r>
          </a:p>
          <a:p>
            <a:pPr marL="228600" indent="-228600"/>
            <a:r>
              <a:rPr lang="en-GB" smtClean="0">
                <a:cs typeface="Times New Roman" pitchFamily="18" charset="0"/>
              </a:rPr>
              <a:t> The overall effect is that employment increases more than the reduction in unemployment</a:t>
            </a:r>
          </a:p>
          <a:p>
            <a:pPr marL="228600" indent="-228600"/>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p:spPr>
        <p:txBody>
          <a:bodyPr/>
          <a:lstStyle/>
          <a:p>
            <a:pPr>
              <a:buFont typeface="Monotype Sorts"/>
              <a:buNone/>
            </a:pPr>
            <a:fld id="{0C82D870-67C9-41F8-95E7-601A1AA6C334}" type="slidenum">
              <a:rPr lang="en-GB" smtClean="0">
                <a:cs typeface="Arial" charset="0"/>
              </a:rPr>
              <a:pPr>
                <a:buFont typeface="Monotype Sorts"/>
                <a:buNone/>
              </a:pPr>
              <a:t>15</a:t>
            </a:fld>
            <a:endParaRPr lang="en-GB" smtClean="0">
              <a:cs typeface="Arial" charset="0"/>
            </a:endParaRPr>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pPr>
              <a:buFont typeface="Monotype Sorts"/>
              <a:buNone/>
            </a:pPr>
            <a:fld id="{9579176C-59FE-43AD-BC5E-0FEB424186C6}" type="slidenum">
              <a:rPr lang="en-GB" smtClean="0">
                <a:cs typeface="Arial" charset="0"/>
              </a:rPr>
              <a:pPr>
                <a:buFont typeface="Monotype Sorts"/>
                <a:buNone/>
              </a:pPr>
              <a:t>2</a:t>
            </a:fld>
            <a:endParaRPr lang="en-GB" smtClean="0">
              <a:cs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a:buFontTx/>
              <a:buChar char="•"/>
            </a:pPr>
            <a:r>
              <a:rPr lang="en-GB" sz="1400" smtClean="0">
                <a:latin typeface="Arial" charset="0"/>
              </a:rPr>
              <a:t>We can measure the amount of output GDP produced locally but this is a gross measure of all sectors of the economy and does not show interactions between sectors.</a:t>
            </a:r>
          </a:p>
          <a:p>
            <a:pPr>
              <a:buFontTx/>
              <a:buChar char="•"/>
            </a:pPr>
            <a:r>
              <a:rPr lang="en-GB" sz="1400" smtClean="0">
                <a:latin typeface="Arial" charset="0"/>
              </a:rPr>
              <a:t>We will concentrate initially on the multiplier. When we ask what is the contribution of a particular sector or company? We want to know what the full effect is, not just its output, but also how much of the business of other firms it is responsible for generating.</a:t>
            </a:r>
          </a:p>
          <a:p>
            <a:pPr>
              <a:buFontTx/>
              <a:buChar char="•"/>
            </a:pPr>
            <a:r>
              <a:rPr lang="en-GB" sz="1400" smtClean="0">
                <a:latin typeface="Arial" charset="0"/>
              </a:rPr>
              <a:t>Starting off with the general concept we will the look at the early attempts to measure the multiplier (export-base). Then we will look at the Keynesian income expenditure approach which again gives an overall multiplier calculation. Then we will briefly look at the outcome using an input output approach.</a:t>
            </a:r>
          </a:p>
          <a:p>
            <a:pPr>
              <a:buFontTx/>
              <a:buChar char="•"/>
            </a:pPr>
            <a:r>
              <a:rPr lang="en-GB" sz="1400" smtClean="0">
                <a:latin typeface="Arial" charset="0"/>
              </a:rPr>
              <a:t>We will examine the importance of the 1</a:t>
            </a:r>
            <a:r>
              <a:rPr lang="en-GB" sz="1400" baseline="30000" smtClean="0">
                <a:latin typeface="Arial" charset="0"/>
              </a:rPr>
              <a:t>st</a:t>
            </a:r>
            <a:r>
              <a:rPr lang="en-GB" sz="1400" smtClean="0">
                <a:latin typeface="Arial" charset="0"/>
              </a:rPr>
              <a:t> round of expenditure; and some general applications.</a:t>
            </a:r>
          </a:p>
          <a:p>
            <a:pPr>
              <a:buFontTx/>
              <a:buChar char="•"/>
            </a:pPr>
            <a:r>
              <a:rPr lang="en-GB" sz="1400" smtClean="0">
                <a:latin typeface="Arial" charset="0"/>
              </a:rPr>
              <a:t>Strengths and weaknesses of the basic model are looked at before examining how effects are transferred to other regions and extensions to the basic model.</a:t>
            </a:r>
          </a:p>
          <a:p>
            <a:pPr>
              <a:buFontTx/>
              <a:buChar char="•"/>
            </a:pPr>
            <a:endParaRPr lang="en-GB" sz="1400" smtClean="0">
              <a:latin typeface="Arial" charset="0"/>
            </a:endParaRPr>
          </a:p>
          <a:p>
            <a:endParaRPr lang="en-GB" sz="140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p:spPr>
        <p:txBody>
          <a:bodyPr/>
          <a:lstStyle/>
          <a:p>
            <a:pPr>
              <a:buFont typeface="Monotype Sorts"/>
              <a:buNone/>
            </a:pPr>
            <a:fld id="{409A59A8-34B2-48BF-84BE-5ED36FEDFDD0}" type="slidenum">
              <a:rPr lang="en-GB" smtClean="0">
                <a:cs typeface="Arial" charset="0"/>
              </a:rPr>
              <a:pPr>
                <a:buFont typeface="Monotype Sorts"/>
                <a:buNone/>
              </a:pPr>
              <a:t>3</a:t>
            </a:fld>
            <a:endParaRPr lang="en-GB" smtClean="0">
              <a:cs typeface="Arial" charset="0"/>
            </a:endParaRPr>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p:spPr>
        <p:txBody>
          <a:bodyPr/>
          <a:lstStyle/>
          <a:p>
            <a:r>
              <a:rPr lang="en-GB" i="1" smtClean="0">
                <a:solidFill>
                  <a:srgbClr val="660066"/>
                </a:solidFill>
                <a:latin typeface="Arial" charset="0"/>
                <a:cs typeface="Times New Roman" pitchFamily="18" charset="0"/>
              </a:rPr>
              <a:t>The multiplier is a key concept in regional (and local) economic models. The basic idea is that the </a:t>
            </a:r>
            <a:r>
              <a:rPr lang="en-GB" b="1" i="1" smtClean="0">
                <a:solidFill>
                  <a:srgbClr val="660066"/>
                </a:solidFill>
                <a:latin typeface="Arial" charset="0"/>
                <a:cs typeface="Times New Roman" pitchFamily="18" charset="0"/>
              </a:rPr>
              <a:t>cumulative affect</a:t>
            </a:r>
            <a:r>
              <a:rPr lang="en-GB" i="1" smtClean="0">
                <a:solidFill>
                  <a:srgbClr val="660066"/>
                </a:solidFill>
                <a:latin typeface="Arial" charset="0"/>
                <a:cs typeface="Times New Roman" pitchFamily="18" charset="0"/>
              </a:rPr>
              <a:t> of an injection </a:t>
            </a:r>
            <a:r>
              <a:rPr lang="en-GB" b="1" i="1" smtClean="0">
                <a:solidFill>
                  <a:srgbClr val="660066"/>
                </a:solidFill>
                <a:latin typeface="Arial" charset="0"/>
                <a:cs typeface="Times New Roman" pitchFamily="18" charset="0"/>
              </a:rPr>
              <a:t>is greater </a:t>
            </a:r>
            <a:r>
              <a:rPr lang="en-GB" i="1" smtClean="0">
                <a:solidFill>
                  <a:srgbClr val="660066"/>
                </a:solidFill>
                <a:latin typeface="Arial" charset="0"/>
                <a:cs typeface="Times New Roman" pitchFamily="18" charset="0"/>
              </a:rPr>
              <a:t>than the </a:t>
            </a:r>
            <a:r>
              <a:rPr lang="en-GB" b="1" i="1" smtClean="0">
                <a:solidFill>
                  <a:srgbClr val="660066"/>
                </a:solidFill>
                <a:latin typeface="Arial" charset="0"/>
                <a:cs typeface="Times New Roman" pitchFamily="18" charset="0"/>
              </a:rPr>
              <a:t>initial impact</a:t>
            </a:r>
            <a:r>
              <a:rPr lang="en-GB" i="1" smtClean="0">
                <a:solidFill>
                  <a:srgbClr val="660066"/>
                </a:solidFill>
                <a:latin typeface="Arial" charset="0"/>
                <a:cs typeface="Times New Roman" pitchFamily="18" charset="0"/>
              </a:rPr>
              <a:t>. It is based on the notion of an internal feedback through input-output linkages between the main economic agents such as firms and households.</a:t>
            </a:r>
            <a:r>
              <a:rPr lang="en-GB" b="1" i="1" u="sng" smtClean="0">
                <a:solidFill>
                  <a:srgbClr val="660066"/>
                </a:solidFill>
                <a:latin typeface="Arial" charset="0"/>
                <a:cs typeface="Times New Roman" pitchFamily="18" charset="0"/>
              </a:rPr>
              <a:t> </a:t>
            </a:r>
          </a:p>
          <a:p>
            <a:r>
              <a:rPr lang="en-GB" i="1" smtClean="0">
                <a:solidFill>
                  <a:srgbClr val="660066"/>
                </a:solidFill>
                <a:latin typeface="Arial" charset="0"/>
                <a:cs typeface="Times New Roman" pitchFamily="18" charset="0"/>
              </a:rPr>
              <a:t>·       Firms buy and sell goods and services to other firms. </a:t>
            </a:r>
          </a:p>
          <a:p>
            <a:r>
              <a:rPr lang="en-GB" i="1" smtClean="0">
                <a:solidFill>
                  <a:srgbClr val="660066"/>
                </a:solidFill>
                <a:latin typeface="Arial" charset="0"/>
                <a:cs typeface="Times New Roman" pitchFamily="18" charset="0"/>
              </a:rPr>
              <a:t>·       Households sell labour to firms and buy goods from them. </a:t>
            </a:r>
          </a:p>
          <a:p>
            <a:r>
              <a:rPr lang="en-GB" i="1" smtClean="0">
                <a:solidFill>
                  <a:srgbClr val="660066"/>
                </a:solidFill>
                <a:latin typeface="Arial" charset="0"/>
                <a:cs typeface="Times New Roman" pitchFamily="18" charset="0"/>
              </a:rPr>
              <a:t>-      These linkages are found both within and between regions.</a:t>
            </a:r>
          </a:p>
          <a:p>
            <a:endParaRPr lang="en-GB" i="1" smtClean="0">
              <a:solidFill>
                <a:srgbClr val="660066"/>
              </a:solidFill>
              <a:latin typeface="Arial" charset="0"/>
            </a:endParaRPr>
          </a:p>
          <a:p>
            <a:r>
              <a:rPr lang="en-GB" i="1" smtClean="0">
                <a:solidFill>
                  <a:srgbClr val="660066"/>
                </a:solidFill>
                <a:latin typeface="Arial" charset="0"/>
              </a:rPr>
              <a:t>Direct effect an increase in output and employment, includes income to staff (because of the location of the company often a new investment).</a:t>
            </a:r>
          </a:p>
          <a:p>
            <a:r>
              <a:rPr lang="en-GB" i="1" smtClean="0">
                <a:solidFill>
                  <a:srgbClr val="660066"/>
                </a:solidFill>
                <a:latin typeface="Arial" charset="0"/>
              </a:rPr>
              <a:t>Indirect - due to increased demand for </a:t>
            </a:r>
            <a:r>
              <a:rPr lang="en-GB" b="1" i="1" u="sng" smtClean="0">
                <a:solidFill>
                  <a:srgbClr val="660066"/>
                </a:solidFill>
                <a:latin typeface="Arial" charset="0"/>
              </a:rPr>
              <a:t>Locally</a:t>
            </a:r>
            <a:r>
              <a:rPr lang="en-GB" b="1" i="1" smtClean="0">
                <a:solidFill>
                  <a:srgbClr val="660066"/>
                </a:solidFill>
                <a:latin typeface="Arial" charset="0"/>
              </a:rPr>
              <a:t> </a:t>
            </a:r>
            <a:r>
              <a:rPr lang="en-GB" i="1" smtClean="0">
                <a:solidFill>
                  <a:srgbClr val="660066"/>
                </a:solidFill>
                <a:latin typeface="Arial" charset="0"/>
              </a:rPr>
              <a:t>produced inputs by the firm. </a:t>
            </a:r>
          </a:p>
          <a:p>
            <a:r>
              <a:rPr lang="en-GB" i="1" smtClean="0">
                <a:solidFill>
                  <a:srgbClr val="660066"/>
                </a:solidFill>
                <a:latin typeface="Arial" charset="0"/>
              </a:rPr>
              <a:t>Induced – people employed in the new plant  spending some of their income on </a:t>
            </a:r>
            <a:r>
              <a:rPr lang="en-GB" b="1" i="1" u="sng" smtClean="0">
                <a:solidFill>
                  <a:srgbClr val="660066"/>
                </a:solidFill>
                <a:latin typeface="Arial" charset="0"/>
              </a:rPr>
              <a:t>Locally Produced</a:t>
            </a:r>
            <a:r>
              <a:rPr lang="en-GB" i="1" smtClean="0">
                <a:solidFill>
                  <a:srgbClr val="660066"/>
                </a:solidFill>
                <a:latin typeface="Arial" charset="0"/>
              </a:rPr>
              <a:t>  goods and services. </a:t>
            </a:r>
          </a:p>
          <a:p>
            <a:r>
              <a:rPr lang="en-GB" i="1" smtClean="0">
                <a:solidFill>
                  <a:srgbClr val="660066"/>
                </a:solidFill>
                <a:latin typeface="Arial" charset="0"/>
              </a:rPr>
              <a:t>Feedback loop - Local producers whose demand has increased because of the 1</a:t>
            </a:r>
            <a:r>
              <a:rPr lang="en-GB" i="1" baseline="30000" smtClean="0">
                <a:solidFill>
                  <a:srgbClr val="660066"/>
                </a:solidFill>
                <a:latin typeface="Arial" charset="0"/>
              </a:rPr>
              <a:t>st</a:t>
            </a:r>
            <a:r>
              <a:rPr lang="en-GB" i="1" smtClean="0">
                <a:solidFill>
                  <a:srgbClr val="660066"/>
                </a:solidFill>
                <a:latin typeface="Arial" charset="0"/>
              </a:rPr>
              <a:t> round indirect and induced effects will also require more labour and other inputs.</a:t>
            </a:r>
          </a:p>
          <a:p>
            <a:endParaRPr lang="en-GB" i="1" smtClean="0">
              <a:solidFill>
                <a:srgbClr val="660066"/>
              </a:solidFill>
              <a:latin typeface="Arial" charset="0"/>
            </a:endParaRPr>
          </a:p>
          <a:p>
            <a:endParaRPr lang="en-GB" smtClean="0"/>
          </a:p>
          <a:p>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pPr>
              <a:buFont typeface="Monotype Sorts"/>
              <a:buNone/>
            </a:pPr>
            <a:fld id="{3C7D4611-6E4A-465C-B27B-D40575DFB01E}" type="slidenum">
              <a:rPr lang="en-GB" smtClean="0">
                <a:cs typeface="Arial" charset="0"/>
              </a:rPr>
              <a:pPr>
                <a:buFont typeface="Monotype Sorts"/>
                <a:buNone/>
              </a:pPr>
              <a:t>4</a:t>
            </a:fld>
            <a:endParaRPr lang="en-GB" smtClean="0">
              <a:cs typeface="Arial" charset="0"/>
            </a:endParaRPr>
          </a:p>
        </p:txBody>
      </p:sp>
      <p:sp>
        <p:nvSpPr>
          <p:cNvPr id="22530" name="Rectangle 2"/>
          <p:cNvSpPr>
            <a:spLocks noGrp="1" noRot="1" noChangeAspect="1" noChangeArrowheads="1" noTextEdit="1"/>
          </p:cNvSpPr>
          <p:nvPr>
            <p:ph type="sldImg"/>
          </p:nvPr>
        </p:nvSpPr>
        <p:spPr>
          <a:xfrm>
            <a:off x="1293813" y="754063"/>
            <a:ext cx="4318000" cy="3238500"/>
          </a:xfrm>
          <a:ln/>
        </p:spPr>
      </p:sp>
      <p:sp>
        <p:nvSpPr>
          <p:cNvPr id="22531" name="Rectangle 4"/>
          <p:cNvSpPr>
            <a:spLocks noGrp="1" noChangeArrowheads="1"/>
          </p:cNvSpPr>
          <p:nvPr>
            <p:ph type="body" idx="1"/>
          </p:nvPr>
        </p:nvSpPr>
        <p:spPr>
          <a:xfrm>
            <a:off x="533400" y="4144963"/>
            <a:ext cx="5867400" cy="4821237"/>
          </a:xfrm>
          <a:noFill/>
          <a:ln/>
        </p:spPr>
        <p:txBody>
          <a:bodyPr/>
          <a:lstStyle/>
          <a:p>
            <a:pPr>
              <a:buFontTx/>
              <a:buChar char="•"/>
            </a:pPr>
            <a:r>
              <a:rPr lang="en-GB" sz="1300" smtClean="0"/>
              <a:t>Not covered in the current Armstrong and Taylor. 1</a:t>
            </a:r>
            <a:r>
              <a:rPr lang="en-GB" sz="1300" baseline="30000" smtClean="0"/>
              <a:t>st</a:t>
            </a:r>
            <a:r>
              <a:rPr lang="en-GB" sz="1300" smtClean="0"/>
              <a:t> attempt around the 1950s. Exports are the most important sector. The domestic sector provides inputs for the export sector</a:t>
            </a:r>
          </a:p>
          <a:p>
            <a:pPr>
              <a:buFontTx/>
              <a:buChar char="•"/>
            </a:pPr>
            <a:r>
              <a:rPr lang="en-GB" sz="1300" smtClean="0"/>
              <a:t>Export base multiplier is 1+d where d is some positive fraction of a job in the Export sector. If Export sector produces  8m of output and domestic sector 2m then the Export base multiplier is 1.25. (10/8)</a:t>
            </a:r>
          </a:p>
          <a:p>
            <a:pPr>
              <a:buFontTx/>
              <a:buChar char="•"/>
            </a:pPr>
            <a:r>
              <a:rPr lang="en-GB" sz="1300" smtClean="0"/>
              <a:t>Problems </a:t>
            </a:r>
          </a:p>
          <a:p>
            <a:pPr>
              <a:buFontTx/>
              <a:buChar char="•"/>
            </a:pPr>
            <a:r>
              <a:rPr lang="en-GB" sz="1300" smtClean="0"/>
              <a:t>Does not include domestic employment supported by non export income from outside i.e. migrant workers, social security.</a:t>
            </a:r>
          </a:p>
          <a:p>
            <a:pPr>
              <a:buFontTx/>
              <a:buChar char="•"/>
            </a:pPr>
            <a:r>
              <a:rPr lang="en-GB" sz="1300" smtClean="0"/>
              <a:t>Export sectors are not all the same therefore they have different multipliers. If a large proportion of inputs are from outside the region the multiplier will be small if they are local it will be large. You need to calculate multipliers for each different industry sector not just the economy as a whole. </a:t>
            </a:r>
            <a:r>
              <a:rPr lang="en-GB" sz="1300" smtClean="0">
                <a:solidFill>
                  <a:srgbClr val="CC0000"/>
                </a:solidFill>
              </a:rPr>
              <a:t>Example:</a:t>
            </a:r>
            <a:r>
              <a:rPr lang="en-GB" sz="1300" smtClean="0"/>
              <a:t> Weiss and Golding looked at Portsmouth USA Manufacturing 1.78 Air Base 1.35</a:t>
            </a:r>
          </a:p>
          <a:p>
            <a:pPr>
              <a:buFontTx/>
              <a:buChar char="•"/>
            </a:pPr>
            <a:r>
              <a:rPr lang="en-GB" sz="1300" smtClean="0"/>
              <a:t>Difficult to separate domestic and export industries if company “A” sells its output to another local firm company “B” which sells its output to company “C” based in another region is company “A” in the domestic or export sector? Even more tricky if it sells part inside and part outside the region.</a:t>
            </a:r>
          </a:p>
          <a:p>
            <a:pPr>
              <a:buFontTx/>
              <a:buChar char="•"/>
            </a:pPr>
            <a:r>
              <a:rPr lang="en-GB" sz="1300" smtClean="0"/>
              <a:t>The model also does not assume that increased output can be met in a variety of different ways, the firm could take on unemployed people which would boost local expenditure, or it could attract in commuters which would reduce it, it could also mechanise, or outsource some of its activities.</a:t>
            </a:r>
          </a:p>
          <a:p>
            <a:endParaRPr lang="en-GB" sz="13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p:spPr>
        <p:txBody>
          <a:bodyPr/>
          <a:lstStyle/>
          <a:p>
            <a:pPr>
              <a:buFont typeface="Monotype Sorts"/>
              <a:buNone/>
            </a:pPr>
            <a:fld id="{9E6C5F76-BD32-4982-91E5-33101D73F30A}" type="slidenum">
              <a:rPr lang="en-GB" smtClean="0">
                <a:cs typeface="Arial" charset="0"/>
              </a:rPr>
              <a:pPr>
                <a:buFont typeface="Monotype Sorts"/>
                <a:buNone/>
              </a:pPr>
              <a:t>5</a:t>
            </a:fld>
            <a:endParaRPr lang="en-GB" smtClean="0">
              <a:cs typeface="Arial" charset="0"/>
            </a:endParaRPr>
          </a:p>
        </p:txBody>
      </p:sp>
      <p:sp>
        <p:nvSpPr>
          <p:cNvPr id="107522" name="Rectangle 2"/>
          <p:cNvSpPr>
            <a:spLocks noGrp="1" noRot="1" noChangeAspect="1" noChangeArrowheads="1" noTextEdit="1"/>
          </p:cNvSpPr>
          <p:nvPr>
            <p:ph type="sldImg"/>
          </p:nvPr>
        </p:nvSpPr>
        <p:spPr>
          <a:xfrm>
            <a:off x="1379538" y="828675"/>
            <a:ext cx="4019550" cy="3014663"/>
          </a:xfrm>
          <a:ln/>
        </p:spPr>
      </p:sp>
      <p:sp>
        <p:nvSpPr>
          <p:cNvPr id="107523" name="Rectangle 4"/>
          <p:cNvSpPr>
            <a:spLocks noGrp="1" noChangeArrowheads="1"/>
          </p:cNvSpPr>
          <p:nvPr>
            <p:ph type="body" idx="1"/>
          </p:nvPr>
        </p:nvSpPr>
        <p:spPr>
          <a:xfrm>
            <a:off x="381000" y="3992563"/>
            <a:ext cx="6172200" cy="4973637"/>
          </a:xfrm>
          <a:noFill/>
          <a:ln/>
        </p:spPr>
        <p:txBody>
          <a:bodyPr/>
          <a:lstStyle/>
          <a:p>
            <a:pPr>
              <a:buFontTx/>
              <a:buChar char="•"/>
            </a:pPr>
            <a:r>
              <a:rPr lang="en-GB" sz="1300" smtClean="0"/>
              <a:t>This is a more sophisticated way of determining multipliers across the economy than the export based method. The methodology is borrowed from national macroeconomic analysis and uses the simple version of Income-expenditure model where expenditure variables refer to region rather than nation. </a:t>
            </a:r>
            <a:r>
              <a:rPr lang="en-GB" sz="1300" smtClean="0">
                <a:solidFill>
                  <a:srgbClr val="CC0000"/>
                </a:solidFill>
              </a:rPr>
              <a:t>Expenditure based approach to GDP</a:t>
            </a:r>
          </a:p>
          <a:p>
            <a:pPr>
              <a:buClr>
                <a:srgbClr val="FF0066"/>
              </a:buClr>
              <a:buFontTx/>
              <a:buChar char="•"/>
            </a:pPr>
            <a:r>
              <a:rPr lang="en-GB" sz="1300" smtClean="0"/>
              <a:t>Y = regional income, C = regional consumption I = regional investment G = govt expenditure in region X = regional exports  M = regional imports (I, G &amp; X are all assumed to be exogenous – determined outside the region) we would say in macroeconomics that these were fixed.</a:t>
            </a:r>
          </a:p>
          <a:p>
            <a:pPr>
              <a:buClr>
                <a:srgbClr val="FF0066"/>
              </a:buClr>
              <a:buFontTx/>
              <a:buChar char="•"/>
            </a:pPr>
            <a:r>
              <a:rPr lang="en-GB" sz="1300" smtClean="0"/>
              <a:t>Consumption is partly autonomous (a given base level) and partly dependant on regional disposable income (</a:t>
            </a:r>
            <a:r>
              <a:rPr lang="en-GB" sz="1300" b="1" smtClean="0">
                <a:solidFill>
                  <a:srgbClr val="CC0000"/>
                </a:solidFill>
              </a:rPr>
              <a:t>DY</a:t>
            </a:r>
            <a:r>
              <a:rPr lang="en-GB" sz="1300" smtClean="0"/>
              <a:t>).Import expenditure is partly autonomous and partly dependant on regional disposable income. DY disposable income is total income less taxation, (</a:t>
            </a:r>
            <a:r>
              <a:rPr lang="en-GB" sz="1300" b="1" smtClean="0">
                <a:solidFill>
                  <a:srgbClr val="CC0000"/>
                </a:solidFill>
              </a:rPr>
              <a:t>t</a:t>
            </a:r>
            <a:r>
              <a:rPr lang="en-GB" sz="1300" smtClean="0"/>
              <a:t>) is the marginal tax rate in the region. Thus, if Scotland had a higher tax rate then for a given industry its multiplier would be lower than a region in England.</a:t>
            </a:r>
          </a:p>
          <a:p>
            <a:pPr>
              <a:buClr>
                <a:srgbClr val="FF0066"/>
              </a:buClr>
              <a:buFontTx/>
              <a:buChar char="•"/>
            </a:pPr>
            <a:r>
              <a:rPr lang="en-GB" sz="1300" smtClean="0"/>
              <a:t>(</a:t>
            </a:r>
            <a:r>
              <a:rPr lang="en-GB" sz="1300" b="1" smtClean="0">
                <a:solidFill>
                  <a:srgbClr val="CC0000"/>
                </a:solidFill>
              </a:rPr>
              <a:t>k</a:t>
            </a:r>
            <a:r>
              <a:rPr lang="en-GB" sz="1300" smtClean="0"/>
              <a:t>) is the multiplier Where t = tax rate and c-m is the marginal propensity to consume locally produced goods</a:t>
            </a:r>
          </a:p>
          <a:p>
            <a:pPr>
              <a:buClr>
                <a:srgbClr val="FF0066"/>
              </a:buClr>
              <a:buFontTx/>
              <a:buChar char="•"/>
            </a:pPr>
            <a:r>
              <a:rPr lang="en-GB" sz="1300" b="1" smtClean="0">
                <a:solidFill>
                  <a:srgbClr val="CC0000"/>
                </a:solidFill>
              </a:rPr>
              <a:t>Problems</a:t>
            </a:r>
            <a:r>
              <a:rPr lang="en-GB" sz="1300" smtClean="0"/>
              <a:t>: Smaller regions have smaller economies, for instance in the Chichester economy about 40% of potential household expenditure leaks out because there are few local firms providing household services.</a:t>
            </a:r>
          </a:p>
          <a:p>
            <a:pPr>
              <a:buClr>
                <a:srgbClr val="FF0066"/>
              </a:buClr>
              <a:buFontTx/>
              <a:buChar char="•"/>
            </a:pPr>
            <a:r>
              <a:rPr lang="en-GB" sz="1300" smtClean="0"/>
              <a:t>Most economies rely on external trade, but where most of the inputs are imported the multipliers will be significantly lower i.e. areas with foreign owned screwdriver plants (electronics).</a:t>
            </a:r>
          </a:p>
          <a:p>
            <a:pPr>
              <a:buClr>
                <a:srgbClr val="FF0066"/>
              </a:buClr>
              <a:buFontTx/>
              <a:buChar char="•"/>
            </a:pPr>
            <a:r>
              <a:rPr lang="en-GB" sz="1300" smtClean="0"/>
              <a:t>Location is also important, is the local economy isolated or not? Portsmouth is close to other major towns and has a large number of in commuters whereas Lancaster in the North West is isolated and does not. </a:t>
            </a:r>
          </a:p>
          <a:p>
            <a:endParaRPr lang="en-GB" sz="13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p:spPr>
        <p:txBody>
          <a:bodyPr/>
          <a:lstStyle/>
          <a:p>
            <a:pPr>
              <a:buFont typeface="Monotype Sorts"/>
              <a:buNone/>
            </a:pPr>
            <a:fld id="{6517CC72-C50A-4B1E-B2DB-CB0B1457E0A4}" type="slidenum">
              <a:rPr lang="en-GB" smtClean="0">
                <a:cs typeface="Arial" charset="0"/>
              </a:rPr>
              <a:pPr>
                <a:buFont typeface="Monotype Sorts"/>
                <a:buNone/>
              </a:pPr>
              <a:t>6</a:t>
            </a:fld>
            <a:endParaRPr lang="en-GB" smtClean="0">
              <a:cs typeface="Arial" charset="0"/>
            </a:endParaRPr>
          </a:p>
        </p:txBody>
      </p:sp>
      <p:sp>
        <p:nvSpPr>
          <p:cNvPr id="96258" name="Rectangle 2"/>
          <p:cNvSpPr>
            <a:spLocks noGrp="1" noRot="1" noChangeAspect="1" noChangeArrowheads="1" noTextEdit="1"/>
          </p:cNvSpPr>
          <p:nvPr>
            <p:ph type="sldImg"/>
          </p:nvPr>
        </p:nvSpPr>
        <p:spPr>
          <a:xfrm>
            <a:off x="1571625" y="677863"/>
            <a:ext cx="4017963" cy="3013075"/>
          </a:xfrm>
          <a:ln/>
        </p:spPr>
      </p:sp>
      <p:sp>
        <p:nvSpPr>
          <p:cNvPr id="96259" name="Rectangle 4"/>
          <p:cNvSpPr>
            <a:spLocks noGrp="1" noChangeArrowheads="1"/>
          </p:cNvSpPr>
          <p:nvPr>
            <p:ph type="body" idx="1"/>
          </p:nvPr>
        </p:nvSpPr>
        <p:spPr>
          <a:xfrm>
            <a:off x="533400" y="3962400"/>
            <a:ext cx="5791200" cy="4983163"/>
          </a:xfrm>
          <a:noFill/>
          <a:ln/>
        </p:spPr>
        <p:txBody>
          <a:bodyPr/>
          <a:lstStyle/>
          <a:p>
            <a:pPr marL="228600" indent="-228600">
              <a:buFontTx/>
              <a:buAutoNum type="arabicPeriod"/>
            </a:pPr>
            <a:r>
              <a:rPr lang="en-GB" sz="1300" smtClean="0"/>
              <a:t>The analysis was carried out using an </a:t>
            </a:r>
            <a:r>
              <a:rPr lang="en-GB" sz="1300" b="1" smtClean="0">
                <a:solidFill>
                  <a:srgbClr val="CC0000"/>
                </a:solidFill>
              </a:rPr>
              <a:t>input-output model</a:t>
            </a:r>
            <a:r>
              <a:rPr lang="en-GB" sz="1300" smtClean="0"/>
              <a:t> but it shows how the multiplier builds up and the kind of  leakages that occur.</a:t>
            </a:r>
          </a:p>
          <a:p>
            <a:pPr marL="228600" indent="-228600">
              <a:buFontTx/>
              <a:buAutoNum type="arabicPeriod"/>
            </a:pPr>
            <a:r>
              <a:rPr lang="en-GB" sz="1300" smtClean="0"/>
              <a:t>The base employs over 26,000 people and spends £434m on supplies and wages there is also income from tourists and the expenditure of visiting sailors. </a:t>
            </a:r>
          </a:p>
          <a:p>
            <a:pPr marL="228600" indent="-228600">
              <a:buFontTx/>
              <a:buAutoNum type="arabicPeriod"/>
            </a:pPr>
            <a:r>
              <a:rPr lang="en-GB" sz="1300" smtClean="0"/>
              <a:t>Out of this £326m  and the rest  leaks out. After application of the multiplier this add a further £178m to local income and 12,000 extra jobs.</a:t>
            </a:r>
          </a:p>
          <a:p>
            <a:pPr marL="228600" indent="-228600">
              <a:buFontTx/>
              <a:buAutoNum type="arabicPeriod"/>
            </a:pPr>
            <a:r>
              <a:rPr lang="en-GB" sz="1300" smtClean="0"/>
              <a:t>But where does it go – across all sectors of the local economy the main recipients are manufacturing, business services and transport.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p>
            <a:pPr>
              <a:buFont typeface="Monotype Sorts"/>
              <a:buNone/>
            </a:pPr>
            <a:fld id="{86371DD4-805B-4E87-B792-0387BA1780B0}" type="slidenum">
              <a:rPr lang="en-GB" smtClean="0">
                <a:cs typeface="Arial" charset="0"/>
              </a:rPr>
              <a:pPr>
                <a:buFont typeface="Monotype Sorts"/>
                <a:buNone/>
              </a:pPr>
              <a:t>7</a:t>
            </a:fld>
            <a:endParaRPr lang="en-GB" smtClean="0">
              <a:cs typeface="Arial" charset="0"/>
            </a:endParaRPr>
          </a:p>
        </p:txBody>
      </p:sp>
      <p:sp>
        <p:nvSpPr>
          <p:cNvPr id="99330" name="Rectangle 2"/>
          <p:cNvSpPr>
            <a:spLocks noGrp="1" noRot="1" noChangeAspect="1" noChangeArrowheads="1" noTextEdit="1"/>
          </p:cNvSpPr>
          <p:nvPr>
            <p:ph type="sldImg"/>
          </p:nvPr>
        </p:nvSpPr>
        <p:spPr>
          <a:xfrm>
            <a:off x="1582738" y="452438"/>
            <a:ext cx="3716337" cy="2787650"/>
          </a:xfrm>
          <a:ln/>
        </p:spPr>
      </p:sp>
      <p:sp>
        <p:nvSpPr>
          <p:cNvPr id="99331" name="Rectangle 4"/>
          <p:cNvSpPr>
            <a:spLocks noGrp="1" noChangeArrowheads="1"/>
          </p:cNvSpPr>
          <p:nvPr>
            <p:ph type="body" idx="1"/>
          </p:nvPr>
        </p:nvSpPr>
        <p:spPr>
          <a:xfrm>
            <a:off x="457200" y="3465513"/>
            <a:ext cx="5864225" cy="5500687"/>
          </a:xfrm>
          <a:noFill/>
          <a:ln/>
        </p:spPr>
        <p:txBody>
          <a:bodyPr/>
          <a:lstStyle/>
          <a:p>
            <a:pPr marL="228600" indent="-228600">
              <a:buFontTx/>
              <a:buChar char="•"/>
            </a:pPr>
            <a:r>
              <a:rPr lang="en-GB" smtClean="0"/>
              <a:t>Archibald used the </a:t>
            </a:r>
            <a:r>
              <a:rPr lang="en-GB" b="1" smtClean="0">
                <a:solidFill>
                  <a:srgbClr val="CC0000"/>
                </a:solidFill>
              </a:rPr>
              <a:t>Family Expenditure Survey</a:t>
            </a:r>
            <a:r>
              <a:rPr lang="en-GB" smtClean="0"/>
              <a:t> to estimate the marginal propensity to consume local goods over time. He calculated that this was about </a:t>
            </a:r>
            <a:r>
              <a:rPr lang="en-GB" b="1" smtClean="0">
                <a:solidFill>
                  <a:srgbClr val="CC0000"/>
                </a:solidFill>
              </a:rPr>
              <a:t>0.23</a:t>
            </a:r>
            <a:r>
              <a:rPr lang="en-GB" smtClean="0"/>
              <a:t> with a tax rate of 20% this gave a multiplier of </a:t>
            </a:r>
            <a:r>
              <a:rPr lang="en-GB" b="1" smtClean="0">
                <a:solidFill>
                  <a:srgbClr val="CC0000"/>
                </a:solidFill>
              </a:rPr>
              <a:t>1.22</a:t>
            </a:r>
            <a:r>
              <a:rPr lang="en-GB" smtClean="0"/>
              <a:t>. This was a general multiplier that would be applied to all local economies.</a:t>
            </a:r>
          </a:p>
          <a:p>
            <a:pPr marL="228600" indent="-228600">
              <a:buFontTx/>
              <a:buChar char="•"/>
            </a:pPr>
            <a:r>
              <a:rPr lang="en-GB" smtClean="0"/>
              <a:t>Since then Regionally and locally specific multiplier have been calculated an example is work by Bleaney who examined expenditure by staff and students in Nottingham he found marginal propensity to consume local goods (Staff 0.22; Students 0.43 - housing).</a:t>
            </a:r>
          </a:p>
          <a:p>
            <a:pPr marL="228600" indent="-228600">
              <a:buFontTx/>
              <a:buChar char="•"/>
            </a:pPr>
            <a:r>
              <a:rPr lang="en-GB" smtClean="0"/>
              <a:t>Attempts have been made to extend the multiplier model typically this is by including items like transfer payments (which alters the government expenditure item and expenditure taxes.  In the example government transfer payments are included </a:t>
            </a:r>
            <a:r>
              <a:rPr lang="en-GB" b="1" smtClean="0">
                <a:solidFill>
                  <a:srgbClr val="CC0000"/>
                </a:solidFill>
              </a:rPr>
              <a:t>see the notes for a worked example</a:t>
            </a:r>
            <a:r>
              <a:rPr lang="en-GB" smtClean="0"/>
              <a:t> where government income reduces by 10% for every extra £1 of regional income (note the multiplier has reduced from 1.37 to 1.20. </a:t>
            </a:r>
          </a:p>
          <a:p>
            <a:pPr marL="228600" indent="-228600">
              <a:buFontTx/>
              <a:buChar char="•"/>
            </a:pPr>
            <a:r>
              <a:rPr lang="en-GB" smtClean="0"/>
              <a:t>The Multiplicand refers to the quantity to be multiplied by the multiplier (</a:t>
            </a:r>
            <a:r>
              <a:rPr lang="en-GB" b="1" smtClean="0">
                <a:solidFill>
                  <a:srgbClr val="CC0000"/>
                </a:solidFill>
              </a:rPr>
              <a:t>the input into the local economy</a:t>
            </a:r>
            <a:r>
              <a:rPr lang="en-GB" smtClean="0"/>
              <a:t>).Substantial leakages that occur prior to the initial injection rather than leakages once the multiplier process kicks in. </a:t>
            </a:r>
            <a:r>
              <a:rPr lang="en-GB" smtClean="0">
                <a:cs typeface="Times New Roman" pitchFamily="18" charset="0"/>
              </a:rPr>
              <a:t>Armstrong and Taylor use the example of work by Sinclair and Sutcliffe to the three stages of leakage. (</a:t>
            </a:r>
            <a:r>
              <a:rPr lang="en-GB" b="1" smtClean="0">
                <a:solidFill>
                  <a:srgbClr val="CC0000"/>
                </a:solidFill>
                <a:cs typeface="Times New Roman" pitchFamily="18" charset="0"/>
              </a:rPr>
              <a:t>1</a:t>
            </a:r>
            <a:r>
              <a:rPr lang="en-GB" smtClean="0">
                <a:cs typeface="Times New Roman" pitchFamily="18" charset="0"/>
              </a:rPr>
              <a:t>) Imports and Taxes on expenditure before there is any increase in Gross Regional Product. (</a:t>
            </a:r>
            <a:r>
              <a:rPr lang="en-GB" b="1" smtClean="0">
                <a:solidFill>
                  <a:srgbClr val="CC0000"/>
                </a:solidFill>
                <a:cs typeface="Times New Roman" pitchFamily="18" charset="0"/>
              </a:rPr>
              <a:t>2</a:t>
            </a:r>
            <a:r>
              <a:rPr lang="en-GB" smtClean="0">
                <a:cs typeface="Times New Roman" pitchFamily="18" charset="0"/>
              </a:rPr>
              <a:t>) Tax and national insurance on income before an increase in Regional Disposable Income. (</a:t>
            </a:r>
            <a:r>
              <a:rPr lang="en-GB" b="1" smtClean="0">
                <a:solidFill>
                  <a:srgbClr val="CC0000"/>
                </a:solidFill>
                <a:cs typeface="Times New Roman" pitchFamily="18" charset="0"/>
              </a:rPr>
              <a:t>3</a:t>
            </a:r>
            <a:r>
              <a:rPr lang="en-GB" smtClean="0">
                <a:cs typeface="Times New Roman" pitchFamily="18" charset="0"/>
              </a:rPr>
              <a:t>) Finally part of disposable income flowing out as savings, profits earning go to residents in other regions. </a:t>
            </a:r>
            <a:r>
              <a:rPr lang="en-GB" smtClean="0"/>
              <a:t>These are important for two reasons: </a:t>
            </a:r>
          </a:p>
          <a:p>
            <a:pPr marL="228600" indent="-228600">
              <a:buFontTx/>
              <a:buChar char="•"/>
            </a:pPr>
            <a:r>
              <a:rPr lang="en-GB" smtClean="0"/>
              <a:t>(</a:t>
            </a:r>
            <a:r>
              <a:rPr lang="en-GB" b="1" smtClean="0"/>
              <a:t>Reason 1</a:t>
            </a:r>
            <a:r>
              <a:rPr lang="en-GB" smtClean="0"/>
              <a:t>), First round expenditure is large compared with other rounds particularly where the local economy is small and does not have the capacity to supply subsequent demands.</a:t>
            </a:r>
          </a:p>
          <a:p>
            <a:pPr marL="228600" indent="-228600">
              <a:buFontTx/>
              <a:buChar char="•"/>
            </a:pPr>
            <a:r>
              <a:rPr lang="en-GB" smtClean="0"/>
              <a:t> (</a:t>
            </a:r>
            <a:r>
              <a:rPr lang="en-GB" b="1" smtClean="0"/>
              <a:t>Reason 2</a:t>
            </a:r>
            <a:r>
              <a:rPr lang="en-GB" smtClean="0"/>
              <a:t>),The leakage may be significant – Selsey Study out of £30m generated by businesses at risk from flooding £24m leaked out of the local economy before the first round. </a:t>
            </a:r>
            <a:r>
              <a:rPr lang="en-GB" smtClean="0">
                <a:cs typeface="Times New Roman" pitchFamily="18" charset="0"/>
              </a:rPr>
              <a:t>Dounreay 57% of the inputs for operating the plant each year were imported, in Torness 90% of the construction inputs were imported. In the RR example 76% of the construction cost flowed out of the local economy.</a:t>
            </a:r>
          </a:p>
          <a:p>
            <a:pPr marL="228600" indent="-228600"/>
            <a:endParaRPr lang="en-GB" smtClean="0">
              <a:cs typeface="Times New Roman" pitchFamily="18" charset="0"/>
            </a:endParaRPr>
          </a:p>
          <a:p>
            <a:pPr marL="228600" indent="-228600"/>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p:spPr>
        <p:txBody>
          <a:bodyPr/>
          <a:lstStyle/>
          <a:p>
            <a:pPr>
              <a:buFont typeface="Monotype Sorts"/>
              <a:buNone/>
            </a:pPr>
            <a:fld id="{DFE77599-842D-48B4-ABD6-091BA0E40CDC}" type="slidenum">
              <a:rPr lang="en-GB" smtClean="0">
                <a:cs typeface="Arial" charset="0"/>
              </a:rPr>
              <a:pPr>
                <a:buFont typeface="Monotype Sorts"/>
                <a:buNone/>
              </a:pPr>
              <a:t>8</a:t>
            </a:fld>
            <a:endParaRPr lang="en-GB" smtClean="0">
              <a:cs typeface="Arial" charset="0"/>
            </a:endParaRPr>
          </a:p>
        </p:txBody>
      </p:sp>
      <p:sp>
        <p:nvSpPr>
          <p:cNvPr id="101378" name="Rectangle 1026"/>
          <p:cNvSpPr>
            <a:spLocks noGrp="1" noRot="1" noChangeAspect="1" noChangeArrowheads="1" noTextEdit="1"/>
          </p:cNvSpPr>
          <p:nvPr>
            <p:ph type="sldImg"/>
          </p:nvPr>
        </p:nvSpPr>
        <p:spPr>
          <a:xfrm>
            <a:off x="1266825" y="677863"/>
            <a:ext cx="4119563" cy="3089275"/>
          </a:xfrm>
          <a:ln/>
        </p:spPr>
      </p:sp>
      <p:sp>
        <p:nvSpPr>
          <p:cNvPr id="101379" name="Rectangle 1028"/>
          <p:cNvSpPr>
            <a:spLocks noGrp="1" noChangeArrowheads="1"/>
          </p:cNvSpPr>
          <p:nvPr>
            <p:ph type="body" idx="1"/>
          </p:nvPr>
        </p:nvSpPr>
        <p:spPr>
          <a:xfrm>
            <a:off x="457200" y="3992563"/>
            <a:ext cx="5638800" cy="4973637"/>
          </a:xfrm>
          <a:noFill/>
          <a:ln/>
        </p:spPr>
        <p:txBody>
          <a:bodyPr/>
          <a:lstStyle/>
          <a:p>
            <a:r>
              <a:rPr lang="en-GB" sz="1300" smtClean="0">
                <a:cs typeface="Times New Roman" pitchFamily="18" charset="0"/>
              </a:rPr>
              <a:t>1.Sinclair &amp; Sutcliff highlight the importance of estimating the first and second round effects separately. S &amp; S suggest that the type of income being investigated needs to be defined (</a:t>
            </a:r>
            <a:r>
              <a:rPr lang="en-GB" sz="1300" smtClean="0">
                <a:solidFill>
                  <a:srgbClr val="CC0000"/>
                </a:solidFill>
                <a:cs typeface="Times New Roman" pitchFamily="18" charset="0"/>
              </a:rPr>
              <a:t>they demonstrate the different results that can be obtained by examining GRP and RDI</a:t>
            </a:r>
            <a:r>
              <a:rPr lang="en-GB" sz="1300" smtClean="0">
                <a:cs typeface="Times New Roman" pitchFamily="18" charset="0"/>
              </a:rPr>
              <a:t>). In addition, they show </a:t>
            </a:r>
            <a:r>
              <a:rPr lang="en-GB" sz="1300" smtClean="0">
                <a:solidFill>
                  <a:srgbClr val="CC0000"/>
                </a:solidFill>
                <a:cs typeface="Times New Roman" pitchFamily="18" charset="0"/>
              </a:rPr>
              <a:t>how long it takes the multiplier process to work itself through the economy. </a:t>
            </a:r>
            <a:r>
              <a:rPr lang="en-GB" sz="1300" smtClean="0">
                <a:cs typeface="Times New Roman" pitchFamily="18" charset="0"/>
              </a:rPr>
              <a:t>they estimate that it takes at least 4 years for the effect of tourism expenditure to work its way through to its long–run level in the economy. Further they demonstrate that the multiplier varies significantly with the </a:t>
            </a:r>
            <a:r>
              <a:rPr lang="en-GB" sz="1300" smtClean="0">
                <a:solidFill>
                  <a:srgbClr val="CC0000"/>
                </a:solidFill>
                <a:cs typeface="Times New Roman" pitchFamily="18" charset="0"/>
              </a:rPr>
              <a:t>type of tourism expenditure.</a:t>
            </a:r>
            <a:r>
              <a:rPr lang="en-GB" sz="1300" smtClean="0">
                <a:cs typeface="Times New Roman" pitchFamily="18" charset="0"/>
              </a:rPr>
              <a:t> Locally  a study in Selsey shows that - Van owners on permanent site £15.85 (£6.20); Renting £18.98 (£8.93); Touring £27.35 (£10.55); F&amp;F £15.15 (£6.58)</a:t>
            </a:r>
          </a:p>
          <a:p>
            <a:r>
              <a:rPr lang="en-GB" sz="1300" smtClean="0">
                <a:cs typeface="Times New Roman" pitchFamily="18" charset="0"/>
              </a:rPr>
              <a:t>2. Armstrong found that that the leakages were larger in manufacturing firms due to their purchases of material inputs (often imported into the locality). In addition, workers in Stockport were 4 times more likely to commute in from surrounding district and twice as likely to shop in neighbouring districts compared with those in Lancaster. </a:t>
            </a:r>
          </a:p>
          <a:p>
            <a:r>
              <a:rPr lang="en-GB" sz="1300" smtClean="0">
                <a:cs typeface="Times New Roman" pitchFamily="18" charset="0"/>
              </a:rPr>
              <a:t>3. Luger et al also examine the forward and backward linkages associated with institutions such as universities. These include: </a:t>
            </a:r>
            <a:r>
              <a:rPr lang="en-GB" sz="1300" b="1" smtClean="0">
                <a:cs typeface="Times New Roman" pitchFamily="18" charset="0"/>
              </a:rPr>
              <a:t>a</a:t>
            </a:r>
            <a:r>
              <a:rPr lang="en-GB" sz="1300" smtClean="0">
                <a:cs typeface="Times New Roman" pitchFamily="18" charset="0"/>
              </a:rPr>
              <a:t>) Improvement in the regional workforce skills base (if graduates remain in the local area) </a:t>
            </a:r>
            <a:r>
              <a:rPr lang="en-GB" sz="1300" b="1" smtClean="0">
                <a:cs typeface="Times New Roman" pitchFamily="18" charset="0"/>
              </a:rPr>
              <a:t>b</a:t>
            </a:r>
            <a:r>
              <a:rPr lang="en-GB" sz="1300" smtClean="0">
                <a:cs typeface="Times New Roman" pitchFamily="18" charset="0"/>
              </a:rPr>
              <a:t>) Incentive for firms to expand their activities to take advantage of graduates, or new firms to move in/ set up.</a:t>
            </a:r>
            <a:r>
              <a:rPr lang="en-GB" sz="1300" b="1" smtClean="0">
                <a:cs typeface="Times New Roman" pitchFamily="18" charset="0"/>
              </a:rPr>
              <a:t> c</a:t>
            </a:r>
            <a:r>
              <a:rPr lang="en-GB" sz="1300" smtClean="0">
                <a:cs typeface="Times New Roman" pitchFamily="18" charset="0"/>
              </a:rPr>
              <a:t>) Use of university staff as "expert" advisors by local agencies and firms (i.e. marketing, finance, product development) </a:t>
            </a:r>
          </a:p>
          <a:p>
            <a:endParaRPr lang="en-GB" sz="1300" smtClean="0">
              <a:cs typeface="Times New Roman" pitchFamily="18" charset="0"/>
            </a:endParaRPr>
          </a:p>
          <a:p>
            <a:endParaRPr lang="en-GB" sz="1300" smtClean="0"/>
          </a:p>
          <a:p>
            <a:endParaRPr lang="en-GB" sz="13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p:spPr>
        <p:txBody>
          <a:bodyPr/>
          <a:lstStyle/>
          <a:p>
            <a:pPr>
              <a:buFont typeface="Monotype Sorts"/>
              <a:buNone/>
            </a:pPr>
            <a:fld id="{9F9B9864-B503-486D-B622-A0D8141ECDF8}" type="slidenum">
              <a:rPr lang="en-GB" smtClean="0">
                <a:cs typeface="Arial" charset="0"/>
              </a:rPr>
              <a:pPr>
                <a:buFont typeface="Monotype Sorts"/>
                <a:buNone/>
              </a:pPr>
              <a:t>9</a:t>
            </a:fld>
            <a:endParaRPr lang="en-GB" smtClean="0">
              <a:cs typeface="Arial" charset="0"/>
            </a:endParaRPr>
          </a:p>
        </p:txBody>
      </p:sp>
      <p:sp>
        <p:nvSpPr>
          <p:cNvPr id="103426" name="Rectangle 2"/>
          <p:cNvSpPr>
            <a:spLocks noGrp="1" noRot="1" noChangeAspect="1" noChangeArrowheads="1" noTextEdit="1"/>
          </p:cNvSpPr>
          <p:nvPr>
            <p:ph type="sldImg"/>
          </p:nvPr>
        </p:nvSpPr>
        <p:spPr>
          <a:xfrm>
            <a:off x="1363663" y="754063"/>
            <a:ext cx="4217987" cy="3163887"/>
          </a:xfrm>
          <a:ln/>
        </p:spPr>
      </p:sp>
      <p:sp>
        <p:nvSpPr>
          <p:cNvPr id="103427" name="Rectangle 4"/>
          <p:cNvSpPr>
            <a:spLocks noGrp="1" noChangeArrowheads="1"/>
          </p:cNvSpPr>
          <p:nvPr>
            <p:ph type="body" idx="1"/>
          </p:nvPr>
        </p:nvSpPr>
        <p:spPr>
          <a:xfrm>
            <a:off x="533400" y="4068763"/>
            <a:ext cx="5864225" cy="4897437"/>
          </a:xfrm>
          <a:noFill/>
          <a:ln/>
        </p:spPr>
        <p:txBody>
          <a:bodyPr/>
          <a:lstStyle/>
          <a:p>
            <a:r>
              <a:rPr lang="en-GB" sz="1300" b="1" smtClean="0">
                <a:cs typeface="Times New Roman" pitchFamily="18" charset="0"/>
              </a:rPr>
              <a:t>Weaknesses </a:t>
            </a:r>
          </a:p>
          <a:p>
            <a:r>
              <a:rPr lang="en-GB" sz="1300" b="1" smtClean="0">
                <a:cs typeface="Times New Roman" pitchFamily="18" charset="0"/>
              </a:rPr>
              <a:t>1.</a:t>
            </a:r>
            <a:r>
              <a:rPr lang="en-GB" sz="1300" smtClean="0">
                <a:cs typeface="Times New Roman" pitchFamily="18" charset="0"/>
              </a:rPr>
              <a:t> Increases in demand may feed directly through to higher prices rather than output. Work may be contracted out to firms in neighbouring regions. In the short-run production bottlenecks may lead to increased imports - in the long run bottlenecks will reduce.</a:t>
            </a:r>
          </a:p>
          <a:p>
            <a:r>
              <a:rPr lang="en-GB" sz="1300" b="1" smtClean="0">
                <a:cs typeface="Times New Roman" pitchFamily="18" charset="0"/>
              </a:rPr>
              <a:t>2.   </a:t>
            </a:r>
            <a:r>
              <a:rPr lang="en-GB" sz="1300" smtClean="0">
                <a:cs typeface="Times New Roman" pitchFamily="18" charset="0"/>
              </a:rPr>
              <a:t>This may be more of a problem in large regions where increased imports to one region, become another regions increased exports; these are generally not included in regional multiplier analysis. </a:t>
            </a:r>
            <a:r>
              <a:rPr lang="en-GB" sz="1300" b="1" smtClean="0">
                <a:solidFill>
                  <a:srgbClr val="CC0000"/>
                </a:solidFill>
                <a:cs typeface="Times New Roman" pitchFamily="18" charset="0"/>
              </a:rPr>
              <a:t>No internal feedback loop for exports</a:t>
            </a:r>
            <a:r>
              <a:rPr lang="en-GB" sz="1300" smtClean="0">
                <a:cs typeface="Times New Roman" pitchFamily="18" charset="0"/>
              </a:rPr>
              <a:t>.</a:t>
            </a:r>
          </a:p>
          <a:p>
            <a:r>
              <a:rPr lang="en-GB" sz="1300" b="1" smtClean="0">
                <a:cs typeface="Times New Roman" pitchFamily="18" charset="0"/>
              </a:rPr>
              <a:t>3.   </a:t>
            </a:r>
            <a:r>
              <a:rPr lang="en-GB" sz="1300" smtClean="0">
                <a:cs typeface="Times New Roman" pitchFamily="18" charset="0"/>
              </a:rPr>
              <a:t>Whereas multiplier effects accrue over time and it may take several years for the full effect to work through the local economy (see the example of the Sinclair and Sutcliffe follow-up study of Malaga). If the time-path of income changes resultant from a major new investment were known, it would help local authorities to plan their own investment (e.g. health and education).  </a:t>
            </a:r>
          </a:p>
          <a:p>
            <a:r>
              <a:rPr lang="en-GB" sz="1300" b="1" smtClean="0">
                <a:cs typeface="Times New Roman" pitchFamily="18" charset="0"/>
              </a:rPr>
              <a:t>4.</a:t>
            </a:r>
            <a:r>
              <a:rPr lang="en-GB" sz="1300" smtClean="0">
                <a:cs typeface="Times New Roman" pitchFamily="18" charset="0"/>
              </a:rPr>
              <a:t> Policy makers need to know the impact on particular industries rather than on employment and output in general – this is the general problem with the Keynesian approach.</a:t>
            </a:r>
          </a:p>
          <a:p>
            <a:r>
              <a:rPr lang="en-GB" sz="1300" b="1" smtClean="0">
                <a:cs typeface="Times New Roman" pitchFamily="18" charset="0"/>
              </a:rPr>
              <a:t>5.    </a:t>
            </a:r>
            <a:r>
              <a:rPr lang="en-GB" sz="1300" smtClean="0">
                <a:cs typeface="Times New Roman" pitchFamily="18" charset="0"/>
              </a:rPr>
              <a:t>This will vary between firms and regions. Highly specialised firms are more likely to import. Regions with a broad industrial base are more likely to be able to supply inputs.</a:t>
            </a:r>
          </a:p>
          <a:p>
            <a:r>
              <a:rPr lang="en-GB" sz="1300" b="1" smtClean="0">
                <a:cs typeface="Times New Roman" pitchFamily="18" charset="0"/>
              </a:rPr>
              <a:t>6.   </a:t>
            </a:r>
            <a:r>
              <a:rPr lang="en-GB" sz="1300" smtClean="0">
                <a:cs typeface="Times New Roman" pitchFamily="18" charset="0"/>
              </a:rPr>
              <a:t>Money is assumed to be neutral (no supply constraints) with no impediments to its flow across regional boundaries. This is now challenged, peripheral regions find it more difficult and expensive to obtain credit, mainly due to lack of information or perceived higher risk. </a:t>
            </a:r>
          </a:p>
          <a:p>
            <a:endParaRPr lang="en-GB" sz="1300" smtClean="0"/>
          </a:p>
          <a:p>
            <a:endParaRPr lang="en-GB" sz="13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smtClean="0"/>
            </a:lvl1pPr>
          </a:lstStyle>
          <a:p>
            <a:pPr>
              <a:defRPr/>
            </a:pPr>
            <a:r>
              <a:rPr lang="en-US"/>
              <a:t>Regional and Local Economics (RALE) 2008 – Lecture 2a</a:t>
            </a:r>
            <a:endParaRPr lang="en-GB" i="0">
              <a:solidFill>
                <a:schemeClr val="tx1"/>
              </a:solidFill>
              <a:latin typeface="+mn-lt"/>
            </a:endParaRPr>
          </a:p>
        </p:txBody>
      </p:sp>
      <p:sp>
        <p:nvSpPr>
          <p:cNvPr id="6" name="Slide Number Placeholder 5"/>
          <p:cNvSpPr>
            <a:spLocks noGrp="1"/>
          </p:cNvSpPr>
          <p:nvPr>
            <p:ph type="sldNum" sz="quarter" idx="12"/>
          </p:nvPr>
        </p:nvSpPr>
        <p:spPr/>
        <p:txBody>
          <a:bodyPr/>
          <a:lstStyle>
            <a:lvl1pPr>
              <a:defRPr/>
            </a:lvl1pPr>
          </a:lstStyle>
          <a:p>
            <a:pPr>
              <a:defRPr/>
            </a:pPr>
            <a:fld id="{89712E52-134C-4959-B9EE-44162870F43A}" type="slidenum">
              <a:rPr lang="en-GB"/>
              <a:pPr>
                <a:defRPr/>
              </a:pPr>
              <a:t>‹#›</a:t>
            </a:fld>
            <a:endParaRPr lang="en-GB">
              <a:latin typeface="Times New Roman"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smtClean="0"/>
            </a:lvl1pPr>
          </a:lstStyle>
          <a:p>
            <a:pPr>
              <a:defRPr/>
            </a:pPr>
            <a:r>
              <a:rPr lang="en-US"/>
              <a:t>Regional and Local Economics (RALE) 2008 – Lecture 2a</a:t>
            </a:r>
            <a:endParaRPr lang="en-GB" i="0">
              <a:solidFill>
                <a:schemeClr val="tx1"/>
              </a:solidFill>
              <a:latin typeface="+mn-lt"/>
            </a:endParaRPr>
          </a:p>
        </p:txBody>
      </p:sp>
      <p:sp>
        <p:nvSpPr>
          <p:cNvPr id="6" name="Slide Number Placeholder 5"/>
          <p:cNvSpPr>
            <a:spLocks noGrp="1"/>
          </p:cNvSpPr>
          <p:nvPr>
            <p:ph type="sldNum" sz="quarter" idx="12"/>
          </p:nvPr>
        </p:nvSpPr>
        <p:spPr/>
        <p:txBody>
          <a:bodyPr/>
          <a:lstStyle>
            <a:lvl1pPr>
              <a:defRPr/>
            </a:lvl1pPr>
          </a:lstStyle>
          <a:p>
            <a:pPr>
              <a:defRPr/>
            </a:pPr>
            <a:fld id="{127F0D02-E3C6-49DD-A0F6-E958C9839EA5}" type="slidenum">
              <a:rPr lang="en-GB"/>
              <a:pPr>
                <a:defRPr/>
              </a:pPr>
              <a:t>‹#›</a:t>
            </a:fld>
            <a:endParaRPr lang="en-GB">
              <a:latin typeface="Times New Roman"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smtClean="0"/>
            </a:lvl1pPr>
          </a:lstStyle>
          <a:p>
            <a:pPr>
              <a:defRPr/>
            </a:pPr>
            <a:r>
              <a:rPr lang="en-US"/>
              <a:t>Regional and Local Economics (RALE) 2008 – Lecture 2a</a:t>
            </a:r>
            <a:endParaRPr lang="en-GB" i="0">
              <a:solidFill>
                <a:schemeClr val="tx1"/>
              </a:solidFill>
              <a:latin typeface="+mn-lt"/>
            </a:endParaRPr>
          </a:p>
        </p:txBody>
      </p:sp>
      <p:sp>
        <p:nvSpPr>
          <p:cNvPr id="6" name="Slide Number Placeholder 5"/>
          <p:cNvSpPr>
            <a:spLocks noGrp="1"/>
          </p:cNvSpPr>
          <p:nvPr>
            <p:ph type="sldNum" sz="quarter" idx="12"/>
          </p:nvPr>
        </p:nvSpPr>
        <p:spPr/>
        <p:txBody>
          <a:bodyPr/>
          <a:lstStyle>
            <a:lvl1pPr>
              <a:defRPr/>
            </a:lvl1pPr>
          </a:lstStyle>
          <a:p>
            <a:pPr>
              <a:defRPr/>
            </a:pPr>
            <a:fld id="{BFEAAD3E-7C64-4C78-9680-A4CF7362F0D5}" type="slidenum">
              <a:rPr lang="en-GB"/>
              <a:pPr>
                <a:defRPr/>
              </a:pPr>
              <a:t>‹#›</a:t>
            </a:fld>
            <a:endParaRPr lang="en-GB">
              <a:latin typeface="Times New Roman"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smtClean="0"/>
            </a:lvl1pPr>
          </a:lstStyle>
          <a:p>
            <a:pPr>
              <a:defRPr/>
            </a:pPr>
            <a:r>
              <a:rPr lang="en-US"/>
              <a:t>Regional and Local Economics (RALE) 2008 – Lecture 2a</a:t>
            </a:r>
            <a:endParaRPr lang="en-GB" i="0">
              <a:solidFill>
                <a:schemeClr val="tx1"/>
              </a:solidFill>
              <a:latin typeface="+mn-lt"/>
            </a:endParaRPr>
          </a:p>
        </p:txBody>
      </p:sp>
      <p:sp>
        <p:nvSpPr>
          <p:cNvPr id="6" name="Slide Number Placeholder 5"/>
          <p:cNvSpPr>
            <a:spLocks noGrp="1"/>
          </p:cNvSpPr>
          <p:nvPr>
            <p:ph type="sldNum" sz="quarter" idx="12"/>
          </p:nvPr>
        </p:nvSpPr>
        <p:spPr/>
        <p:txBody>
          <a:bodyPr/>
          <a:lstStyle>
            <a:lvl1pPr>
              <a:defRPr/>
            </a:lvl1pPr>
          </a:lstStyle>
          <a:p>
            <a:pPr>
              <a:defRPr/>
            </a:pPr>
            <a:fld id="{F6AC5200-2BBD-4E7E-A9EF-DB3232A3B825}" type="slidenum">
              <a:rPr lang="en-GB"/>
              <a:pPr>
                <a:defRPr/>
              </a:pPr>
              <a:t>‹#›</a:t>
            </a:fld>
            <a:endParaRPr lang="en-GB">
              <a:latin typeface="Times New Roman"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smtClean="0"/>
            </a:lvl1pPr>
          </a:lstStyle>
          <a:p>
            <a:pPr>
              <a:defRPr/>
            </a:pPr>
            <a:r>
              <a:rPr lang="en-US"/>
              <a:t>Regional and Local Economics (RALE) 2008 – Lecture 2a</a:t>
            </a:r>
            <a:endParaRPr lang="en-GB" i="0">
              <a:solidFill>
                <a:schemeClr val="tx1"/>
              </a:solidFill>
              <a:latin typeface="+mn-lt"/>
            </a:endParaRPr>
          </a:p>
        </p:txBody>
      </p:sp>
      <p:sp>
        <p:nvSpPr>
          <p:cNvPr id="6" name="Slide Number Placeholder 5"/>
          <p:cNvSpPr>
            <a:spLocks noGrp="1"/>
          </p:cNvSpPr>
          <p:nvPr>
            <p:ph type="sldNum" sz="quarter" idx="12"/>
          </p:nvPr>
        </p:nvSpPr>
        <p:spPr/>
        <p:txBody>
          <a:bodyPr/>
          <a:lstStyle>
            <a:lvl1pPr>
              <a:defRPr/>
            </a:lvl1pPr>
          </a:lstStyle>
          <a:p>
            <a:pPr>
              <a:defRPr/>
            </a:pPr>
            <a:fld id="{052DC1A9-6624-413E-8BE2-5053D926FDBC}" type="slidenum">
              <a:rPr lang="en-GB"/>
              <a:pPr>
                <a:defRPr/>
              </a:pPr>
              <a:t>‹#›</a:t>
            </a:fld>
            <a:endParaRPr lang="en-GB">
              <a:latin typeface="Times New Roman"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GB"/>
          </a:p>
        </p:txBody>
      </p:sp>
      <p:sp>
        <p:nvSpPr>
          <p:cNvPr id="6" name="Footer Placeholder 5"/>
          <p:cNvSpPr>
            <a:spLocks noGrp="1"/>
          </p:cNvSpPr>
          <p:nvPr>
            <p:ph type="ftr" sz="quarter" idx="11"/>
          </p:nvPr>
        </p:nvSpPr>
        <p:spPr/>
        <p:txBody>
          <a:bodyPr/>
          <a:lstStyle>
            <a:lvl1pPr>
              <a:defRPr smtClean="0"/>
            </a:lvl1pPr>
          </a:lstStyle>
          <a:p>
            <a:pPr>
              <a:defRPr/>
            </a:pPr>
            <a:r>
              <a:rPr lang="en-US"/>
              <a:t>Regional and Local Economics (RALE) 2008 – Lecture 2a</a:t>
            </a:r>
            <a:endParaRPr lang="en-GB" i="0">
              <a:solidFill>
                <a:schemeClr val="tx1"/>
              </a:solidFill>
              <a:latin typeface="+mn-lt"/>
            </a:endParaRPr>
          </a:p>
        </p:txBody>
      </p:sp>
      <p:sp>
        <p:nvSpPr>
          <p:cNvPr id="7" name="Slide Number Placeholder 6"/>
          <p:cNvSpPr>
            <a:spLocks noGrp="1"/>
          </p:cNvSpPr>
          <p:nvPr>
            <p:ph type="sldNum" sz="quarter" idx="12"/>
          </p:nvPr>
        </p:nvSpPr>
        <p:spPr/>
        <p:txBody>
          <a:bodyPr/>
          <a:lstStyle>
            <a:lvl1pPr>
              <a:defRPr/>
            </a:lvl1pPr>
          </a:lstStyle>
          <a:p>
            <a:pPr>
              <a:defRPr/>
            </a:pPr>
            <a:fld id="{33A58470-5C1A-4694-A8A0-27B095C44E41}" type="slidenum">
              <a:rPr lang="en-GB"/>
              <a:pPr>
                <a:defRPr/>
              </a:pPr>
              <a:t>‹#›</a:t>
            </a:fld>
            <a:endParaRPr lang="en-GB">
              <a:latin typeface="Times New Roman"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GB"/>
          </a:p>
        </p:txBody>
      </p:sp>
      <p:sp>
        <p:nvSpPr>
          <p:cNvPr id="8" name="Footer Placeholder 7"/>
          <p:cNvSpPr>
            <a:spLocks noGrp="1"/>
          </p:cNvSpPr>
          <p:nvPr>
            <p:ph type="ftr" sz="quarter" idx="11"/>
          </p:nvPr>
        </p:nvSpPr>
        <p:spPr/>
        <p:txBody>
          <a:bodyPr/>
          <a:lstStyle>
            <a:lvl1pPr>
              <a:defRPr smtClean="0"/>
            </a:lvl1pPr>
          </a:lstStyle>
          <a:p>
            <a:pPr>
              <a:defRPr/>
            </a:pPr>
            <a:r>
              <a:rPr lang="en-US"/>
              <a:t>Regional and Local Economics (RALE) 2008 – Lecture 2a</a:t>
            </a:r>
            <a:endParaRPr lang="en-GB" i="0">
              <a:solidFill>
                <a:schemeClr val="tx1"/>
              </a:solidFill>
              <a:latin typeface="+mn-lt"/>
            </a:endParaRPr>
          </a:p>
        </p:txBody>
      </p:sp>
      <p:sp>
        <p:nvSpPr>
          <p:cNvPr id="9" name="Slide Number Placeholder 8"/>
          <p:cNvSpPr>
            <a:spLocks noGrp="1"/>
          </p:cNvSpPr>
          <p:nvPr>
            <p:ph type="sldNum" sz="quarter" idx="12"/>
          </p:nvPr>
        </p:nvSpPr>
        <p:spPr/>
        <p:txBody>
          <a:bodyPr/>
          <a:lstStyle>
            <a:lvl1pPr>
              <a:defRPr/>
            </a:lvl1pPr>
          </a:lstStyle>
          <a:p>
            <a:pPr>
              <a:defRPr/>
            </a:pPr>
            <a:fld id="{DE63DF51-9654-435A-8CF0-C6A20C717E03}" type="slidenum">
              <a:rPr lang="en-GB"/>
              <a:pPr>
                <a:defRPr/>
              </a:pPr>
              <a:t>‹#›</a:t>
            </a:fld>
            <a:endParaRPr lang="en-GB">
              <a:latin typeface="Times New Roman"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GB"/>
          </a:p>
        </p:txBody>
      </p:sp>
      <p:sp>
        <p:nvSpPr>
          <p:cNvPr id="4" name="Footer Placeholder 3"/>
          <p:cNvSpPr>
            <a:spLocks noGrp="1"/>
          </p:cNvSpPr>
          <p:nvPr>
            <p:ph type="ftr" sz="quarter" idx="11"/>
          </p:nvPr>
        </p:nvSpPr>
        <p:spPr/>
        <p:txBody>
          <a:bodyPr/>
          <a:lstStyle>
            <a:lvl1pPr>
              <a:defRPr smtClean="0"/>
            </a:lvl1pPr>
          </a:lstStyle>
          <a:p>
            <a:pPr>
              <a:defRPr/>
            </a:pPr>
            <a:r>
              <a:rPr lang="en-US"/>
              <a:t>Regional and Local Economics (RALE) 2008 – Lecture 2a</a:t>
            </a:r>
            <a:endParaRPr lang="en-GB" i="0">
              <a:solidFill>
                <a:schemeClr val="tx1"/>
              </a:solidFill>
              <a:latin typeface="+mn-lt"/>
            </a:endParaRPr>
          </a:p>
        </p:txBody>
      </p:sp>
      <p:sp>
        <p:nvSpPr>
          <p:cNvPr id="5" name="Slide Number Placeholder 4"/>
          <p:cNvSpPr>
            <a:spLocks noGrp="1"/>
          </p:cNvSpPr>
          <p:nvPr>
            <p:ph type="sldNum" sz="quarter" idx="12"/>
          </p:nvPr>
        </p:nvSpPr>
        <p:spPr/>
        <p:txBody>
          <a:bodyPr/>
          <a:lstStyle>
            <a:lvl1pPr>
              <a:defRPr/>
            </a:lvl1pPr>
          </a:lstStyle>
          <a:p>
            <a:pPr>
              <a:defRPr/>
            </a:pPr>
            <a:fld id="{5CC5EFBD-4B0D-4EF5-8831-147F0628E495}" type="slidenum">
              <a:rPr lang="en-GB"/>
              <a:pPr>
                <a:defRPr/>
              </a:pPr>
              <a:t>‹#›</a:t>
            </a:fld>
            <a:endParaRPr lang="en-GB">
              <a:latin typeface="Times New Roman"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GB"/>
          </a:p>
        </p:txBody>
      </p:sp>
      <p:sp>
        <p:nvSpPr>
          <p:cNvPr id="3" name="Footer Placeholder 2"/>
          <p:cNvSpPr>
            <a:spLocks noGrp="1"/>
          </p:cNvSpPr>
          <p:nvPr>
            <p:ph type="ftr" sz="quarter" idx="11"/>
          </p:nvPr>
        </p:nvSpPr>
        <p:spPr/>
        <p:txBody>
          <a:bodyPr/>
          <a:lstStyle>
            <a:lvl1pPr>
              <a:defRPr smtClean="0"/>
            </a:lvl1pPr>
          </a:lstStyle>
          <a:p>
            <a:pPr>
              <a:defRPr/>
            </a:pPr>
            <a:r>
              <a:rPr lang="en-US"/>
              <a:t>Regional and Local Economics (RALE) 2008 – Lecture 2a</a:t>
            </a:r>
            <a:endParaRPr lang="en-GB" i="0">
              <a:solidFill>
                <a:schemeClr val="tx1"/>
              </a:solidFill>
              <a:latin typeface="+mn-lt"/>
            </a:endParaRPr>
          </a:p>
        </p:txBody>
      </p:sp>
      <p:sp>
        <p:nvSpPr>
          <p:cNvPr id="4" name="Slide Number Placeholder 3"/>
          <p:cNvSpPr>
            <a:spLocks noGrp="1"/>
          </p:cNvSpPr>
          <p:nvPr>
            <p:ph type="sldNum" sz="quarter" idx="12"/>
          </p:nvPr>
        </p:nvSpPr>
        <p:spPr/>
        <p:txBody>
          <a:bodyPr/>
          <a:lstStyle>
            <a:lvl1pPr>
              <a:defRPr/>
            </a:lvl1pPr>
          </a:lstStyle>
          <a:p>
            <a:pPr>
              <a:defRPr/>
            </a:pPr>
            <a:fld id="{D96C7D63-BC29-4D16-9236-7AE554AA22FF}" type="slidenum">
              <a:rPr lang="en-GB"/>
              <a:pPr>
                <a:defRPr/>
              </a:pPr>
              <a:t>‹#›</a:t>
            </a:fld>
            <a:endParaRPr lang="en-GB">
              <a:latin typeface="Times New Roman"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GB"/>
          </a:p>
        </p:txBody>
      </p:sp>
      <p:sp>
        <p:nvSpPr>
          <p:cNvPr id="6" name="Footer Placeholder 5"/>
          <p:cNvSpPr>
            <a:spLocks noGrp="1"/>
          </p:cNvSpPr>
          <p:nvPr>
            <p:ph type="ftr" sz="quarter" idx="11"/>
          </p:nvPr>
        </p:nvSpPr>
        <p:spPr/>
        <p:txBody>
          <a:bodyPr/>
          <a:lstStyle>
            <a:lvl1pPr>
              <a:defRPr smtClean="0"/>
            </a:lvl1pPr>
          </a:lstStyle>
          <a:p>
            <a:pPr>
              <a:defRPr/>
            </a:pPr>
            <a:r>
              <a:rPr lang="en-US"/>
              <a:t>Regional and Local Economics (RALE) 2008 – Lecture 2a</a:t>
            </a:r>
            <a:endParaRPr lang="en-GB" i="0">
              <a:solidFill>
                <a:schemeClr val="tx1"/>
              </a:solidFill>
              <a:latin typeface="+mn-lt"/>
            </a:endParaRPr>
          </a:p>
        </p:txBody>
      </p:sp>
      <p:sp>
        <p:nvSpPr>
          <p:cNvPr id="7" name="Slide Number Placeholder 6"/>
          <p:cNvSpPr>
            <a:spLocks noGrp="1"/>
          </p:cNvSpPr>
          <p:nvPr>
            <p:ph type="sldNum" sz="quarter" idx="12"/>
          </p:nvPr>
        </p:nvSpPr>
        <p:spPr/>
        <p:txBody>
          <a:bodyPr/>
          <a:lstStyle>
            <a:lvl1pPr>
              <a:defRPr/>
            </a:lvl1pPr>
          </a:lstStyle>
          <a:p>
            <a:pPr>
              <a:defRPr/>
            </a:pPr>
            <a:fld id="{2C3F45F7-1988-46C5-8C48-091DE263697B}" type="slidenum">
              <a:rPr lang="en-GB"/>
              <a:pPr>
                <a:defRPr/>
              </a:pPr>
              <a:t>‹#›</a:t>
            </a:fld>
            <a:endParaRPr lang="en-GB">
              <a:latin typeface="Times New Roman"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GB"/>
          </a:p>
        </p:txBody>
      </p:sp>
      <p:sp>
        <p:nvSpPr>
          <p:cNvPr id="6" name="Footer Placeholder 5"/>
          <p:cNvSpPr>
            <a:spLocks noGrp="1"/>
          </p:cNvSpPr>
          <p:nvPr>
            <p:ph type="ftr" sz="quarter" idx="11"/>
          </p:nvPr>
        </p:nvSpPr>
        <p:spPr/>
        <p:txBody>
          <a:bodyPr/>
          <a:lstStyle>
            <a:lvl1pPr>
              <a:defRPr smtClean="0"/>
            </a:lvl1pPr>
          </a:lstStyle>
          <a:p>
            <a:pPr>
              <a:defRPr/>
            </a:pPr>
            <a:r>
              <a:rPr lang="en-US"/>
              <a:t>Regional and Local Economics (RALE) 2008 – Lecture 2a</a:t>
            </a:r>
            <a:endParaRPr lang="en-GB" i="0">
              <a:solidFill>
                <a:schemeClr val="tx1"/>
              </a:solidFill>
              <a:latin typeface="+mn-lt"/>
            </a:endParaRPr>
          </a:p>
        </p:txBody>
      </p:sp>
      <p:sp>
        <p:nvSpPr>
          <p:cNvPr id="7" name="Slide Number Placeholder 6"/>
          <p:cNvSpPr>
            <a:spLocks noGrp="1"/>
          </p:cNvSpPr>
          <p:nvPr>
            <p:ph type="sldNum" sz="quarter" idx="12"/>
          </p:nvPr>
        </p:nvSpPr>
        <p:spPr/>
        <p:txBody>
          <a:bodyPr/>
          <a:lstStyle>
            <a:lvl1pPr>
              <a:defRPr/>
            </a:lvl1pPr>
          </a:lstStyle>
          <a:p>
            <a:pPr>
              <a:defRPr/>
            </a:pPr>
            <a:fld id="{78D30BB7-324C-45A9-A0E8-8D709EF93DA1}" type="slidenum">
              <a:rPr lang="en-GB"/>
              <a:pPr>
                <a:defRPr/>
              </a:pPr>
              <a:t>‹#›</a:t>
            </a:fld>
            <a:endParaRPr lang="en-GB">
              <a:latin typeface="Times New Roman"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1027"/>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2468" name="Rectangle 1028"/>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mn-lt"/>
                <a:cs typeface="+mn-cs"/>
              </a:defRPr>
            </a:lvl1pPr>
          </a:lstStyle>
          <a:p>
            <a:pPr>
              <a:defRPr/>
            </a:pPr>
            <a:endParaRPr lang="en-GB"/>
          </a:p>
        </p:txBody>
      </p:sp>
      <p:sp>
        <p:nvSpPr>
          <p:cNvPr id="62469" name="Rectangle 1029"/>
          <p:cNvSpPr>
            <a:spLocks noGrp="1" noChangeArrowheads="1"/>
          </p:cNvSpPr>
          <p:nvPr>
            <p:ph type="ftr" sz="quarter" idx="3"/>
          </p:nvPr>
        </p:nvSpPr>
        <p:spPr bwMode="auto">
          <a:xfrm>
            <a:off x="2895600" y="6248400"/>
            <a:ext cx="3429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i="1" smtClean="0">
                <a:solidFill>
                  <a:srgbClr val="339966"/>
                </a:solidFill>
                <a:latin typeface="Book Antiqua" pitchFamily="18" charset="0"/>
                <a:cs typeface="Times New Roman" pitchFamily="18" charset="0"/>
              </a:defRPr>
            </a:lvl1pPr>
          </a:lstStyle>
          <a:p>
            <a:pPr>
              <a:defRPr/>
            </a:pPr>
            <a:r>
              <a:rPr lang="en-US"/>
              <a:t>Regional and Local Economics (RALE) 2008 – Lecture 2a</a:t>
            </a:r>
            <a:endParaRPr lang="en-GB">
              <a:latin typeface="+mn-lt"/>
            </a:endParaRPr>
          </a:p>
        </p:txBody>
      </p:sp>
      <p:sp>
        <p:nvSpPr>
          <p:cNvPr id="62470" name="Rectangle 103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mn-lt"/>
                <a:cs typeface="+mn-cs"/>
              </a:defRPr>
            </a:lvl1pPr>
          </a:lstStyle>
          <a:p>
            <a:pPr>
              <a:defRPr/>
            </a:pPr>
            <a:fld id="{2BC979AB-14E5-4A06-8678-84EE3CC01643}" type="slidenum">
              <a:rPr lang="en-GB"/>
              <a:pPr>
                <a:defRPr/>
              </a:pPr>
              <a:t>‹#›</a:t>
            </a:fld>
            <a:endParaRPr lang="en-GB"/>
          </a:p>
        </p:txBody>
      </p:sp>
      <p:pic>
        <p:nvPicPr>
          <p:cNvPr id="1031" name="Picture 1031" descr="C:\WINDOWS\DESKTOP\powerpoint logos\portilogo_big_purple_white_100.gif"/>
          <p:cNvPicPr>
            <a:picLocks noChangeAspect="1" noChangeArrowheads="1"/>
          </p:cNvPicPr>
          <p:nvPr/>
        </p:nvPicPr>
        <p:blipFill>
          <a:blip r:embed="rId13"/>
          <a:srcRect/>
          <a:stretch>
            <a:fillRect/>
          </a:stretch>
        </p:blipFill>
        <p:spPr bwMode="auto">
          <a:xfrm>
            <a:off x="7239000" y="304800"/>
            <a:ext cx="1219200" cy="838200"/>
          </a:xfrm>
          <a:prstGeom prst="rect">
            <a:avLst/>
          </a:prstGeom>
          <a:noFill/>
          <a:ln w="9525">
            <a:noFill/>
            <a:miter lim="800000"/>
            <a:headEnd/>
            <a:tailEnd/>
          </a:ln>
        </p:spPr>
      </p:pic>
      <p:sp>
        <p:nvSpPr>
          <p:cNvPr id="62474" name="Text Box 1034"/>
          <p:cNvSpPr txBox="1">
            <a:spLocks noChangeArrowheads="1"/>
          </p:cNvSpPr>
          <p:nvPr userDrawn="1"/>
        </p:nvSpPr>
        <p:spPr bwMode="auto">
          <a:xfrm>
            <a:off x="1219200" y="533400"/>
            <a:ext cx="5791200" cy="457200"/>
          </a:xfrm>
          <a:prstGeom prst="rect">
            <a:avLst/>
          </a:prstGeom>
          <a:noFill/>
          <a:ln w="12700">
            <a:noFill/>
            <a:miter lim="800000"/>
            <a:headEnd type="none" w="sm" len="sm"/>
            <a:tailEnd type="none" w="sm" len="sm"/>
          </a:ln>
          <a:effectLst/>
        </p:spPr>
        <p:txBody>
          <a:bodyPr lIns="92075" tIns="46038" rIns="92075" bIns="46038">
            <a:spAutoFit/>
          </a:bodyPr>
          <a:lstStyle/>
          <a:p>
            <a:pPr eaLnBrk="0" hangingPunct="0">
              <a:spcBef>
                <a:spcPct val="50000"/>
              </a:spcBef>
              <a:defRPr/>
            </a:pPr>
            <a:endParaRPr lang="en-US">
              <a:cs typeface="+mn-cs"/>
            </a:endParaRPr>
          </a:p>
        </p:txBody>
      </p:sp>
      <p:sp>
        <p:nvSpPr>
          <p:cNvPr id="62475" name="Text Box 1035"/>
          <p:cNvSpPr txBox="1">
            <a:spLocks noChangeArrowheads="1"/>
          </p:cNvSpPr>
          <p:nvPr userDrawn="1"/>
        </p:nvSpPr>
        <p:spPr bwMode="auto">
          <a:xfrm>
            <a:off x="838200" y="228600"/>
            <a:ext cx="6096000" cy="493713"/>
          </a:xfrm>
          <a:prstGeom prst="rect">
            <a:avLst/>
          </a:prstGeom>
          <a:noFill/>
          <a:ln w="12700">
            <a:noFill/>
            <a:miter lim="800000"/>
            <a:headEnd type="none" w="sm" len="sm"/>
            <a:tailEnd type="none" w="sm" len="sm"/>
          </a:ln>
          <a:effectLst/>
        </p:spPr>
        <p:txBody>
          <a:bodyPr lIns="92075" tIns="46038" rIns="92075" bIns="46038">
            <a:spAutoFit/>
          </a:bodyPr>
          <a:lstStyle/>
          <a:p>
            <a:pPr eaLnBrk="0" hangingPunct="0">
              <a:spcBef>
                <a:spcPct val="50000"/>
              </a:spcBef>
              <a:defRPr/>
            </a:pPr>
            <a:r>
              <a:rPr lang="en-GB" sz="2600" b="1" dirty="0">
                <a:solidFill>
                  <a:srgbClr val="660066"/>
                </a:solidFill>
                <a:latin typeface="Arial" charset="0"/>
                <a:cs typeface="+mn-cs"/>
              </a:rPr>
              <a:t>Local &amp; Regional </a:t>
            </a:r>
            <a:r>
              <a:rPr lang="en-GB" sz="2600" b="1" dirty="0">
                <a:solidFill>
                  <a:srgbClr val="660066"/>
                </a:solidFill>
                <a:latin typeface="Arial" charset="0"/>
                <a:cs typeface="+mn-cs"/>
              </a:rPr>
              <a:t>Economics</a:t>
            </a:r>
            <a:endParaRPr lang="en-GB" sz="2600" b="1" dirty="0">
              <a:solidFill>
                <a:srgbClr val="660066"/>
              </a:solidFill>
              <a:latin typeface="Arial" charset="0"/>
              <a:cs typeface="+mn-cs"/>
            </a:endParaRPr>
          </a:p>
        </p:txBody>
      </p:sp>
      <p:sp>
        <p:nvSpPr>
          <p:cNvPr id="62476" name="Line 1036"/>
          <p:cNvSpPr>
            <a:spLocks noChangeShapeType="1"/>
          </p:cNvSpPr>
          <p:nvPr userDrawn="1"/>
        </p:nvSpPr>
        <p:spPr bwMode="auto">
          <a:xfrm>
            <a:off x="990600" y="685800"/>
            <a:ext cx="5791200" cy="0"/>
          </a:xfrm>
          <a:prstGeom prst="line">
            <a:avLst/>
          </a:prstGeom>
          <a:noFill/>
          <a:ln w="76200" cmpd="tri">
            <a:solidFill>
              <a:srgbClr val="660066"/>
            </a:solidFill>
            <a:round/>
            <a:headEnd type="none" w="sm" len="sm"/>
            <a:tailEnd type="none" w="sm" len="sm"/>
          </a:ln>
          <a:effectLst/>
        </p:spPr>
        <p:txBody>
          <a:bodyPr wrap="none" lIns="92075" tIns="46038" rIns="92075" bIns="46038"/>
          <a:lstStyle/>
          <a:p>
            <a:pPr eaLnBrk="0" hangingPunct="0">
              <a:defRPr/>
            </a:pPr>
            <a:endParaRPr lang="en-US">
              <a:cs typeface="+mn-cs"/>
            </a:endParaRP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hdr="0" dt="0"/>
  <p:txStyles>
    <p:titleStyle>
      <a:lvl1pPr algn="l" rtl="0" eaLnBrk="0" fontAlgn="base" hangingPunct="0">
        <a:spcBef>
          <a:spcPct val="0"/>
        </a:spcBef>
        <a:spcAft>
          <a:spcPct val="0"/>
        </a:spcAft>
        <a:defRPr sz="3600" b="1">
          <a:solidFill>
            <a:srgbClr val="630063"/>
          </a:solidFill>
          <a:latin typeface="+mj-lt"/>
          <a:ea typeface="+mj-ea"/>
          <a:cs typeface="+mj-cs"/>
        </a:defRPr>
      </a:lvl1pPr>
      <a:lvl2pPr algn="l" rtl="0" eaLnBrk="0" fontAlgn="base" hangingPunct="0">
        <a:spcBef>
          <a:spcPct val="0"/>
        </a:spcBef>
        <a:spcAft>
          <a:spcPct val="0"/>
        </a:spcAft>
        <a:defRPr sz="3600" b="1">
          <a:solidFill>
            <a:srgbClr val="630063"/>
          </a:solidFill>
          <a:latin typeface="Arial" charset="0"/>
        </a:defRPr>
      </a:lvl2pPr>
      <a:lvl3pPr algn="l" rtl="0" eaLnBrk="0" fontAlgn="base" hangingPunct="0">
        <a:spcBef>
          <a:spcPct val="0"/>
        </a:spcBef>
        <a:spcAft>
          <a:spcPct val="0"/>
        </a:spcAft>
        <a:defRPr sz="3600" b="1">
          <a:solidFill>
            <a:srgbClr val="630063"/>
          </a:solidFill>
          <a:latin typeface="Arial" charset="0"/>
        </a:defRPr>
      </a:lvl3pPr>
      <a:lvl4pPr algn="l" rtl="0" eaLnBrk="0" fontAlgn="base" hangingPunct="0">
        <a:spcBef>
          <a:spcPct val="0"/>
        </a:spcBef>
        <a:spcAft>
          <a:spcPct val="0"/>
        </a:spcAft>
        <a:defRPr sz="3600" b="1">
          <a:solidFill>
            <a:srgbClr val="630063"/>
          </a:solidFill>
          <a:latin typeface="Arial" charset="0"/>
        </a:defRPr>
      </a:lvl4pPr>
      <a:lvl5pPr algn="l" rtl="0" eaLnBrk="0" fontAlgn="base" hangingPunct="0">
        <a:spcBef>
          <a:spcPct val="0"/>
        </a:spcBef>
        <a:spcAft>
          <a:spcPct val="0"/>
        </a:spcAft>
        <a:defRPr sz="3600" b="1">
          <a:solidFill>
            <a:srgbClr val="630063"/>
          </a:solidFill>
          <a:latin typeface="Arial" charset="0"/>
        </a:defRPr>
      </a:lvl5pPr>
      <a:lvl6pPr marL="457200" algn="l" rtl="0" eaLnBrk="0" fontAlgn="base" hangingPunct="0">
        <a:spcBef>
          <a:spcPct val="0"/>
        </a:spcBef>
        <a:spcAft>
          <a:spcPct val="0"/>
        </a:spcAft>
        <a:defRPr sz="3600" b="1">
          <a:solidFill>
            <a:srgbClr val="630063"/>
          </a:solidFill>
          <a:latin typeface="Arial" charset="0"/>
        </a:defRPr>
      </a:lvl6pPr>
      <a:lvl7pPr marL="914400" algn="l" rtl="0" eaLnBrk="0" fontAlgn="base" hangingPunct="0">
        <a:spcBef>
          <a:spcPct val="0"/>
        </a:spcBef>
        <a:spcAft>
          <a:spcPct val="0"/>
        </a:spcAft>
        <a:defRPr sz="3600" b="1">
          <a:solidFill>
            <a:srgbClr val="630063"/>
          </a:solidFill>
          <a:latin typeface="Arial" charset="0"/>
        </a:defRPr>
      </a:lvl7pPr>
      <a:lvl8pPr marL="1371600" algn="l" rtl="0" eaLnBrk="0" fontAlgn="base" hangingPunct="0">
        <a:spcBef>
          <a:spcPct val="0"/>
        </a:spcBef>
        <a:spcAft>
          <a:spcPct val="0"/>
        </a:spcAft>
        <a:defRPr sz="3600" b="1">
          <a:solidFill>
            <a:srgbClr val="630063"/>
          </a:solidFill>
          <a:latin typeface="Arial" charset="0"/>
        </a:defRPr>
      </a:lvl8pPr>
      <a:lvl9pPr marL="1828800" algn="l" rtl="0" eaLnBrk="0" fontAlgn="base" hangingPunct="0">
        <a:spcBef>
          <a:spcPct val="0"/>
        </a:spcBef>
        <a:spcAft>
          <a:spcPct val="0"/>
        </a:spcAft>
        <a:defRPr sz="3600" b="1">
          <a:solidFill>
            <a:srgbClr val="630063"/>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n"/>
        <a:defRPr sz="3200">
          <a:solidFill>
            <a:srgbClr val="630063"/>
          </a:solidFill>
          <a:latin typeface="+mn-lt"/>
          <a:ea typeface="+mn-ea"/>
          <a:cs typeface="+mn-cs"/>
        </a:defRPr>
      </a:lvl1pPr>
      <a:lvl2pPr marL="742950" indent="-285750" algn="l" rtl="0" eaLnBrk="0" fontAlgn="base" hangingPunct="0">
        <a:spcBef>
          <a:spcPct val="20000"/>
        </a:spcBef>
        <a:spcAft>
          <a:spcPct val="0"/>
        </a:spcAft>
        <a:buSzPct val="90000"/>
        <a:buFont typeface="Wingdings" pitchFamily="2" charset="2"/>
        <a:buChar char="n"/>
        <a:defRPr sz="2800">
          <a:solidFill>
            <a:srgbClr val="630063"/>
          </a:solidFill>
          <a:latin typeface="+mn-lt"/>
        </a:defRPr>
      </a:lvl2pPr>
      <a:lvl3pPr marL="1143000" indent="-228600" algn="l" rtl="0" eaLnBrk="0" fontAlgn="base" hangingPunct="0">
        <a:spcBef>
          <a:spcPct val="20000"/>
        </a:spcBef>
        <a:spcAft>
          <a:spcPct val="0"/>
        </a:spcAft>
        <a:buSzPct val="80000"/>
        <a:buFont typeface="Wingdings" pitchFamily="2" charset="2"/>
        <a:buChar char="n"/>
        <a:defRPr sz="2400">
          <a:solidFill>
            <a:srgbClr val="630063"/>
          </a:solidFill>
          <a:latin typeface="+mn-lt"/>
        </a:defRPr>
      </a:lvl3pPr>
      <a:lvl4pPr marL="1600200" indent="-228600" algn="l" rtl="0" eaLnBrk="0" fontAlgn="base" hangingPunct="0">
        <a:spcBef>
          <a:spcPct val="20000"/>
        </a:spcBef>
        <a:spcAft>
          <a:spcPct val="0"/>
        </a:spcAft>
        <a:buSzPct val="70000"/>
        <a:buFont typeface="Wingdings" pitchFamily="2" charset="2"/>
        <a:buChar char="n"/>
        <a:defRPr sz="2000">
          <a:solidFill>
            <a:srgbClr val="630063"/>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2000">
          <a:solidFill>
            <a:srgbClr val="630063"/>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2000">
          <a:solidFill>
            <a:srgbClr val="630063"/>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2000">
          <a:solidFill>
            <a:srgbClr val="630063"/>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2000">
          <a:solidFill>
            <a:srgbClr val="630063"/>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2000">
          <a:solidFill>
            <a:srgbClr val="63006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oleObject" Target="../embeddings/oleObject14.bin"/><Relationship Id="rId3" Type="http://schemas.openxmlformats.org/officeDocument/2006/relationships/notesSlide" Target="../notesSlides/notesSlide11.xml"/><Relationship Id="rId7" Type="http://schemas.openxmlformats.org/officeDocument/2006/relationships/oleObject" Target="../embeddings/oleObject8.bin"/><Relationship Id="rId12" Type="http://schemas.openxmlformats.org/officeDocument/2006/relationships/oleObject" Target="../embeddings/oleObject13.bin"/><Relationship Id="rId2" Type="http://schemas.openxmlformats.org/officeDocument/2006/relationships/slideLayout" Target="../slideLayouts/slideLayout2.xml"/><Relationship Id="rId16" Type="http://schemas.openxmlformats.org/officeDocument/2006/relationships/oleObject" Target="../embeddings/oleObject17.bin"/><Relationship Id="rId1" Type="http://schemas.openxmlformats.org/officeDocument/2006/relationships/vmlDrawing" Target="../drawings/vmlDrawing4.vml"/><Relationship Id="rId6" Type="http://schemas.openxmlformats.org/officeDocument/2006/relationships/oleObject" Target="../embeddings/oleObject7.bin"/><Relationship Id="rId11" Type="http://schemas.openxmlformats.org/officeDocument/2006/relationships/oleObject" Target="../embeddings/oleObject12.bin"/><Relationship Id="rId5" Type="http://schemas.openxmlformats.org/officeDocument/2006/relationships/oleObject" Target="../embeddings/oleObject6.bin"/><Relationship Id="rId15" Type="http://schemas.openxmlformats.org/officeDocument/2006/relationships/oleObject" Target="../embeddings/oleObject16.bin"/><Relationship Id="rId10" Type="http://schemas.openxmlformats.org/officeDocument/2006/relationships/oleObject" Target="../embeddings/oleObject11.bin"/><Relationship Id="rId4" Type="http://schemas.openxmlformats.org/officeDocument/2006/relationships/oleObject" Target="../embeddings/oleObject5.bin"/><Relationship Id="rId9" Type="http://schemas.openxmlformats.org/officeDocument/2006/relationships/oleObject" Target="../embeddings/oleObject10.bin"/><Relationship Id="rId14" Type="http://schemas.openxmlformats.org/officeDocument/2006/relationships/oleObject" Target="../embeddings/oleObject15.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wmf"/><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5.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Footer Placeholder 4"/>
          <p:cNvSpPr>
            <a:spLocks noGrp="1"/>
          </p:cNvSpPr>
          <p:nvPr>
            <p:ph type="ftr" sz="quarter" idx="11"/>
          </p:nvPr>
        </p:nvSpPr>
        <p:spPr>
          <a:noFill/>
        </p:spPr>
        <p:txBody>
          <a:bodyPr/>
          <a:lstStyle/>
          <a:p>
            <a:r>
              <a:rPr lang="en-US"/>
              <a:t>Regional and Local Economics (RALE) 2010 – Lecture 2a</a:t>
            </a:r>
            <a:endParaRPr lang="en-GB" i="0">
              <a:solidFill>
                <a:schemeClr val="tx1"/>
              </a:solidFill>
              <a:latin typeface="Arial" charset="0"/>
            </a:endParaRPr>
          </a:p>
        </p:txBody>
      </p:sp>
      <p:sp>
        <p:nvSpPr>
          <p:cNvPr id="9" name="Slide Number Placeholder 5"/>
          <p:cNvSpPr>
            <a:spLocks noGrp="1"/>
          </p:cNvSpPr>
          <p:nvPr>
            <p:ph type="sldNum" sz="quarter" idx="12"/>
          </p:nvPr>
        </p:nvSpPr>
        <p:spPr/>
        <p:txBody>
          <a:bodyPr/>
          <a:lstStyle/>
          <a:p>
            <a:pPr>
              <a:defRPr/>
            </a:pPr>
            <a:fld id="{D2A05FC2-B8BE-4C56-94B7-E4C1DDEA7EEB}" type="slidenum">
              <a:rPr lang="en-GB"/>
              <a:pPr>
                <a:defRPr/>
              </a:pPr>
              <a:t>1</a:t>
            </a:fld>
            <a:endParaRPr lang="en-GB">
              <a:latin typeface="Times New Roman" pitchFamily="18" charset="0"/>
            </a:endParaRPr>
          </a:p>
        </p:txBody>
      </p:sp>
      <p:sp>
        <p:nvSpPr>
          <p:cNvPr id="15363" name="Rectangle 2"/>
          <p:cNvSpPr>
            <a:spLocks noGrp="1" noChangeArrowheads="1"/>
          </p:cNvSpPr>
          <p:nvPr>
            <p:ph type="title"/>
          </p:nvPr>
        </p:nvSpPr>
        <p:spPr>
          <a:xfrm>
            <a:off x="685800" y="1295400"/>
            <a:ext cx="7772400" cy="1143000"/>
          </a:xfrm>
        </p:spPr>
        <p:txBody>
          <a:bodyPr/>
          <a:lstStyle/>
          <a:p>
            <a:r>
              <a:rPr lang="en-GB" smtClean="0"/>
              <a:t>Lecture 2a </a:t>
            </a:r>
            <a:r>
              <a:rPr lang="en-GB" sz="3200" b="0" smtClean="0">
                <a:solidFill>
                  <a:srgbClr val="FF0066"/>
                </a:solidFill>
              </a:rPr>
              <a:t>Multipliers &amp; output models</a:t>
            </a:r>
            <a:r>
              <a:rPr lang="en-GB" smtClean="0"/>
              <a:t>  </a:t>
            </a:r>
          </a:p>
        </p:txBody>
      </p:sp>
      <p:pic>
        <p:nvPicPr>
          <p:cNvPr id="15364" name="Picture 6" descr="D:\PortsNB\HMS Grafton @ FSL.jpg"/>
          <p:cNvPicPr>
            <a:picLocks noChangeAspect="1" noChangeArrowheads="1"/>
          </p:cNvPicPr>
          <p:nvPr/>
        </p:nvPicPr>
        <p:blipFill>
          <a:blip r:embed="rId3"/>
          <a:srcRect/>
          <a:stretch>
            <a:fillRect/>
          </a:stretch>
        </p:blipFill>
        <p:spPr bwMode="auto">
          <a:xfrm>
            <a:off x="6096000" y="2362200"/>
            <a:ext cx="2478088" cy="3657600"/>
          </a:xfrm>
          <a:prstGeom prst="rect">
            <a:avLst/>
          </a:prstGeom>
          <a:noFill/>
          <a:ln w="9525">
            <a:noFill/>
            <a:miter lim="800000"/>
            <a:headEnd/>
            <a:tailEnd/>
          </a:ln>
        </p:spPr>
      </p:pic>
      <p:grpSp>
        <p:nvGrpSpPr>
          <p:cNvPr id="15365" name="Group 7"/>
          <p:cNvGrpSpPr>
            <a:grpSpLocks/>
          </p:cNvGrpSpPr>
          <p:nvPr/>
        </p:nvGrpSpPr>
        <p:grpSpPr bwMode="auto">
          <a:xfrm>
            <a:off x="609600" y="2438400"/>
            <a:ext cx="4038600" cy="3649663"/>
            <a:chOff x="5760" y="4941"/>
            <a:chExt cx="5040" cy="4307"/>
          </a:xfrm>
        </p:grpSpPr>
        <p:pic>
          <p:nvPicPr>
            <p:cNvPr id="15366" name="Picture 8"/>
            <p:cNvPicPr>
              <a:picLocks noChangeAspect="1" noChangeArrowheads="1"/>
            </p:cNvPicPr>
            <p:nvPr/>
          </p:nvPicPr>
          <p:blipFill>
            <a:blip r:embed="rId4">
              <a:lum bright="-12000" contrast="18000"/>
            </a:blip>
            <a:srcRect/>
            <a:stretch>
              <a:fillRect/>
            </a:stretch>
          </p:blipFill>
          <p:spPr bwMode="auto">
            <a:xfrm>
              <a:off x="5760" y="4941"/>
              <a:ext cx="5040" cy="4307"/>
            </a:xfrm>
            <a:prstGeom prst="rect">
              <a:avLst/>
            </a:prstGeom>
            <a:noFill/>
            <a:ln w="9525">
              <a:noFill/>
              <a:miter lim="800000"/>
              <a:headEnd/>
              <a:tailEnd/>
            </a:ln>
          </p:spPr>
        </p:pic>
        <p:sp>
          <p:nvSpPr>
            <p:cNvPr id="15367" name="Oval 9"/>
            <p:cNvSpPr>
              <a:spLocks noChangeArrowheads="1"/>
            </p:cNvSpPr>
            <p:nvPr/>
          </p:nvSpPr>
          <p:spPr bwMode="auto">
            <a:xfrm>
              <a:off x="6339" y="5121"/>
              <a:ext cx="4320" cy="3960"/>
            </a:xfrm>
            <a:prstGeom prst="ellipse">
              <a:avLst/>
            </a:prstGeom>
            <a:noFill/>
            <a:ln w="15875">
              <a:solidFill>
                <a:srgbClr val="000000"/>
              </a:solidFill>
              <a:prstDash val="lgDash"/>
              <a:round/>
              <a:headEnd/>
              <a:tailEnd/>
            </a:ln>
          </p:spPr>
          <p:txBody>
            <a:bodyPr/>
            <a:lstStyle/>
            <a:p>
              <a:pPr eaLnBrk="0" hangingPunct="0"/>
              <a:endParaRPr lang="en-US"/>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Footer Placeholder 4"/>
          <p:cNvSpPr>
            <a:spLocks noGrp="1"/>
          </p:cNvSpPr>
          <p:nvPr>
            <p:ph type="ftr" sz="quarter" idx="11"/>
          </p:nvPr>
        </p:nvSpPr>
        <p:spPr>
          <a:noFill/>
        </p:spPr>
        <p:txBody>
          <a:bodyPr/>
          <a:lstStyle/>
          <a:p>
            <a:r>
              <a:rPr lang="en-US"/>
              <a:t>Regional and Local Economics (RALE) 2008 – Lecture 2a</a:t>
            </a:r>
            <a:endParaRPr lang="en-GB" i="0">
              <a:solidFill>
                <a:schemeClr val="tx1"/>
              </a:solidFill>
              <a:latin typeface="Arial" charset="0"/>
            </a:endParaRPr>
          </a:p>
        </p:txBody>
      </p:sp>
      <p:sp>
        <p:nvSpPr>
          <p:cNvPr id="7" name="Slide Number Placeholder 5"/>
          <p:cNvSpPr>
            <a:spLocks noGrp="1"/>
          </p:cNvSpPr>
          <p:nvPr>
            <p:ph type="sldNum" sz="quarter" idx="12"/>
          </p:nvPr>
        </p:nvSpPr>
        <p:spPr/>
        <p:txBody>
          <a:bodyPr/>
          <a:lstStyle/>
          <a:p>
            <a:pPr>
              <a:defRPr/>
            </a:pPr>
            <a:fld id="{C29CA40A-1631-47D1-9C06-573B79A8A290}" type="slidenum">
              <a:rPr lang="en-GB"/>
              <a:pPr>
                <a:defRPr/>
              </a:pPr>
              <a:t>10</a:t>
            </a:fld>
            <a:endParaRPr lang="en-GB" dirty="0">
              <a:latin typeface="Times New Roman" pitchFamily="18" charset="0"/>
            </a:endParaRPr>
          </a:p>
        </p:txBody>
      </p:sp>
      <p:sp>
        <p:nvSpPr>
          <p:cNvPr id="74759" name="Rectangle 2"/>
          <p:cNvSpPr>
            <a:spLocks noGrp="1" noChangeArrowheads="1"/>
          </p:cNvSpPr>
          <p:nvPr>
            <p:ph type="body" idx="1"/>
          </p:nvPr>
        </p:nvSpPr>
        <p:spPr>
          <a:xfrm>
            <a:off x="381000" y="1143000"/>
            <a:ext cx="7620000" cy="4495800"/>
          </a:xfrm>
        </p:spPr>
        <p:txBody>
          <a:bodyPr/>
          <a:lstStyle/>
          <a:p>
            <a:pPr>
              <a:lnSpc>
                <a:spcPct val="90000"/>
              </a:lnSpc>
              <a:buClr>
                <a:srgbClr val="FF0066"/>
              </a:buClr>
              <a:buFont typeface="Wingdings" pitchFamily="2" charset="2"/>
              <a:buNone/>
            </a:pPr>
            <a:r>
              <a:rPr lang="en-GB" sz="2800" b="1" smtClean="0">
                <a:solidFill>
                  <a:srgbClr val="660066"/>
                </a:solidFill>
              </a:rPr>
              <a:t>	</a:t>
            </a:r>
            <a:r>
              <a:rPr lang="en-GB" sz="2800" b="1" smtClean="0">
                <a:solidFill>
                  <a:schemeClr val="tx1"/>
                </a:solidFill>
              </a:rPr>
              <a:t>A simple multi-regional model of income determination</a:t>
            </a:r>
            <a:r>
              <a:rPr lang="en-GB" sz="2800" b="1" i="1" smtClean="0">
                <a:solidFill>
                  <a:schemeClr val="tx1"/>
                </a:solidFill>
              </a:rPr>
              <a:t> </a:t>
            </a:r>
          </a:p>
          <a:p>
            <a:pPr>
              <a:lnSpc>
                <a:spcPct val="90000"/>
              </a:lnSpc>
              <a:buClr>
                <a:schemeClr val="tx1"/>
              </a:buClr>
              <a:buFont typeface="Wingdings" pitchFamily="2" charset="2"/>
              <a:buChar char="§"/>
            </a:pPr>
            <a:r>
              <a:rPr lang="en-GB" sz="2000" b="1" smtClean="0">
                <a:solidFill>
                  <a:schemeClr val="tx1"/>
                </a:solidFill>
              </a:rPr>
              <a:t>Weakness of single-region model - it does not account for interregional feedback. </a:t>
            </a:r>
          </a:p>
          <a:p>
            <a:pPr>
              <a:lnSpc>
                <a:spcPct val="90000"/>
              </a:lnSpc>
              <a:buClr>
                <a:schemeClr val="tx1"/>
              </a:buClr>
              <a:buFont typeface="Wingdings" pitchFamily="2" charset="2"/>
              <a:buChar char="§"/>
            </a:pPr>
            <a:r>
              <a:rPr lang="en-GB" sz="2000" b="1" smtClean="0">
                <a:solidFill>
                  <a:schemeClr val="tx1"/>
                </a:solidFill>
              </a:rPr>
              <a:t>One region's imports are another's exports - therefore income changes are transmitted inter-regionally. </a:t>
            </a:r>
          </a:p>
          <a:p>
            <a:pPr>
              <a:lnSpc>
                <a:spcPct val="90000"/>
              </a:lnSpc>
              <a:buClr>
                <a:srgbClr val="FF0066"/>
              </a:buClr>
              <a:buFont typeface="Wingdings" pitchFamily="2" charset="2"/>
              <a:buNone/>
            </a:pPr>
            <a:r>
              <a:rPr lang="en-GB" sz="2800" b="1" smtClean="0">
                <a:solidFill>
                  <a:schemeClr val="tx1"/>
                </a:solidFill>
              </a:rPr>
              <a:t>Model features</a:t>
            </a:r>
          </a:p>
          <a:p>
            <a:pPr>
              <a:lnSpc>
                <a:spcPct val="90000"/>
              </a:lnSpc>
              <a:buClr>
                <a:schemeClr val="tx1"/>
              </a:buClr>
              <a:buFont typeface="Wingdings" pitchFamily="2" charset="2"/>
              <a:buChar char="§"/>
            </a:pPr>
            <a:r>
              <a:rPr lang="en-GB" sz="2000" b="1" smtClean="0">
                <a:solidFill>
                  <a:schemeClr val="tx1"/>
                </a:solidFill>
              </a:rPr>
              <a:t>Two regions (north and south)  </a:t>
            </a:r>
          </a:p>
          <a:p>
            <a:pPr>
              <a:lnSpc>
                <a:spcPct val="90000"/>
              </a:lnSpc>
              <a:buClr>
                <a:schemeClr val="tx1"/>
              </a:buClr>
              <a:buFont typeface="Wingdings" pitchFamily="2" charset="2"/>
              <a:buChar char="§"/>
            </a:pPr>
            <a:r>
              <a:rPr lang="en-GB" sz="2000" b="1" smtClean="0">
                <a:solidFill>
                  <a:schemeClr val="tx1"/>
                </a:solidFill>
              </a:rPr>
              <a:t>no supply constraints, output determined by demand for products and services. </a:t>
            </a:r>
          </a:p>
          <a:p>
            <a:pPr>
              <a:lnSpc>
                <a:spcPct val="90000"/>
              </a:lnSpc>
              <a:buClr>
                <a:schemeClr val="tx1"/>
              </a:buClr>
              <a:buFont typeface="Wingdings" pitchFamily="2" charset="2"/>
              <a:buChar char="§"/>
            </a:pPr>
            <a:r>
              <a:rPr lang="en-GB" sz="2000" b="1" smtClean="0">
                <a:solidFill>
                  <a:schemeClr val="tx1"/>
                </a:solidFill>
              </a:rPr>
              <a:t>Level of output dependant - demand own region, export demand and change in (Y) of other region).</a:t>
            </a:r>
          </a:p>
          <a:p>
            <a:pPr>
              <a:lnSpc>
                <a:spcPct val="90000"/>
              </a:lnSpc>
              <a:buClr>
                <a:srgbClr val="FF0066"/>
              </a:buClr>
              <a:buFont typeface="Wingdings" pitchFamily="2" charset="2"/>
              <a:buNone/>
            </a:pPr>
            <a:r>
              <a:rPr lang="en-GB" sz="4400" smtClean="0"/>
              <a:t>             </a:t>
            </a:r>
            <a:endParaRPr lang="en-GB" sz="4400" baseline="-25000" smtClean="0">
              <a:sym typeface="Symbol" pitchFamily="18" charset="2"/>
            </a:endParaRPr>
          </a:p>
        </p:txBody>
      </p:sp>
      <p:graphicFrame>
        <p:nvGraphicFramePr>
          <p:cNvPr id="74755" name="Object 3"/>
          <p:cNvGraphicFramePr>
            <a:graphicFrameLocks noChangeAspect="1"/>
          </p:cNvGraphicFramePr>
          <p:nvPr/>
        </p:nvGraphicFramePr>
        <p:xfrm>
          <a:off x="838200" y="5410200"/>
          <a:ext cx="3143250" cy="830263"/>
        </p:xfrm>
        <a:graphic>
          <a:graphicData uri="http://schemas.openxmlformats.org/presentationml/2006/ole">
            <p:oleObj spid="_x0000_s74755" name="Equation" r:id="rId4" imgW="1104840" imgH="291960" progId="Equation.3">
              <p:embed/>
            </p:oleObj>
          </a:graphicData>
        </a:graphic>
      </p:graphicFrame>
      <p:graphicFrame>
        <p:nvGraphicFramePr>
          <p:cNvPr id="74756" name="Object 4"/>
          <p:cNvGraphicFramePr>
            <a:graphicFrameLocks noChangeAspect="1"/>
          </p:cNvGraphicFramePr>
          <p:nvPr/>
        </p:nvGraphicFramePr>
        <p:xfrm>
          <a:off x="4267200" y="5334000"/>
          <a:ext cx="2895600" cy="811213"/>
        </p:xfrm>
        <a:graphic>
          <a:graphicData uri="http://schemas.openxmlformats.org/presentationml/2006/ole">
            <p:oleObj spid="_x0000_s74756" name="Equation" r:id="rId5" imgW="1041120" imgH="291960" progId="Equation.3">
              <p:embed/>
            </p:oleObj>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7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7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21" name="Footer Placeholder 4"/>
          <p:cNvSpPr>
            <a:spLocks noGrp="1"/>
          </p:cNvSpPr>
          <p:nvPr>
            <p:ph type="ftr" sz="quarter" idx="11"/>
          </p:nvPr>
        </p:nvSpPr>
        <p:spPr>
          <a:noFill/>
        </p:spPr>
        <p:txBody>
          <a:bodyPr/>
          <a:lstStyle/>
          <a:p>
            <a:r>
              <a:rPr lang="en-US"/>
              <a:t>Regional and Local Economics (RALE) 2008 – Lecture 2a</a:t>
            </a:r>
            <a:endParaRPr lang="en-GB" i="0">
              <a:solidFill>
                <a:schemeClr val="tx1"/>
              </a:solidFill>
              <a:latin typeface="Arial" charset="0"/>
            </a:endParaRPr>
          </a:p>
        </p:txBody>
      </p:sp>
      <p:sp>
        <p:nvSpPr>
          <p:cNvPr id="59" name="Slide Number Placeholder 5"/>
          <p:cNvSpPr>
            <a:spLocks noGrp="1"/>
          </p:cNvSpPr>
          <p:nvPr>
            <p:ph type="sldNum" sz="quarter" idx="12"/>
          </p:nvPr>
        </p:nvSpPr>
        <p:spPr/>
        <p:txBody>
          <a:bodyPr/>
          <a:lstStyle/>
          <a:p>
            <a:pPr>
              <a:defRPr/>
            </a:pPr>
            <a:fld id="{B7B39E08-9B3E-4082-8AA3-17BB086B13C1}" type="slidenum">
              <a:rPr lang="en-GB"/>
              <a:pPr>
                <a:defRPr/>
              </a:pPr>
              <a:t>11</a:t>
            </a:fld>
            <a:endParaRPr lang="en-GB">
              <a:latin typeface="Times New Roman" pitchFamily="18" charset="0"/>
            </a:endParaRPr>
          </a:p>
        </p:txBody>
      </p:sp>
      <p:grpSp>
        <p:nvGrpSpPr>
          <p:cNvPr id="76802" name="Group 2"/>
          <p:cNvGrpSpPr>
            <a:grpSpLocks/>
          </p:cNvGrpSpPr>
          <p:nvPr/>
        </p:nvGrpSpPr>
        <p:grpSpPr bwMode="auto">
          <a:xfrm>
            <a:off x="685800" y="1524000"/>
            <a:ext cx="4800600" cy="3962400"/>
            <a:chOff x="432" y="960"/>
            <a:chExt cx="3024" cy="2496"/>
          </a:xfrm>
        </p:grpSpPr>
        <p:sp>
          <p:nvSpPr>
            <p:cNvPr id="94261" name="Line 3"/>
            <p:cNvSpPr>
              <a:spLocks noChangeShapeType="1"/>
            </p:cNvSpPr>
            <p:nvPr/>
          </p:nvSpPr>
          <p:spPr bwMode="auto">
            <a:xfrm>
              <a:off x="768" y="1056"/>
              <a:ext cx="0" cy="2112"/>
            </a:xfrm>
            <a:prstGeom prst="line">
              <a:avLst/>
            </a:prstGeom>
            <a:noFill/>
            <a:ln w="25400">
              <a:solidFill>
                <a:srgbClr val="3366FF"/>
              </a:solidFill>
              <a:round/>
              <a:headEnd type="none" w="sm" len="sm"/>
              <a:tailEnd type="none" w="sm" len="sm"/>
            </a:ln>
          </p:spPr>
          <p:txBody>
            <a:bodyPr wrap="none" lIns="92075" tIns="46038" rIns="92075" bIns="46038"/>
            <a:lstStyle/>
            <a:p>
              <a:endParaRPr lang="en-US"/>
            </a:p>
          </p:txBody>
        </p:sp>
        <p:sp>
          <p:nvSpPr>
            <p:cNvPr id="94262" name="Line 4"/>
            <p:cNvSpPr>
              <a:spLocks noChangeShapeType="1"/>
            </p:cNvSpPr>
            <p:nvPr/>
          </p:nvSpPr>
          <p:spPr bwMode="auto">
            <a:xfrm>
              <a:off x="768" y="3168"/>
              <a:ext cx="2496" cy="0"/>
            </a:xfrm>
            <a:prstGeom prst="line">
              <a:avLst/>
            </a:prstGeom>
            <a:noFill/>
            <a:ln w="25400">
              <a:solidFill>
                <a:srgbClr val="3366FF"/>
              </a:solidFill>
              <a:round/>
              <a:headEnd type="none" w="sm" len="sm"/>
              <a:tailEnd type="none" w="sm" len="sm"/>
            </a:ln>
          </p:spPr>
          <p:txBody>
            <a:bodyPr wrap="none" lIns="92075" tIns="46038" rIns="92075" bIns="46038"/>
            <a:lstStyle/>
            <a:p>
              <a:endParaRPr lang="en-US"/>
            </a:p>
          </p:txBody>
        </p:sp>
        <p:sp>
          <p:nvSpPr>
            <p:cNvPr id="94263" name="Text Box 5"/>
            <p:cNvSpPr txBox="1">
              <a:spLocks noChangeArrowheads="1"/>
            </p:cNvSpPr>
            <p:nvPr/>
          </p:nvSpPr>
          <p:spPr bwMode="auto">
            <a:xfrm>
              <a:off x="3072" y="3168"/>
              <a:ext cx="384" cy="288"/>
            </a:xfrm>
            <a:prstGeom prst="rect">
              <a:avLst/>
            </a:prstGeom>
            <a:noFill/>
            <a:ln w="12700">
              <a:noFill/>
              <a:miter lim="800000"/>
              <a:headEnd type="none" w="sm" len="sm"/>
              <a:tailEnd type="none" w="sm" len="sm"/>
            </a:ln>
          </p:spPr>
          <p:txBody>
            <a:bodyPr lIns="92075" tIns="46038" rIns="92075" bIns="46038">
              <a:spAutoFit/>
            </a:bodyPr>
            <a:lstStyle/>
            <a:p>
              <a:pPr>
                <a:spcBef>
                  <a:spcPct val="50000"/>
                </a:spcBef>
              </a:pPr>
              <a:r>
                <a:rPr lang="en-GB">
                  <a:latin typeface="Arial" charset="0"/>
                </a:rPr>
                <a:t>y</a:t>
              </a:r>
              <a:r>
                <a:rPr lang="en-GB" baseline="-25000">
                  <a:latin typeface="Arial" charset="0"/>
                </a:rPr>
                <a:t>s</a:t>
              </a:r>
            </a:p>
          </p:txBody>
        </p:sp>
        <p:sp>
          <p:nvSpPr>
            <p:cNvPr id="94264" name="Text Box 6"/>
            <p:cNvSpPr txBox="1">
              <a:spLocks noChangeArrowheads="1"/>
            </p:cNvSpPr>
            <p:nvPr/>
          </p:nvSpPr>
          <p:spPr bwMode="auto">
            <a:xfrm>
              <a:off x="432" y="960"/>
              <a:ext cx="336" cy="288"/>
            </a:xfrm>
            <a:prstGeom prst="rect">
              <a:avLst/>
            </a:prstGeom>
            <a:noFill/>
            <a:ln w="12700">
              <a:noFill/>
              <a:miter lim="800000"/>
              <a:headEnd type="none" w="sm" len="sm"/>
              <a:tailEnd type="none" w="sm" len="sm"/>
            </a:ln>
          </p:spPr>
          <p:txBody>
            <a:bodyPr lIns="92075" tIns="46038" rIns="92075" bIns="46038">
              <a:spAutoFit/>
            </a:bodyPr>
            <a:lstStyle/>
            <a:p>
              <a:pPr>
                <a:spcBef>
                  <a:spcPct val="50000"/>
                </a:spcBef>
              </a:pPr>
              <a:r>
                <a:rPr lang="en-GB">
                  <a:latin typeface="Arial" charset="0"/>
                </a:rPr>
                <a:t>y</a:t>
              </a:r>
              <a:r>
                <a:rPr lang="en-GB" baseline="-25000">
                  <a:latin typeface="Arial" charset="0"/>
                </a:rPr>
                <a:t>n</a:t>
              </a:r>
            </a:p>
          </p:txBody>
        </p:sp>
      </p:grpSp>
      <p:grpSp>
        <p:nvGrpSpPr>
          <p:cNvPr id="76807" name="Group 7"/>
          <p:cNvGrpSpPr>
            <a:grpSpLocks/>
          </p:cNvGrpSpPr>
          <p:nvPr/>
        </p:nvGrpSpPr>
        <p:grpSpPr bwMode="auto">
          <a:xfrm>
            <a:off x="685800" y="1816100"/>
            <a:ext cx="5715000" cy="3213100"/>
            <a:chOff x="432" y="1144"/>
            <a:chExt cx="3600" cy="2024"/>
          </a:xfrm>
        </p:grpSpPr>
        <p:grpSp>
          <p:nvGrpSpPr>
            <p:cNvPr id="94253" name="Group 8"/>
            <p:cNvGrpSpPr>
              <a:grpSpLocks/>
            </p:cNvGrpSpPr>
            <p:nvPr/>
          </p:nvGrpSpPr>
          <p:grpSpPr bwMode="auto">
            <a:xfrm>
              <a:off x="432" y="1144"/>
              <a:ext cx="3600" cy="2024"/>
              <a:chOff x="432" y="1144"/>
              <a:chExt cx="3600" cy="2024"/>
            </a:xfrm>
          </p:grpSpPr>
          <p:sp>
            <p:nvSpPr>
              <p:cNvPr id="94255" name="Line 9"/>
              <p:cNvSpPr>
                <a:spLocks noChangeShapeType="1"/>
              </p:cNvSpPr>
              <p:nvPr/>
            </p:nvSpPr>
            <p:spPr bwMode="auto">
              <a:xfrm flipH="1">
                <a:off x="768" y="1728"/>
                <a:ext cx="1344" cy="0"/>
              </a:xfrm>
              <a:prstGeom prst="line">
                <a:avLst/>
              </a:prstGeom>
              <a:noFill/>
              <a:ln w="12700">
                <a:solidFill>
                  <a:schemeClr val="tx1"/>
                </a:solidFill>
                <a:prstDash val="sysDot"/>
                <a:round/>
                <a:headEnd type="none" w="sm" len="sm"/>
                <a:tailEnd type="none" w="sm" len="sm"/>
              </a:ln>
            </p:spPr>
            <p:txBody>
              <a:bodyPr wrap="none" lIns="92075" tIns="46038" rIns="92075" bIns="46038"/>
              <a:lstStyle/>
              <a:p>
                <a:endParaRPr lang="en-US"/>
              </a:p>
            </p:txBody>
          </p:sp>
          <p:grpSp>
            <p:nvGrpSpPr>
              <p:cNvPr id="94256" name="Group 10"/>
              <p:cNvGrpSpPr>
                <a:grpSpLocks/>
              </p:cNvGrpSpPr>
              <p:nvPr/>
            </p:nvGrpSpPr>
            <p:grpSpPr bwMode="auto">
              <a:xfrm>
                <a:off x="432" y="1144"/>
                <a:ext cx="3600" cy="2024"/>
                <a:chOff x="432" y="1144"/>
                <a:chExt cx="3600" cy="2024"/>
              </a:xfrm>
            </p:grpSpPr>
            <p:sp>
              <p:nvSpPr>
                <p:cNvPr id="94257" name="Line 11"/>
                <p:cNvSpPr>
                  <a:spLocks noChangeShapeType="1"/>
                </p:cNvSpPr>
                <p:nvPr/>
              </p:nvSpPr>
              <p:spPr bwMode="auto">
                <a:xfrm flipV="1">
                  <a:off x="768" y="1392"/>
                  <a:ext cx="2208" cy="864"/>
                </a:xfrm>
                <a:prstGeom prst="line">
                  <a:avLst/>
                </a:prstGeom>
                <a:noFill/>
                <a:ln w="25400">
                  <a:solidFill>
                    <a:srgbClr val="FF0000"/>
                  </a:solidFill>
                  <a:round/>
                  <a:headEnd type="none" w="sm" len="sm"/>
                  <a:tailEnd type="none" w="sm" len="sm"/>
                </a:ln>
              </p:spPr>
              <p:txBody>
                <a:bodyPr wrap="none" lIns="92075" tIns="46038" rIns="92075" bIns="46038"/>
                <a:lstStyle/>
                <a:p>
                  <a:endParaRPr lang="en-US"/>
                </a:p>
              </p:txBody>
            </p:sp>
            <p:graphicFrame>
              <p:nvGraphicFramePr>
                <p:cNvPr id="94217" name="Object 1033"/>
                <p:cNvGraphicFramePr>
                  <a:graphicFrameLocks noChangeAspect="1"/>
                </p:cNvGraphicFramePr>
                <p:nvPr/>
              </p:nvGraphicFramePr>
              <p:xfrm>
                <a:off x="2880" y="1344"/>
                <a:ext cx="1152" cy="305"/>
              </p:xfrm>
              <a:graphic>
                <a:graphicData uri="http://schemas.openxmlformats.org/presentationml/2006/ole">
                  <p:oleObj spid="_x0000_s94217" name="Equation" r:id="rId4" imgW="1104840" imgH="291960" progId="Equation.3">
                    <p:embed/>
                  </p:oleObj>
                </a:graphicData>
              </a:graphic>
            </p:graphicFrame>
            <p:sp>
              <p:nvSpPr>
                <p:cNvPr id="94258" name="AutoShape 13"/>
                <p:cNvSpPr>
                  <a:spLocks/>
                </p:cNvSpPr>
                <p:nvPr/>
              </p:nvSpPr>
              <p:spPr bwMode="auto">
                <a:xfrm>
                  <a:off x="672" y="2256"/>
                  <a:ext cx="96" cy="912"/>
                </a:xfrm>
                <a:prstGeom prst="leftBrace">
                  <a:avLst>
                    <a:gd name="adj1" fmla="val 79167"/>
                    <a:gd name="adj2" fmla="val 50000"/>
                  </a:avLst>
                </a:prstGeom>
                <a:noFill/>
                <a:ln w="12700">
                  <a:solidFill>
                    <a:schemeClr val="tx1"/>
                  </a:solidFill>
                  <a:round/>
                  <a:headEnd type="none" w="sm" len="sm"/>
                  <a:tailEnd type="none" w="sm" len="sm"/>
                </a:ln>
              </p:spPr>
              <p:txBody>
                <a:bodyPr wrap="none" lIns="92075" tIns="46038" rIns="92075" bIns="46038" anchor="ctr"/>
                <a:lstStyle/>
                <a:p>
                  <a:pPr eaLnBrk="0" hangingPunct="0"/>
                  <a:endParaRPr lang="en-US"/>
                </a:p>
              </p:txBody>
            </p:sp>
            <p:sp>
              <p:nvSpPr>
                <p:cNvPr id="94259" name="AutoShape 14"/>
                <p:cNvSpPr>
                  <a:spLocks/>
                </p:cNvSpPr>
                <p:nvPr/>
              </p:nvSpPr>
              <p:spPr bwMode="auto">
                <a:xfrm>
                  <a:off x="720" y="1728"/>
                  <a:ext cx="48" cy="528"/>
                </a:xfrm>
                <a:prstGeom prst="leftBrace">
                  <a:avLst>
                    <a:gd name="adj1" fmla="val 91667"/>
                    <a:gd name="adj2" fmla="val 50000"/>
                  </a:avLst>
                </a:prstGeom>
                <a:noFill/>
                <a:ln w="12700">
                  <a:solidFill>
                    <a:schemeClr val="tx1"/>
                  </a:solidFill>
                  <a:round/>
                  <a:headEnd type="none" w="sm" len="sm"/>
                  <a:tailEnd type="none" w="sm" len="sm"/>
                </a:ln>
              </p:spPr>
              <p:txBody>
                <a:bodyPr wrap="none" lIns="92075" tIns="46038" rIns="92075" bIns="46038" anchor="ctr"/>
                <a:lstStyle/>
                <a:p>
                  <a:pPr eaLnBrk="0" hangingPunct="0"/>
                  <a:endParaRPr lang="en-US"/>
                </a:p>
              </p:txBody>
            </p:sp>
            <p:graphicFrame>
              <p:nvGraphicFramePr>
                <p:cNvPr id="94218" name="Object 1034"/>
                <p:cNvGraphicFramePr>
                  <a:graphicFrameLocks noChangeAspect="1"/>
                </p:cNvGraphicFramePr>
                <p:nvPr/>
              </p:nvGraphicFramePr>
              <p:xfrm>
                <a:off x="480" y="2592"/>
                <a:ext cx="178" cy="192"/>
              </p:xfrm>
              <a:graphic>
                <a:graphicData uri="http://schemas.openxmlformats.org/presentationml/2006/ole">
                  <p:oleObj spid="_x0000_s94218" name="Equation" r:id="rId5" imgW="164880" imgH="177480" progId="Equation.3">
                    <p:embed/>
                  </p:oleObj>
                </a:graphicData>
              </a:graphic>
            </p:graphicFrame>
            <p:graphicFrame>
              <p:nvGraphicFramePr>
                <p:cNvPr id="94219" name="Object 1035"/>
                <p:cNvGraphicFramePr>
                  <a:graphicFrameLocks noChangeAspect="1"/>
                </p:cNvGraphicFramePr>
                <p:nvPr/>
              </p:nvGraphicFramePr>
              <p:xfrm>
                <a:off x="432" y="1872"/>
                <a:ext cx="288" cy="255"/>
              </p:xfrm>
              <a:graphic>
                <a:graphicData uri="http://schemas.openxmlformats.org/presentationml/2006/ole">
                  <p:oleObj spid="_x0000_s94219" name="Equation" r:id="rId6" imgW="330120" imgH="291960" progId="Equation.3">
                    <p:embed/>
                  </p:oleObj>
                </a:graphicData>
              </a:graphic>
            </p:graphicFrame>
            <p:graphicFrame>
              <p:nvGraphicFramePr>
                <p:cNvPr id="94220" name="Object 1036"/>
                <p:cNvGraphicFramePr>
                  <a:graphicFrameLocks noChangeAspect="1"/>
                </p:cNvGraphicFramePr>
                <p:nvPr/>
              </p:nvGraphicFramePr>
              <p:xfrm>
                <a:off x="1008" y="1144"/>
                <a:ext cx="192" cy="192"/>
              </p:xfrm>
              <a:graphic>
                <a:graphicData uri="http://schemas.openxmlformats.org/presentationml/2006/ole">
                  <p:oleObj spid="_x0000_s94220" name="Equation" r:id="rId7" imgW="279360" imgH="279360" progId="Equation.3">
                    <p:embed/>
                  </p:oleObj>
                </a:graphicData>
              </a:graphic>
            </p:graphicFrame>
            <p:sp>
              <p:nvSpPr>
                <p:cNvPr id="94260" name="Line 18"/>
                <p:cNvSpPr>
                  <a:spLocks noChangeShapeType="1"/>
                </p:cNvSpPr>
                <p:nvPr/>
              </p:nvSpPr>
              <p:spPr bwMode="auto">
                <a:xfrm flipH="1">
                  <a:off x="768" y="1296"/>
                  <a:ext cx="240" cy="432"/>
                </a:xfrm>
                <a:prstGeom prst="line">
                  <a:avLst/>
                </a:prstGeom>
                <a:noFill/>
                <a:ln w="12700">
                  <a:solidFill>
                    <a:schemeClr val="tx1"/>
                  </a:solidFill>
                  <a:round/>
                  <a:headEnd type="none" w="sm" len="sm"/>
                  <a:tailEnd type="triangle" w="lg" len="med"/>
                </a:ln>
              </p:spPr>
              <p:txBody>
                <a:bodyPr wrap="none" lIns="92075" tIns="46038" rIns="92075" bIns="46038"/>
                <a:lstStyle/>
                <a:p>
                  <a:endParaRPr lang="en-US"/>
                </a:p>
              </p:txBody>
            </p:sp>
          </p:grpSp>
        </p:grpSp>
        <p:sp>
          <p:nvSpPr>
            <p:cNvPr id="94254" name="Oval 19"/>
            <p:cNvSpPr>
              <a:spLocks noChangeArrowheads="1"/>
            </p:cNvSpPr>
            <p:nvPr/>
          </p:nvSpPr>
          <p:spPr bwMode="auto">
            <a:xfrm>
              <a:off x="2016" y="1680"/>
              <a:ext cx="96" cy="96"/>
            </a:xfrm>
            <a:prstGeom prst="ellipse">
              <a:avLst/>
            </a:prstGeom>
            <a:solidFill>
              <a:schemeClr val="accent1"/>
            </a:solidFill>
            <a:ln w="12700">
              <a:solidFill>
                <a:schemeClr val="tx1"/>
              </a:solidFill>
              <a:round/>
              <a:headEnd type="none" w="sm" len="sm"/>
              <a:tailEnd type="none" w="lg" len="med"/>
            </a:ln>
          </p:spPr>
          <p:txBody>
            <a:bodyPr wrap="none" lIns="92075" tIns="46038" rIns="92075" bIns="46038" anchor="ctr"/>
            <a:lstStyle/>
            <a:p>
              <a:pPr eaLnBrk="0" hangingPunct="0"/>
              <a:endParaRPr lang="en-US"/>
            </a:p>
          </p:txBody>
        </p:sp>
      </p:grpSp>
      <p:sp>
        <p:nvSpPr>
          <p:cNvPr id="76820" name="Rectangle 20"/>
          <p:cNvSpPr>
            <a:spLocks noGrp="1" noChangeArrowheads="1"/>
          </p:cNvSpPr>
          <p:nvPr>
            <p:ph type="title"/>
          </p:nvPr>
        </p:nvSpPr>
        <p:spPr>
          <a:xfrm>
            <a:off x="1066800" y="838200"/>
            <a:ext cx="7010400" cy="609600"/>
          </a:xfrm>
        </p:spPr>
        <p:txBody>
          <a:bodyPr/>
          <a:lstStyle/>
          <a:p>
            <a:r>
              <a:rPr lang="en-GB" sz="2400" smtClean="0">
                <a:solidFill>
                  <a:srgbClr val="FF0066"/>
                </a:solidFill>
              </a:rPr>
              <a:t>Two region model with BT function</a:t>
            </a:r>
          </a:p>
        </p:txBody>
      </p:sp>
      <p:grpSp>
        <p:nvGrpSpPr>
          <p:cNvPr id="76821" name="Group 21"/>
          <p:cNvGrpSpPr>
            <a:grpSpLocks/>
          </p:cNvGrpSpPr>
          <p:nvPr/>
        </p:nvGrpSpPr>
        <p:grpSpPr bwMode="auto">
          <a:xfrm>
            <a:off x="1219200" y="1371600"/>
            <a:ext cx="3276600" cy="4175125"/>
            <a:chOff x="768" y="864"/>
            <a:chExt cx="2064" cy="2630"/>
          </a:xfrm>
        </p:grpSpPr>
        <p:graphicFrame>
          <p:nvGraphicFramePr>
            <p:cNvPr id="94213" name="Object 1029"/>
            <p:cNvGraphicFramePr>
              <a:graphicFrameLocks noChangeAspect="1"/>
            </p:cNvGraphicFramePr>
            <p:nvPr/>
          </p:nvGraphicFramePr>
          <p:xfrm>
            <a:off x="2544" y="2640"/>
            <a:ext cx="288" cy="288"/>
          </p:xfrm>
          <a:graphic>
            <a:graphicData uri="http://schemas.openxmlformats.org/presentationml/2006/ole">
              <p:oleObj spid="_x0000_s94213" name="Equation" r:id="rId8" imgW="279360" imgH="279360" progId="Equation.3">
                <p:embed/>
              </p:oleObj>
            </a:graphicData>
          </a:graphic>
        </p:graphicFrame>
        <p:sp>
          <p:nvSpPr>
            <p:cNvPr id="94246" name="Line 23"/>
            <p:cNvSpPr>
              <a:spLocks noChangeShapeType="1"/>
            </p:cNvSpPr>
            <p:nvPr/>
          </p:nvSpPr>
          <p:spPr bwMode="auto">
            <a:xfrm flipH="1">
              <a:off x="2112" y="2879"/>
              <a:ext cx="478" cy="289"/>
            </a:xfrm>
            <a:prstGeom prst="line">
              <a:avLst/>
            </a:prstGeom>
            <a:noFill/>
            <a:ln w="12700">
              <a:solidFill>
                <a:schemeClr val="tx1"/>
              </a:solidFill>
              <a:round/>
              <a:headEnd type="none" w="sm" len="sm"/>
              <a:tailEnd type="triangle" w="lg" len="med"/>
            </a:ln>
          </p:spPr>
          <p:txBody>
            <a:bodyPr wrap="none" lIns="92075" tIns="46038" rIns="92075" bIns="46038"/>
            <a:lstStyle/>
            <a:p>
              <a:endParaRPr lang="en-US"/>
            </a:p>
          </p:txBody>
        </p:sp>
        <p:grpSp>
          <p:nvGrpSpPr>
            <p:cNvPr id="94247" name="Group 24"/>
            <p:cNvGrpSpPr>
              <a:grpSpLocks/>
            </p:cNvGrpSpPr>
            <p:nvPr/>
          </p:nvGrpSpPr>
          <p:grpSpPr bwMode="auto">
            <a:xfrm>
              <a:off x="768" y="864"/>
              <a:ext cx="1632" cy="2630"/>
              <a:chOff x="768" y="864"/>
              <a:chExt cx="1632" cy="2630"/>
            </a:xfrm>
          </p:grpSpPr>
          <p:sp>
            <p:nvSpPr>
              <p:cNvPr id="94248" name="Line 25"/>
              <p:cNvSpPr>
                <a:spLocks noChangeShapeType="1"/>
              </p:cNvSpPr>
              <p:nvPr/>
            </p:nvSpPr>
            <p:spPr bwMode="auto">
              <a:xfrm flipV="1">
                <a:off x="1536" y="912"/>
                <a:ext cx="864" cy="2256"/>
              </a:xfrm>
              <a:prstGeom prst="line">
                <a:avLst/>
              </a:prstGeom>
              <a:noFill/>
              <a:ln w="25400">
                <a:solidFill>
                  <a:srgbClr val="FFCC00"/>
                </a:solidFill>
                <a:round/>
                <a:headEnd type="none" w="sm" len="sm"/>
                <a:tailEnd type="none" w="sm" len="sm"/>
              </a:ln>
            </p:spPr>
            <p:txBody>
              <a:bodyPr wrap="none" lIns="92075" tIns="46038" rIns="92075" bIns="46038"/>
              <a:lstStyle/>
              <a:p>
                <a:endParaRPr lang="en-US"/>
              </a:p>
            </p:txBody>
          </p:sp>
          <p:graphicFrame>
            <p:nvGraphicFramePr>
              <p:cNvPr id="94214" name="Object 1030"/>
              <p:cNvGraphicFramePr>
                <a:graphicFrameLocks noChangeAspect="1"/>
              </p:cNvGraphicFramePr>
              <p:nvPr/>
            </p:nvGraphicFramePr>
            <p:xfrm>
              <a:off x="1392" y="864"/>
              <a:ext cx="1008" cy="283"/>
            </p:xfrm>
            <a:graphic>
              <a:graphicData uri="http://schemas.openxmlformats.org/presentationml/2006/ole">
                <p:oleObj spid="_x0000_s94214" name="Equation" r:id="rId9" imgW="1041120" imgH="291960" progId="Equation.3">
                  <p:embed/>
                </p:oleObj>
              </a:graphicData>
            </a:graphic>
          </p:graphicFrame>
          <p:sp>
            <p:nvSpPr>
              <p:cNvPr id="94249" name="Line 27"/>
              <p:cNvSpPr>
                <a:spLocks noChangeShapeType="1"/>
              </p:cNvSpPr>
              <p:nvPr/>
            </p:nvSpPr>
            <p:spPr bwMode="auto">
              <a:xfrm>
                <a:off x="2112" y="1728"/>
                <a:ext cx="0" cy="1440"/>
              </a:xfrm>
              <a:prstGeom prst="line">
                <a:avLst/>
              </a:prstGeom>
              <a:noFill/>
              <a:ln w="12700">
                <a:solidFill>
                  <a:schemeClr val="tx1"/>
                </a:solidFill>
                <a:prstDash val="sysDot"/>
                <a:round/>
                <a:headEnd type="none" w="sm" len="sm"/>
                <a:tailEnd type="none" w="sm" len="sm"/>
              </a:ln>
            </p:spPr>
            <p:txBody>
              <a:bodyPr wrap="none" lIns="92075" tIns="46038" rIns="92075" bIns="46038"/>
              <a:lstStyle/>
              <a:p>
                <a:endParaRPr lang="en-US"/>
              </a:p>
            </p:txBody>
          </p:sp>
          <p:sp>
            <p:nvSpPr>
              <p:cNvPr id="94250" name="AutoShape 28"/>
              <p:cNvSpPr>
                <a:spLocks/>
              </p:cNvSpPr>
              <p:nvPr/>
            </p:nvSpPr>
            <p:spPr bwMode="auto">
              <a:xfrm rot="-5400000">
                <a:off x="1104" y="2832"/>
                <a:ext cx="96" cy="768"/>
              </a:xfrm>
              <a:prstGeom prst="leftBrace">
                <a:avLst>
                  <a:gd name="adj1" fmla="val 66667"/>
                  <a:gd name="adj2" fmla="val 50000"/>
                </a:avLst>
              </a:prstGeom>
              <a:noFill/>
              <a:ln w="12700">
                <a:solidFill>
                  <a:schemeClr val="tx1"/>
                </a:solidFill>
                <a:round/>
                <a:headEnd type="none" w="sm" len="sm"/>
                <a:tailEnd type="none" w="sm" len="sm"/>
              </a:ln>
            </p:spPr>
            <p:txBody>
              <a:bodyPr wrap="none" lIns="92075" tIns="46038" rIns="92075" bIns="46038" anchor="ctr"/>
              <a:lstStyle/>
              <a:p>
                <a:pPr eaLnBrk="0" hangingPunct="0"/>
                <a:endParaRPr lang="en-US"/>
              </a:p>
            </p:txBody>
          </p:sp>
          <p:sp>
            <p:nvSpPr>
              <p:cNvPr id="94251" name="AutoShape 29"/>
              <p:cNvSpPr>
                <a:spLocks/>
              </p:cNvSpPr>
              <p:nvPr/>
            </p:nvSpPr>
            <p:spPr bwMode="auto">
              <a:xfrm rot="-5386844">
                <a:off x="1774" y="2929"/>
                <a:ext cx="97" cy="576"/>
              </a:xfrm>
              <a:prstGeom prst="leftBrace">
                <a:avLst>
                  <a:gd name="adj1" fmla="val 49485"/>
                  <a:gd name="adj2" fmla="val 50000"/>
                </a:avLst>
              </a:prstGeom>
              <a:noFill/>
              <a:ln w="12700">
                <a:solidFill>
                  <a:schemeClr val="tx1"/>
                </a:solidFill>
                <a:round/>
                <a:headEnd type="none" w="sm" len="sm"/>
                <a:tailEnd type="none" w="sm" len="sm"/>
              </a:ln>
            </p:spPr>
            <p:txBody>
              <a:bodyPr wrap="none" lIns="92075" tIns="46038" rIns="92075" bIns="46038" anchor="ctr"/>
              <a:lstStyle/>
              <a:p>
                <a:pPr eaLnBrk="0" hangingPunct="0"/>
                <a:endParaRPr lang="en-US"/>
              </a:p>
            </p:txBody>
          </p:sp>
          <p:graphicFrame>
            <p:nvGraphicFramePr>
              <p:cNvPr id="94215" name="Object 1031"/>
              <p:cNvGraphicFramePr>
                <a:graphicFrameLocks noChangeAspect="1"/>
              </p:cNvGraphicFramePr>
              <p:nvPr/>
            </p:nvGraphicFramePr>
            <p:xfrm>
              <a:off x="1056" y="3264"/>
              <a:ext cx="162" cy="212"/>
            </p:xfrm>
            <a:graphic>
              <a:graphicData uri="http://schemas.openxmlformats.org/presentationml/2006/ole">
                <p:oleObj spid="_x0000_s94215" name="Equation" r:id="rId10" imgW="164880" imgH="215640" progId="Equation.3">
                  <p:embed/>
                </p:oleObj>
              </a:graphicData>
            </a:graphic>
          </p:graphicFrame>
          <p:graphicFrame>
            <p:nvGraphicFramePr>
              <p:cNvPr id="94216" name="Object 1032"/>
              <p:cNvGraphicFramePr>
                <a:graphicFrameLocks noChangeAspect="1"/>
              </p:cNvGraphicFramePr>
              <p:nvPr/>
            </p:nvGraphicFramePr>
            <p:xfrm>
              <a:off x="1680" y="3264"/>
              <a:ext cx="240" cy="230"/>
            </p:xfrm>
            <a:graphic>
              <a:graphicData uri="http://schemas.openxmlformats.org/presentationml/2006/ole">
                <p:oleObj spid="_x0000_s94216" name="Equation" r:id="rId11" imgW="304560" imgH="291960" progId="Equation.3">
                  <p:embed/>
                </p:oleObj>
              </a:graphicData>
            </a:graphic>
          </p:graphicFrame>
          <p:sp>
            <p:nvSpPr>
              <p:cNvPr id="94252" name="Text Box 32"/>
              <p:cNvSpPr txBox="1">
                <a:spLocks noChangeArrowheads="1"/>
              </p:cNvSpPr>
              <p:nvPr/>
            </p:nvSpPr>
            <p:spPr bwMode="auto">
              <a:xfrm>
                <a:off x="2112" y="1632"/>
                <a:ext cx="240" cy="288"/>
              </a:xfrm>
              <a:prstGeom prst="rect">
                <a:avLst/>
              </a:prstGeom>
              <a:noFill/>
              <a:ln w="12700">
                <a:noFill/>
                <a:miter lim="800000"/>
                <a:headEnd type="none" w="sm" len="sm"/>
                <a:tailEnd type="none" w="lg" len="med"/>
              </a:ln>
            </p:spPr>
            <p:txBody>
              <a:bodyPr lIns="92075" tIns="46038" rIns="92075" bIns="46038">
                <a:spAutoFit/>
              </a:bodyPr>
              <a:lstStyle/>
              <a:p>
                <a:pPr>
                  <a:spcBef>
                    <a:spcPct val="50000"/>
                  </a:spcBef>
                </a:pPr>
                <a:r>
                  <a:rPr lang="en-GB" b="1">
                    <a:latin typeface="Arial" charset="0"/>
                  </a:rPr>
                  <a:t>A</a:t>
                </a:r>
              </a:p>
            </p:txBody>
          </p:sp>
        </p:grpSp>
      </p:grpSp>
      <p:grpSp>
        <p:nvGrpSpPr>
          <p:cNvPr id="76833" name="Group 33"/>
          <p:cNvGrpSpPr>
            <a:grpSpLocks/>
          </p:cNvGrpSpPr>
          <p:nvPr/>
        </p:nvGrpSpPr>
        <p:grpSpPr bwMode="auto">
          <a:xfrm>
            <a:off x="1219200" y="1435100"/>
            <a:ext cx="4267200" cy="3594100"/>
            <a:chOff x="768" y="904"/>
            <a:chExt cx="2688" cy="2264"/>
          </a:xfrm>
        </p:grpSpPr>
        <p:sp>
          <p:nvSpPr>
            <p:cNvPr id="94245" name="Line 34"/>
            <p:cNvSpPr>
              <a:spLocks noChangeShapeType="1"/>
            </p:cNvSpPr>
            <p:nvPr/>
          </p:nvSpPr>
          <p:spPr bwMode="auto">
            <a:xfrm flipV="1">
              <a:off x="768" y="1008"/>
              <a:ext cx="1968" cy="2160"/>
            </a:xfrm>
            <a:prstGeom prst="line">
              <a:avLst/>
            </a:prstGeom>
            <a:noFill/>
            <a:ln w="38100">
              <a:solidFill>
                <a:srgbClr val="339966"/>
              </a:solidFill>
              <a:prstDash val="lgDash"/>
              <a:round/>
              <a:headEnd type="none" w="sm" len="sm"/>
              <a:tailEnd type="none" w="lg" len="med"/>
            </a:ln>
          </p:spPr>
          <p:txBody>
            <a:bodyPr wrap="none" lIns="92075" tIns="46038" rIns="92075" bIns="46038"/>
            <a:lstStyle/>
            <a:p>
              <a:endParaRPr lang="en-US"/>
            </a:p>
          </p:txBody>
        </p:sp>
        <p:graphicFrame>
          <p:nvGraphicFramePr>
            <p:cNvPr id="94212" name="Object 1028"/>
            <p:cNvGraphicFramePr>
              <a:graphicFrameLocks noChangeAspect="1"/>
            </p:cNvGraphicFramePr>
            <p:nvPr/>
          </p:nvGraphicFramePr>
          <p:xfrm>
            <a:off x="2640" y="904"/>
            <a:ext cx="816" cy="272"/>
          </p:xfrm>
          <a:graphic>
            <a:graphicData uri="http://schemas.openxmlformats.org/presentationml/2006/ole">
              <p:oleObj spid="_x0000_s94212" name="Equation" r:id="rId12" imgW="685800" imgH="228600" progId="Equation.3">
                <p:embed/>
              </p:oleObj>
            </a:graphicData>
          </a:graphic>
        </p:graphicFrame>
      </p:grpSp>
      <p:grpSp>
        <p:nvGrpSpPr>
          <p:cNvPr id="76859" name="Group 59"/>
          <p:cNvGrpSpPr>
            <a:grpSpLocks/>
          </p:cNvGrpSpPr>
          <p:nvPr/>
        </p:nvGrpSpPr>
        <p:grpSpPr bwMode="auto">
          <a:xfrm>
            <a:off x="1219200" y="2895600"/>
            <a:ext cx="3709988" cy="2133600"/>
            <a:chOff x="768" y="1824"/>
            <a:chExt cx="2337" cy="1344"/>
          </a:xfrm>
        </p:grpSpPr>
        <p:sp>
          <p:nvSpPr>
            <p:cNvPr id="94236" name="Line 37"/>
            <p:cNvSpPr>
              <a:spLocks noChangeShapeType="1"/>
            </p:cNvSpPr>
            <p:nvPr/>
          </p:nvSpPr>
          <p:spPr bwMode="auto">
            <a:xfrm flipH="1">
              <a:off x="768" y="2400"/>
              <a:ext cx="1056" cy="0"/>
            </a:xfrm>
            <a:prstGeom prst="line">
              <a:avLst/>
            </a:prstGeom>
            <a:noFill/>
            <a:ln w="12700">
              <a:solidFill>
                <a:srgbClr val="993366"/>
              </a:solidFill>
              <a:prstDash val="sysDot"/>
              <a:round/>
              <a:headEnd type="none" w="sm" len="sm"/>
              <a:tailEnd type="none" w="sm" len="sm"/>
            </a:ln>
          </p:spPr>
          <p:txBody>
            <a:bodyPr wrap="none" lIns="92075" tIns="46038" rIns="92075" bIns="46038"/>
            <a:lstStyle/>
            <a:p>
              <a:endParaRPr lang="en-US"/>
            </a:p>
          </p:txBody>
        </p:sp>
        <p:grpSp>
          <p:nvGrpSpPr>
            <p:cNvPr id="94237" name="Group 38"/>
            <p:cNvGrpSpPr>
              <a:grpSpLocks/>
            </p:cNvGrpSpPr>
            <p:nvPr/>
          </p:nvGrpSpPr>
          <p:grpSpPr bwMode="auto">
            <a:xfrm>
              <a:off x="768" y="1824"/>
              <a:ext cx="2337" cy="1344"/>
              <a:chOff x="768" y="1824"/>
              <a:chExt cx="2337" cy="1344"/>
            </a:xfrm>
          </p:grpSpPr>
          <p:sp>
            <p:nvSpPr>
              <p:cNvPr id="94238" name="Line 39"/>
              <p:cNvSpPr>
                <a:spLocks noChangeShapeType="1"/>
              </p:cNvSpPr>
              <p:nvPr/>
            </p:nvSpPr>
            <p:spPr bwMode="auto">
              <a:xfrm flipV="1">
                <a:off x="768" y="1968"/>
                <a:ext cx="2208" cy="864"/>
              </a:xfrm>
              <a:prstGeom prst="line">
                <a:avLst/>
              </a:prstGeom>
              <a:noFill/>
              <a:ln w="19050">
                <a:solidFill>
                  <a:srgbClr val="FF0000"/>
                </a:solidFill>
                <a:round/>
                <a:headEnd type="none" w="sm" len="sm"/>
                <a:tailEnd type="none" w="sm" len="sm"/>
              </a:ln>
            </p:spPr>
            <p:txBody>
              <a:bodyPr wrap="none" lIns="92075" tIns="46038" rIns="92075" bIns="46038"/>
              <a:lstStyle/>
              <a:p>
                <a:endParaRPr lang="en-US"/>
              </a:p>
            </p:txBody>
          </p:sp>
          <p:graphicFrame>
            <p:nvGraphicFramePr>
              <p:cNvPr id="94208" name="Object 1024"/>
              <p:cNvGraphicFramePr>
                <a:graphicFrameLocks noChangeAspect="1"/>
              </p:cNvGraphicFramePr>
              <p:nvPr/>
            </p:nvGraphicFramePr>
            <p:xfrm>
              <a:off x="2880" y="1824"/>
              <a:ext cx="225" cy="288"/>
            </p:xfrm>
            <a:graphic>
              <a:graphicData uri="http://schemas.openxmlformats.org/presentationml/2006/ole">
                <p:oleObj spid="_x0000_s94208" name="Equation" r:id="rId13" imgW="228600" imgH="291960" progId="Equation.3">
                  <p:embed/>
                </p:oleObj>
              </a:graphicData>
            </a:graphic>
          </p:graphicFrame>
          <p:sp>
            <p:nvSpPr>
              <p:cNvPr id="94239" name="AutoShape 41"/>
              <p:cNvSpPr>
                <a:spLocks/>
              </p:cNvSpPr>
              <p:nvPr/>
            </p:nvSpPr>
            <p:spPr bwMode="auto">
              <a:xfrm>
                <a:off x="768" y="2832"/>
                <a:ext cx="48" cy="336"/>
              </a:xfrm>
              <a:prstGeom prst="rightBrace">
                <a:avLst>
                  <a:gd name="adj1" fmla="val 58333"/>
                  <a:gd name="adj2" fmla="val 50000"/>
                </a:avLst>
              </a:prstGeom>
              <a:noFill/>
              <a:ln w="12700">
                <a:solidFill>
                  <a:schemeClr val="tx1"/>
                </a:solidFill>
                <a:round/>
                <a:headEnd type="none" w="sm" len="sm"/>
                <a:tailEnd type="none" w="sm" len="sm"/>
              </a:ln>
            </p:spPr>
            <p:txBody>
              <a:bodyPr wrap="none" lIns="92075" tIns="46038" rIns="92075" bIns="46038" anchor="ctr"/>
              <a:lstStyle/>
              <a:p>
                <a:pPr eaLnBrk="0" hangingPunct="0"/>
                <a:endParaRPr lang="en-US"/>
              </a:p>
            </p:txBody>
          </p:sp>
          <p:graphicFrame>
            <p:nvGraphicFramePr>
              <p:cNvPr id="94209" name="Object 1025"/>
              <p:cNvGraphicFramePr>
                <a:graphicFrameLocks noChangeAspect="1"/>
              </p:cNvGraphicFramePr>
              <p:nvPr/>
            </p:nvGraphicFramePr>
            <p:xfrm>
              <a:off x="816" y="2832"/>
              <a:ext cx="240" cy="240"/>
            </p:xfrm>
            <a:graphic>
              <a:graphicData uri="http://schemas.openxmlformats.org/presentationml/2006/ole">
                <p:oleObj spid="_x0000_s94209" name="Equation" r:id="rId14" imgW="241200" imgH="241200" progId="Equation.3">
                  <p:embed/>
                </p:oleObj>
              </a:graphicData>
            </a:graphic>
          </p:graphicFrame>
          <p:sp>
            <p:nvSpPr>
              <p:cNvPr id="94240" name="AutoShape 43"/>
              <p:cNvSpPr>
                <a:spLocks/>
              </p:cNvSpPr>
              <p:nvPr/>
            </p:nvSpPr>
            <p:spPr bwMode="auto">
              <a:xfrm flipH="1">
                <a:off x="768" y="2400"/>
                <a:ext cx="96" cy="432"/>
              </a:xfrm>
              <a:prstGeom prst="leftBrace">
                <a:avLst>
                  <a:gd name="adj1" fmla="val 37500"/>
                  <a:gd name="adj2" fmla="val 50000"/>
                </a:avLst>
              </a:prstGeom>
              <a:noFill/>
              <a:ln w="19050">
                <a:solidFill>
                  <a:srgbClr val="FF00FF"/>
                </a:solidFill>
                <a:round/>
                <a:headEnd type="none" w="sm" len="sm"/>
                <a:tailEnd type="none" w="sm" len="sm"/>
              </a:ln>
            </p:spPr>
            <p:txBody>
              <a:bodyPr wrap="none" lIns="92075" tIns="46038" rIns="92075" bIns="46038" anchor="ctr"/>
              <a:lstStyle/>
              <a:p>
                <a:pPr eaLnBrk="0" hangingPunct="0"/>
                <a:endParaRPr lang="en-US"/>
              </a:p>
            </p:txBody>
          </p:sp>
          <p:graphicFrame>
            <p:nvGraphicFramePr>
              <p:cNvPr id="94210" name="Object 1026"/>
              <p:cNvGraphicFramePr>
                <a:graphicFrameLocks noChangeAspect="1"/>
              </p:cNvGraphicFramePr>
              <p:nvPr/>
            </p:nvGraphicFramePr>
            <p:xfrm>
              <a:off x="864" y="2400"/>
              <a:ext cx="284" cy="313"/>
            </p:xfrm>
            <a:graphic>
              <a:graphicData uri="http://schemas.openxmlformats.org/presentationml/2006/ole">
                <p:oleObj spid="_x0000_s94210" name="Equation" r:id="rId15" imgW="368280" imgH="406080" progId="Equation.3">
                  <p:embed/>
                </p:oleObj>
              </a:graphicData>
            </a:graphic>
          </p:graphicFrame>
          <p:sp>
            <p:nvSpPr>
              <p:cNvPr id="94241" name="Line 45"/>
              <p:cNvSpPr>
                <a:spLocks noChangeShapeType="1"/>
              </p:cNvSpPr>
              <p:nvPr/>
            </p:nvSpPr>
            <p:spPr bwMode="auto">
              <a:xfrm rot="5400000">
                <a:off x="1441" y="2783"/>
                <a:ext cx="768" cy="1"/>
              </a:xfrm>
              <a:prstGeom prst="line">
                <a:avLst/>
              </a:prstGeom>
              <a:noFill/>
              <a:ln w="12700">
                <a:solidFill>
                  <a:srgbClr val="993366"/>
                </a:solidFill>
                <a:prstDash val="sysDot"/>
                <a:round/>
                <a:headEnd type="none" w="sm" len="sm"/>
                <a:tailEnd type="none" w="sm" len="sm"/>
              </a:ln>
            </p:spPr>
            <p:txBody>
              <a:bodyPr wrap="none" lIns="92075" tIns="46038" rIns="92075" bIns="46038"/>
              <a:lstStyle/>
              <a:p>
                <a:endParaRPr lang="en-US"/>
              </a:p>
            </p:txBody>
          </p:sp>
          <p:sp>
            <p:nvSpPr>
              <p:cNvPr id="94242" name="AutoShape 46"/>
              <p:cNvSpPr>
                <a:spLocks/>
              </p:cNvSpPr>
              <p:nvPr/>
            </p:nvSpPr>
            <p:spPr bwMode="auto">
              <a:xfrm rot="16186844" flipH="1">
                <a:off x="1607" y="2952"/>
                <a:ext cx="145" cy="288"/>
              </a:xfrm>
              <a:prstGeom prst="leftBrace">
                <a:avLst>
                  <a:gd name="adj1" fmla="val 16552"/>
                  <a:gd name="adj2" fmla="val 50000"/>
                </a:avLst>
              </a:prstGeom>
              <a:noFill/>
              <a:ln w="19050">
                <a:solidFill>
                  <a:srgbClr val="FF0000"/>
                </a:solidFill>
                <a:round/>
                <a:headEnd type="none" w="sm" len="sm"/>
                <a:tailEnd type="none" w="sm" len="sm"/>
              </a:ln>
            </p:spPr>
            <p:txBody>
              <a:bodyPr wrap="none" lIns="92075" tIns="46038" rIns="92075" bIns="46038" anchor="ctr"/>
              <a:lstStyle/>
              <a:p>
                <a:pPr eaLnBrk="0" hangingPunct="0"/>
                <a:endParaRPr lang="en-US"/>
              </a:p>
            </p:txBody>
          </p:sp>
          <p:graphicFrame>
            <p:nvGraphicFramePr>
              <p:cNvPr id="94211" name="Object 1027"/>
              <p:cNvGraphicFramePr>
                <a:graphicFrameLocks noChangeAspect="1"/>
              </p:cNvGraphicFramePr>
              <p:nvPr/>
            </p:nvGraphicFramePr>
            <p:xfrm>
              <a:off x="1584" y="2736"/>
              <a:ext cx="271" cy="320"/>
            </p:xfrm>
            <a:graphic>
              <a:graphicData uri="http://schemas.openxmlformats.org/presentationml/2006/ole">
                <p:oleObj spid="_x0000_s94211" name="Equation" r:id="rId16" imgW="342720" imgH="406080" progId="Equation.3">
                  <p:embed/>
                </p:oleObj>
              </a:graphicData>
            </a:graphic>
          </p:graphicFrame>
          <p:sp>
            <p:nvSpPr>
              <p:cNvPr id="94243" name="Oval 48"/>
              <p:cNvSpPr>
                <a:spLocks noChangeArrowheads="1"/>
              </p:cNvSpPr>
              <p:nvPr/>
            </p:nvSpPr>
            <p:spPr bwMode="auto">
              <a:xfrm>
                <a:off x="1776" y="2352"/>
                <a:ext cx="96" cy="96"/>
              </a:xfrm>
              <a:prstGeom prst="ellipse">
                <a:avLst/>
              </a:prstGeom>
              <a:solidFill>
                <a:schemeClr val="accent1"/>
              </a:solidFill>
              <a:ln w="12700">
                <a:solidFill>
                  <a:schemeClr val="tx1"/>
                </a:solidFill>
                <a:round/>
                <a:headEnd type="none" w="sm" len="sm"/>
                <a:tailEnd type="none" w="lg" len="med"/>
              </a:ln>
            </p:spPr>
            <p:txBody>
              <a:bodyPr wrap="none" lIns="92075" tIns="46038" rIns="92075" bIns="46038" anchor="ctr"/>
              <a:lstStyle/>
              <a:p>
                <a:pPr eaLnBrk="0" hangingPunct="0"/>
                <a:endParaRPr lang="en-US"/>
              </a:p>
            </p:txBody>
          </p:sp>
          <p:sp>
            <p:nvSpPr>
              <p:cNvPr id="94244" name="Text Box 49"/>
              <p:cNvSpPr txBox="1">
                <a:spLocks noChangeArrowheads="1"/>
              </p:cNvSpPr>
              <p:nvPr/>
            </p:nvSpPr>
            <p:spPr bwMode="auto">
              <a:xfrm>
                <a:off x="1824" y="2304"/>
                <a:ext cx="240" cy="288"/>
              </a:xfrm>
              <a:prstGeom prst="rect">
                <a:avLst/>
              </a:prstGeom>
              <a:noFill/>
              <a:ln w="12700">
                <a:noFill/>
                <a:miter lim="800000"/>
                <a:headEnd type="none" w="sm" len="sm"/>
                <a:tailEnd type="none" w="lg" len="med"/>
              </a:ln>
            </p:spPr>
            <p:txBody>
              <a:bodyPr lIns="92075" tIns="46038" rIns="92075" bIns="46038">
                <a:spAutoFit/>
              </a:bodyPr>
              <a:lstStyle/>
              <a:p>
                <a:pPr>
                  <a:spcBef>
                    <a:spcPct val="50000"/>
                  </a:spcBef>
                </a:pPr>
                <a:r>
                  <a:rPr lang="en-GB" b="1">
                    <a:latin typeface="Arial" charset="0"/>
                  </a:rPr>
                  <a:t>B</a:t>
                </a:r>
              </a:p>
            </p:txBody>
          </p:sp>
        </p:grpSp>
      </p:grpSp>
      <p:grpSp>
        <p:nvGrpSpPr>
          <p:cNvPr id="76858" name="Group 58"/>
          <p:cNvGrpSpPr>
            <a:grpSpLocks/>
          </p:cNvGrpSpPr>
          <p:nvPr/>
        </p:nvGrpSpPr>
        <p:grpSpPr bwMode="auto">
          <a:xfrm>
            <a:off x="1219200" y="1981200"/>
            <a:ext cx="3505200" cy="3048000"/>
            <a:chOff x="768" y="1248"/>
            <a:chExt cx="2208" cy="1920"/>
          </a:xfrm>
        </p:grpSpPr>
        <p:sp>
          <p:nvSpPr>
            <p:cNvPr id="94230" name="Line 51"/>
            <p:cNvSpPr>
              <a:spLocks noChangeShapeType="1"/>
            </p:cNvSpPr>
            <p:nvPr/>
          </p:nvSpPr>
          <p:spPr bwMode="auto">
            <a:xfrm flipV="1">
              <a:off x="1248" y="1248"/>
              <a:ext cx="720" cy="1920"/>
            </a:xfrm>
            <a:prstGeom prst="line">
              <a:avLst/>
            </a:prstGeom>
            <a:noFill/>
            <a:ln w="25400">
              <a:solidFill>
                <a:srgbClr val="FFFF00"/>
              </a:solidFill>
              <a:prstDash val="sysDot"/>
              <a:round/>
              <a:headEnd type="none" w="sm" len="sm"/>
              <a:tailEnd type="none" w="sm" len="sm"/>
            </a:ln>
          </p:spPr>
          <p:txBody>
            <a:bodyPr wrap="none" lIns="92075" tIns="46038" rIns="92075" bIns="46038"/>
            <a:lstStyle/>
            <a:p>
              <a:endParaRPr lang="en-US"/>
            </a:p>
          </p:txBody>
        </p:sp>
        <p:sp>
          <p:nvSpPr>
            <p:cNvPr id="94231" name="Line 52"/>
            <p:cNvSpPr>
              <a:spLocks noChangeShapeType="1"/>
            </p:cNvSpPr>
            <p:nvPr/>
          </p:nvSpPr>
          <p:spPr bwMode="auto">
            <a:xfrm flipV="1">
              <a:off x="768" y="1728"/>
              <a:ext cx="2208" cy="864"/>
            </a:xfrm>
            <a:prstGeom prst="line">
              <a:avLst/>
            </a:prstGeom>
            <a:noFill/>
            <a:ln w="25400" cap="rnd">
              <a:solidFill>
                <a:srgbClr val="FF0000"/>
              </a:solidFill>
              <a:prstDash val="sysDot"/>
              <a:round/>
              <a:headEnd type="none" w="sm" len="sm"/>
              <a:tailEnd type="none" w="sm" len="sm"/>
            </a:ln>
          </p:spPr>
          <p:txBody>
            <a:bodyPr wrap="none" lIns="92075" tIns="46038" rIns="92075" bIns="46038"/>
            <a:lstStyle/>
            <a:p>
              <a:endParaRPr lang="en-US"/>
            </a:p>
          </p:txBody>
        </p:sp>
        <p:sp>
          <p:nvSpPr>
            <p:cNvPr id="94232" name="Oval 53"/>
            <p:cNvSpPr>
              <a:spLocks noChangeArrowheads="1"/>
            </p:cNvSpPr>
            <p:nvPr/>
          </p:nvSpPr>
          <p:spPr bwMode="auto">
            <a:xfrm>
              <a:off x="1536" y="2208"/>
              <a:ext cx="96" cy="96"/>
            </a:xfrm>
            <a:prstGeom prst="ellipse">
              <a:avLst/>
            </a:prstGeom>
            <a:solidFill>
              <a:schemeClr val="accent1"/>
            </a:solidFill>
            <a:ln w="12700">
              <a:solidFill>
                <a:schemeClr val="tx1"/>
              </a:solidFill>
              <a:round/>
              <a:headEnd type="none" w="sm" len="sm"/>
              <a:tailEnd type="none" w="lg" len="med"/>
            </a:ln>
          </p:spPr>
          <p:txBody>
            <a:bodyPr wrap="none" lIns="92075" tIns="46038" rIns="92075" bIns="46038" anchor="ctr"/>
            <a:lstStyle/>
            <a:p>
              <a:pPr eaLnBrk="0" hangingPunct="0"/>
              <a:endParaRPr lang="en-US"/>
            </a:p>
          </p:txBody>
        </p:sp>
        <p:sp>
          <p:nvSpPr>
            <p:cNvPr id="94233" name="Line 54"/>
            <p:cNvSpPr>
              <a:spLocks noChangeShapeType="1"/>
            </p:cNvSpPr>
            <p:nvPr/>
          </p:nvSpPr>
          <p:spPr bwMode="auto">
            <a:xfrm rot="-588887" flipH="1" flipV="1">
              <a:off x="2635" y="1872"/>
              <a:ext cx="48" cy="192"/>
            </a:xfrm>
            <a:prstGeom prst="line">
              <a:avLst/>
            </a:prstGeom>
            <a:noFill/>
            <a:ln w="38100">
              <a:solidFill>
                <a:schemeClr val="tx1"/>
              </a:solidFill>
              <a:round/>
              <a:headEnd type="none" w="sm" len="sm"/>
              <a:tailEnd type="triangle" w="lg" len="med"/>
            </a:ln>
          </p:spPr>
          <p:txBody>
            <a:bodyPr wrap="none" lIns="92075" tIns="46038" rIns="92075" bIns="46038"/>
            <a:lstStyle/>
            <a:p>
              <a:endParaRPr lang="en-US"/>
            </a:p>
          </p:txBody>
        </p:sp>
        <p:sp>
          <p:nvSpPr>
            <p:cNvPr id="94234" name="Line 55"/>
            <p:cNvSpPr>
              <a:spLocks noChangeShapeType="1"/>
            </p:cNvSpPr>
            <p:nvPr/>
          </p:nvSpPr>
          <p:spPr bwMode="auto">
            <a:xfrm flipH="1" flipV="1">
              <a:off x="1728" y="1872"/>
              <a:ext cx="240" cy="96"/>
            </a:xfrm>
            <a:prstGeom prst="line">
              <a:avLst/>
            </a:prstGeom>
            <a:noFill/>
            <a:ln w="38100">
              <a:solidFill>
                <a:schemeClr val="tx1"/>
              </a:solidFill>
              <a:round/>
              <a:headEnd type="none" w="sm" len="sm"/>
              <a:tailEnd type="triangle" w="lg" len="med"/>
            </a:ln>
          </p:spPr>
          <p:txBody>
            <a:bodyPr wrap="none" lIns="92075" tIns="46038" rIns="92075" bIns="46038"/>
            <a:lstStyle/>
            <a:p>
              <a:endParaRPr lang="en-US"/>
            </a:p>
          </p:txBody>
        </p:sp>
        <p:sp>
          <p:nvSpPr>
            <p:cNvPr id="94235" name="Text Box 56"/>
            <p:cNvSpPr txBox="1">
              <a:spLocks noChangeArrowheads="1"/>
            </p:cNvSpPr>
            <p:nvPr/>
          </p:nvSpPr>
          <p:spPr bwMode="auto">
            <a:xfrm>
              <a:off x="1344" y="2016"/>
              <a:ext cx="240" cy="288"/>
            </a:xfrm>
            <a:prstGeom prst="rect">
              <a:avLst/>
            </a:prstGeom>
            <a:noFill/>
            <a:ln w="12700">
              <a:noFill/>
              <a:miter lim="800000"/>
              <a:headEnd type="none" w="sm" len="sm"/>
              <a:tailEnd type="none" w="lg" len="med"/>
            </a:ln>
          </p:spPr>
          <p:txBody>
            <a:bodyPr lIns="92075" tIns="46038" rIns="92075" bIns="46038">
              <a:spAutoFit/>
            </a:bodyPr>
            <a:lstStyle/>
            <a:p>
              <a:pPr>
                <a:spcBef>
                  <a:spcPct val="50000"/>
                </a:spcBef>
              </a:pPr>
              <a:r>
                <a:rPr lang="en-GB" b="1">
                  <a:latin typeface="Arial" charset="0"/>
                </a:rPr>
                <a:t>C</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6820"/>
                                        </p:tgtEl>
                                        <p:attrNameLst>
                                          <p:attrName>style.visibility</p:attrName>
                                        </p:attrNameLst>
                                      </p:cBhvr>
                                      <p:to>
                                        <p:strVal val="visible"/>
                                      </p:to>
                                    </p:set>
                                    <p:anim calcmode="lin" valueType="num">
                                      <p:cBhvr additive="base">
                                        <p:cTn id="7" dur="500" fill="hold"/>
                                        <p:tgtEl>
                                          <p:spTgt spid="76820"/>
                                        </p:tgtEl>
                                        <p:attrNameLst>
                                          <p:attrName>ppt_x</p:attrName>
                                        </p:attrNameLst>
                                      </p:cBhvr>
                                      <p:tavLst>
                                        <p:tav tm="0">
                                          <p:val>
                                            <p:strVal val="0-#ppt_w/2"/>
                                          </p:val>
                                        </p:tav>
                                        <p:tav tm="100000">
                                          <p:val>
                                            <p:strVal val="#ppt_x"/>
                                          </p:val>
                                        </p:tav>
                                      </p:tavLst>
                                    </p:anim>
                                    <p:anim calcmode="lin" valueType="num">
                                      <p:cBhvr additive="base">
                                        <p:cTn id="8" dur="500" fill="hold"/>
                                        <p:tgtEl>
                                          <p:spTgt spid="768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6802"/>
                                        </p:tgtEl>
                                        <p:attrNameLst>
                                          <p:attrName>style.visibility</p:attrName>
                                        </p:attrNameLst>
                                      </p:cBhvr>
                                      <p:to>
                                        <p:strVal val="visible"/>
                                      </p:to>
                                    </p:set>
                                    <p:anim calcmode="lin" valueType="num">
                                      <p:cBhvr additive="base">
                                        <p:cTn id="13" dur="500" fill="hold"/>
                                        <p:tgtEl>
                                          <p:spTgt spid="76802"/>
                                        </p:tgtEl>
                                        <p:attrNameLst>
                                          <p:attrName>ppt_x</p:attrName>
                                        </p:attrNameLst>
                                      </p:cBhvr>
                                      <p:tavLst>
                                        <p:tav tm="0">
                                          <p:val>
                                            <p:strVal val="0-#ppt_w/2"/>
                                          </p:val>
                                        </p:tav>
                                        <p:tav tm="100000">
                                          <p:val>
                                            <p:strVal val="#ppt_x"/>
                                          </p:val>
                                        </p:tav>
                                      </p:tavLst>
                                    </p:anim>
                                    <p:anim calcmode="lin" valueType="num">
                                      <p:cBhvr additive="base">
                                        <p:cTn id="14" dur="500" fill="hold"/>
                                        <p:tgtEl>
                                          <p:spTgt spid="7680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6833"/>
                                        </p:tgtEl>
                                        <p:attrNameLst>
                                          <p:attrName>style.visibility</p:attrName>
                                        </p:attrNameLst>
                                      </p:cBhvr>
                                      <p:to>
                                        <p:strVal val="visible"/>
                                      </p:to>
                                    </p:set>
                                    <p:anim calcmode="lin" valueType="num">
                                      <p:cBhvr additive="base">
                                        <p:cTn id="19" dur="500" fill="hold"/>
                                        <p:tgtEl>
                                          <p:spTgt spid="76833"/>
                                        </p:tgtEl>
                                        <p:attrNameLst>
                                          <p:attrName>ppt_x</p:attrName>
                                        </p:attrNameLst>
                                      </p:cBhvr>
                                      <p:tavLst>
                                        <p:tav tm="0">
                                          <p:val>
                                            <p:strVal val="0-#ppt_w/2"/>
                                          </p:val>
                                        </p:tav>
                                        <p:tav tm="100000">
                                          <p:val>
                                            <p:strVal val="#ppt_x"/>
                                          </p:val>
                                        </p:tav>
                                      </p:tavLst>
                                    </p:anim>
                                    <p:anim calcmode="lin" valueType="num">
                                      <p:cBhvr additive="base">
                                        <p:cTn id="20" dur="500" fill="hold"/>
                                        <p:tgtEl>
                                          <p:spTgt spid="7683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76807"/>
                                        </p:tgtEl>
                                        <p:attrNameLst>
                                          <p:attrName>style.visibility</p:attrName>
                                        </p:attrNameLst>
                                      </p:cBhvr>
                                      <p:to>
                                        <p:strVal val="visible"/>
                                      </p:to>
                                    </p:set>
                                    <p:anim calcmode="lin" valueType="num">
                                      <p:cBhvr additive="base">
                                        <p:cTn id="25" dur="500" fill="hold"/>
                                        <p:tgtEl>
                                          <p:spTgt spid="76807"/>
                                        </p:tgtEl>
                                        <p:attrNameLst>
                                          <p:attrName>ppt_x</p:attrName>
                                        </p:attrNameLst>
                                      </p:cBhvr>
                                      <p:tavLst>
                                        <p:tav tm="0">
                                          <p:val>
                                            <p:strVal val="0-#ppt_w/2"/>
                                          </p:val>
                                        </p:tav>
                                        <p:tav tm="100000">
                                          <p:val>
                                            <p:strVal val="#ppt_x"/>
                                          </p:val>
                                        </p:tav>
                                      </p:tavLst>
                                    </p:anim>
                                    <p:anim calcmode="lin" valueType="num">
                                      <p:cBhvr additive="base">
                                        <p:cTn id="26" dur="500" fill="hold"/>
                                        <p:tgtEl>
                                          <p:spTgt spid="7680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76821"/>
                                        </p:tgtEl>
                                        <p:attrNameLst>
                                          <p:attrName>style.visibility</p:attrName>
                                        </p:attrNameLst>
                                      </p:cBhvr>
                                      <p:to>
                                        <p:strVal val="visible"/>
                                      </p:to>
                                    </p:set>
                                    <p:anim calcmode="lin" valueType="num">
                                      <p:cBhvr additive="base">
                                        <p:cTn id="31" dur="500" fill="hold"/>
                                        <p:tgtEl>
                                          <p:spTgt spid="76821"/>
                                        </p:tgtEl>
                                        <p:attrNameLst>
                                          <p:attrName>ppt_x</p:attrName>
                                        </p:attrNameLst>
                                      </p:cBhvr>
                                      <p:tavLst>
                                        <p:tav tm="0">
                                          <p:val>
                                            <p:strVal val="0-#ppt_w/2"/>
                                          </p:val>
                                        </p:tav>
                                        <p:tav tm="100000">
                                          <p:val>
                                            <p:strVal val="#ppt_x"/>
                                          </p:val>
                                        </p:tav>
                                      </p:tavLst>
                                    </p:anim>
                                    <p:anim calcmode="lin" valueType="num">
                                      <p:cBhvr additive="base">
                                        <p:cTn id="32" dur="500" fill="hold"/>
                                        <p:tgtEl>
                                          <p:spTgt spid="7682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76859"/>
                                        </p:tgtEl>
                                        <p:attrNameLst>
                                          <p:attrName>style.visibility</p:attrName>
                                        </p:attrNameLst>
                                      </p:cBhvr>
                                      <p:to>
                                        <p:strVal val="visible"/>
                                      </p:to>
                                    </p:set>
                                    <p:anim calcmode="lin" valueType="num">
                                      <p:cBhvr additive="base">
                                        <p:cTn id="37" dur="500" fill="hold"/>
                                        <p:tgtEl>
                                          <p:spTgt spid="76859"/>
                                        </p:tgtEl>
                                        <p:attrNameLst>
                                          <p:attrName>ppt_x</p:attrName>
                                        </p:attrNameLst>
                                      </p:cBhvr>
                                      <p:tavLst>
                                        <p:tav tm="0">
                                          <p:val>
                                            <p:strVal val="0-#ppt_w/2"/>
                                          </p:val>
                                        </p:tav>
                                        <p:tav tm="100000">
                                          <p:val>
                                            <p:strVal val="#ppt_x"/>
                                          </p:val>
                                        </p:tav>
                                      </p:tavLst>
                                    </p:anim>
                                    <p:anim calcmode="lin" valueType="num">
                                      <p:cBhvr additive="base">
                                        <p:cTn id="38" dur="500" fill="hold"/>
                                        <p:tgtEl>
                                          <p:spTgt spid="7685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76858"/>
                                        </p:tgtEl>
                                        <p:attrNameLst>
                                          <p:attrName>style.visibility</p:attrName>
                                        </p:attrNameLst>
                                      </p:cBhvr>
                                      <p:to>
                                        <p:strVal val="visible"/>
                                      </p:to>
                                    </p:set>
                                    <p:anim calcmode="lin" valueType="num">
                                      <p:cBhvr additive="base">
                                        <p:cTn id="43" dur="500" fill="hold"/>
                                        <p:tgtEl>
                                          <p:spTgt spid="76858"/>
                                        </p:tgtEl>
                                        <p:attrNameLst>
                                          <p:attrName>ppt_x</p:attrName>
                                        </p:attrNameLst>
                                      </p:cBhvr>
                                      <p:tavLst>
                                        <p:tav tm="0">
                                          <p:val>
                                            <p:strVal val="0-#ppt_w/2"/>
                                          </p:val>
                                        </p:tav>
                                        <p:tav tm="100000">
                                          <p:val>
                                            <p:strVal val="#ppt_x"/>
                                          </p:val>
                                        </p:tav>
                                      </p:tavLst>
                                    </p:anim>
                                    <p:anim calcmode="lin" valueType="num">
                                      <p:cBhvr additive="base">
                                        <p:cTn id="44" dur="500" fill="hold"/>
                                        <p:tgtEl>
                                          <p:spTgt spid="768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20"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Footer Placeholder 4"/>
          <p:cNvSpPr>
            <a:spLocks noGrp="1"/>
          </p:cNvSpPr>
          <p:nvPr>
            <p:ph type="ftr" sz="quarter" idx="11"/>
          </p:nvPr>
        </p:nvSpPr>
        <p:spPr>
          <a:noFill/>
        </p:spPr>
        <p:txBody>
          <a:bodyPr/>
          <a:lstStyle/>
          <a:p>
            <a:r>
              <a:rPr lang="en-US"/>
              <a:t>Regional and Local Economics (RALE) 2008 – Lecture 2a</a:t>
            </a:r>
            <a:endParaRPr lang="en-GB" i="0">
              <a:solidFill>
                <a:schemeClr val="tx1"/>
              </a:solidFill>
              <a:latin typeface="Arial" charset="0"/>
            </a:endParaRPr>
          </a:p>
        </p:txBody>
      </p:sp>
      <p:sp>
        <p:nvSpPr>
          <p:cNvPr id="5" name="Slide Number Placeholder 5"/>
          <p:cNvSpPr>
            <a:spLocks noGrp="1"/>
          </p:cNvSpPr>
          <p:nvPr>
            <p:ph type="sldNum" sz="quarter" idx="12"/>
          </p:nvPr>
        </p:nvSpPr>
        <p:spPr/>
        <p:txBody>
          <a:bodyPr/>
          <a:lstStyle/>
          <a:p>
            <a:pPr>
              <a:defRPr/>
            </a:pPr>
            <a:fld id="{1C7DD9BC-7DCB-40B9-8376-F791915CDD9A}" type="slidenum">
              <a:rPr lang="en-GB"/>
              <a:pPr>
                <a:defRPr/>
              </a:pPr>
              <a:t>12</a:t>
            </a:fld>
            <a:endParaRPr lang="en-GB">
              <a:latin typeface="Times New Roman" pitchFamily="18" charset="0"/>
            </a:endParaRPr>
          </a:p>
        </p:txBody>
      </p:sp>
      <p:sp>
        <p:nvSpPr>
          <p:cNvPr id="78850" name="Rectangle 2"/>
          <p:cNvSpPr>
            <a:spLocks noGrp="1" noChangeArrowheads="1"/>
          </p:cNvSpPr>
          <p:nvPr>
            <p:ph type="body" idx="1"/>
          </p:nvPr>
        </p:nvSpPr>
        <p:spPr>
          <a:xfrm>
            <a:off x="685800" y="1143000"/>
            <a:ext cx="7772400" cy="4953000"/>
          </a:xfrm>
        </p:spPr>
        <p:txBody>
          <a:bodyPr/>
          <a:lstStyle/>
          <a:p>
            <a:pPr marL="90488" indent="-90488">
              <a:buFont typeface="Wingdings" pitchFamily="2" charset="2"/>
              <a:buNone/>
              <a:defRPr/>
            </a:pPr>
            <a:r>
              <a:rPr lang="en-GB" b="1" dirty="0">
                <a:solidFill>
                  <a:srgbClr val="660066"/>
                </a:solidFill>
              </a:rPr>
              <a:t>	</a:t>
            </a:r>
            <a:r>
              <a:rPr lang="en-GB" sz="2800" b="1" dirty="0">
                <a:solidFill>
                  <a:schemeClr val="tx1"/>
                </a:solidFill>
              </a:rPr>
              <a:t>Consequence of prolonged regional </a:t>
            </a:r>
            <a:r>
              <a:rPr lang="en-GB" sz="2800" b="1" dirty="0" err="1">
                <a:solidFill>
                  <a:schemeClr val="tx1"/>
                </a:solidFill>
              </a:rPr>
              <a:t>BoT</a:t>
            </a:r>
            <a:r>
              <a:rPr lang="en-GB" sz="2800" b="1" dirty="0">
                <a:solidFill>
                  <a:schemeClr val="tx1"/>
                </a:solidFill>
              </a:rPr>
              <a:t> Deficit </a:t>
            </a:r>
          </a:p>
          <a:p>
            <a:pPr marL="630238" lvl="1" indent="-539750">
              <a:defRPr/>
            </a:pPr>
            <a:r>
              <a:rPr lang="en-GB" sz="2000" b="1" dirty="0">
                <a:solidFill>
                  <a:schemeClr val="tx1"/>
                </a:solidFill>
              </a:rPr>
              <a:t>Although flows of goods and payments are not recorded, they exist and this has severe effects in the real economy.</a:t>
            </a:r>
          </a:p>
          <a:p>
            <a:pPr marL="609600" indent="-609600">
              <a:buFont typeface="Wingdings" pitchFamily="2" charset="2"/>
              <a:buNone/>
              <a:defRPr/>
            </a:pPr>
            <a:r>
              <a:rPr lang="en-GB" sz="2400" b="1" dirty="0">
                <a:solidFill>
                  <a:schemeClr val="tx1"/>
                </a:solidFill>
              </a:rPr>
              <a:t>	</a:t>
            </a:r>
            <a:r>
              <a:rPr lang="en-GB" sz="2000" b="1" dirty="0">
                <a:solidFill>
                  <a:schemeClr val="tx1"/>
                </a:solidFill>
              </a:rPr>
              <a:t>If region has a persistent BOT deficit this must be paid for </a:t>
            </a:r>
            <a:r>
              <a:rPr lang="en-GB" sz="2000" b="1" dirty="0" smtClean="0">
                <a:solidFill>
                  <a:schemeClr val="tx1"/>
                </a:solidFill>
              </a:rPr>
              <a:t>by one or a combination of the following:</a:t>
            </a:r>
            <a:endParaRPr lang="en-GB" sz="2000" dirty="0">
              <a:solidFill>
                <a:schemeClr val="tx1"/>
              </a:solidFill>
            </a:endParaRPr>
          </a:p>
          <a:p>
            <a:pPr marL="609600" indent="-519113">
              <a:buClr>
                <a:schemeClr val="tx1"/>
              </a:buClr>
              <a:buFont typeface="Wingdings" pitchFamily="2" charset="2"/>
              <a:buChar char="§"/>
              <a:defRPr/>
            </a:pPr>
            <a:r>
              <a:rPr lang="en-GB" sz="2000" b="1" dirty="0">
                <a:solidFill>
                  <a:schemeClr val="tx1"/>
                </a:solidFill>
              </a:rPr>
              <a:t>Net income transfer into the region by Govt.</a:t>
            </a:r>
          </a:p>
          <a:p>
            <a:pPr marL="609600" indent="-519113">
              <a:buClr>
                <a:schemeClr val="tx1"/>
              </a:buClr>
              <a:buFont typeface="Wingdings" pitchFamily="2" charset="2"/>
              <a:buChar char="§"/>
              <a:defRPr/>
            </a:pPr>
            <a:r>
              <a:rPr lang="en-GB" sz="2000" b="1" dirty="0">
                <a:solidFill>
                  <a:schemeClr val="tx1"/>
                </a:solidFill>
              </a:rPr>
              <a:t>Residents running down savings.</a:t>
            </a:r>
          </a:p>
          <a:p>
            <a:pPr marL="609600" indent="-519113">
              <a:buClr>
                <a:schemeClr val="tx1"/>
              </a:buClr>
              <a:buFont typeface="Wingdings" pitchFamily="2" charset="2"/>
              <a:buChar char="§"/>
              <a:defRPr/>
            </a:pPr>
            <a:r>
              <a:rPr lang="en-GB" sz="2000" b="1" dirty="0">
                <a:solidFill>
                  <a:schemeClr val="tx1"/>
                </a:solidFill>
              </a:rPr>
              <a:t>Borrowing from the banking system </a:t>
            </a:r>
          </a:p>
          <a:p>
            <a:pPr marL="609600" indent="-519113">
              <a:buClr>
                <a:schemeClr val="tx1"/>
              </a:buClr>
              <a:buFont typeface="Wingdings" pitchFamily="2" charset="2"/>
              <a:buChar char="§"/>
              <a:defRPr/>
            </a:pPr>
            <a:r>
              <a:rPr lang="en-GB" sz="2000" b="1" dirty="0">
                <a:solidFill>
                  <a:schemeClr val="tx1"/>
                </a:solidFill>
              </a:rPr>
              <a:t>Selling assets to residents in other regions  </a:t>
            </a:r>
          </a:p>
          <a:p>
            <a:pPr marL="609600" indent="-519113">
              <a:buClr>
                <a:schemeClr val="tx1"/>
              </a:buClr>
              <a:buFont typeface="Wingdings" pitchFamily="2" charset="2"/>
              <a:buChar char="§"/>
              <a:defRPr/>
            </a:pPr>
            <a:r>
              <a:rPr lang="en-GB" sz="2000" b="1" dirty="0">
                <a:solidFill>
                  <a:schemeClr val="tx1"/>
                </a:solidFill>
              </a:rPr>
              <a:t>Long or short-term inward investment to reduce dependence on imports</a:t>
            </a:r>
          </a:p>
          <a:p>
            <a:pPr marL="609600" indent="-609600">
              <a:buFont typeface="Wingdings" pitchFamily="2" charset="2"/>
              <a:buNone/>
              <a:defRPr/>
            </a:pPr>
            <a:endParaRPr lang="en-GB" sz="2000" b="1" dirty="0">
              <a:solidFill>
                <a:srgbClr val="660066"/>
              </a:solidFill>
            </a:endParaRPr>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Footer Placeholder 4"/>
          <p:cNvSpPr>
            <a:spLocks noGrp="1"/>
          </p:cNvSpPr>
          <p:nvPr>
            <p:ph type="ftr" sz="quarter" idx="11"/>
          </p:nvPr>
        </p:nvSpPr>
        <p:spPr>
          <a:noFill/>
        </p:spPr>
        <p:txBody>
          <a:bodyPr/>
          <a:lstStyle/>
          <a:p>
            <a:r>
              <a:rPr lang="en-US"/>
              <a:t>Regional and Local Economics (RALE) 2008 – Lecture 2a</a:t>
            </a:r>
            <a:endParaRPr lang="en-GB" i="0">
              <a:solidFill>
                <a:schemeClr val="tx1"/>
              </a:solidFill>
              <a:latin typeface="Arial" charset="0"/>
            </a:endParaRPr>
          </a:p>
        </p:txBody>
      </p:sp>
      <p:sp>
        <p:nvSpPr>
          <p:cNvPr id="28" name="Slide Number Placeholder 5"/>
          <p:cNvSpPr>
            <a:spLocks noGrp="1"/>
          </p:cNvSpPr>
          <p:nvPr>
            <p:ph type="sldNum" sz="quarter" idx="12"/>
          </p:nvPr>
        </p:nvSpPr>
        <p:spPr/>
        <p:txBody>
          <a:bodyPr/>
          <a:lstStyle/>
          <a:p>
            <a:pPr>
              <a:defRPr/>
            </a:pPr>
            <a:fld id="{4B9684C1-E8BA-4F3E-A39D-8417747FC48C}" type="slidenum">
              <a:rPr lang="en-GB"/>
              <a:pPr>
                <a:defRPr/>
              </a:pPr>
              <a:t>13</a:t>
            </a:fld>
            <a:endParaRPr lang="en-GB">
              <a:latin typeface="Times New Roman" pitchFamily="18" charset="0"/>
            </a:endParaRPr>
          </a:p>
        </p:txBody>
      </p:sp>
      <p:sp>
        <p:nvSpPr>
          <p:cNvPr id="111619" name="Rectangle 2"/>
          <p:cNvSpPr>
            <a:spLocks noGrp="1" noChangeArrowheads="1"/>
          </p:cNvSpPr>
          <p:nvPr>
            <p:ph type="body" idx="1"/>
          </p:nvPr>
        </p:nvSpPr>
        <p:spPr>
          <a:xfrm>
            <a:off x="228600" y="2286000"/>
            <a:ext cx="3124200" cy="3238500"/>
          </a:xfrm>
        </p:spPr>
        <p:txBody>
          <a:bodyPr/>
          <a:lstStyle/>
          <a:p>
            <a:pPr>
              <a:lnSpc>
                <a:spcPct val="90000"/>
              </a:lnSpc>
              <a:buFont typeface="Wingdings" pitchFamily="2" charset="2"/>
              <a:buNone/>
            </a:pPr>
            <a:r>
              <a:rPr lang="en-GB" sz="1800" b="1" i="1" smtClean="0">
                <a:solidFill>
                  <a:schemeClr val="tx1"/>
                </a:solidFill>
              </a:rPr>
              <a:t>Assumptions</a:t>
            </a:r>
          </a:p>
          <a:p>
            <a:pPr>
              <a:lnSpc>
                <a:spcPct val="90000"/>
              </a:lnSpc>
              <a:buClr>
                <a:schemeClr val="tx1"/>
              </a:buClr>
              <a:buFont typeface="Wingdings" pitchFamily="2" charset="2"/>
              <a:buChar char="§"/>
            </a:pPr>
            <a:r>
              <a:rPr lang="en-GB" sz="1800" b="1" smtClean="0">
                <a:solidFill>
                  <a:schemeClr val="tx1"/>
                </a:solidFill>
              </a:rPr>
              <a:t>Positive response to external shocks.</a:t>
            </a:r>
          </a:p>
          <a:p>
            <a:pPr>
              <a:lnSpc>
                <a:spcPct val="90000"/>
              </a:lnSpc>
              <a:buClr>
                <a:schemeClr val="tx1"/>
              </a:buClr>
              <a:buFont typeface="Wingdings" pitchFamily="2" charset="2"/>
              <a:buChar char="§"/>
            </a:pPr>
            <a:r>
              <a:rPr lang="en-GB" sz="1800" b="1" smtClean="0">
                <a:solidFill>
                  <a:schemeClr val="tx1"/>
                </a:solidFill>
              </a:rPr>
              <a:t>Labour supply elastic at current wage rates.</a:t>
            </a:r>
          </a:p>
          <a:p>
            <a:pPr>
              <a:lnSpc>
                <a:spcPct val="90000"/>
              </a:lnSpc>
              <a:buClr>
                <a:schemeClr val="tx1"/>
              </a:buClr>
              <a:buFont typeface="Wingdings" pitchFamily="2" charset="2"/>
              <a:buChar char="§"/>
            </a:pPr>
            <a:r>
              <a:rPr lang="en-GB" sz="1800" b="1" smtClean="0">
                <a:solidFill>
                  <a:schemeClr val="tx1"/>
                </a:solidFill>
              </a:rPr>
              <a:t>Spare capacity - output increased without increasing price </a:t>
            </a:r>
          </a:p>
          <a:p>
            <a:pPr>
              <a:lnSpc>
                <a:spcPct val="90000"/>
              </a:lnSpc>
              <a:buClr>
                <a:schemeClr val="tx1"/>
              </a:buClr>
              <a:buFont typeface="Wingdings" pitchFamily="2" charset="2"/>
              <a:buChar char="§"/>
            </a:pPr>
            <a:r>
              <a:rPr lang="en-GB" sz="1800" b="1" smtClean="0">
                <a:solidFill>
                  <a:schemeClr val="tx1"/>
                </a:solidFill>
              </a:rPr>
              <a:t>Regions are price takers (wages are set nationally)</a:t>
            </a:r>
          </a:p>
        </p:txBody>
      </p:sp>
      <p:grpSp>
        <p:nvGrpSpPr>
          <p:cNvPr id="111620" name="Group 3"/>
          <p:cNvGrpSpPr>
            <a:grpSpLocks/>
          </p:cNvGrpSpPr>
          <p:nvPr/>
        </p:nvGrpSpPr>
        <p:grpSpPr bwMode="auto">
          <a:xfrm>
            <a:off x="3886200" y="2819400"/>
            <a:ext cx="2514600" cy="608013"/>
            <a:chOff x="2448" y="1776"/>
            <a:chExt cx="1584" cy="383"/>
          </a:xfrm>
        </p:grpSpPr>
        <p:sp>
          <p:nvSpPr>
            <p:cNvPr id="111640" name="Text Box 4"/>
            <p:cNvSpPr txBox="1">
              <a:spLocks noChangeArrowheads="1"/>
            </p:cNvSpPr>
            <p:nvPr/>
          </p:nvSpPr>
          <p:spPr bwMode="auto">
            <a:xfrm>
              <a:off x="2448" y="1920"/>
              <a:ext cx="1584" cy="239"/>
            </a:xfrm>
            <a:prstGeom prst="rect">
              <a:avLst/>
            </a:prstGeom>
            <a:solidFill>
              <a:srgbClr val="CCFFCC"/>
            </a:solidFill>
            <a:ln w="12700">
              <a:solidFill>
                <a:schemeClr val="tx1"/>
              </a:solidFill>
              <a:miter lim="800000"/>
              <a:headEnd type="none" w="sm" len="sm"/>
              <a:tailEnd type="none" w="lg" len="med"/>
            </a:ln>
          </p:spPr>
          <p:txBody>
            <a:bodyPr lIns="92075" tIns="46038" rIns="92075" bIns="46038">
              <a:spAutoFit/>
            </a:bodyPr>
            <a:lstStyle/>
            <a:p>
              <a:pPr algn="ctr">
                <a:spcBef>
                  <a:spcPct val="50000"/>
                </a:spcBef>
              </a:pPr>
              <a:r>
                <a:rPr lang="en-GB" sz="1800" b="1">
                  <a:latin typeface="Arial" charset="0"/>
                </a:rPr>
                <a:t>Supply of output</a:t>
              </a:r>
            </a:p>
          </p:txBody>
        </p:sp>
        <p:sp>
          <p:nvSpPr>
            <p:cNvPr id="111641" name="AutoShape 5"/>
            <p:cNvSpPr>
              <a:spLocks noChangeArrowheads="1"/>
            </p:cNvSpPr>
            <p:nvPr/>
          </p:nvSpPr>
          <p:spPr bwMode="auto">
            <a:xfrm>
              <a:off x="3072" y="1776"/>
              <a:ext cx="336" cy="192"/>
            </a:xfrm>
            <a:prstGeom prst="downArrow">
              <a:avLst>
                <a:gd name="adj1" fmla="val 50000"/>
                <a:gd name="adj2" fmla="val 25000"/>
              </a:avLst>
            </a:prstGeom>
            <a:solidFill>
              <a:schemeClr val="accent1"/>
            </a:solidFill>
            <a:ln w="12700">
              <a:solidFill>
                <a:schemeClr val="tx1"/>
              </a:solidFill>
              <a:miter lim="800000"/>
              <a:headEnd type="none" w="sm" len="sm"/>
              <a:tailEnd type="none" w="lg" len="med"/>
            </a:ln>
          </p:spPr>
          <p:txBody>
            <a:bodyPr wrap="none" lIns="92075" tIns="46038" rIns="92075" bIns="46038" anchor="ctr"/>
            <a:lstStyle/>
            <a:p>
              <a:pPr eaLnBrk="0" hangingPunct="0"/>
              <a:endParaRPr lang="en-US"/>
            </a:p>
          </p:txBody>
        </p:sp>
      </p:grpSp>
      <p:grpSp>
        <p:nvGrpSpPr>
          <p:cNvPr id="111621" name="Group 6"/>
          <p:cNvGrpSpPr>
            <a:grpSpLocks/>
          </p:cNvGrpSpPr>
          <p:nvPr/>
        </p:nvGrpSpPr>
        <p:grpSpPr bwMode="auto">
          <a:xfrm>
            <a:off x="3886200" y="4038600"/>
            <a:ext cx="2743200" cy="608013"/>
            <a:chOff x="2448" y="2544"/>
            <a:chExt cx="1728" cy="383"/>
          </a:xfrm>
        </p:grpSpPr>
        <p:sp>
          <p:nvSpPr>
            <p:cNvPr id="111638" name="Text Box 7"/>
            <p:cNvSpPr txBox="1">
              <a:spLocks noChangeArrowheads="1"/>
            </p:cNvSpPr>
            <p:nvPr/>
          </p:nvSpPr>
          <p:spPr bwMode="auto">
            <a:xfrm>
              <a:off x="2448" y="2688"/>
              <a:ext cx="1728" cy="239"/>
            </a:xfrm>
            <a:prstGeom prst="rect">
              <a:avLst/>
            </a:prstGeom>
            <a:solidFill>
              <a:srgbClr val="FFCC99"/>
            </a:solidFill>
            <a:ln w="12700">
              <a:solidFill>
                <a:schemeClr val="tx1"/>
              </a:solidFill>
              <a:miter lim="800000"/>
              <a:headEnd type="none" w="sm" len="sm"/>
              <a:tailEnd type="none" w="lg" len="med"/>
            </a:ln>
          </p:spPr>
          <p:txBody>
            <a:bodyPr lIns="92075" tIns="46038" rIns="92075" bIns="46038">
              <a:spAutoFit/>
            </a:bodyPr>
            <a:lstStyle/>
            <a:p>
              <a:pPr algn="ctr">
                <a:spcBef>
                  <a:spcPct val="50000"/>
                </a:spcBef>
              </a:pPr>
              <a:r>
                <a:rPr lang="en-GB" sz="1800" b="1">
                  <a:latin typeface="Arial" charset="0"/>
                </a:rPr>
                <a:t>Regional employment</a:t>
              </a:r>
            </a:p>
          </p:txBody>
        </p:sp>
        <p:sp>
          <p:nvSpPr>
            <p:cNvPr id="111639" name="AutoShape 8"/>
            <p:cNvSpPr>
              <a:spLocks noChangeArrowheads="1"/>
            </p:cNvSpPr>
            <p:nvPr/>
          </p:nvSpPr>
          <p:spPr bwMode="auto">
            <a:xfrm>
              <a:off x="3072" y="2544"/>
              <a:ext cx="336" cy="192"/>
            </a:xfrm>
            <a:prstGeom prst="downArrow">
              <a:avLst>
                <a:gd name="adj1" fmla="val 50000"/>
                <a:gd name="adj2" fmla="val 25000"/>
              </a:avLst>
            </a:prstGeom>
            <a:solidFill>
              <a:schemeClr val="accent1"/>
            </a:solidFill>
            <a:ln w="12700">
              <a:solidFill>
                <a:schemeClr val="tx1"/>
              </a:solidFill>
              <a:miter lim="800000"/>
              <a:headEnd type="none" w="sm" len="sm"/>
              <a:tailEnd type="none" w="lg" len="med"/>
            </a:ln>
          </p:spPr>
          <p:txBody>
            <a:bodyPr wrap="none" lIns="92075" tIns="46038" rIns="92075" bIns="46038" anchor="ctr"/>
            <a:lstStyle/>
            <a:p>
              <a:pPr eaLnBrk="0" hangingPunct="0"/>
              <a:endParaRPr lang="en-US"/>
            </a:p>
          </p:txBody>
        </p:sp>
      </p:grpSp>
      <p:grpSp>
        <p:nvGrpSpPr>
          <p:cNvPr id="111622" name="Group 9"/>
          <p:cNvGrpSpPr>
            <a:grpSpLocks/>
          </p:cNvGrpSpPr>
          <p:nvPr/>
        </p:nvGrpSpPr>
        <p:grpSpPr bwMode="auto">
          <a:xfrm>
            <a:off x="3200400" y="1828800"/>
            <a:ext cx="3962400" cy="989013"/>
            <a:chOff x="2016" y="1152"/>
            <a:chExt cx="2496" cy="623"/>
          </a:xfrm>
        </p:grpSpPr>
        <p:sp>
          <p:nvSpPr>
            <p:cNvPr id="111633" name="Text Box 10"/>
            <p:cNvSpPr txBox="1">
              <a:spLocks noChangeArrowheads="1"/>
            </p:cNvSpPr>
            <p:nvPr/>
          </p:nvSpPr>
          <p:spPr bwMode="auto">
            <a:xfrm>
              <a:off x="2304" y="1536"/>
              <a:ext cx="2016" cy="239"/>
            </a:xfrm>
            <a:prstGeom prst="rect">
              <a:avLst/>
            </a:prstGeom>
            <a:solidFill>
              <a:srgbClr val="FFFF00">
                <a:alpha val="50195"/>
              </a:srgbClr>
            </a:solidFill>
            <a:ln w="12700">
              <a:solidFill>
                <a:schemeClr val="tx1"/>
              </a:solidFill>
              <a:miter lim="800000"/>
              <a:headEnd type="none" w="sm" len="sm"/>
              <a:tailEnd type="none" w="lg" len="med"/>
            </a:ln>
          </p:spPr>
          <p:txBody>
            <a:bodyPr lIns="92075" tIns="46038" rIns="92075" bIns="46038">
              <a:spAutoFit/>
            </a:bodyPr>
            <a:lstStyle/>
            <a:p>
              <a:pPr>
                <a:spcBef>
                  <a:spcPct val="50000"/>
                </a:spcBef>
              </a:pPr>
              <a:r>
                <a:rPr lang="en-GB" sz="1800" b="1">
                  <a:latin typeface="Arial" charset="0"/>
                </a:rPr>
                <a:t>Demand for region’s output</a:t>
              </a:r>
            </a:p>
          </p:txBody>
        </p:sp>
        <p:sp>
          <p:nvSpPr>
            <p:cNvPr id="111634" name="Text Box 11"/>
            <p:cNvSpPr txBox="1">
              <a:spLocks noChangeArrowheads="1"/>
            </p:cNvSpPr>
            <p:nvPr/>
          </p:nvSpPr>
          <p:spPr bwMode="auto">
            <a:xfrm>
              <a:off x="2016" y="1152"/>
              <a:ext cx="1068" cy="231"/>
            </a:xfrm>
            <a:prstGeom prst="rect">
              <a:avLst/>
            </a:prstGeom>
            <a:noFill/>
            <a:ln w="12700">
              <a:noFill/>
              <a:miter lim="800000"/>
              <a:headEnd type="none" w="sm" len="sm"/>
              <a:tailEnd type="none" w="lg" len="med"/>
            </a:ln>
          </p:spPr>
          <p:txBody>
            <a:bodyPr wrap="none" lIns="92075" tIns="46038" rIns="92075" bIns="46038">
              <a:spAutoFit/>
            </a:bodyPr>
            <a:lstStyle/>
            <a:p>
              <a:pPr algn="ctr"/>
              <a:r>
                <a:rPr lang="en-GB" sz="1800" b="1">
                  <a:latin typeface="Arial" charset="0"/>
                </a:rPr>
                <a:t>World income</a:t>
              </a:r>
            </a:p>
          </p:txBody>
        </p:sp>
        <p:sp>
          <p:nvSpPr>
            <p:cNvPr id="111635" name="Text Box 12"/>
            <p:cNvSpPr txBox="1">
              <a:spLocks noChangeArrowheads="1"/>
            </p:cNvSpPr>
            <p:nvPr/>
          </p:nvSpPr>
          <p:spPr bwMode="auto">
            <a:xfrm>
              <a:off x="3360" y="1152"/>
              <a:ext cx="1152" cy="231"/>
            </a:xfrm>
            <a:prstGeom prst="rect">
              <a:avLst/>
            </a:prstGeom>
            <a:noFill/>
            <a:ln w="12700">
              <a:noFill/>
              <a:miter lim="800000"/>
              <a:headEnd type="none" w="sm" len="sm"/>
              <a:tailEnd type="none" w="lg" len="med"/>
            </a:ln>
          </p:spPr>
          <p:txBody>
            <a:bodyPr lIns="92075" tIns="46038" rIns="92075" bIns="46038">
              <a:spAutoFit/>
            </a:bodyPr>
            <a:lstStyle/>
            <a:p>
              <a:pPr algn="ctr">
                <a:spcBef>
                  <a:spcPct val="50000"/>
                </a:spcBef>
              </a:pPr>
              <a:r>
                <a:rPr lang="en-GB" sz="1800" b="1">
                  <a:latin typeface="Arial" charset="0"/>
                </a:rPr>
                <a:t>Other regions</a:t>
              </a:r>
            </a:p>
          </p:txBody>
        </p:sp>
        <p:sp>
          <p:nvSpPr>
            <p:cNvPr id="111636" name="AutoShape 13"/>
            <p:cNvSpPr>
              <a:spLocks noChangeArrowheads="1"/>
            </p:cNvSpPr>
            <p:nvPr/>
          </p:nvSpPr>
          <p:spPr bwMode="auto">
            <a:xfrm>
              <a:off x="3888" y="1392"/>
              <a:ext cx="240" cy="192"/>
            </a:xfrm>
            <a:prstGeom prst="downArrow">
              <a:avLst>
                <a:gd name="adj1" fmla="val 50000"/>
                <a:gd name="adj2" fmla="val 25000"/>
              </a:avLst>
            </a:prstGeom>
            <a:solidFill>
              <a:srgbClr val="FF0000"/>
            </a:solidFill>
            <a:ln w="12700">
              <a:solidFill>
                <a:schemeClr val="tx1"/>
              </a:solidFill>
              <a:miter lim="800000"/>
              <a:headEnd type="none" w="sm" len="sm"/>
              <a:tailEnd type="none" w="lg" len="med"/>
            </a:ln>
          </p:spPr>
          <p:txBody>
            <a:bodyPr wrap="none" lIns="92075" tIns="46038" rIns="92075" bIns="46038" anchor="ctr"/>
            <a:lstStyle/>
            <a:p>
              <a:pPr eaLnBrk="0" hangingPunct="0"/>
              <a:endParaRPr lang="en-US"/>
            </a:p>
          </p:txBody>
        </p:sp>
        <p:sp>
          <p:nvSpPr>
            <p:cNvPr id="111637" name="AutoShape 14"/>
            <p:cNvSpPr>
              <a:spLocks noChangeArrowheads="1"/>
            </p:cNvSpPr>
            <p:nvPr/>
          </p:nvSpPr>
          <p:spPr bwMode="auto">
            <a:xfrm>
              <a:off x="2496" y="1392"/>
              <a:ext cx="240" cy="192"/>
            </a:xfrm>
            <a:prstGeom prst="downArrow">
              <a:avLst>
                <a:gd name="adj1" fmla="val 50000"/>
                <a:gd name="adj2" fmla="val 25000"/>
              </a:avLst>
            </a:prstGeom>
            <a:solidFill>
              <a:srgbClr val="FF0000"/>
            </a:solidFill>
            <a:ln w="12700">
              <a:solidFill>
                <a:schemeClr val="tx1"/>
              </a:solidFill>
              <a:miter lim="800000"/>
              <a:headEnd type="none" w="sm" len="sm"/>
              <a:tailEnd type="none" w="lg" len="med"/>
            </a:ln>
          </p:spPr>
          <p:txBody>
            <a:bodyPr wrap="none" lIns="92075" tIns="46038" rIns="92075" bIns="46038" anchor="ctr"/>
            <a:lstStyle/>
            <a:p>
              <a:pPr eaLnBrk="0" hangingPunct="0"/>
              <a:endParaRPr lang="en-US"/>
            </a:p>
          </p:txBody>
        </p:sp>
      </p:grpSp>
      <p:sp>
        <p:nvSpPr>
          <p:cNvPr id="111623" name="Text Box 15"/>
          <p:cNvSpPr txBox="1">
            <a:spLocks noChangeArrowheads="1"/>
          </p:cNvSpPr>
          <p:nvPr/>
        </p:nvSpPr>
        <p:spPr bwMode="auto">
          <a:xfrm>
            <a:off x="285750" y="5572125"/>
            <a:ext cx="6572250" cy="647700"/>
          </a:xfrm>
          <a:prstGeom prst="rect">
            <a:avLst/>
          </a:prstGeom>
          <a:noFill/>
          <a:ln w="12700">
            <a:noFill/>
            <a:miter lim="800000"/>
            <a:headEnd type="none" w="sm" len="sm"/>
            <a:tailEnd type="none" w="lg" len="med"/>
          </a:ln>
        </p:spPr>
        <p:txBody>
          <a:bodyPr lIns="92075" tIns="46038" rIns="92075" bIns="46038">
            <a:spAutoFit/>
          </a:bodyPr>
          <a:lstStyle/>
          <a:p>
            <a:pPr eaLnBrk="0" hangingPunct="0">
              <a:spcBef>
                <a:spcPct val="30000"/>
              </a:spcBef>
            </a:pPr>
            <a:r>
              <a:rPr lang="en-GB" sz="1800" b="1">
                <a:latin typeface="Arial" charset="0"/>
                <a:cs typeface="Times New Roman" pitchFamily="18" charset="0"/>
              </a:rPr>
              <a:t>Weakness of the model it Ignores the fact that an increase in demand is likely to affect the price of factor inputs</a:t>
            </a:r>
          </a:p>
        </p:txBody>
      </p:sp>
      <p:sp>
        <p:nvSpPr>
          <p:cNvPr id="111624" name="Text Box 16"/>
          <p:cNvSpPr txBox="1">
            <a:spLocks noChangeArrowheads="1"/>
          </p:cNvSpPr>
          <p:nvPr/>
        </p:nvSpPr>
        <p:spPr bwMode="auto">
          <a:xfrm>
            <a:off x="642938" y="785813"/>
            <a:ext cx="7467600" cy="985837"/>
          </a:xfrm>
          <a:prstGeom prst="rect">
            <a:avLst/>
          </a:prstGeom>
          <a:noFill/>
          <a:ln w="12700">
            <a:noFill/>
            <a:miter lim="800000"/>
            <a:headEnd type="none" w="sm" len="sm"/>
            <a:tailEnd type="none" w="lg" len="med"/>
          </a:ln>
        </p:spPr>
        <p:txBody>
          <a:bodyPr lIns="92075" tIns="46038" rIns="92075" bIns="46038">
            <a:spAutoFit/>
          </a:bodyPr>
          <a:lstStyle/>
          <a:p>
            <a:pPr>
              <a:spcBef>
                <a:spcPct val="50000"/>
              </a:spcBef>
            </a:pPr>
            <a:r>
              <a:rPr lang="en-GB" sz="2800" b="1">
                <a:latin typeface="Arial" charset="0"/>
              </a:rPr>
              <a:t>More Sophisticated Models</a:t>
            </a:r>
          </a:p>
          <a:p>
            <a:pPr>
              <a:spcBef>
                <a:spcPct val="50000"/>
              </a:spcBef>
            </a:pPr>
            <a:r>
              <a:rPr lang="en-GB" sz="2000" b="1">
                <a:latin typeface="Arial" charset="0"/>
              </a:rPr>
              <a:t>Demand-based model of income and employment</a:t>
            </a:r>
          </a:p>
        </p:txBody>
      </p:sp>
      <p:sp>
        <p:nvSpPr>
          <p:cNvPr id="111625" name="Text Box 18"/>
          <p:cNvSpPr txBox="1">
            <a:spLocks noChangeArrowheads="1"/>
          </p:cNvSpPr>
          <p:nvPr/>
        </p:nvSpPr>
        <p:spPr bwMode="auto">
          <a:xfrm>
            <a:off x="3962400" y="3657600"/>
            <a:ext cx="2514600" cy="379413"/>
          </a:xfrm>
          <a:prstGeom prst="rect">
            <a:avLst/>
          </a:prstGeom>
          <a:solidFill>
            <a:srgbClr val="CCFFFF"/>
          </a:solidFill>
          <a:ln w="12700">
            <a:solidFill>
              <a:schemeClr val="tx1"/>
            </a:solidFill>
            <a:miter lim="800000"/>
            <a:headEnd type="none" w="sm" len="sm"/>
            <a:tailEnd type="none" w="lg" len="med"/>
          </a:ln>
        </p:spPr>
        <p:txBody>
          <a:bodyPr lIns="92075" tIns="46038" rIns="92075" bIns="46038">
            <a:spAutoFit/>
          </a:bodyPr>
          <a:lstStyle/>
          <a:p>
            <a:pPr algn="ctr">
              <a:spcBef>
                <a:spcPct val="50000"/>
              </a:spcBef>
            </a:pPr>
            <a:r>
              <a:rPr lang="en-GB" sz="1800" b="1">
                <a:latin typeface="Arial" charset="0"/>
              </a:rPr>
              <a:t>Demand for labour</a:t>
            </a:r>
          </a:p>
        </p:txBody>
      </p:sp>
      <p:sp>
        <p:nvSpPr>
          <p:cNvPr id="111626" name="AutoShape 19"/>
          <p:cNvSpPr>
            <a:spLocks noChangeArrowheads="1"/>
          </p:cNvSpPr>
          <p:nvPr/>
        </p:nvSpPr>
        <p:spPr bwMode="auto">
          <a:xfrm>
            <a:off x="4876800" y="3429000"/>
            <a:ext cx="533400" cy="304800"/>
          </a:xfrm>
          <a:prstGeom prst="downArrow">
            <a:avLst>
              <a:gd name="adj1" fmla="val 50000"/>
              <a:gd name="adj2" fmla="val 25000"/>
            </a:avLst>
          </a:prstGeom>
          <a:solidFill>
            <a:schemeClr val="accent1"/>
          </a:solidFill>
          <a:ln w="12700">
            <a:solidFill>
              <a:schemeClr val="tx1"/>
            </a:solidFill>
            <a:miter lim="800000"/>
            <a:headEnd type="none" w="sm" len="sm"/>
            <a:tailEnd type="none" w="lg" len="med"/>
          </a:ln>
        </p:spPr>
        <p:txBody>
          <a:bodyPr wrap="none" lIns="92075" tIns="46038" rIns="92075" bIns="46038" anchor="ctr"/>
          <a:lstStyle/>
          <a:p>
            <a:pPr eaLnBrk="0" hangingPunct="0"/>
            <a:endParaRPr lang="en-US"/>
          </a:p>
        </p:txBody>
      </p:sp>
      <p:sp>
        <p:nvSpPr>
          <p:cNvPr id="111627" name="Text Box 23"/>
          <p:cNvSpPr txBox="1">
            <a:spLocks noChangeArrowheads="1"/>
          </p:cNvSpPr>
          <p:nvPr/>
        </p:nvSpPr>
        <p:spPr bwMode="auto">
          <a:xfrm>
            <a:off x="3886200" y="4876800"/>
            <a:ext cx="2743200" cy="379413"/>
          </a:xfrm>
          <a:prstGeom prst="rect">
            <a:avLst/>
          </a:prstGeom>
          <a:solidFill>
            <a:srgbClr val="FF0000">
              <a:alpha val="50195"/>
            </a:srgbClr>
          </a:solidFill>
          <a:ln w="12700">
            <a:solidFill>
              <a:schemeClr val="tx1"/>
            </a:solidFill>
            <a:miter lim="800000"/>
            <a:headEnd type="none" w="sm" len="sm"/>
            <a:tailEnd type="none" w="lg" len="med"/>
          </a:ln>
        </p:spPr>
        <p:txBody>
          <a:bodyPr lIns="92075" tIns="46038" rIns="92075" bIns="46038">
            <a:spAutoFit/>
          </a:bodyPr>
          <a:lstStyle/>
          <a:p>
            <a:pPr algn="ctr">
              <a:spcBef>
                <a:spcPct val="50000"/>
              </a:spcBef>
            </a:pPr>
            <a:r>
              <a:rPr lang="en-GB" sz="1800" b="1">
                <a:latin typeface="Arial" charset="0"/>
              </a:rPr>
              <a:t>Regional income</a:t>
            </a:r>
          </a:p>
        </p:txBody>
      </p:sp>
      <p:cxnSp>
        <p:nvCxnSpPr>
          <p:cNvPr id="111628" name="AutoShape 24"/>
          <p:cNvCxnSpPr>
            <a:cxnSpLocks noChangeShapeType="1"/>
            <a:stCxn id="111627" idx="1"/>
            <a:endCxn id="111633" idx="1"/>
          </p:cNvCxnSpPr>
          <p:nvPr/>
        </p:nvCxnSpPr>
        <p:spPr bwMode="auto">
          <a:xfrm rot="10800000">
            <a:off x="3657600" y="2628900"/>
            <a:ext cx="228600" cy="2438400"/>
          </a:xfrm>
          <a:prstGeom prst="bentConnector3">
            <a:avLst>
              <a:gd name="adj1" fmla="val 200000"/>
            </a:avLst>
          </a:prstGeom>
          <a:noFill/>
          <a:ln w="38100">
            <a:solidFill>
              <a:srgbClr val="339966"/>
            </a:solidFill>
            <a:miter lim="800000"/>
            <a:headEnd type="none" w="sm" len="sm"/>
            <a:tailEnd type="triangle" w="lg" len="med"/>
          </a:ln>
        </p:spPr>
      </p:cxnSp>
      <p:sp>
        <p:nvSpPr>
          <p:cNvPr id="111629" name="AutoShape 25"/>
          <p:cNvSpPr>
            <a:spLocks noChangeArrowheads="1"/>
          </p:cNvSpPr>
          <p:nvPr/>
        </p:nvSpPr>
        <p:spPr bwMode="auto">
          <a:xfrm>
            <a:off x="4876800" y="4648200"/>
            <a:ext cx="533400" cy="304800"/>
          </a:xfrm>
          <a:prstGeom prst="downArrow">
            <a:avLst>
              <a:gd name="adj1" fmla="val 50000"/>
              <a:gd name="adj2" fmla="val 25000"/>
            </a:avLst>
          </a:prstGeom>
          <a:solidFill>
            <a:schemeClr val="accent1"/>
          </a:solidFill>
          <a:ln w="12700">
            <a:solidFill>
              <a:schemeClr val="tx1"/>
            </a:solidFill>
            <a:miter lim="800000"/>
            <a:headEnd type="none" w="sm" len="sm"/>
            <a:tailEnd type="none" w="lg" len="med"/>
          </a:ln>
        </p:spPr>
        <p:txBody>
          <a:bodyPr wrap="none" lIns="92075" tIns="46038" rIns="92075" bIns="46038" anchor="ctr"/>
          <a:lstStyle/>
          <a:p>
            <a:pPr eaLnBrk="0" hangingPunct="0"/>
            <a:endParaRPr lang="en-US"/>
          </a:p>
        </p:txBody>
      </p:sp>
      <p:sp>
        <p:nvSpPr>
          <p:cNvPr id="111630" name="Text Box 26"/>
          <p:cNvSpPr txBox="1">
            <a:spLocks noChangeArrowheads="1"/>
          </p:cNvSpPr>
          <p:nvPr/>
        </p:nvSpPr>
        <p:spPr bwMode="auto">
          <a:xfrm>
            <a:off x="7315200" y="4800600"/>
            <a:ext cx="1143000" cy="654050"/>
          </a:xfrm>
          <a:prstGeom prst="rect">
            <a:avLst/>
          </a:prstGeom>
          <a:solidFill>
            <a:srgbClr val="FFFF99"/>
          </a:solidFill>
          <a:ln w="12700">
            <a:solidFill>
              <a:schemeClr val="tx1"/>
            </a:solidFill>
            <a:miter lim="800000"/>
            <a:headEnd type="none" w="sm" len="sm"/>
            <a:tailEnd type="none" w="lg" len="med"/>
          </a:ln>
        </p:spPr>
        <p:txBody>
          <a:bodyPr lIns="92075" tIns="46038" rIns="92075" bIns="46038">
            <a:spAutoFit/>
          </a:bodyPr>
          <a:lstStyle/>
          <a:p>
            <a:pPr algn="ctr" eaLnBrk="0" hangingPunct="0">
              <a:spcBef>
                <a:spcPct val="50000"/>
              </a:spcBef>
            </a:pPr>
            <a:r>
              <a:rPr lang="en-GB" sz="1800" b="1">
                <a:latin typeface="Arial" charset="0"/>
              </a:rPr>
              <a:t>External Demand</a:t>
            </a:r>
          </a:p>
        </p:txBody>
      </p:sp>
      <p:sp>
        <p:nvSpPr>
          <p:cNvPr id="111631" name="Line 27"/>
          <p:cNvSpPr>
            <a:spLocks noChangeShapeType="1"/>
          </p:cNvSpPr>
          <p:nvPr/>
        </p:nvSpPr>
        <p:spPr bwMode="auto">
          <a:xfrm flipV="1">
            <a:off x="6629400" y="5105400"/>
            <a:ext cx="685800" cy="0"/>
          </a:xfrm>
          <a:prstGeom prst="line">
            <a:avLst/>
          </a:prstGeom>
          <a:noFill/>
          <a:ln w="38100">
            <a:solidFill>
              <a:srgbClr val="339966"/>
            </a:solidFill>
            <a:round/>
            <a:headEnd type="none" w="sm" len="sm"/>
            <a:tailEnd type="triangle" w="lg" len="med"/>
          </a:ln>
        </p:spPr>
        <p:txBody>
          <a:bodyPr wrap="none" lIns="92075" tIns="46038" rIns="92075" bIns="46038"/>
          <a:lstStyle/>
          <a:p>
            <a:endParaRPr lang="en-US"/>
          </a:p>
        </p:txBody>
      </p:sp>
      <p:sp>
        <p:nvSpPr>
          <p:cNvPr id="111632" name="TextBox 25"/>
          <p:cNvSpPr txBox="1">
            <a:spLocks noChangeArrowheads="1"/>
          </p:cNvSpPr>
          <p:nvPr/>
        </p:nvSpPr>
        <p:spPr bwMode="auto">
          <a:xfrm>
            <a:off x="6929438" y="3357563"/>
            <a:ext cx="2000250" cy="400050"/>
          </a:xfrm>
          <a:prstGeom prst="rect">
            <a:avLst/>
          </a:prstGeom>
          <a:noFill/>
          <a:ln w="9525">
            <a:noFill/>
            <a:miter lim="800000"/>
            <a:headEnd/>
            <a:tailEnd/>
          </a:ln>
        </p:spPr>
        <p:txBody>
          <a:bodyPr>
            <a:spAutoFit/>
          </a:bodyPr>
          <a:lstStyle/>
          <a:p>
            <a:pPr algn="ctr" eaLnBrk="0" hangingPunct="0"/>
            <a:r>
              <a:rPr lang="en-GB" sz="1000" b="1">
                <a:solidFill>
                  <a:srgbClr val="000099"/>
                </a:solidFill>
                <a:latin typeface="Arial" charset="0"/>
              </a:rPr>
              <a:t>Adapted from Armstrong and Taylor (2000) pp 28</a:t>
            </a:r>
          </a:p>
        </p:txBody>
      </p:sp>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5" name="Footer Placeholder 4"/>
          <p:cNvSpPr>
            <a:spLocks noGrp="1"/>
          </p:cNvSpPr>
          <p:nvPr>
            <p:ph type="ftr" sz="quarter" idx="11"/>
          </p:nvPr>
        </p:nvSpPr>
        <p:spPr>
          <a:noFill/>
        </p:spPr>
        <p:txBody>
          <a:bodyPr/>
          <a:lstStyle/>
          <a:p>
            <a:r>
              <a:rPr lang="en-US"/>
              <a:t>Regional and Local Economics (RALE) 2008 – Lecture 2a</a:t>
            </a:r>
            <a:endParaRPr lang="en-GB" i="0">
              <a:solidFill>
                <a:schemeClr val="tx1"/>
              </a:solidFill>
              <a:latin typeface="Arial" charset="0"/>
            </a:endParaRPr>
          </a:p>
        </p:txBody>
      </p:sp>
      <p:sp>
        <p:nvSpPr>
          <p:cNvPr id="37" name="Slide Number Placeholder 5"/>
          <p:cNvSpPr>
            <a:spLocks noGrp="1"/>
          </p:cNvSpPr>
          <p:nvPr>
            <p:ph type="sldNum" sz="quarter" idx="12"/>
          </p:nvPr>
        </p:nvSpPr>
        <p:spPr/>
        <p:txBody>
          <a:bodyPr/>
          <a:lstStyle/>
          <a:p>
            <a:pPr>
              <a:defRPr/>
            </a:pPr>
            <a:fld id="{12048E65-2396-4E1A-96B4-F8BFA903ABC9}" type="slidenum">
              <a:rPr lang="en-GB"/>
              <a:pPr>
                <a:defRPr/>
              </a:pPr>
              <a:t>14</a:t>
            </a:fld>
            <a:endParaRPr lang="en-GB">
              <a:latin typeface="Times New Roman" pitchFamily="18" charset="0"/>
            </a:endParaRPr>
          </a:p>
        </p:txBody>
      </p:sp>
      <p:sp>
        <p:nvSpPr>
          <p:cNvPr id="113667" name="Rectangle 2"/>
          <p:cNvSpPr>
            <a:spLocks noGrp="1" noChangeArrowheads="1"/>
          </p:cNvSpPr>
          <p:nvPr>
            <p:ph type="body" idx="1"/>
          </p:nvPr>
        </p:nvSpPr>
        <p:spPr>
          <a:xfrm>
            <a:off x="357188" y="928688"/>
            <a:ext cx="3857625" cy="1071562"/>
          </a:xfrm>
        </p:spPr>
        <p:txBody>
          <a:bodyPr/>
          <a:lstStyle/>
          <a:p>
            <a:pPr algn="ctr">
              <a:buFont typeface="Wingdings" pitchFamily="2" charset="2"/>
              <a:buNone/>
            </a:pPr>
            <a:r>
              <a:rPr lang="en-GB" sz="2400" b="1" smtClean="0">
                <a:solidFill>
                  <a:schemeClr val="tx1"/>
                </a:solidFill>
              </a:rPr>
              <a:t>Demand-based model </a:t>
            </a:r>
          </a:p>
          <a:p>
            <a:pPr algn="ctr">
              <a:buFont typeface="Wingdings" pitchFamily="2" charset="2"/>
              <a:buNone/>
            </a:pPr>
            <a:r>
              <a:rPr lang="en-GB" sz="2400" b="1" smtClean="0">
                <a:solidFill>
                  <a:schemeClr val="tx1"/>
                </a:solidFill>
              </a:rPr>
              <a:t>with supply-side</a:t>
            </a:r>
          </a:p>
        </p:txBody>
      </p:sp>
      <p:grpSp>
        <p:nvGrpSpPr>
          <p:cNvPr id="82947" name="Group 3"/>
          <p:cNvGrpSpPr>
            <a:grpSpLocks/>
          </p:cNvGrpSpPr>
          <p:nvPr/>
        </p:nvGrpSpPr>
        <p:grpSpPr bwMode="auto">
          <a:xfrm>
            <a:off x="1905000" y="2286000"/>
            <a:ext cx="1752600" cy="1203325"/>
            <a:chOff x="1200" y="1440"/>
            <a:chExt cx="1104" cy="758"/>
          </a:xfrm>
        </p:grpSpPr>
        <p:sp>
          <p:nvSpPr>
            <p:cNvPr id="113699" name="Text Box 4"/>
            <p:cNvSpPr txBox="1">
              <a:spLocks noChangeArrowheads="1"/>
            </p:cNvSpPr>
            <p:nvPr/>
          </p:nvSpPr>
          <p:spPr bwMode="auto">
            <a:xfrm>
              <a:off x="1200" y="1440"/>
              <a:ext cx="1104" cy="220"/>
            </a:xfrm>
            <a:prstGeom prst="rect">
              <a:avLst/>
            </a:prstGeom>
            <a:solidFill>
              <a:srgbClr val="FF0000">
                <a:alpha val="50195"/>
              </a:srgbClr>
            </a:solidFill>
            <a:ln w="12700">
              <a:solidFill>
                <a:schemeClr val="tx1"/>
              </a:solidFill>
              <a:miter lim="800000"/>
              <a:headEnd type="none" w="sm" len="sm"/>
              <a:tailEnd type="none" w="lg" len="med"/>
            </a:ln>
          </p:spPr>
          <p:txBody>
            <a:bodyPr lIns="92075" tIns="46038" rIns="92075" bIns="46038">
              <a:spAutoFit/>
            </a:bodyPr>
            <a:lstStyle/>
            <a:p>
              <a:pPr algn="ctr">
                <a:spcBef>
                  <a:spcPct val="50000"/>
                </a:spcBef>
              </a:pPr>
              <a:r>
                <a:rPr lang="en-GB" sz="1600" b="1">
                  <a:latin typeface="Arial" charset="0"/>
                </a:rPr>
                <a:t>World demand</a:t>
              </a:r>
            </a:p>
          </p:txBody>
        </p:sp>
        <p:cxnSp>
          <p:nvCxnSpPr>
            <p:cNvPr id="113700" name="AutoShape 5"/>
            <p:cNvCxnSpPr>
              <a:cxnSpLocks noChangeShapeType="1"/>
              <a:stCxn id="113699" idx="2"/>
              <a:endCxn id="113701" idx="0"/>
            </p:cNvCxnSpPr>
            <p:nvPr/>
          </p:nvCxnSpPr>
          <p:spPr bwMode="auto">
            <a:xfrm>
              <a:off x="1752" y="1660"/>
              <a:ext cx="0" cy="164"/>
            </a:xfrm>
            <a:prstGeom prst="straightConnector1">
              <a:avLst/>
            </a:prstGeom>
            <a:noFill/>
            <a:ln w="38100">
              <a:solidFill>
                <a:schemeClr val="tx1"/>
              </a:solidFill>
              <a:round/>
              <a:headEnd type="none" w="sm" len="sm"/>
              <a:tailEnd type="triangle" w="lg" len="med"/>
            </a:ln>
          </p:spPr>
        </p:cxnSp>
        <p:sp>
          <p:nvSpPr>
            <p:cNvPr id="113701" name="Text Box 6"/>
            <p:cNvSpPr txBox="1">
              <a:spLocks noChangeArrowheads="1"/>
            </p:cNvSpPr>
            <p:nvPr/>
          </p:nvSpPr>
          <p:spPr bwMode="auto">
            <a:xfrm>
              <a:off x="1200" y="1824"/>
              <a:ext cx="1104" cy="374"/>
            </a:xfrm>
            <a:prstGeom prst="rect">
              <a:avLst/>
            </a:prstGeom>
            <a:solidFill>
              <a:srgbClr val="FFCC00">
                <a:alpha val="50195"/>
              </a:srgbClr>
            </a:solidFill>
            <a:ln w="12700">
              <a:solidFill>
                <a:schemeClr val="tx1"/>
              </a:solidFill>
              <a:miter lim="800000"/>
              <a:headEnd type="none" w="sm" len="sm"/>
              <a:tailEnd type="none" w="lg" len="med"/>
            </a:ln>
          </p:spPr>
          <p:txBody>
            <a:bodyPr lIns="92075" tIns="46038" rIns="92075" bIns="46038">
              <a:spAutoFit/>
            </a:bodyPr>
            <a:lstStyle/>
            <a:p>
              <a:pPr algn="ctr">
                <a:spcBef>
                  <a:spcPct val="50000"/>
                </a:spcBef>
              </a:pPr>
              <a:r>
                <a:rPr lang="en-GB" sz="1600" b="1">
                  <a:latin typeface="Arial" charset="0"/>
                </a:rPr>
                <a:t>Demand for region’s goods</a:t>
              </a:r>
            </a:p>
          </p:txBody>
        </p:sp>
      </p:grpSp>
      <p:grpSp>
        <p:nvGrpSpPr>
          <p:cNvPr id="82951" name="Group 7"/>
          <p:cNvGrpSpPr>
            <a:grpSpLocks/>
          </p:cNvGrpSpPr>
          <p:nvPr/>
        </p:nvGrpSpPr>
        <p:grpSpPr bwMode="auto">
          <a:xfrm>
            <a:off x="304800" y="2895600"/>
            <a:ext cx="5257800" cy="1431925"/>
            <a:chOff x="192" y="1824"/>
            <a:chExt cx="3312" cy="902"/>
          </a:xfrm>
        </p:grpSpPr>
        <p:grpSp>
          <p:nvGrpSpPr>
            <p:cNvPr id="113690" name="Group 8"/>
            <p:cNvGrpSpPr>
              <a:grpSpLocks/>
            </p:cNvGrpSpPr>
            <p:nvPr/>
          </p:nvGrpSpPr>
          <p:grpSpPr bwMode="auto">
            <a:xfrm>
              <a:off x="552" y="2198"/>
              <a:ext cx="2952" cy="528"/>
              <a:chOff x="552" y="2198"/>
              <a:chExt cx="2952" cy="528"/>
            </a:xfrm>
          </p:grpSpPr>
          <p:grpSp>
            <p:nvGrpSpPr>
              <p:cNvPr id="113693" name="Group 9"/>
              <p:cNvGrpSpPr>
                <a:grpSpLocks/>
              </p:cNvGrpSpPr>
              <p:nvPr/>
            </p:nvGrpSpPr>
            <p:grpSpPr bwMode="auto">
              <a:xfrm>
                <a:off x="1200" y="2198"/>
                <a:ext cx="2304" cy="528"/>
                <a:chOff x="1200" y="2198"/>
                <a:chExt cx="2304" cy="528"/>
              </a:xfrm>
            </p:grpSpPr>
            <p:sp>
              <p:nvSpPr>
                <p:cNvPr id="113695" name="Text Box 10"/>
                <p:cNvSpPr txBox="1">
                  <a:spLocks noChangeArrowheads="1"/>
                </p:cNvSpPr>
                <p:nvPr/>
              </p:nvSpPr>
              <p:spPr bwMode="auto">
                <a:xfrm>
                  <a:off x="1200" y="2352"/>
                  <a:ext cx="1104" cy="374"/>
                </a:xfrm>
                <a:prstGeom prst="rect">
                  <a:avLst/>
                </a:prstGeom>
                <a:solidFill>
                  <a:srgbClr val="339966">
                    <a:alpha val="50195"/>
                  </a:srgbClr>
                </a:solidFill>
                <a:ln w="12700">
                  <a:solidFill>
                    <a:schemeClr val="tx1"/>
                  </a:solidFill>
                  <a:miter lim="800000"/>
                  <a:headEnd type="none" w="sm" len="sm"/>
                  <a:tailEnd type="none" w="lg" len="med"/>
                </a:ln>
              </p:spPr>
              <p:txBody>
                <a:bodyPr lIns="92075" tIns="46038" rIns="92075" bIns="46038">
                  <a:spAutoFit/>
                </a:bodyPr>
                <a:lstStyle/>
                <a:p>
                  <a:pPr algn="ctr">
                    <a:spcBef>
                      <a:spcPct val="50000"/>
                    </a:spcBef>
                  </a:pPr>
                  <a:r>
                    <a:rPr lang="en-GB" sz="1600" b="1">
                      <a:latin typeface="Arial" charset="0"/>
                    </a:rPr>
                    <a:t>Region’s employment</a:t>
                  </a:r>
                </a:p>
              </p:txBody>
            </p:sp>
            <p:sp>
              <p:nvSpPr>
                <p:cNvPr id="113696" name="Text Box 11"/>
                <p:cNvSpPr txBox="1">
                  <a:spLocks noChangeArrowheads="1"/>
                </p:cNvSpPr>
                <p:nvPr/>
              </p:nvSpPr>
              <p:spPr bwMode="auto">
                <a:xfrm>
                  <a:off x="2448" y="2448"/>
                  <a:ext cx="1056" cy="220"/>
                </a:xfrm>
                <a:prstGeom prst="rect">
                  <a:avLst/>
                </a:prstGeom>
                <a:solidFill>
                  <a:srgbClr val="339966">
                    <a:alpha val="50195"/>
                  </a:srgbClr>
                </a:solidFill>
                <a:ln w="12700">
                  <a:solidFill>
                    <a:schemeClr val="tx1"/>
                  </a:solidFill>
                  <a:miter lim="800000"/>
                  <a:headEnd type="none" w="sm" len="sm"/>
                  <a:tailEnd type="none" w="lg" len="med"/>
                </a:ln>
              </p:spPr>
              <p:txBody>
                <a:bodyPr lIns="92075" tIns="46038" rIns="92075" bIns="46038">
                  <a:spAutoFit/>
                </a:bodyPr>
                <a:lstStyle/>
                <a:p>
                  <a:pPr algn="ctr">
                    <a:spcBef>
                      <a:spcPct val="50000"/>
                    </a:spcBef>
                  </a:pPr>
                  <a:r>
                    <a:rPr lang="en-GB" sz="1600" b="1">
                      <a:latin typeface="Arial" charset="0"/>
                    </a:rPr>
                    <a:t>Unemployment</a:t>
                  </a:r>
                </a:p>
              </p:txBody>
            </p:sp>
            <p:cxnSp>
              <p:nvCxnSpPr>
                <p:cNvPr id="113697" name="AutoShape 12"/>
                <p:cNvCxnSpPr>
                  <a:cxnSpLocks noChangeShapeType="1"/>
                  <a:stCxn id="113701" idx="2"/>
                  <a:endCxn id="113695" idx="0"/>
                </p:cNvCxnSpPr>
                <p:nvPr/>
              </p:nvCxnSpPr>
              <p:spPr bwMode="auto">
                <a:xfrm>
                  <a:off x="1752" y="2198"/>
                  <a:ext cx="0" cy="154"/>
                </a:xfrm>
                <a:prstGeom prst="straightConnector1">
                  <a:avLst/>
                </a:prstGeom>
                <a:noFill/>
                <a:ln w="38100">
                  <a:solidFill>
                    <a:schemeClr val="tx1"/>
                  </a:solidFill>
                  <a:round/>
                  <a:headEnd type="none" w="sm" len="sm"/>
                  <a:tailEnd type="triangle" w="lg" len="med"/>
                </a:ln>
              </p:spPr>
            </p:cxnSp>
            <p:cxnSp>
              <p:nvCxnSpPr>
                <p:cNvPr id="113698" name="AutoShape 13"/>
                <p:cNvCxnSpPr>
                  <a:cxnSpLocks noChangeShapeType="1"/>
                  <a:stCxn id="113695" idx="3"/>
                  <a:endCxn id="113696" idx="1"/>
                </p:cNvCxnSpPr>
                <p:nvPr/>
              </p:nvCxnSpPr>
              <p:spPr bwMode="auto">
                <a:xfrm>
                  <a:off x="2304" y="2539"/>
                  <a:ext cx="144" cy="19"/>
                </a:xfrm>
                <a:prstGeom prst="straightConnector1">
                  <a:avLst/>
                </a:prstGeom>
                <a:noFill/>
                <a:ln w="38100">
                  <a:solidFill>
                    <a:srgbClr val="FF0000"/>
                  </a:solidFill>
                  <a:round/>
                  <a:headEnd type="none" w="sm" len="sm"/>
                  <a:tailEnd type="triangle" w="lg" len="med"/>
                </a:ln>
              </p:spPr>
            </p:cxnSp>
          </p:grpSp>
          <p:cxnSp>
            <p:nvCxnSpPr>
              <p:cNvPr id="113694" name="AutoShape 14"/>
              <p:cNvCxnSpPr>
                <a:cxnSpLocks noChangeShapeType="1"/>
                <a:stCxn id="113695" idx="1"/>
                <a:endCxn id="113691" idx="2"/>
              </p:cNvCxnSpPr>
              <p:nvPr/>
            </p:nvCxnSpPr>
            <p:spPr bwMode="auto">
              <a:xfrm rot="10800000">
                <a:off x="552" y="2198"/>
                <a:ext cx="648" cy="341"/>
              </a:xfrm>
              <a:prstGeom prst="bentConnector2">
                <a:avLst/>
              </a:prstGeom>
              <a:noFill/>
              <a:ln w="38100">
                <a:solidFill>
                  <a:srgbClr val="FF0000"/>
                </a:solidFill>
                <a:miter lim="800000"/>
                <a:headEnd type="none" w="sm" len="sm"/>
                <a:tailEnd type="triangle" w="lg" len="med"/>
              </a:ln>
            </p:spPr>
          </p:cxnSp>
        </p:grpSp>
        <p:sp>
          <p:nvSpPr>
            <p:cNvPr id="113691" name="Text Box 15"/>
            <p:cNvSpPr txBox="1">
              <a:spLocks noChangeArrowheads="1"/>
            </p:cNvSpPr>
            <p:nvPr/>
          </p:nvSpPr>
          <p:spPr bwMode="auto">
            <a:xfrm>
              <a:off x="192" y="1824"/>
              <a:ext cx="720" cy="374"/>
            </a:xfrm>
            <a:prstGeom prst="rect">
              <a:avLst/>
            </a:prstGeom>
            <a:solidFill>
              <a:srgbClr val="FFCC00">
                <a:alpha val="50195"/>
              </a:srgbClr>
            </a:solidFill>
            <a:ln w="12700">
              <a:solidFill>
                <a:schemeClr val="tx1"/>
              </a:solidFill>
              <a:miter lim="800000"/>
              <a:headEnd type="none" w="sm" len="sm"/>
              <a:tailEnd type="none" w="lg" len="med"/>
            </a:ln>
          </p:spPr>
          <p:txBody>
            <a:bodyPr lIns="92075" tIns="46038" rIns="92075" bIns="46038">
              <a:spAutoFit/>
            </a:bodyPr>
            <a:lstStyle/>
            <a:p>
              <a:pPr algn="ctr">
                <a:spcBef>
                  <a:spcPct val="50000"/>
                </a:spcBef>
              </a:pPr>
              <a:r>
                <a:rPr lang="en-GB" sz="1600" b="1">
                  <a:latin typeface="Arial" charset="0"/>
                </a:rPr>
                <a:t>Regional income</a:t>
              </a:r>
            </a:p>
          </p:txBody>
        </p:sp>
        <p:cxnSp>
          <p:nvCxnSpPr>
            <p:cNvPr id="113692" name="AutoShape 16"/>
            <p:cNvCxnSpPr>
              <a:cxnSpLocks noChangeShapeType="1"/>
              <a:stCxn id="113691" idx="3"/>
              <a:endCxn id="113701" idx="1"/>
            </p:cNvCxnSpPr>
            <p:nvPr/>
          </p:nvCxnSpPr>
          <p:spPr bwMode="auto">
            <a:xfrm>
              <a:off x="912" y="2011"/>
              <a:ext cx="288" cy="0"/>
            </a:xfrm>
            <a:prstGeom prst="straightConnector1">
              <a:avLst/>
            </a:prstGeom>
            <a:noFill/>
            <a:ln w="38100">
              <a:solidFill>
                <a:schemeClr val="tx1"/>
              </a:solidFill>
              <a:round/>
              <a:headEnd type="none" w="sm" len="sm"/>
              <a:tailEnd type="triangle" w="lg" len="med"/>
            </a:ln>
          </p:spPr>
        </p:cxnSp>
      </p:grpSp>
      <p:grpSp>
        <p:nvGrpSpPr>
          <p:cNvPr id="82961" name="Group 17"/>
          <p:cNvGrpSpPr>
            <a:grpSpLocks/>
          </p:cNvGrpSpPr>
          <p:nvPr/>
        </p:nvGrpSpPr>
        <p:grpSpPr bwMode="auto">
          <a:xfrm>
            <a:off x="1905000" y="4235450"/>
            <a:ext cx="5410200" cy="1844675"/>
            <a:chOff x="1200" y="2668"/>
            <a:chExt cx="3408" cy="1162"/>
          </a:xfrm>
        </p:grpSpPr>
        <p:sp>
          <p:nvSpPr>
            <p:cNvPr id="113682" name="Text Box 18"/>
            <p:cNvSpPr txBox="1">
              <a:spLocks noChangeArrowheads="1"/>
            </p:cNvSpPr>
            <p:nvPr/>
          </p:nvSpPr>
          <p:spPr bwMode="auto">
            <a:xfrm>
              <a:off x="1200" y="2928"/>
              <a:ext cx="1104" cy="374"/>
            </a:xfrm>
            <a:prstGeom prst="rect">
              <a:avLst/>
            </a:prstGeom>
            <a:solidFill>
              <a:srgbClr val="99CCFF"/>
            </a:solidFill>
            <a:ln w="12700">
              <a:solidFill>
                <a:schemeClr val="tx1"/>
              </a:solidFill>
              <a:miter lim="800000"/>
              <a:headEnd type="none" w="sm" len="sm"/>
              <a:tailEnd type="none" w="lg" len="med"/>
            </a:ln>
          </p:spPr>
          <p:txBody>
            <a:bodyPr lIns="92075" tIns="46038" rIns="92075" bIns="46038">
              <a:spAutoFit/>
            </a:bodyPr>
            <a:lstStyle/>
            <a:p>
              <a:pPr algn="ctr">
                <a:spcBef>
                  <a:spcPct val="50000"/>
                </a:spcBef>
              </a:pPr>
              <a:r>
                <a:rPr lang="en-GB" sz="1600" b="1">
                  <a:latin typeface="Arial" charset="0"/>
                </a:rPr>
                <a:t>Price of region’s goods</a:t>
              </a:r>
            </a:p>
          </p:txBody>
        </p:sp>
        <p:sp>
          <p:nvSpPr>
            <p:cNvPr id="113683" name="Text Box 19"/>
            <p:cNvSpPr txBox="1">
              <a:spLocks noChangeArrowheads="1"/>
            </p:cNvSpPr>
            <p:nvPr/>
          </p:nvSpPr>
          <p:spPr bwMode="auto">
            <a:xfrm>
              <a:off x="2496" y="2976"/>
              <a:ext cx="960" cy="220"/>
            </a:xfrm>
            <a:prstGeom prst="rect">
              <a:avLst/>
            </a:prstGeom>
            <a:solidFill>
              <a:srgbClr val="99CCFF"/>
            </a:solidFill>
            <a:ln w="12700">
              <a:solidFill>
                <a:schemeClr val="tx1"/>
              </a:solidFill>
              <a:miter lim="800000"/>
              <a:headEnd type="none" w="sm" len="sm"/>
              <a:tailEnd type="none" w="lg" len="med"/>
            </a:ln>
          </p:spPr>
          <p:txBody>
            <a:bodyPr lIns="92075" tIns="46038" rIns="92075" bIns="46038">
              <a:spAutoFit/>
            </a:bodyPr>
            <a:lstStyle/>
            <a:p>
              <a:pPr algn="ctr">
                <a:spcBef>
                  <a:spcPct val="50000"/>
                </a:spcBef>
              </a:pPr>
              <a:r>
                <a:rPr lang="en-GB" sz="1600" b="1">
                  <a:latin typeface="Arial" charset="0"/>
                </a:rPr>
                <a:t>Wage rate</a:t>
              </a:r>
            </a:p>
          </p:txBody>
        </p:sp>
        <p:sp>
          <p:nvSpPr>
            <p:cNvPr id="113684" name="Text Box 20"/>
            <p:cNvSpPr txBox="1">
              <a:spLocks noChangeArrowheads="1"/>
            </p:cNvSpPr>
            <p:nvPr/>
          </p:nvSpPr>
          <p:spPr bwMode="auto">
            <a:xfrm>
              <a:off x="3696" y="2928"/>
              <a:ext cx="912" cy="374"/>
            </a:xfrm>
            <a:prstGeom prst="rect">
              <a:avLst/>
            </a:prstGeom>
            <a:solidFill>
              <a:srgbClr val="99CCFF"/>
            </a:solidFill>
            <a:ln w="12700">
              <a:solidFill>
                <a:schemeClr val="tx1"/>
              </a:solidFill>
              <a:miter lim="800000"/>
              <a:headEnd type="none" w="sm" len="sm"/>
              <a:tailEnd type="none" w="lg" len="med"/>
            </a:ln>
          </p:spPr>
          <p:txBody>
            <a:bodyPr lIns="92075" tIns="46038" rIns="92075" bIns="46038">
              <a:spAutoFit/>
            </a:bodyPr>
            <a:lstStyle/>
            <a:p>
              <a:pPr algn="ctr">
                <a:spcBef>
                  <a:spcPct val="50000"/>
                </a:spcBef>
              </a:pPr>
              <a:r>
                <a:rPr lang="en-GB" sz="1600" b="1">
                  <a:latin typeface="Arial" charset="0"/>
                </a:rPr>
                <a:t>Participation rate</a:t>
              </a:r>
            </a:p>
          </p:txBody>
        </p:sp>
        <p:sp>
          <p:nvSpPr>
            <p:cNvPr id="113685" name="Text Box 21"/>
            <p:cNvSpPr txBox="1">
              <a:spLocks noChangeArrowheads="1"/>
            </p:cNvSpPr>
            <p:nvPr/>
          </p:nvSpPr>
          <p:spPr bwMode="auto">
            <a:xfrm>
              <a:off x="2496" y="3456"/>
              <a:ext cx="960" cy="374"/>
            </a:xfrm>
            <a:prstGeom prst="rect">
              <a:avLst/>
            </a:prstGeom>
            <a:solidFill>
              <a:srgbClr val="99CCFF"/>
            </a:solidFill>
            <a:ln w="12700">
              <a:solidFill>
                <a:schemeClr val="tx1"/>
              </a:solidFill>
              <a:miter lim="800000"/>
              <a:headEnd type="none" w="sm" len="sm"/>
              <a:tailEnd type="none" w="lg" len="med"/>
            </a:ln>
          </p:spPr>
          <p:txBody>
            <a:bodyPr lIns="92075" tIns="46038" rIns="92075" bIns="46038">
              <a:spAutoFit/>
            </a:bodyPr>
            <a:lstStyle/>
            <a:p>
              <a:pPr algn="ctr">
                <a:spcBef>
                  <a:spcPct val="50000"/>
                </a:spcBef>
              </a:pPr>
              <a:r>
                <a:rPr lang="en-GB" sz="1600" b="1">
                  <a:latin typeface="Arial" charset="0"/>
                </a:rPr>
                <a:t>Net inward migration</a:t>
              </a:r>
            </a:p>
          </p:txBody>
        </p:sp>
        <p:cxnSp>
          <p:nvCxnSpPr>
            <p:cNvPr id="113686" name="AutoShape 22"/>
            <p:cNvCxnSpPr>
              <a:cxnSpLocks noChangeShapeType="1"/>
              <a:stCxn id="113696" idx="2"/>
              <a:endCxn id="113683" idx="0"/>
            </p:cNvCxnSpPr>
            <p:nvPr/>
          </p:nvCxnSpPr>
          <p:spPr bwMode="auto">
            <a:xfrm>
              <a:off x="2976" y="2668"/>
              <a:ext cx="0" cy="308"/>
            </a:xfrm>
            <a:prstGeom prst="straightConnector1">
              <a:avLst/>
            </a:prstGeom>
            <a:noFill/>
            <a:ln w="38100">
              <a:solidFill>
                <a:schemeClr val="tx1"/>
              </a:solidFill>
              <a:round/>
              <a:headEnd type="none" w="sm" len="sm"/>
              <a:tailEnd type="triangle" w="lg" len="med"/>
            </a:ln>
          </p:spPr>
        </p:cxnSp>
        <p:cxnSp>
          <p:nvCxnSpPr>
            <p:cNvPr id="113687" name="AutoShape 23"/>
            <p:cNvCxnSpPr>
              <a:cxnSpLocks noChangeShapeType="1"/>
              <a:stCxn id="113683" idx="3"/>
              <a:endCxn id="113684" idx="1"/>
            </p:cNvCxnSpPr>
            <p:nvPr/>
          </p:nvCxnSpPr>
          <p:spPr bwMode="auto">
            <a:xfrm>
              <a:off x="3456" y="3086"/>
              <a:ext cx="240" cy="29"/>
            </a:xfrm>
            <a:prstGeom prst="straightConnector1">
              <a:avLst/>
            </a:prstGeom>
            <a:noFill/>
            <a:ln w="38100">
              <a:solidFill>
                <a:srgbClr val="FF9900"/>
              </a:solidFill>
              <a:round/>
              <a:headEnd type="none" w="sm" len="sm"/>
              <a:tailEnd type="triangle" w="lg" len="med"/>
            </a:ln>
          </p:spPr>
        </p:cxnSp>
        <p:cxnSp>
          <p:nvCxnSpPr>
            <p:cNvPr id="113688" name="AutoShape 24"/>
            <p:cNvCxnSpPr>
              <a:cxnSpLocks noChangeShapeType="1"/>
              <a:stCxn id="113683" idx="2"/>
              <a:endCxn id="113685" idx="0"/>
            </p:cNvCxnSpPr>
            <p:nvPr/>
          </p:nvCxnSpPr>
          <p:spPr bwMode="auto">
            <a:xfrm>
              <a:off x="2976" y="3196"/>
              <a:ext cx="0" cy="260"/>
            </a:xfrm>
            <a:prstGeom prst="straightConnector1">
              <a:avLst/>
            </a:prstGeom>
            <a:noFill/>
            <a:ln w="38100">
              <a:solidFill>
                <a:srgbClr val="FF9900"/>
              </a:solidFill>
              <a:round/>
              <a:headEnd type="none" w="sm" len="sm"/>
              <a:tailEnd type="triangle" w="lg" len="med"/>
            </a:ln>
          </p:spPr>
        </p:cxnSp>
        <p:cxnSp>
          <p:nvCxnSpPr>
            <p:cNvPr id="113689" name="AutoShape 25"/>
            <p:cNvCxnSpPr>
              <a:cxnSpLocks noChangeShapeType="1"/>
              <a:stCxn id="113683" idx="1"/>
              <a:endCxn id="113682" idx="3"/>
            </p:cNvCxnSpPr>
            <p:nvPr/>
          </p:nvCxnSpPr>
          <p:spPr bwMode="auto">
            <a:xfrm flipH="1">
              <a:off x="2304" y="3086"/>
              <a:ext cx="192" cy="29"/>
            </a:xfrm>
            <a:prstGeom prst="straightConnector1">
              <a:avLst/>
            </a:prstGeom>
            <a:noFill/>
            <a:ln w="38100">
              <a:solidFill>
                <a:srgbClr val="FF6600"/>
              </a:solidFill>
              <a:round/>
              <a:headEnd type="none" w="sm" len="sm"/>
              <a:tailEnd type="triangle" w="lg" len="med"/>
            </a:ln>
          </p:spPr>
        </p:cxnSp>
      </p:grpSp>
      <p:grpSp>
        <p:nvGrpSpPr>
          <p:cNvPr id="82970" name="Group 26"/>
          <p:cNvGrpSpPr>
            <a:grpSpLocks/>
          </p:cNvGrpSpPr>
          <p:nvPr/>
        </p:nvGrpSpPr>
        <p:grpSpPr bwMode="auto">
          <a:xfrm>
            <a:off x="5486400" y="3733800"/>
            <a:ext cx="1828800" cy="2049463"/>
            <a:chOff x="3456" y="2352"/>
            <a:chExt cx="1152" cy="1291"/>
          </a:xfrm>
        </p:grpSpPr>
        <p:sp>
          <p:nvSpPr>
            <p:cNvPr id="113678" name="Text Box 27"/>
            <p:cNvSpPr txBox="1">
              <a:spLocks noChangeArrowheads="1"/>
            </p:cNvSpPr>
            <p:nvPr/>
          </p:nvSpPr>
          <p:spPr bwMode="auto">
            <a:xfrm>
              <a:off x="3696" y="2352"/>
              <a:ext cx="912" cy="374"/>
            </a:xfrm>
            <a:prstGeom prst="rect">
              <a:avLst/>
            </a:prstGeom>
            <a:solidFill>
              <a:srgbClr val="339966">
                <a:alpha val="50195"/>
              </a:srgbClr>
            </a:solidFill>
            <a:ln w="12700">
              <a:solidFill>
                <a:schemeClr val="tx1"/>
              </a:solidFill>
              <a:miter lim="800000"/>
              <a:headEnd type="none" w="sm" len="sm"/>
              <a:tailEnd type="none" w="lg" len="med"/>
            </a:ln>
          </p:spPr>
          <p:txBody>
            <a:bodyPr lIns="92075" tIns="46038" rIns="92075" bIns="46038">
              <a:spAutoFit/>
            </a:bodyPr>
            <a:lstStyle/>
            <a:p>
              <a:pPr algn="ctr">
                <a:spcBef>
                  <a:spcPct val="50000"/>
                </a:spcBef>
              </a:pPr>
              <a:r>
                <a:rPr lang="en-GB" sz="1600" b="1">
                  <a:latin typeface="Arial" charset="0"/>
                </a:rPr>
                <a:t>Supply of labour</a:t>
              </a:r>
            </a:p>
          </p:txBody>
        </p:sp>
        <p:cxnSp>
          <p:nvCxnSpPr>
            <p:cNvPr id="113679" name="AutoShape 28"/>
            <p:cNvCxnSpPr>
              <a:cxnSpLocks noChangeShapeType="1"/>
              <a:stCxn id="113684" idx="0"/>
              <a:endCxn id="113678" idx="2"/>
            </p:cNvCxnSpPr>
            <p:nvPr/>
          </p:nvCxnSpPr>
          <p:spPr bwMode="auto">
            <a:xfrm flipV="1">
              <a:off x="4152" y="2726"/>
              <a:ext cx="0" cy="202"/>
            </a:xfrm>
            <a:prstGeom prst="straightConnector1">
              <a:avLst/>
            </a:prstGeom>
            <a:noFill/>
            <a:ln w="38100">
              <a:solidFill>
                <a:srgbClr val="00FF00"/>
              </a:solidFill>
              <a:round/>
              <a:headEnd type="none" w="sm" len="sm"/>
              <a:tailEnd type="triangle" w="lg" len="med"/>
            </a:ln>
          </p:spPr>
        </p:cxnSp>
        <p:cxnSp>
          <p:nvCxnSpPr>
            <p:cNvPr id="113680" name="AutoShape 29"/>
            <p:cNvCxnSpPr>
              <a:cxnSpLocks noChangeShapeType="1"/>
              <a:stCxn id="113685" idx="3"/>
              <a:endCxn id="113678" idx="3"/>
            </p:cNvCxnSpPr>
            <p:nvPr/>
          </p:nvCxnSpPr>
          <p:spPr bwMode="auto">
            <a:xfrm flipV="1">
              <a:off x="3456" y="2539"/>
              <a:ext cx="1152" cy="1104"/>
            </a:xfrm>
            <a:prstGeom prst="bentConnector3">
              <a:avLst>
                <a:gd name="adj1" fmla="val 112500"/>
              </a:avLst>
            </a:prstGeom>
            <a:noFill/>
            <a:ln w="38100">
              <a:solidFill>
                <a:srgbClr val="00FF00"/>
              </a:solidFill>
              <a:miter lim="800000"/>
              <a:headEnd type="none" w="sm" len="sm"/>
              <a:tailEnd type="triangle" w="lg" len="med"/>
            </a:ln>
          </p:spPr>
        </p:cxnSp>
        <p:cxnSp>
          <p:nvCxnSpPr>
            <p:cNvPr id="113681" name="AutoShape 30"/>
            <p:cNvCxnSpPr>
              <a:cxnSpLocks noChangeShapeType="1"/>
              <a:stCxn id="113678" idx="1"/>
              <a:endCxn id="113696" idx="3"/>
            </p:cNvCxnSpPr>
            <p:nvPr/>
          </p:nvCxnSpPr>
          <p:spPr bwMode="auto">
            <a:xfrm flipH="1">
              <a:off x="3504" y="2539"/>
              <a:ext cx="192" cy="19"/>
            </a:xfrm>
            <a:prstGeom prst="straightConnector1">
              <a:avLst/>
            </a:prstGeom>
            <a:noFill/>
            <a:ln w="38100">
              <a:solidFill>
                <a:srgbClr val="3366FF"/>
              </a:solidFill>
              <a:round/>
              <a:headEnd type="none" w="sm" len="sm"/>
              <a:tailEnd type="triangle" w="lg" len="med"/>
            </a:ln>
          </p:spPr>
        </p:cxnSp>
      </p:grpSp>
      <p:grpSp>
        <p:nvGrpSpPr>
          <p:cNvPr id="82975" name="Group 31"/>
          <p:cNvGrpSpPr>
            <a:grpSpLocks/>
          </p:cNvGrpSpPr>
          <p:nvPr/>
        </p:nvGrpSpPr>
        <p:grpSpPr bwMode="auto">
          <a:xfrm>
            <a:off x="1828800" y="2460625"/>
            <a:ext cx="1905000" cy="3597275"/>
            <a:chOff x="1152" y="1564"/>
            <a:chExt cx="1200" cy="2266"/>
          </a:xfrm>
        </p:grpSpPr>
        <p:sp>
          <p:nvSpPr>
            <p:cNvPr id="113675" name="Text Box 32"/>
            <p:cNvSpPr txBox="1">
              <a:spLocks noChangeArrowheads="1"/>
            </p:cNvSpPr>
            <p:nvPr/>
          </p:nvSpPr>
          <p:spPr bwMode="auto">
            <a:xfrm>
              <a:off x="1152" y="3456"/>
              <a:ext cx="1200" cy="374"/>
            </a:xfrm>
            <a:prstGeom prst="rect">
              <a:avLst/>
            </a:prstGeom>
            <a:solidFill>
              <a:srgbClr val="FFFF99"/>
            </a:solidFill>
            <a:ln w="12700">
              <a:solidFill>
                <a:schemeClr val="tx1"/>
              </a:solidFill>
              <a:miter lim="800000"/>
              <a:headEnd type="none" w="sm" len="sm"/>
              <a:tailEnd type="none" w="lg" len="med"/>
            </a:ln>
          </p:spPr>
          <p:txBody>
            <a:bodyPr lIns="92075" tIns="46038" rIns="92075" bIns="46038">
              <a:spAutoFit/>
            </a:bodyPr>
            <a:lstStyle/>
            <a:p>
              <a:pPr algn="ctr">
                <a:spcBef>
                  <a:spcPct val="50000"/>
                </a:spcBef>
              </a:pPr>
              <a:r>
                <a:rPr lang="en-GB" sz="1600" b="1">
                  <a:latin typeface="Arial" charset="0"/>
                </a:rPr>
                <a:t>Competitiveness of region</a:t>
              </a:r>
            </a:p>
          </p:txBody>
        </p:sp>
        <p:cxnSp>
          <p:nvCxnSpPr>
            <p:cNvPr id="113676" name="AutoShape 33"/>
            <p:cNvCxnSpPr>
              <a:cxnSpLocks noChangeShapeType="1"/>
              <a:stCxn id="113682" idx="2"/>
              <a:endCxn id="113675" idx="0"/>
            </p:cNvCxnSpPr>
            <p:nvPr/>
          </p:nvCxnSpPr>
          <p:spPr bwMode="auto">
            <a:xfrm>
              <a:off x="1752" y="3302"/>
              <a:ext cx="0" cy="154"/>
            </a:xfrm>
            <a:prstGeom prst="straightConnector1">
              <a:avLst/>
            </a:prstGeom>
            <a:noFill/>
            <a:ln w="38100">
              <a:solidFill>
                <a:srgbClr val="FFFF00"/>
              </a:solidFill>
              <a:round/>
              <a:headEnd type="none" w="sm" len="sm"/>
              <a:tailEnd type="triangle" w="lg" len="med"/>
            </a:ln>
          </p:spPr>
        </p:cxnSp>
        <p:cxnSp>
          <p:nvCxnSpPr>
            <p:cNvPr id="113677" name="AutoShape 34"/>
            <p:cNvCxnSpPr>
              <a:cxnSpLocks noChangeShapeType="1"/>
              <a:stCxn id="113675" idx="2"/>
              <a:endCxn id="113699" idx="1"/>
            </p:cNvCxnSpPr>
            <p:nvPr/>
          </p:nvCxnSpPr>
          <p:spPr bwMode="auto">
            <a:xfrm rot="5400000" flipH="1">
              <a:off x="343" y="2421"/>
              <a:ext cx="2266" cy="552"/>
            </a:xfrm>
            <a:prstGeom prst="bentConnector4">
              <a:avLst>
                <a:gd name="adj1" fmla="val -6356"/>
                <a:gd name="adj2" fmla="val 293870"/>
              </a:avLst>
            </a:prstGeom>
            <a:noFill/>
            <a:ln w="38100">
              <a:solidFill>
                <a:srgbClr val="FFFF00"/>
              </a:solidFill>
              <a:miter lim="800000"/>
              <a:headEnd type="none" w="sm" len="sm"/>
              <a:tailEnd type="triangle" w="lg" len="med"/>
            </a:ln>
          </p:spPr>
        </p:cxnSp>
      </p:grpSp>
      <p:sp>
        <p:nvSpPr>
          <p:cNvPr id="40" name="Rectangle 39"/>
          <p:cNvSpPr/>
          <p:nvPr/>
        </p:nvSpPr>
        <p:spPr>
          <a:xfrm>
            <a:off x="4357688" y="1143000"/>
            <a:ext cx="4572000" cy="2308225"/>
          </a:xfrm>
          <a:prstGeom prst="rect">
            <a:avLst/>
          </a:prstGeom>
        </p:spPr>
        <p:txBody>
          <a:bodyPr>
            <a:spAutoFit/>
          </a:bodyPr>
          <a:lstStyle/>
          <a:p>
            <a:pPr marL="228600" indent="-228600" eaLnBrk="0" hangingPunct="0">
              <a:buFontTx/>
              <a:buAutoNum type="arabicPeriod"/>
              <a:defRPr/>
            </a:pPr>
            <a:r>
              <a:rPr lang="en-GB" sz="1600" dirty="0">
                <a:latin typeface="+mn-lt"/>
                <a:cs typeface="Times New Roman" pitchFamily="18" charset="0"/>
              </a:rPr>
              <a:t>Supply side is endogenous as demand affects the labour market and the supply of output to meet regional and world demand.</a:t>
            </a:r>
          </a:p>
          <a:p>
            <a:pPr marL="228600" indent="-228600" eaLnBrk="0" hangingPunct="0">
              <a:buFontTx/>
              <a:buAutoNum type="arabicPeriod"/>
              <a:defRPr/>
            </a:pPr>
            <a:r>
              <a:rPr lang="en-GB" sz="1600" dirty="0">
                <a:latin typeface="+mn-lt"/>
                <a:cs typeface="Times New Roman" pitchFamily="18" charset="0"/>
              </a:rPr>
              <a:t>Wage rate is determined within the region </a:t>
            </a:r>
            <a:r>
              <a:rPr lang="en-GB" sz="1600" dirty="0">
                <a:latin typeface="+mn-lt"/>
                <a:cs typeface="Times New Roman" pitchFamily="18" charset="0"/>
                <a:sym typeface="Symbol" pitchFamily="18" charset="2"/>
              </a:rPr>
              <a:t></a:t>
            </a:r>
            <a:r>
              <a:rPr lang="en-GB" sz="1600" dirty="0">
                <a:latin typeface="+mn-lt"/>
                <a:cs typeface="Times New Roman" pitchFamily="18" charset="0"/>
              </a:rPr>
              <a:t>as labour market tightens</a:t>
            </a:r>
          </a:p>
          <a:p>
            <a:pPr marL="228600" indent="-228600" eaLnBrk="0" hangingPunct="0">
              <a:buFontTx/>
              <a:buAutoNum type="arabicPeriod"/>
              <a:defRPr/>
            </a:pPr>
            <a:r>
              <a:rPr lang="en-GB" sz="1600" dirty="0">
                <a:latin typeface="+mn-lt"/>
                <a:cs typeface="Times New Roman" pitchFamily="18" charset="0"/>
              </a:rPr>
              <a:t>Increased regional wage rates induces further supply of labour (participation and migration)</a:t>
            </a:r>
          </a:p>
          <a:p>
            <a:pPr marL="228600" indent="-228600" eaLnBrk="0" hangingPunct="0">
              <a:buFontTx/>
              <a:buAutoNum type="arabicPeriod"/>
              <a:defRPr/>
            </a:pPr>
            <a:r>
              <a:rPr lang="en-GB" sz="1600" dirty="0">
                <a:latin typeface="+mn-lt"/>
                <a:cs typeface="Times New Roman" pitchFamily="18" charset="0"/>
              </a:rPr>
              <a:t>Increased regional wage rates reduce competitiveness (production costs </a:t>
            </a:r>
            <a:r>
              <a:rPr lang="en-GB" sz="1600" dirty="0">
                <a:latin typeface="+mn-lt"/>
                <a:cs typeface="Times New Roman" pitchFamily="18" charset="0"/>
                <a:sym typeface="Symbol" pitchFamily="18" charset="2"/>
              </a:rPr>
              <a:t></a:t>
            </a:r>
            <a:r>
              <a:rPr lang="en-GB" sz="1600" dirty="0">
                <a:latin typeface="+mn-lt"/>
                <a:cs typeface="Times New Roman" pitchFamily="18" charset="0"/>
              </a:rPr>
              <a:t>)</a:t>
            </a:r>
            <a:endParaRPr lang="en-US" sz="1600" dirty="0">
              <a:latin typeface="+mn-lt"/>
              <a:cs typeface="+mn-cs"/>
            </a:endParaRPr>
          </a:p>
        </p:txBody>
      </p:sp>
      <p:sp>
        <p:nvSpPr>
          <p:cNvPr id="38" name="TextBox 37"/>
          <p:cNvSpPr txBox="1">
            <a:spLocks noChangeArrowheads="1"/>
          </p:cNvSpPr>
          <p:nvPr/>
        </p:nvSpPr>
        <p:spPr bwMode="auto">
          <a:xfrm>
            <a:off x="6429375" y="5857875"/>
            <a:ext cx="1857375" cy="400050"/>
          </a:xfrm>
          <a:prstGeom prst="rect">
            <a:avLst/>
          </a:prstGeom>
          <a:noFill/>
          <a:ln w="9525">
            <a:noFill/>
            <a:miter lim="800000"/>
            <a:headEnd/>
            <a:tailEnd/>
          </a:ln>
        </p:spPr>
        <p:txBody>
          <a:bodyPr>
            <a:spAutoFit/>
          </a:bodyPr>
          <a:lstStyle/>
          <a:p>
            <a:pPr algn="ctr" eaLnBrk="0" hangingPunct="0"/>
            <a:r>
              <a:rPr lang="en-GB" sz="1000" b="1">
                <a:solidFill>
                  <a:srgbClr val="000099"/>
                </a:solidFill>
                <a:latin typeface="Arial" charset="0"/>
              </a:rPr>
              <a:t>Adapted from Armstrong and Taylor (2000) pp 30</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2947"/>
                                        </p:tgtEl>
                                        <p:attrNameLst>
                                          <p:attrName>style.visibility</p:attrName>
                                        </p:attrNameLst>
                                      </p:cBhvr>
                                      <p:to>
                                        <p:strVal val="visible"/>
                                      </p:to>
                                    </p:set>
                                    <p:anim calcmode="lin" valueType="num">
                                      <p:cBhvr additive="base">
                                        <p:cTn id="7" dur="500" fill="hold"/>
                                        <p:tgtEl>
                                          <p:spTgt spid="82947"/>
                                        </p:tgtEl>
                                        <p:attrNameLst>
                                          <p:attrName>ppt_x</p:attrName>
                                        </p:attrNameLst>
                                      </p:cBhvr>
                                      <p:tavLst>
                                        <p:tav tm="0">
                                          <p:val>
                                            <p:strVal val="0-#ppt_w/2"/>
                                          </p:val>
                                        </p:tav>
                                        <p:tav tm="100000">
                                          <p:val>
                                            <p:strVal val="#ppt_x"/>
                                          </p:val>
                                        </p:tav>
                                      </p:tavLst>
                                    </p:anim>
                                    <p:anim calcmode="lin" valueType="num">
                                      <p:cBhvr additive="base">
                                        <p:cTn id="8" dur="500" fill="hold"/>
                                        <p:tgtEl>
                                          <p:spTgt spid="8294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2951"/>
                                        </p:tgtEl>
                                        <p:attrNameLst>
                                          <p:attrName>style.visibility</p:attrName>
                                        </p:attrNameLst>
                                      </p:cBhvr>
                                      <p:to>
                                        <p:strVal val="visible"/>
                                      </p:to>
                                    </p:set>
                                    <p:anim calcmode="lin" valueType="num">
                                      <p:cBhvr additive="base">
                                        <p:cTn id="13" dur="500" fill="hold"/>
                                        <p:tgtEl>
                                          <p:spTgt spid="82951"/>
                                        </p:tgtEl>
                                        <p:attrNameLst>
                                          <p:attrName>ppt_x</p:attrName>
                                        </p:attrNameLst>
                                      </p:cBhvr>
                                      <p:tavLst>
                                        <p:tav tm="0">
                                          <p:val>
                                            <p:strVal val="0-#ppt_w/2"/>
                                          </p:val>
                                        </p:tav>
                                        <p:tav tm="100000">
                                          <p:val>
                                            <p:strVal val="#ppt_x"/>
                                          </p:val>
                                        </p:tav>
                                      </p:tavLst>
                                    </p:anim>
                                    <p:anim calcmode="lin" valueType="num">
                                      <p:cBhvr additive="base">
                                        <p:cTn id="14" dur="500" fill="hold"/>
                                        <p:tgtEl>
                                          <p:spTgt spid="8295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82961"/>
                                        </p:tgtEl>
                                        <p:attrNameLst>
                                          <p:attrName>style.visibility</p:attrName>
                                        </p:attrNameLst>
                                      </p:cBhvr>
                                      <p:to>
                                        <p:strVal val="visible"/>
                                      </p:to>
                                    </p:set>
                                    <p:anim calcmode="lin" valueType="num">
                                      <p:cBhvr additive="base">
                                        <p:cTn id="19" dur="500" fill="hold"/>
                                        <p:tgtEl>
                                          <p:spTgt spid="82961"/>
                                        </p:tgtEl>
                                        <p:attrNameLst>
                                          <p:attrName>ppt_x</p:attrName>
                                        </p:attrNameLst>
                                      </p:cBhvr>
                                      <p:tavLst>
                                        <p:tav tm="0">
                                          <p:val>
                                            <p:strVal val="0-#ppt_w/2"/>
                                          </p:val>
                                        </p:tav>
                                        <p:tav tm="100000">
                                          <p:val>
                                            <p:strVal val="#ppt_x"/>
                                          </p:val>
                                        </p:tav>
                                      </p:tavLst>
                                    </p:anim>
                                    <p:anim calcmode="lin" valueType="num">
                                      <p:cBhvr additive="base">
                                        <p:cTn id="20" dur="500" fill="hold"/>
                                        <p:tgtEl>
                                          <p:spTgt spid="8296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82970"/>
                                        </p:tgtEl>
                                        <p:attrNameLst>
                                          <p:attrName>style.visibility</p:attrName>
                                        </p:attrNameLst>
                                      </p:cBhvr>
                                      <p:to>
                                        <p:strVal val="visible"/>
                                      </p:to>
                                    </p:set>
                                    <p:anim calcmode="lin" valueType="num">
                                      <p:cBhvr additive="base">
                                        <p:cTn id="25" dur="500" fill="hold"/>
                                        <p:tgtEl>
                                          <p:spTgt spid="82970"/>
                                        </p:tgtEl>
                                        <p:attrNameLst>
                                          <p:attrName>ppt_x</p:attrName>
                                        </p:attrNameLst>
                                      </p:cBhvr>
                                      <p:tavLst>
                                        <p:tav tm="0">
                                          <p:val>
                                            <p:strVal val="0-#ppt_w/2"/>
                                          </p:val>
                                        </p:tav>
                                        <p:tav tm="100000">
                                          <p:val>
                                            <p:strVal val="#ppt_x"/>
                                          </p:val>
                                        </p:tav>
                                      </p:tavLst>
                                    </p:anim>
                                    <p:anim calcmode="lin" valueType="num">
                                      <p:cBhvr additive="base">
                                        <p:cTn id="26" dur="500" fill="hold"/>
                                        <p:tgtEl>
                                          <p:spTgt spid="8297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82975"/>
                                        </p:tgtEl>
                                        <p:attrNameLst>
                                          <p:attrName>style.visibility</p:attrName>
                                        </p:attrNameLst>
                                      </p:cBhvr>
                                      <p:to>
                                        <p:strVal val="visible"/>
                                      </p:to>
                                    </p:set>
                                    <p:anim calcmode="lin" valueType="num">
                                      <p:cBhvr additive="base">
                                        <p:cTn id="31" dur="500" fill="hold"/>
                                        <p:tgtEl>
                                          <p:spTgt spid="82975"/>
                                        </p:tgtEl>
                                        <p:attrNameLst>
                                          <p:attrName>ppt_x</p:attrName>
                                        </p:attrNameLst>
                                      </p:cBhvr>
                                      <p:tavLst>
                                        <p:tav tm="0">
                                          <p:val>
                                            <p:strVal val="0-#ppt_w/2"/>
                                          </p:val>
                                        </p:tav>
                                        <p:tav tm="100000">
                                          <p:val>
                                            <p:strVal val="#ppt_x"/>
                                          </p:val>
                                        </p:tav>
                                      </p:tavLst>
                                    </p:anim>
                                    <p:anim calcmode="lin" valueType="num">
                                      <p:cBhvr additive="base">
                                        <p:cTn id="32" dur="500" fill="hold"/>
                                        <p:tgtEl>
                                          <p:spTgt spid="8297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Footer Placeholder 4"/>
          <p:cNvSpPr>
            <a:spLocks noGrp="1"/>
          </p:cNvSpPr>
          <p:nvPr>
            <p:ph type="ftr" sz="quarter" idx="11"/>
          </p:nvPr>
        </p:nvSpPr>
        <p:spPr>
          <a:noFill/>
        </p:spPr>
        <p:txBody>
          <a:bodyPr/>
          <a:lstStyle/>
          <a:p>
            <a:r>
              <a:rPr lang="en-US"/>
              <a:t>Regional and Local Economics (RALE) 2008 – Lecture 2a</a:t>
            </a:r>
            <a:endParaRPr lang="en-GB" i="0">
              <a:solidFill>
                <a:schemeClr val="tx1"/>
              </a:solidFill>
              <a:latin typeface="Arial" charset="0"/>
            </a:endParaRPr>
          </a:p>
        </p:txBody>
      </p:sp>
      <p:sp>
        <p:nvSpPr>
          <p:cNvPr id="5" name="Slide Number Placeholder 5"/>
          <p:cNvSpPr>
            <a:spLocks noGrp="1"/>
          </p:cNvSpPr>
          <p:nvPr>
            <p:ph type="sldNum" sz="quarter" idx="12"/>
          </p:nvPr>
        </p:nvSpPr>
        <p:spPr/>
        <p:txBody>
          <a:bodyPr/>
          <a:lstStyle/>
          <a:p>
            <a:pPr>
              <a:defRPr/>
            </a:pPr>
            <a:fld id="{29836949-D9CD-45F8-967E-F4A6CAB05EF8}" type="slidenum">
              <a:rPr lang="en-GB"/>
              <a:pPr>
                <a:defRPr/>
              </a:pPr>
              <a:t>15</a:t>
            </a:fld>
            <a:endParaRPr lang="en-GB">
              <a:latin typeface="Times New Roman" pitchFamily="18" charset="0"/>
            </a:endParaRPr>
          </a:p>
        </p:txBody>
      </p:sp>
      <p:sp>
        <p:nvSpPr>
          <p:cNvPr id="115715" name="Rectangle 3"/>
          <p:cNvSpPr>
            <a:spLocks noGrp="1" noChangeArrowheads="1"/>
          </p:cNvSpPr>
          <p:nvPr>
            <p:ph type="body" idx="1"/>
          </p:nvPr>
        </p:nvSpPr>
        <p:spPr>
          <a:xfrm>
            <a:off x="685800" y="1071563"/>
            <a:ext cx="7772400" cy="5072062"/>
          </a:xfrm>
        </p:spPr>
        <p:txBody>
          <a:bodyPr/>
          <a:lstStyle/>
          <a:p>
            <a:pPr>
              <a:lnSpc>
                <a:spcPct val="90000"/>
              </a:lnSpc>
              <a:buFont typeface="Wingdings" pitchFamily="2" charset="2"/>
              <a:buNone/>
            </a:pPr>
            <a:r>
              <a:rPr lang="en-GB" sz="2400" b="1" i="1" smtClean="0">
                <a:solidFill>
                  <a:srgbClr val="660066"/>
                </a:solidFill>
              </a:rPr>
              <a:t>	</a:t>
            </a:r>
            <a:r>
              <a:rPr lang="en-GB" sz="2400" b="1" smtClean="0">
                <a:solidFill>
                  <a:schemeClr val="tx1"/>
                </a:solidFill>
              </a:rPr>
              <a:t>Summary</a:t>
            </a:r>
          </a:p>
          <a:p>
            <a:pPr>
              <a:lnSpc>
                <a:spcPct val="90000"/>
              </a:lnSpc>
              <a:buClr>
                <a:srgbClr val="CC0000"/>
              </a:buClr>
              <a:buFont typeface="Wingdings" pitchFamily="2" charset="2"/>
              <a:buChar char="q"/>
            </a:pPr>
            <a:r>
              <a:rPr lang="en-GB" sz="2000" b="1" smtClean="0">
                <a:solidFill>
                  <a:schemeClr val="tx1"/>
                </a:solidFill>
              </a:rPr>
              <a:t>Cumulative effect on a regional economy is always greater than initial injection but Impact reduces in subsequent rounds</a:t>
            </a:r>
          </a:p>
          <a:p>
            <a:pPr>
              <a:lnSpc>
                <a:spcPct val="90000"/>
              </a:lnSpc>
              <a:buClr>
                <a:srgbClr val="FF0066"/>
              </a:buClr>
              <a:buFont typeface="Wingdings" pitchFamily="2" charset="2"/>
              <a:buChar char="q"/>
            </a:pPr>
            <a:r>
              <a:rPr lang="en-GB" sz="2000" b="1" smtClean="0">
                <a:solidFill>
                  <a:schemeClr val="tx1"/>
                </a:solidFill>
              </a:rPr>
              <a:t>Multiplier combination of </a:t>
            </a:r>
            <a:r>
              <a:rPr lang="en-GB" sz="2000" b="1" u="sng" smtClean="0">
                <a:solidFill>
                  <a:schemeClr val="tx1"/>
                </a:solidFill>
              </a:rPr>
              <a:t>Direct</a:t>
            </a:r>
            <a:r>
              <a:rPr lang="en-GB" sz="2000" b="1" smtClean="0">
                <a:solidFill>
                  <a:schemeClr val="tx1"/>
                </a:solidFill>
              </a:rPr>
              <a:t>, </a:t>
            </a:r>
            <a:r>
              <a:rPr lang="en-GB" sz="2000" b="1" u="sng" smtClean="0">
                <a:solidFill>
                  <a:schemeClr val="tx1"/>
                </a:solidFill>
              </a:rPr>
              <a:t>Indirect</a:t>
            </a:r>
            <a:r>
              <a:rPr lang="en-GB" sz="2000" b="1" smtClean="0">
                <a:solidFill>
                  <a:schemeClr val="tx1"/>
                </a:solidFill>
              </a:rPr>
              <a:t> and </a:t>
            </a:r>
            <a:r>
              <a:rPr lang="en-GB" sz="2000" b="1" u="sng" smtClean="0">
                <a:solidFill>
                  <a:schemeClr val="tx1"/>
                </a:solidFill>
              </a:rPr>
              <a:t>Induced</a:t>
            </a:r>
            <a:r>
              <a:rPr lang="en-GB" sz="2000" b="1" smtClean="0">
                <a:solidFill>
                  <a:schemeClr val="tx1"/>
                </a:solidFill>
              </a:rPr>
              <a:t> effects, there is also a feedback loop.</a:t>
            </a:r>
          </a:p>
          <a:p>
            <a:pPr>
              <a:lnSpc>
                <a:spcPct val="90000"/>
              </a:lnSpc>
              <a:buClr>
                <a:srgbClr val="FF0066"/>
              </a:buClr>
              <a:buFont typeface="Wingdings" pitchFamily="2" charset="2"/>
              <a:buChar char="q"/>
            </a:pPr>
            <a:r>
              <a:rPr lang="en-GB" sz="2000" b="1" smtClean="0">
                <a:solidFill>
                  <a:schemeClr val="tx1"/>
                </a:solidFill>
              </a:rPr>
              <a:t>Keynesian Income Expenditure model is useful for deriving overall regional multipliers. Importance of MPC – size, industry mix, location – can be extended.</a:t>
            </a:r>
          </a:p>
          <a:p>
            <a:pPr>
              <a:lnSpc>
                <a:spcPct val="90000"/>
              </a:lnSpc>
              <a:buClr>
                <a:srgbClr val="FF0066"/>
              </a:buClr>
              <a:buFont typeface="Wingdings" pitchFamily="2" charset="2"/>
              <a:buChar char="q"/>
            </a:pPr>
            <a:r>
              <a:rPr lang="en-GB" sz="2000" b="1" smtClean="0">
                <a:solidFill>
                  <a:schemeClr val="tx1"/>
                </a:solidFill>
              </a:rPr>
              <a:t>Importance of 1</a:t>
            </a:r>
            <a:r>
              <a:rPr lang="en-GB" sz="2000" b="1" baseline="30000" smtClean="0">
                <a:solidFill>
                  <a:schemeClr val="tx1"/>
                </a:solidFill>
              </a:rPr>
              <a:t>st</a:t>
            </a:r>
            <a:r>
              <a:rPr lang="en-GB" sz="2000" b="1" smtClean="0">
                <a:solidFill>
                  <a:schemeClr val="tx1"/>
                </a:solidFill>
              </a:rPr>
              <a:t> round injections – applications, universities, tourism, defence etc.</a:t>
            </a:r>
          </a:p>
          <a:p>
            <a:pPr>
              <a:lnSpc>
                <a:spcPct val="90000"/>
              </a:lnSpc>
              <a:buClr>
                <a:srgbClr val="FF0066"/>
              </a:buClr>
              <a:buFont typeface="Wingdings" pitchFamily="2" charset="2"/>
              <a:buChar char="q"/>
            </a:pPr>
            <a:r>
              <a:rPr lang="en-GB" sz="2000" b="1" smtClean="0">
                <a:solidFill>
                  <a:schemeClr val="tx1"/>
                </a:solidFill>
              </a:rPr>
              <a:t>But there are clear weaknesses in the approach.</a:t>
            </a:r>
          </a:p>
          <a:p>
            <a:pPr>
              <a:lnSpc>
                <a:spcPct val="90000"/>
              </a:lnSpc>
              <a:buClr>
                <a:srgbClr val="FF0066"/>
              </a:buClr>
              <a:buFont typeface="Wingdings" pitchFamily="2" charset="2"/>
              <a:buChar char="q"/>
            </a:pPr>
            <a:r>
              <a:rPr lang="en-GB" sz="2000" b="1" smtClean="0">
                <a:solidFill>
                  <a:schemeClr val="tx1"/>
                </a:solidFill>
              </a:rPr>
              <a:t>Multi-regional model shows the inter-connection between regions, further developments have looked at the feedback effect and the supply-side.</a:t>
            </a:r>
          </a:p>
          <a:p>
            <a:pPr>
              <a:lnSpc>
                <a:spcPct val="90000"/>
              </a:lnSpc>
              <a:buFont typeface="Wingdings" pitchFamily="2" charset="2"/>
              <a:buNone/>
            </a:pPr>
            <a:r>
              <a:rPr lang="en-GB" sz="2400" b="1" smtClean="0">
                <a:solidFill>
                  <a:schemeClr val="tx1"/>
                </a:solidFill>
              </a:rPr>
              <a:t>	</a:t>
            </a:r>
            <a:r>
              <a:rPr lang="en-GB" sz="2000" b="1" smtClean="0">
                <a:solidFill>
                  <a:schemeClr val="tx1"/>
                </a:solidFill>
              </a:rPr>
              <a:t>Next econometric models &amp; input-output analysis</a:t>
            </a:r>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Footer Placeholder 4"/>
          <p:cNvSpPr>
            <a:spLocks noGrp="1"/>
          </p:cNvSpPr>
          <p:nvPr>
            <p:ph type="ftr" sz="quarter" idx="11"/>
          </p:nvPr>
        </p:nvSpPr>
        <p:spPr>
          <a:noFill/>
        </p:spPr>
        <p:txBody>
          <a:bodyPr/>
          <a:lstStyle/>
          <a:p>
            <a:r>
              <a:rPr lang="en-US"/>
              <a:t>Regional and Local Economics (RALE) 2010 – Lecture 2a</a:t>
            </a:r>
            <a:endParaRPr lang="en-GB" i="0">
              <a:solidFill>
                <a:schemeClr val="tx1"/>
              </a:solidFill>
              <a:latin typeface="Arial" charset="0"/>
            </a:endParaRPr>
          </a:p>
        </p:txBody>
      </p:sp>
      <p:sp>
        <p:nvSpPr>
          <p:cNvPr id="5" name="Slide Number Placeholder 5"/>
          <p:cNvSpPr>
            <a:spLocks noGrp="1"/>
          </p:cNvSpPr>
          <p:nvPr>
            <p:ph type="sldNum" sz="quarter" idx="12"/>
          </p:nvPr>
        </p:nvSpPr>
        <p:spPr/>
        <p:txBody>
          <a:bodyPr/>
          <a:lstStyle/>
          <a:p>
            <a:pPr>
              <a:defRPr/>
            </a:pPr>
            <a:fld id="{CE187DBC-EAE8-443B-BF1A-4F506C9AE84C}" type="slidenum">
              <a:rPr lang="en-GB"/>
              <a:pPr>
                <a:defRPr/>
              </a:pPr>
              <a:t>2</a:t>
            </a:fld>
            <a:endParaRPr lang="en-GB">
              <a:latin typeface="Times New Roman" pitchFamily="18" charset="0"/>
            </a:endParaRPr>
          </a:p>
        </p:txBody>
      </p:sp>
      <p:sp>
        <p:nvSpPr>
          <p:cNvPr id="17412" name="Rectangle 3"/>
          <p:cNvSpPr>
            <a:spLocks noGrp="1" noChangeArrowheads="1"/>
          </p:cNvSpPr>
          <p:nvPr>
            <p:ph type="body" idx="1"/>
          </p:nvPr>
        </p:nvSpPr>
        <p:spPr>
          <a:xfrm>
            <a:off x="304800" y="1066800"/>
            <a:ext cx="7772400" cy="5105400"/>
          </a:xfrm>
        </p:spPr>
        <p:txBody>
          <a:bodyPr/>
          <a:lstStyle/>
          <a:p>
            <a:pPr marL="533400" indent="-533400" algn="ctr">
              <a:lnSpc>
                <a:spcPct val="140000"/>
              </a:lnSpc>
              <a:buClr>
                <a:schemeClr val="tx2"/>
              </a:buClr>
              <a:buFont typeface="Wingdings" pitchFamily="2" charset="2"/>
              <a:buNone/>
            </a:pPr>
            <a:r>
              <a:rPr lang="en-GB" sz="2400" b="1" smtClean="0">
                <a:solidFill>
                  <a:schemeClr val="tx1"/>
                </a:solidFill>
              </a:rPr>
              <a:t>RALE - Lecture 2a</a:t>
            </a:r>
          </a:p>
          <a:p>
            <a:pPr marL="533400" indent="-533400">
              <a:lnSpc>
                <a:spcPct val="110000"/>
              </a:lnSpc>
              <a:buClr>
                <a:schemeClr val="tx2"/>
              </a:buClr>
              <a:buFont typeface="Wingdings" pitchFamily="2" charset="2"/>
              <a:buNone/>
            </a:pPr>
            <a:r>
              <a:rPr lang="en-GB" sz="2000" b="1" smtClean="0">
                <a:solidFill>
                  <a:schemeClr val="tx1"/>
                </a:solidFill>
              </a:rPr>
              <a:t>Last week: Introduction and profiling the local economy </a:t>
            </a:r>
          </a:p>
          <a:p>
            <a:pPr marL="533400" indent="-533400">
              <a:lnSpc>
                <a:spcPct val="110000"/>
              </a:lnSpc>
              <a:buClr>
                <a:schemeClr val="tx2"/>
              </a:buClr>
              <a:buFont typeface="Wingdings" pitchFamily="2" charset="2"/>
              <a:buNone/>
            </a:pPr>
            <a:r>
              <a:rPr lang="en-GB" sz="2000" b="1" smtClean="0">
                <a:solidFill>
                  <a:schemeClr val="tx1"/>
                </a:solidFill>
              </a:rPr>
              <a:t>This week: part a) Multipliers &amp; output models </a:t>
            </a:r>
          </a:p>
          <a:p>
            <a:pPr marL="533400" indent="-533400">
              <a:lnSpc>
                <a:spcPct val="110000"/>
              </a:lnSpc>
              <a:buClr>
                <a:schemeClr val="tx2"/>
              </a:buClr>
              <a:buFont typeface="Wingdings" pitchFamily="2" charset="2"/>
              <a:buNone/>
            </a:pPr>
            <a:r>
              <a:rPr lang="en-GB" sz="2000" b="1" smtClean="0">
                <a:solidFill>
                  <a:schemeClr val="tx1"/>
                </a:solidFill>
              </a:rPr>
              <a:t>and part b) econometric models &amp; input-output analysis</a:t>
            </a:r>
          </a:p>
          <a:p>
            <a:pPr marL="533400" indent="-533400">
              <a:lnSpc>
                <a:spcPct val="110000"/>
              </a:lnSpc>
              <a:buClr>
                <a:schemeClr val="tx2"/>
              </a:buClr>
              <a:buFont typeface="Wingdings" pitchFamily="2" charset="2"/>
              <a:buNone/>
            </a:pPr>
            <a:r>
              <a:rPr lang="en-GB" sz="2000" b="1" smtClean="0">
                <a:solidFill>
                  <a:schemeClr val="tx1"/>
                </a:solidFill>
              </a:rPr>
              <a:t>Aim </a:t>
            </a:r>
          </a:p>
          <a:p>
            <a:pPr marL="533400" indent="-533400">
              <a:lnSpc>
                <a:spcPct val="110000"/>
              </a:lnSpc>
              <a:buClr>
                <a:schemeClr val="tx2"/>
              </a:buClr>
            </a:pPr>
            <a:r>
              <a:rPr lang="en-GB" sz="2000" b="1" smtClean="0">
                <a:solidFill>
                  <a:schemeClr val="tx1"/>
                </a:solidFill>
              </a:rPr>
              <a:t>To understand how </a:t>
            </a:r>
            <a:r>
              <a:rPr lang="en-GB" sz="2000" b="1" u="sng" smtClean="0">
                <a:solidFill>
                  <a:schemeClr val="tx1"/>
                </a:solidFill>
              </a:rPr>
              <a:t>all</a:t>
            </a:r>
            <a:r>
              <a:rPr lang="en-GB" sz="2000" b="1" smtClean="0">
                <a:solidFill>
                  <a:schemeClr val="tx1"/>
                </a:solidFill>
              </a:rPr>
              <a:t> or </a:t>
            </a:r>
            <a:r>
              <a:rPr lang="en-GB" sz="2000" b="1" u="sng" smtClean="0">
                <a:solidFill>
                  <a:schemeClr val="tx1"/>
                </a:solidFill>
              </a:rPr>
              <a:t>some</a:t>
            </a:r>
            <a:r>
              <a:rPr lang="en-GB" sz="2000" b="1" smtClean="0">
                <a:solidFill>
                  <a:schemeClr val="tx1"/>
                </a:solidFill>
              </a:rPr>
              <a:t> of the economic activity in a local economy is measured. </a:t>
            </a:r>
          </a:p>
          <a:p>
            <a:pPr marL="533400" indent="-533400">
              <a:lnSpc>
                <a:spcPct val="110000"/>
              </a:lnSpc>
              <a:buClr>
                <a:schemeClr val="tx2"/>
              </a:buClr>
              <a:buFont typeface="Wingdings" pitchFamily="2" charset="2"/>
              <a:buNone/>
            </a:pPr>
            <a:r>
              <a:rPr lang="en-GB" sz="2400" b="1" smtClean="0">
                <a:solidFill>
                  <a:schemeClr val="tx1"/>
                </a:solidFill>
              </a:rPr>
              <a:t>Objective </a:t>
            </a:r>
          </a:p>
          <a:p>
            <a:pPr marL="533400" indent="-533400">
              <a:lnSpc>
                <a:spcPct val="110000"/>
              </a:lnSpc>
              <a:buClr>
                <a:schemeClr val="tx2"/>
              </a:buClr>
            </a:pPr>
            <a:r>
              <a:rPr lang="en-GB" sz="2000" b="1" smtClean="0">
                <a:solidFill>
                  <a:schemeClr val="tx1"/>
                </a:solidFill>
              </a:rPr>
              <a:t>To be able to understand the multiplier concept</a:t>
            </a:r>
          </a:p>
          <a:p>
            <a:pPr marL="533400" indent="-533400">
              <a:lnSpc>
                <a:spcPct val="110000"/>
              </a:lnSpc>
              <a:buClr>
                <a:schemeClr val="tx2"/>
              </a:buClr>
            </a:pPr>
            <a:r>
              <a:rPr lang="en-GB" sz="2000" b="1" smtClean="0">
                <a:solidFill>
                  <a:schemeClr val="tx1"/>
                </a:solidFill>
              </a:rPr>
              <a:t>To be familiar with applications of multiplier analysis, its strengths and weaknesses</a:t>
            </a:r>
          </a:p>
          <a:p>
            <a:pPr marL="533400" indent="-533400">
              <a:lnSpc>
                <a:spcPct val="110000"/>
              </a:lnSpc>
              <a:buClr>
                <a:schemeClr val="tx2"/>
              </a:buClr>
            </a:pPr>
            <a:r>
              <a:rPr lang="en-GB" sz="2000" b="1" smtClean="0">
                <a:solidFill>
                  <a:schemeClr val="tx1"/>
                </a:solidFill>
                <a:cs typeface="Times New Roman" pitchFamily="18" charset="0"/>
              </a:rPr>
              <a:t>To be aware of more sophisticated models of income determination</a:t>
            </a:r>
          </a:p>
          <a:p>
            <a:pPr marL="533400" indent="-533400">
              <a:buClr>
                <a:schemeClr val="tx2"/>
              </a:buClr>
              <a:buFont typeface="Wingdings" pitchFamily="2" charset="2"/>
              <a:buNone/>
            </a:pPr>
            <a:endParaRPr lang="en-GB" sz="2000" b="1" smtClean="0"/>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7" name="Footer Placeholder 4"/>
          <p:cNvSpPr>
            <a:spLocks noGrp="1"/>
          </p:cNvSpPr>
          <p:nvPr>
            <p:ph type="ftr" sz="quarter" idx="11"/>
          </p:nvPr>
        </p:nvSpPr>
        <p:spPr>
          <a:noFill/>
        </p:spPr>
        <p:txBody>
          <a:bodyPr/>
          <a:lstStyle/>
          <a:p>
            <a:r>
              <a:rPr lang="en-US"/>
              <a:t>Regional and Local Economics (RALE) 2008 – Lecture 2a</a:t>
            </a:r>
            <a:endParaRPr lang="en-GB" i="0">
              <a:solidFill>
                <a:schemeClr val="tx1"/>
              </a:solidFill>
              <a:latin typeface="Arial" charset="0"/>
            </a:endParaRPr>
          </a:p>
        </p:txBody>
      </p:sp>
      <p:sp>
        <p:nvSpPr>
          <p:cNvPr id="21" name="Slide Number Placeholder 5"/>
          <p:cNvSpPr>
            <a:spLocks noGrp="1"/>
          </p:cNvSpPr>
          <p:nvPr>
            <p:ph type="sldNum" sz="quarter" idx="12"/>
          </p:nvPr>
        </p:nvSpPr>
        <p:spPr/>
        <p:txBody>
          <a:bodyPr/>
          <a:lstStyle/>
          <a:p>
            <a:pPr>
              <a:defRPr/>
            </a:pPr>
            <a:fld id="{22CDC4F1-DA24-4A42-A2C0-CD56BC034846}" type="slidenum">
              <a:rPr lang="en-GB"/>
              <a:pPr>
                <a:defRPr/>
              </a:pPr>
              <a:t>3</a:t>
            </a:fld>
            <a:endParaRPr lang="en-GB" dirty="0">
              <a:latin typeface="Times New Roman" pitchFamily="18" charset="0"/>
            </a:endParaRPr>
          </a:p>
        </p:txBody>
      </p:sp>
      <p:sp>
        <p:nvSpPr>
          <p:cNvPr id="19459" name="Rectangle 3"/>
          <p:cNvSpPr>
            <a:spLocks noGrp="1" noChangeArrowheads="1"/>
          </p:cNvSpPr>
          <p:nvPr>
            <p:ph type="body" idx="1"/>
          </p:nvPr>
        </p:nvSpPr>
        <p:spPr>
          <a:xfrm>
            <a:off x="428625" y="928688"/>
            <a:ext cx="7162800" cy="1362075"/>
          </a:xfrm>
        </p:spPr>
        <p:txBody>
          <a:bodyPr/>
          <a:lstStyle/>
          <a:p>
            <a:pPr>
              <a:lnSpc>
                <a:spcPct val="90000"/>
              </a:lnSpc>
              <a:buFont typeface="Wingdings" pitchFamily="2" charset="2"/>
              <a:buNone/>
            </a:pPr>
            <a:r>
              <a:rPr lang="en-GB" sz="2400" b="1" smtClean="0">
                <a:solidFill>
                  <a:schemeClr val="tx1"/>
                </a:solidFill>
              </a:rPr>
              <a:t>The Multiplier Concept </a:t>
            </a:r>
            <a:r>
              <a:rPr lang="en-GB" sz="2000" b="1" i="1" smtClean="0">
                <a:solidFill>
                  <a:schemeClr val="tx1"/>
                </a:solidFill>
              </a:rPr>
              <a:t>Based on the idea that the CUMULATIVE EFFECT of an injection is greater than the INITIAL IMPACT. </a:t>
            </a:r>
            <a:r>
              <a:rPr lang="en-GB" sz="2400" i="1" smtClean="0">
                <a:solidFill>
                  <a:schemeClr val="tx1"/>
                </a:solidFill>
              </a:rPr>
              <a:t>There are 4 Main effects when a new business starts up</a:t>
            </a:r>
          </a:p>
          <a:p>
            <a:pPr>
              <a:lnSpc>
                <a:spcPct val="120000"/>
              </a:lnSpc>
              <a:buClr>
                <a:schemeClr val="tx1"/>
              </a:buClr>
              <a:buFont typeface="Wingdings" pitchFamily="2" charset="2"/>
              <a:buChar char="§"/>
            </a:pPr>
            <a:endParaRPr lang="en-GB" sz="2000" b="1" i="1" u="sng" smtClean="0">
              <a:solidFill>
                <a:srgbClr val="660066"/>
              </a:solidFill>
            </a:endParaRPr>
          </a:p>
          <a:p>
            <a:pPr>
              <a:lnSpc>
                <a:spcPct val="120000"/>
              </a:lnSpc>
              <a:buClr>
                <a:schemeClr val="tx1"/>
              </a:buClr>
              <a:buFont typeface="Wingdings" pitchFamily="2" charset="2"/>
              <a:buChar char="§"/>
            </a:pPr>
            <a:endParaRPr lang="en-GB" sz="2000" b="1" i="1" u="sng" smtClean="0">
              <a:solidFill>
                <a:srgbClr val="660066"/>
              </a:solidFill>
            </a:endParaRPr>
          </a:p>
        </p:txBody>
      </p:sp>
      <p:grpSp>
        <p:nvGrpSpPr>
          <p:cNvPr id="59" name="Group 58"/>
          <p:cNvGrpSpPr>
            <a:grpSpLocks/>
          </p:cNvGrpSpPr>
          <p:nvPr/>
        </p:nvGrpSpPr>
        <p:grpSpPr bwMode="auto">
          <a:xfrm>
            <a:off x="285750" y="4000500"/>
            <a:ext cx="8062913" cy="2100263"/>
            <a:chOff x="285720" y="4000504"/>
            <a:chExt cx="8062954" cy="2100274"/>
          </a:xfrm>
        </p:grpSpPr>
        <p:sp>
          <p:nvSpPr>
            <p:cNvPr id="19481" name="Text Box 86"/>
            <p:cNvSpPr txBox="1">
              <a:spLocks noChangeArrowheads="1"/>
            </p:cNvSpPr>
            <p:nvPr/>
          </p:nvSpPr>
          <p:spPr bwMode="auto">
            <a:xfrm>
              <a:off x="285720" y="4000504"/>
              <a:ext cx="3048000" cy="1200971"/>
            </a:xfrm>
            <a:prstGeom prst="rect">
              <a:avLst/>
            </a:prstGeom>
            <a:noFill/>
            <a:ln w="50800">
              <a:noFill/>
              <a:miter lim="800000"/>
              <a:headEnd type="none" w="sm" len="sm"/>
              <a:tailEnd type="none" w="sm" len="sm"/>
            </a:ln>
          </p:spPr>
          <p:txBody>
            <a:bodyPr lIns="92075" tIns="46038" rIns="92075" bIns="46038">
              <a:spAutoFit/>
            </a:bodyPr>
            <a:lstStyle/>
            <a:p>
              <a:pPr eaLnBrk="0" hangingPunct="0">
                <a:spcBef>
                  <a:spcPct val="20000"/>
                </a:spcBef>
                <a:buClr>
                  <a:schemeClr val="tx1"/>
                </a:buClr>
                <a:buFont typeface="Wingdings" pitchFamily="2" charset="2"/>
                <a:buNone/>
              </a:pPr>
              <a:r>
                <a:rPr lang="en-GB" sz="1800" b="1" i="1">
                  <a:solidFill>
                    <a:srgbClr val="A50021"/>
                  </a:solidFill>
                  <a:latin typeface="Arial" charset="0"/>
                </a:rPr>
                <a:t>3. Induced effect –via the household spending locally by staff of the new plant</a:t>
              </a:r>
              <a:endParaRPr lang="en-GB">
                <a:solidFill>
                  <a:srgbClr val="A50021"/>
                </a:solidFill>
              </a:endParaRPr>
            </a:p>
          </p:txBody>
        </p:sp>
        <p:cxnSp>
          <p:nvCxnSpPr>
            <p:cNvPr id="19482" name="AutoShape 91"/>
            <p:cNvCxnSpPr>
              <a:cxnSpLocks noChangeShapeType="1"/>
            </p:cNvCxnSpPr>
            <p:nvPr/>
          </p:nvCxnSpPr>
          <p:spPr bwMode="auto">
            <a:xfrm rot="5400000">
              <a:off x="6650245" y="4279713"/>
              <a:ext cx="1406133" cy="1990724"/>
            </a:xfrm>
            <a:prstGeom prst="bentConnector3">
              <a:avLst>
                <a:gd name="adj1" fmla="val 116259"/>
              </a:avLst>
            </a:prstGeom>
            <a:noFill/>
            <a:ln w="50800">
              <a:solidFill>
                <a:srgbClr val="A50021"/>
              </a:solidFill>
              <a:prstDash val="sysDot"/>
              <a:miter lim="800000"/>
              <a:headEnd type="none" w="sm" len="sm"/>
              <a:tailEnd type="triangle" w="sm" len="sm"/>
            </a:ln>
          </p:spPr>
        </p:cxnSp>
        <p:sp>
          <p:nvSpPr>
            <p:cNvPr id="19483" name="Text Box 99"/>
            <p:cNvSpPr txBox="1">
              <a:spLocks noChangeArrowheads="1"/>
            </p:cNvSpPr>
            <p:nvPr/>
          </p:nvSpPr>
          <p:spPr bwMode="auto">
            <a:xfrm>
              <a:off x="7429520" y="5643578"/>
              <a:ext cx="354013" cy="457200"/>
            </a:xfrm>
            <a:prstGeom prst="rect">
              <a:avLst/>
            </a:prstGeom>
            <a:noFill/>
            <a:ln w="50800">
              <a:noFill/>
              <a:miter lim="800000"/>
              <a:headEnd type="none" w="sm" len="sm"/>
              <a:tailEnd type="none" w="sm" len="sm"/>
            </a:ln>
          </p:spPr>
          <p:txBody>
            <a:bodyPr wrap="none" lIns="92075" tIns="46038" rIns="92075" bIns="46038">
              <a:spAutoFit/>
            </a:bodyPr>
            <a:lstStyle/>
            <a:p>
              <a:pPr eaLnBrk="0" hangingPunct="0"/>
              <a:r>
                <a:rPr lang="en-GB" b="1">
                  <a:latin typeface="Arial" charset="0"/>
                </a:rPr>
                <a:t>3</a:t>
              </a:r>
            </a:p>
          </p:txBody>
        </p:sp>
      </p:grpSp>
      <p:grpSp>
        <p:nvGrpSpPr>
          <p:cNvPr id="58" name="Group 57"/>
          <p:cNvGrpSpPr>
            <a:grpSpLocks/>
          </p:cNvGrpSpPr>
          <p:nvPr/>
        </p:nvGrpSpPr>
        <p:grpSpPr bwMode="auto">
          <a:xfrm>
            <a:off x="214313" y="2786063"/>
            <a:ext cx="6715125" cy="3235325"/>
            <a:chOff x="214282" y="2786058"/>
            <a:chExt cx="6715172" cy="3235401"/>
          </a:xfrm>
        </p:grpSpPr>
        <p:sp>
          <p:nvSpPr>
            <p:cNvPr id="19476" name="Text Box 81"/>
            <p:cNvSpPr txBox="1">
              <a:spLocks noChangeArrowheads="1"/>
            </p:cNvSpPr>
            <p:nvPr/>
          </p:nvSpPr>
          <p:spPr bwMode="auto">
            <a:xfrm>
              <a:off x="214282" y="3071810"/>
              <a:ext cx="3505200" cy="979372"/>
            </a:xfrm>
            <a:prstGeom prst="rect">
              <a:avLst/>
            </a:prstGeom>
            <a:noFill/>
            <a:ln w="50800">
              <a:noFill/>
              <a:miter lim="800000"/>
              <a:headEnd type="none" w="sm" len="sm"/>
              <a:tailEnd type="none" w="sm" len="sm"/>
            </a:ln>
          </p:spPr>
          <p:txBody>
            <a:bodyPr lIns="92075" tIns="46038" rIns="92075" bIns="46038">
              <a:spAutoFit/>
            </a:bodyPr>
            <a:lstStyle/>
            <a:p>
              <a:pPr eaLnBrk="0" hangingPunct="0">
                <a:spcBef>
                  <a:spcPct val="20000"/>
                </a:spcBef>
                <a:buClr>
                  <a:schemeClr val="tx1"/>
                </a:buClr>
                <a:buFont typeface="Wingdings" pitchFamily="2" charset="2"/>
                <a:buNone/>
              </a:pPr>
              <a:r>
                <a:rPr lang="en-GB" sz="1800" b="1" i="1">
                  <a:solidFill>
                    <a:srgbClr val="009900"/>
                  </a:solidFill>
                  <a:latin typeface="Arial" charset="0"/>
                </a:rPr>
                <a:t>2. Indirect effect - via goods &amp; </a:t>
              </a:r>
            </a:p>
            <a:p>
              <a:pPr eaLnBrk="0" hangingPunct="0">
                <a:spcBef>
                  <a:spcPct val="20000"/>
                </a:spcBef>
                <a:buClr>
                  <a:schemeClr val="tx1"/>
                </a:buClr>
                <a:buFont typeface="Wingdings" pitchFamily="2" charset="2"/>
                <a:buNone/>
              </a:pPr>
              <a:r>
                <a:rPr lang="en-GB" sz="1800" b="1" i="1">
                  <a:solidFill>
                    <a:srgbClr val="009900"/>
                  </a:solidFill>
                  <a:latin typeface="Arial" charset="0"/>
                </a:rPr>
                <a:t>services directly purchased by the new company</a:t>
              </a:r>
              <a:endParaRPr lang="en-GB">
                <a:solidFill>
                  <a:srgbClr val="009900"/>
                </a:solidFill>
              </a:endParaRPr>
            </a:p>
          </p:txBody>
        </p:sp>
        <p:grpSp>
          <p:nvGrpSpPr>
            <p:cNvPr id="19477" name="Group 52"/>
            <p:cNvGrpSpPr>
              <a:grpSpLocks/>
            </p:cNvGrpSpPr>
            <p:nvPr/>
          </p:nvGrpSpPr>
          <p:grpSpPr bwMode="auto">
            <a:xfrm>
              <a:off x="4643438" y="2786058"/>
              <a:ext cx="2286016" cy="3235401"/>
              <a:chOff x="4643438" y="2786058"/>
              <a:chExt cx="2286016" cy="3235401"/>
            </a:xfrm>
          </p:grpSpPr>
          <p:sp>
            <p:nvSpPr>
              <p:cNvPr id="19478" name="Text Box 84"/>
              <p:cNvSpPr txBox="1">
                <a:spLocks noChangeArrowheads="1"/>
              </p:cNvSpPr>
              <p:nvPr/>
            </p:nvSpPr>
            <p:spPr bwMode="auto">
              <a:xfrm>
                <a:off x="5000628" y="4143380"/>
                <a:ext cx="1928826" cy="1878079"/>
              </a:xfrm>
              <a:prstGeom prst="rect">
                <a:avLst/>
              </a:prstGeom>
              <a:blipFill dpi="0" rotWithShape="1">
                <a:blip r:embed="rId3"/>
                <a:srcRect/>
                <a:stretch>
                  <a:fillRect/>
                </a:stretch>
              </a:blipFill>
              <a:ln w="31750">
                <a:solidFill>
                  <a:srgbClr val="33CC33"/>
                </a:solidFill>
                <a:miter lim="800000"/>
                <a:headEnd type="none" w="sm" len="sm"/>
                <a:tailEnd type="none" w="sm" len="sm"/>
              </a:ln>
            </p:spPr>
            <p:txBody>
              <a:bodyPr lIns="92075" tIns="46038" rIns="92075" bIns="46038">
                <a:spAutoFit/>
              </a:bodyPr>
              <a:lstStyle/>
              <a:p>
                <a:pPr algn="ctr" eaLnBrk="0" hangingPunct="0"/>
                <a:endParaRPr lang="en-GB" sz="1800">
                  <a:latin typeface="Arial" charset="0"/>
                </a:endParaRPr>
              </a:p>
              <a:p>
                <a:pPr algn="ctr" eaLnBrk="0" hangingPunct="0"/>
                <a:r>
                  <a:rPr lang="en-GB" sz="2000" b="1">
                    <a:solidFill>
                      <a:srgbClr val="000099"/>
                    </a:solidFill>
                    <a:latin typeface="Arial" charset="0"/>
                  </a:rPr>
                  <a:t>Buys goods &amp; services from other companies</a:t>
                </a:r>
              </a:p>
              <a:p>
                <a:pPr algn="ctr" eaLnBrk="0" hangingPunct="0"/>
                <a:endParaRPr lang="en-GB" sz="1800">
                  <a:latin typeface="Arial" charset="0"/>
                </a:endParaRPr>
              </a:p>
            </p:txBody>
          </p:sp>
          <p:cxnSp>
            <p:nvCxnSpPr>
              <p:cNvPr id="19479" name="AutoShape 88"/>
              <p:cNvCxnSpPr>
                <a:cxnSpLocks noChangeShapeType="1"/>
                <a:stCxn id="23" idx="1"/>
                <a:endCxn id="19478" idx="0"/>
              </p:cNvCxnSpPr>
              <p:nvPr/>
            </p:nvCxnSpPr>
            <p:spPr bwMode="auto">
              <a:xfrm rot="10800000" flipH="1" flipV="1">
                <a:off x="5143503" y="2786058"/>
                <a:ext cx="821537" cy="1357322"/>
              </a:xfrm>
              <a:prstGeom prst="bentConnector4">
                <a:avLst>
                  <a:gd name="adj1" fmla="val -27824"/>
                  <a:gd name="adj2" fmla="val 78949"/>
                </a:avLst>
              </a:prstGeom>
              <a:noFill/>
              <a:ln w="50800">
                <a:solidFill>
                  <a:srgbClr val="33CC33"/>
                </a:solidFill>
                <a:miter lim="800000"/>
                <a:headEnd type="none" w="sm" len="sm"/>
                <a:tailEnd type="triangle" w="sm" len="sm"/>
              </a:ln>
            </p:spPr>
          </p:cxnSp>
          <p:sp>
            <p:nvSpPr>
              <p:cNvPr id="19480" name="Text Box 101"/>
              <p:cNvSpPr txBox="1">
                <a:spLocks noChangeArrowheads="1"/>
              </p:cNvSpPr>
              <p:nvPr/>
            </p:nvSpPr>
            <p:spPr bwMode="auto">
              <a:xfrm>
                <a:off x="4643438" y="3071810"/>
                <a:ext cx="354013" cy="457200"/>
              </a:xfrm>
              <a:prstGeom prst="rect">
                <a:avLst/>
              </a:prstGeom>
              <a:noFill/>
              <a:ln w="50800">
                <a:noFill/>
                <a:miter lim="800000"/>
                <a:headEnd type="none" w="sm" len="sm"/>
                <a:tailEnd type="none" w="sm" len="sm"/>
              </a:ln>
            </p:spPr>
            <p:txBody>
              <a:bodyPr wrap="none" lIns="92075" tIns="46038" rIns="92075" bIns="46038">
                <a:spAutoFit/>
              </a:bodyPr>
              <a:lstStyle/>
              <a:p>
                <a:pPr eaLnBrk="0" hangingPunct="0"/>
                <a:r>
                  <a:rPr lang="en-GB" b="1">
                    <a:latin typeface="Arial" charset="0"/>
                  </a:rPr>
                  <a:t>2</a:t>
                </a:r>
              </a:p>
            </p:txBody>
          </p:sp>
        </p:grpSp>
      </p:grpSp>
      <p:sp>
        <p:nvSpPr>
          <p:cNvPr id="23" name="Text Box 79"/>
          <p:cNvSpPr txBox="1">
            <a:spLocks noChangeArrowheads="1"/>
          </p:cNvSpPr>
          <p:nvPr/>
        </p:nvSpPr>
        <p:spPr bwMode="auto">
          <a:xfrm>
            <a:off x="5143500" y="2000250"/>
            <a:ext cx="1676400" cy="1571625"/>
          </a:xfrm>
          <a:prstGeom prst="rect">
            <a:avLst/>
          </a:prstGeom>
          <a:blipFill dpi="0" rotWithShape="1">
            <a:blip r:embed="rId4"/>
            <a:srcRect/>
            <a:stretch>
              <a:fillRect/>
            </a:stretch>
          </a:blipFill>
          <a:ln w="31750">
            <a:solidFill>
              <a:schemeClr val="tx1"/>
            </a:solidFill>
            <a:miter lim="800000"/>
            <a:headEnd type="none" w="sm" len="sm"/>
            <a:tailEnd type="none" w="sm" len="sm"/>
          </a:ln>
        </p:spPr>
        <p:txBody>
          <a:bodyPr lIns="92075" tIns="46038" rIns="92075" bIns="46038">
            <a:spAutoFit/>
          </a:bodyPr>
          <a:lstStyle/>
          <a:p>
            <a:pPr algn="ctr" eaLnBrk="0" hangingPunct="0"/>
            <a:endParaRPr lang="en-GB" sz="1800">
              <a:solidFill>
                <a:schemeClr val="bg1"/>
              </a:solidFill>
              <a:latin typeface="Arial" charset="0"/>
            </a:endParaRPr>
          </a:p>
          <a:p>
            <a:pPr algn="ctr" eaLnBrk="0" hangingPunct="0"/>
            <a:r>
              <a:rPr lang="en-GB" sz="2000" b="1">
                <a:solidFill>
                  <a:schemeClr val="bg1"/>
                </a:solidFill>
                <a:latin typeface="Arial" charset="0"/>
              </a:rPr>
              <a:t>New Business starts up</a:t>
            </a:r>
          </a:p>
          <a:p>
            <a:pPr algn="ctr" eaLnBrk="0" hangingPunct="0"/>
            <a:endParaRPr lang="en-GB" sz="1800">
              <a:solidFill>
                <a:schemeClr val="bg1"/>
              </a:solidFill>
              <a:latin typeface="Arial" charset="0"/>
            </a:endParaRPr>
          </a:p>
        </p:txBody>
      </p:sp>
      <p:grpSp>
        <p:nvGrpSpPr>
          <p:cNvPr id="57" name="Group 56"/>
          <p:cNvGrpSpPr>
            <a:grpSpLocks/>
          </p:cNvGrpSpPr>
          <p:nvPr/>
        </p:nvGrpSpPr>
        <p:grpSpPr bwMode="auto">
          <a:xfrm>
            <a:off x="285750" y="1928813"/>
            <a:ext cx="8553450" cy="2686050"/>
            <a:chOff x="285720" y="1928802"/>
            <a:chExt cx="8553480" cy="2686524"/>
          </a:xfrm>
        </p:grpSpPr>
        <p:sp>
          <p:nvSpPr>
            <p:cNvPr id="19470" name="Text Box 80"/>
            <p:cNvSpPr txBox="1">
              <a:spLocks noChangeArrowheads="1"/>
            </p:cNvSpPr>
            <p:nvPr/>
          </p:nvSpPr>
          <p:spPr bwMode="auto">
            <a:xfrm>
              <a:off x="285720" y="2500306"/>
              <a:ext cx="3254375" cy="641350"/>
            </a:xfrm>
            <a:prstGeom prst="rect">
              <a:avLst/>
            </a:prstGeom>
            <a:noFill/>
            <a:ln w="50800">
              <a:noFill/>
              <a:miter lim="800000"/>
              <a:headEnd type="none" w="sm" len="sm"/>
              <a:tailEnd type="none" w="sm" len="sm"/>
            </a:ln>
          </p:spPr>
          <p:txBody>
            <a:bodyPr lIns="92075" tIns="46038" rIns="92075" bIns="46038">
              <a:spAutoFit/>
            </a:bodyPr>
            <a:lstStyle/>
            <a:p>
              <a:pPr eaLnBrk="0" hangingPunct="0">
                <a:spcBef>
                  <a:spcPct val="50000"/>
                </a:spcBef>
              </a:pPr>
              <a:r>
                <a:rPr lang="en-GB" sz="1800" b="1" i="1">
                  <a:solidFill>
                    <a:srgbClr val="000099"/>
                  </a:solidFill>
                  <a:latin typeface="Arial" charset="0"/>
                </a:rPr>
                <a:t>1. Direct effect - Jobs &amp; output from the new plant</a:t>
              </a:r>
            </a:p>
          </p:txBody>
        </p:sp>
        <p:grpSp>
          <p:nvGrpSpPr>
            <p:cNvPr id="19471" name="Group 51"/>
            <p:cNvGrpSpPr>
              <a:grpSpLocks/>
            </p:cNvGrpSpPr>
            <p:nvPr/>
          </p:nvGrpSpPr>
          <p:grpSpPr bwMode="auto">
            <a:xfrm>
              <a:off x="6819904" y="1928802"/>
              <a:ext cx="2019296" cy="2686524"/>
              <a:chOff x="6819904" y="1928802"/>
              <a:chExt cx="2019296" cy="2686524"/>
            </a:xfrm>
          </p:grpSpPr>
          <p:sp>
            <p:nvSpPr>
              <p:cNvPr id="19472" name="Text Box 85"/>
              <p:cNvSpPr txBox="1">
                <a:spLocks noChangeArrowheads="1"/>
              </p:cNvSpPr>
              <p:nvPr/>
            </p:nvSpPr>
            <p:spPr bwMode="auto">
              <a:xfrm>
                <a:off x="7072330" y="3352800"/>
                <a:ext cx="1766870" cy="1262526"/>
              </a:xfrm>
              <a:prstGeom prst="rect">
                <a:avLst/>
              </a:prstGeom>
              <a:blipFill dpi="0" rotWithShape="1">
                <a:blip r:embed="rId5"/>
                <a:srcRect/>
                <a:stretch>
                  <a:fillRect/>
                </a:stretch>
              </a:blipFill>
              <a:ln w="31750">
                <a:solidFill>
                  <a:srgbClr val="000099"/>
                </a:solidFill>
                <a:miter lim="800000"/>
                <a:headEnd type="none" w="sm" len="sm"/>
                <a:tailEnd type="none" w="sm" len="sm"/>
              </a:ln>
            </p:spPr>
            <p:txBody>
              <a:bodyPr lIns="92075" tIns="46038" rIns="92075" bIns="46038">
                <a:spAutoFit/>
              </a:bodyPr>
              <a:lstStyle/>
              <a:p>
                <a:pPr algn="ctr" eaLnBrk="0" hangingPunct="0"/>
                <a:endParaRPr lang="en-GB" sz="1800">
                  <a:latin typeface="Arial" charset="0"/>
                </a:endParaRPr>
              </a:p>
              <a:p>
                <a:pPr algn="ctr" eaLnBrk="0" hangingPunct="0"/>
                <a:r>
                  <a:rPr lang="en-GB" sz="2000" b="1">
                    <a:solidFill>
                      <a:srgbClr val="FF0000"/>
                    </a:solidFill>
                    <a:latin typeface="Arial" charset="0"/>
                  </a:rPr>
                  <a:t>Pays wages to staff</a:t>
                </a:r>
              </a:p>
              <a:p>
                <a:pPr algn="ctr" eaLnBrk="0" hangingPunct="0"/>
                <a:endParaRPr lang="en-GB" sz="1800">
                  <a:latin typeface="Arial" charset="0"/>
                </a:endParaRPr>
              </a:p>
            </p:txBody>
          </p:sp>
          <p:cxnSp>
            <p:nvCxnSpPr>
              <p:cNvPr id="19473" name="AutoShape 89"/>
              <p:cNvCxnSpPr>
                <a:cxnSpLocks noChangeShapeType="1"/>
                <a:stCxn id="23" idx="3"/>
                <a:endCxn id="19472" idx="0"/>
              </p:cNvCxnSpPr>
              <p:nvPr/>
            </p:nvCxnSpPr>
            <p:spPr bwMode="auto">
              <a:xfrm>
                <a:off x="6819904" y="2786058"/>
                <a:ext cx="1135861" cy="566742"/>
              </a:xfrm>
              <a:prstGeom prst="bentConnector2">
                <a:avLst/>
              </a:prstGeom>
              <a:noFill/>
              <a:ln w="50800">
                <a:solidFill>
                  <a:srgbClr val="000099"/>
                </a:solidFill>
                <a:miter lim="800000"/>
                <a:headEnd type="none" w="sm" len="sm"/>
                <a:tailEnd type="triangle" w="sm" len="sm"/>
              </a:ln>
            </p:spPr>
          </p:cxnSp>
          <p:sp>
            <p:nvSpPr>
              <p:cNvPr id="19474" name="Text Box 102"/>
              <p:cNvSpPr txBox="1">
                <a:spLocks noChangeArrowheads="1"/>
              </p:cNvSpPr>
              <p:nvPr/>
            </p:nvSpPr>
            <p:spPr bwMode="auto">
              <a:xfrm>
                <a:off x="8143900" y="2571744"/>
                <a:ext cx="354013" cy="457200"/>
              </a:xfrm>
              <a:prstGeom prst="rect">
                <a:avLst/>
              </a:prstGeom>
              <a:noFill/>
              <a:ln w="50800">
                <a:noFill/>
                <a:miter lim="800000"/>
                <a:headEnd type="none" w="sm" len="sm"/>
                <a:tailEnd type="none" w="sm" len="sm"/>
              </a:ln>
            </p:spPr>
            <p:txBody>
              <a:bodyPr wrap="none" lIns="92075" tIns="46038" rIns="92075" bIns="46038">
                <a:spAutoFit/>
              </a:bodyPr>
              <a:lstStyle/>
              <a:p>
                <a:pPr eaLnBrk="0" hangingPunct="0"/>
                <a:r>
                  <a:rPr lang="en-GB" b="1">
                    <a:latin typeface="Arial" charset="0"/>
                  </a:rPr>
                  <a:t>1</a:t>
                </a:r>
              </a:p>
            </p:txBody>
          </p:sp>
          <p:pic>
            <p:nvPicPr>
              <p:cNvPr id="19475" name="Picture 1" descr="C:\Documents and Settings\Dave\Local Settings\Temporary Internet Files\Content.IE5\T33VL5WA\MCj03985250000[1].wmf"/>
              <p:cNvPicPr>
                <a:picLocks noChangeAspect="1" noChangeArrowheads="1"/>
              </p:cNvPicPr>
              <p:nvPr/>
            </p:nvPicPr>
            <p:blipFill>
              <a:blip r:embed="rId6"/>
              <a:srcRect/>
              <a:stretch>
                <a:fillRect/>
              </a:stretch>
            </p:blipFill>
            <p:spPr bwMode="auto">
              <a:xfrm>
                <a:off x="7318858" y="1928802"/>
                <a:ext cx="1312688" cy="731975"/>
              </a:xfrm>
              <a:prstGeom prst="rect">
                <a:avLst/>
              </a:prstGeom>
              <a:noFill/>
              <a:ln w="9525">
                <a:noFill/>
                <a:miter lim="800000"/>
                <a:headEnd/>
                <a:tailEnd/>
              </a:ln>
            </p:spPr>
          </p:pic>
        </p:grpSp>
      </p:grpSp>
      <p:grpSp>
        <p:nvGrpSpPr>
          <p:cNvPr id="60" name="Group 59"/>
          <p:cNvGrpSpPr>
            <a:grpSpLocks/>
          </p:cNvGrpSpPr>
          <p:nvPr/>
        </p:nvGrpSpPr>
        <p:grpSpPr bwMode="auto">
          <a:xfrm>
            <a:off x="285750" y="4143375"/>
            <a:ext cx="5480050" cy="2754313"/>
            <a:chOff x="285720" y="4143380"/>
            <a:chExt cx="5480330" cy="2755101"/>
          </a:xfrm>
        </p:grpSpPr>
        <p:sp>
          <p:nvSpPr>
            <p:cNvPr id="19465" name="Text Box 87"/>
            <p:cNvSpPr txBox="1">
              <a:spLocks noChangeArrowheads="1"/>
            </p:cNvSpPr>
            <p:nvPr/>
          </p:nvSpPr>
          <p:spPr bwMode="auto">
            <a:xfrm>
              <a:off x="285720" y="5143512"/>
              <a:ext cx="3643338" cy="1754969"/>
            </a:xfrm>
            <a:prstGeom prst="rect">
              <a:avLst/>
            </a:prstGeom>
            <a:noFill/>
            <a:ln w="50800">
              <a:noFill/>
              <a:miter lim="800000"/>
              <a:headEnd type="none" w="sm" len="sm"/>
              <a:tailEnd type="none" w="sm" len="sm"/>
            </a:ln>
          </p:spPr>
          <p:txBody>
            <a:bodyPr lIns="92075" tIns="46038" rIns="92075" bIns="46038">
              <a:spAutoFit/>
            </a:bodyPr>
            <a:lstStyle/>
            <a:p>
              <a:pPr eaLnBrk="0" hangingPunct="0">
                <a:spcBef>
                  <a:spcPct val="20000"/>
                </a:spcBef>
                <a:buClr>
                  <a:schemeClr val="tx1"/>
                </a:buClr>
                <a:buFont typeface="Wingdings" pitchFamily="2" charset="2"/>
                <a:buNone/>
              </a:pPr>
              <a:r>
                <a:rPr lang="en-GB" sz="1800" b="1" i="1">
                  <a:solidFill>
                    <a:srgbClr val="9900CC"/>
                  </a:solidFill>
                  <a:latin typeface="Arial" charset="0"/>
                </a:rPr>
                <a:t>4. Feedback loop - as companies in the supply chain to the  new business and recipients of household expenditures restock and take on more staff</a:t>
              </a:r>
            </a:p>
          </p:txBody>
        </p:sp>
        <p:sp>
          <p:nvSpPr>
            <p:cNvPr id="19466" name="Text Box 100"/>
            <p:cNvSpPr txBox="1">
              <a:spLocks noChangeArrowheads="1"/>
            </p:cNvSpPr>
            <p:nvPr/>
          </p:nvSpPr>
          <p:spPr bwMode="auto">
            <a:xfrm>
              <a:off x="4143372" y="5572140"/>
              <a:ext cx="354013" cy="457200"/>
            </a:xfrm>
            <a:prstGeom prst="rect">
              <a:avLst/>
            </a:prstGeom>
            <a:noFill/>
            <a:ln w="50800">
              <a:noFill/>
              <a:miter lim="800000"/>
              <a:headEnd type="none" w="sm" len="sm"/>
              <a:tailEnd type="none" w="sm" len="sm"/>
            </a:ln>
          </p:spPr>
          <p:txBody>
            <a:bodyPr wrap="none" lIns="92075" tIns="46038" rIns="92075" bIns="46038">
              <a:spAutoFit/>
            </a:bodyPr>
            <a:lstStyle/>
            <a:p>
              <a:pPr eaLnBrk="0" hangingPunct="0"/>
              <a:r>
                <a:rPr lang="en-GB" b="1">
                  <a:latin typeface="Arial" charset="0"/>
                </a:rPr>
                <a:t>4</a:t>
              </a:r>
            </a:p>
          </p:txBody>
        </p:sp>
        <p:pic>
          <p:nvPicPr>
            <p:cNvPr id="19467" name="Picture 2" descr="C:\Documents and Settings\Dave\Local Settings\Temporary Internet Files\Content.IE5\KL67OD27\MCj03516380000[1].wmf"/>
            <p:cNvPicPr>
              <a:picLocks noChangeAspect="1" noChangeArrowheads="1"/>
            </p:cNvPicPr>
            <p:nvPr/>
          </p:nvPicPr>
          <p:blipFill>
            <a:blip r:embed="rId7"/>
            <a:srcRect/>
            <a:stretch>
              <a:fillRect/>
            </a:stretch>
          </p:blipFill>
          <p:spPr bwMode="auto">
            <a:xfrm>
              <a:off x="3428992" y="4357694"/>
              <a:ext cx="1255235" cy="968623"/>
            </a:xfrm>
            <a:prstGeom prst="rect">
              <a:avLst/>
            </a:prstGeom>
            <a:noFill/>
            <a:ln w="9525">
              <a:noFill/>
              <a:miter lim="800000"/>
              <a:headEnd/>
              <a:tailEnd/>
            </a:ln>
          </p:spPr>
        </p:pic>
        <p:cxnSp>
          <p:nvCxnSpPr>
            <p:cNvPr id="19468" name="Elbow Connector 42"/>
            <p:cNvCxnSpPr>
              <a:cxnSpLocks noChangeShapeType="1"/>
            </p:cNvCxnSpPr>
            <p:nvPr/>
          </p:nvCxnSpPr>
          <p:spPr bwMode="auto">
            <a:xfrm rot="5400000" flipH="1">
              <a:off x="4571421" y="4786900"/>
              <a:ext cx="695142" cy="1694117"/>
            </a:xfrm>
            <a:prstGeom prst="bentConnector3">
              <a:avLst>
                <a:gd name="adj1" fmla="val -32884"/>
              </a:avLst>
            </a:prstGeom>
            <a:noFill/>
            <a:ln w="50800" algn="ctr">
              <a:solidFill>
                <a:srgbClr val="9900CC"/>
              </a:solidFill>
              <a:prstDash val="dash"/>
              <a:round/>
              <a:headEnd type="none" w="sm" len="sm"/>
              <a:tailEnd type="arrow" w="med" len="med"/>
            </a:ln>
          </p:spPr>
        </p:cxnSp>
        <p:cxnSp>
          <p:nvCxnSpPr>
            <p:cNvPr id="19469" name="Elbow Connector 47"/>
            <p:cNvCxnSpPr>
              <a:cxnSpLocks noChangeShapeType="1"/>
            </p:cNvCxnSpPr>
            <p:nvPr/>
          </p:nvCxnSpPr>
          <p:spPr bwMode="auto">
            <a:xfrm rot="5400000" flipH="1" flipV="1">
              <a:off x="4811835" y="3403478"/>
              <a:ext cx="214314" cy="1694117"/>
            </a:xfrm>
            <a:prstGeom prst="bentConnector3">
              <a:avLst>
                <a:gd name="adj1" fmla="val 206667"/>
              </a:avLst>
            </a:prstGeom>
            <a:noFill/>
            <a:ln w="50800" algn="ctr">
              <a:solidFill>
                <a:srgbClr val="9900CC"/>
              </a:solidFill>
              <a:prstDash val="dash"/>
              <a:round/>
              <a:headEnd type="none" w="sm" len="sm"/>
              <a:tailEnd type="arrow" w="med" len="med"/>
            </a:ln>
          </p:spPr>
        </p:cxn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Footer Placeholder 4"/>
          <p:cNvSpPr>
            <a:spLocks noGrp="1"/>
          </p:cNvSpPr>
          <p:nvPr>
            <p:ph type="ftr" sz="quarter" idx="11"/>
          </p:nvPr>
        </p:nvSpPr>
        <p:spPr>
          <a:noFill/>
        </p:spPr>
        <p:txBody>
          <a:bodyPr/>
          <a:lstStyle/>
          <a:p>
            <a:r>
              <a:rPr lang="en-US"/>
              <a:t>Regional and Local Economics (RALE) 2008 – Lecture 2a</a:t>
            </a:r>
            <a:endParaRPr lang="en-GB" i="0">
              <a:solidFill>
                <a:schemeClr val="tx1"/>
              </a:solidFill>
              <a:latin typeface="Arial" charset="0"/>
            </a:endParaRPr>
          </a:p>
        </p:txBody>
      </p:sp>
      <p:sp>
        <p:nvSpPr>
          <p:cNvPr id="12" name="Slide Number Placeholder 5"/>
          <p:cNvSpPr>
            <a:spLocks noGrp="1"/>
          </p:cNvSpPr>
          <p:nvPr>
            <p:ph type="sldNum" sz="quarter" idx="12"/>
          </p:nvPr>
        </p:nvSpPr>
        <p:spPr/>
        <p:txBody>
          <a:bodyPr/>
          <a:lstStyle/>
          <a:p>
            <a:pPr>
              <a:defRPr/>
            </a:pPr>
            <a:fld id="{D9ABA07D-C5F2-4C81-B144-2782AC8A052A}" type="slidenum">
              <a:rPr lang="en-GB"/>
              <a:pPr>
                <a:defRPr/>
              </a:pPr>
              <a:t>4</a:t>
            </a:fld>
            <a:endParaRPr lang="en-GB">
              <a:latin typeface="Times New Roman" pitchFamily="18" charset="0"/>
            </a:endParaRPr>
          </a:p>
        </p:txBody>
      </p:sp>
      <p:sp>
        <p:nvSpPr>
          <p:cNvPr id="18435" name="Rectangle 3"/>
          <p:cNvSpPr>
            <a:spLocks noGrp="1" noChangeArrowheads="1"/>
          </p:cNvSpPr>
          <p:nvPr>
            <p:ph type="body" idx="1"/>
          </p:nvPr>
        </p:nvSpPr>
        <p:spPr>
          <a:xfrm>
            <a:off x="642938" y="785813"/>
            <a:ext cx="8001000" cy="2000250"/>
          </a:xfrm>
        </p:spPr>
        <p:txBody>
          <a:bodyPr/>
          <a:lstStyle/>
          <a:p>
            <a:pPr>
              <a:lnSpc>
                <a:spcPct val="90000"/>
              </a:lnSpc>
              <a:buFont typeface="Wingdings" pitchFamily="2" charset="2"/>
              <a:buNone/>
            </a:pPr>
            <a:r>
              <a:rPr lang="en-GB" sz="2800" b="1" smtClean="0">
                <a:solidFill>
                  <a:schemeClr val="tx1"/>
                </a:solidFill>
              </a:rPr>
              <a:t>Export base multiplier</a:t>
            </a:r>
          </a:p>
          <a:p>
            <a:pPr>
              <a:lnSpc>
                <a:spcPct val="90000"/>
              </a:lnSpc>
              <a:buClr>
                <a:schemeClr val="tx1"/>
              </a:buClr>
              <a:buFont typeface="Wingdings" pitchFamily="2" charset="2"/>
              <a:buChar char="§"/>
            </a:pPr>
            <a:r>
              <a:rPr lang="en-GB" sz="1600" smtClean="0">
                <a:solidFill>
                  <a:schemeClr val="tx1"/>
                </a:solidFill>
              </a:rPr>
              <a:t>Very simplistic early model, domestic sector assumed to service the export sector </a:t>
            </a:r>
            <a:r>
              <a:rPr lang="en-GB" sz="1600" b="1" smtClean="0">
                <a:solidFill>
                  <a:schemeClr val="tx1"/>
                </a:solidFill>
              </a:rPr>
              <a:t>T = X + D </a:t>
            </a:r>
          </a:p>
          <a:p>
            <a:pPr>
              <a:lnSpc>
                <a:spcPct val="90000"/>
              </a:lnSpc>
              <a:buClr>
                <a:schemeClr val="tx1"/>
              </a:buClr>
              <a:buFont typeface="Wingdings" pitchFamily="2" charset="2"/>
              <a:buChar char="§"/>
            </a:pPr>
            <a:r>
              <a:rPr lang="en-GB" sz="1600" smtClean="0">
                <a:solidFill>
                  <a:schemeClr val="tx1"/>
                </a:solidFill>
              </a:rPr>
              <a:t>D = dX where d is a positive constant fraction </a:t>
            </a:r>
          </a:p>
          <a:p>
            <a:pPr>
              <a:lnSpc>
                <a:spcPct val="90000"/>
              </a:lnSpc>
              <a:buClr>
                <a:schemeClr val="tx1"/>
              </a:buClr>
              <a:buFont typeface="Wingdings" pitchFamily="2" charset="2"/>
              <a:buChar char="§"/>
            </a:pPr>
            <a:r>
              <a:rPr lang="en-GB" sz="1600" smtClean="0">
                <a:solidFill>
                  <a:schemeClr val="tx1"/>
                </a:solidFill>
              </a:rPr>
              <a:t>T = X + dX or T = (1+d)X </a:t>
            </a:r>
          </a:p>
          <a:p>
            <a:pPr>
              <a:lnSpc>
                <a:spcPct val="90000"/>
              </a:lnSpc>
              <a:buClr>
                <a:schemeClr val="tx1"/>
              </a:buClr>
              <a:buFont typeface="Wingdings" pitchFamily="2" charset="2"/>
              <a:buChar char="§"/>
            </a:pPr>
            <a:r>
              <a:rPr lang="en-GB" sz="1600" smtClean="0">
                <a:solidFill>
                  <a:schemeClr val="tx1"/>
                </a:solidFill>
              </a:rPr>
              <a:t>1+d is the multiplier and gives a figure greater than 1</a:t>
            </a:r>
          </a:p>
          <a:p>
            <a:pPr>
              <a:lnSpc>
                <a:spcPct val="90000"/>
              </a:lnSpc>
              <a:buClr>
                <a:schemeClr val="tx1"/>
              </a:buClr>
              <a:buFont typeface="Wingdings" pitchFamily="2" charset="2"/>
              <a:buChar char="§"/>
            </a:pPr>
            <a:r>
              <a:rPr lang="en-GB" sz="1600" smtClean="0">
                <a:solidFill>
                  <a:schemeClr val="tx1"/>
                </a:solidFill>
              </a:rPr>
              <a:t>If exports increase by 2 then T output change = 2+(0.25*2) = 2.5</a:t>
            </a:r>
          </a:p>
          <a:p>
            <a:pPr>
              <a:lnSpc>
                <a:spcPct val="90000"/>
              </a:lnSpc>
              <a:buClr>
                <a:schemeClr val="tx1"/>
              </a:buClr>
              <a:buFont typeface="Wingdings" pitchFamily="2" charset="2"/>
              <a:buChar char="§"/>
            </a:pPr>
            <a:endParaRPr lang="en-GB" sz="1800" smtClean="0">
              <a:solidFill>
                <a:srgbClr val="660066"/>
              </a:solidFill>
            </a:endParaRPr>
          </a:p>
          <a:p>
            <a:pPr>
              <a:lnSpc>
                <a:spcPct val="90000"/>
              </a:lnSpc>
              <a:buClr>
                <a:schemeClr val="tx1"/>
              </a:buClr>
              <a:buFont typeface="Wingdings" pitchFamily="2" charset="2"/>
              <a:buChar char="§"/>
            </a:pPr>
            <a:endParaRPr lang="en-GB" sz="1800" smtClean="0">
              <a:solidFill>
                <a:srgbClr val="660066"/>
              </a:solidFill>
            </a:endParaRPr>
          </a:p>
          <a:p>
            <a:pPr>
              <a:lnSpc>
                <a:spcPct val="90000"/>
              </a:lnSpc>
              <a:buClr>
                <a:schemeClr val="tx1"/>
              </a:buClr>
              <a:buFont typeface="Wingdings" pitchFamily="2" charset="2"/>
              <a:buChar char="§"/>
            </a:pPr>
            <a:endParaRPr lang="en-GB" sz="1800" smtClean="0">
              <a:solidFill>
                <a:srgbClr val="660066"/>
              </a:solidFill>
            </a:endParaRPr>
          </a:p>
          <a:p>
            <a:pPr>
              <a:lnSpc>
                <a:spcPct val="90000"/>
              </a:lnSpc>
              <a:buClr>
                <a:schemeClr val="tx1"/>
              </a:buClr>
              <a:buFont typeface="Wingdings" pitchFamily="2" charset="2"/>
              <a:buChar char="§"/>
            </a:pPr>
            <a:endParaRPr lang="en-GB" sz="2000" smtClean="0">
              <a:solidFill>
                <a:schemeClr val="tx1"/>
              </a:solidFill>
            </a:endParaRPr>
          </a:p>
        </p:txBody>
      </p:sp>
      <p:grpSp>
        <p:nvGrpSpPr>
          <p:cNvPr id="18445" name="Group 13"/>
          <p:cNvGrpSpPr>
            <a:grpSpLocks/>
          </p:cNvGrpSpPr>
          <p:nvPr/>
        </p:nvGrpSpPr>
        <p:grpSpPr bwMode="auto">
          <a:xfrm>
            <a:off x="928688" y="2928938"/>
            <a:ext cx="7239000" cy="1779587"/>
            <a:chOff x="480" y="2160"/>
            <a:chExt cx="5136" cy="966"/>
          </a:xfrm>
        </p:grpSpPr>
        <p:sp>
          <p:nvSpPr>
            <p:cNvPr id="21510" name="Text Box 4"/>
            <p:cNvSpPr txBox="1">
              <a:spLocks noChangeArrowheads="1"/>
            </p:cNvSpPr>
            <p:nvPr/>
          </p:nvSpPr>
          <p:spPr bwMode="auto">
            <a:xfrm>
              <a:off x="1392" y="2199"/>
              <a:ext cx="1270" cy="844"/>
            </a:xfrm>
            <a:prstGeom prst="rect">
              <a:avLst/>
            </a:prstGeom>
            <a:blipFill dpi="0" rotWithShape="1">
              <a:blip r:embed="rId3"/>
              <a:srcRect/>
              <a:stretch>
                <a:fillRect/>
              </a:stretch>
            </a:blipFill>
            <a:ln w="50800">
              <a:solidFill>
                <a:schemeClr val="tx1"/>
              </a:solidFill>
              <a:miter lim="800000"/>
              <a:headEnd type="none" w="sm" len="sm"/>
              <a:tailEnd type="none" w="sm" len="sm"/>
            </a:ln>
          </p:spPr>
          <p:txBody>
            <a:bodyPr lIns="92075" tIns="46038" rIns="92075" bIns="46038">
              <a:spAutoFit/>
            </a:bodyPr>
            <a:lstStyle/>
            <a:p>
              <a:pPr algn="ctr" eaLnBrk="0" hangingPunct="0">
                <a:spcBef>
                  <a:spcPct val="50000"/>
                </a:spcBef>
              </a:pPr>
              <a:endParaRPr lang="en-GB" sz="1800">
                <a:solidFill>
                  <a:schemeClr val="bg1"/>
                </a:solidFill>
                <a:latin typeface="Arial" charset="0"/>
              </a:endParaRPr>
            </a:p>
            <a:p>
              <a:pPr algn="ctr" eaLnBrk="0" hangingPunct="0">
                <a:spcBef>
                  <a:spcPct val="50000"/>
                </a:spcBef>
              </a:pPr>
              <a:r>
                <a:rPr lang="en-GB" sz="2000" b="1">
                  <a:solidFill>
                    <a:schemeClr val="bg1"/>
                  </a:solidFill>
                  <a:latin typeface="Arial" charset="0"/>
                </a:rPr>
                <a:t>Basic (Exporting) 8</a:t>
              </a:r>
            </a:p>
            <a:p>
              <a:pPr algn="ctr" eaLnBrk="0" hangingPunct="0">
                <a:spcBef>
                  <a:spcPct val="50000"/>
                </a:spcBef>
              </a:pPr>
              <a:endParaRPr lang="en-GB" sz="1800">
                <a:solidFill>
                  <a:schemeClr val="bg1"/>
                </a:solidFill>
                <a:latin typeface="Arial" charset="0"/>
              </a:endParaRPr>
            </a:p>
          </p:txBody>
        </p:sp>
        <p:sp>
          <p:nvSpPr>
            <p:cNvPr id="21511" name="Text Box 5"/>
            <p:cNvSpPr txBox="1">
              <a:spLocks noChangeArrowheads="1"/>
            </p:cNvSpPr>
            <p:nvPr/>
          </p:nvSpPr>
          <p:spPr bwMode="auto">
            <a:xfrm>
              <a:off x="3166" y="2199"/>
              <a:ext cx="1343" cy="927"/>
            </a:xfrm>
            <a:prstGeom prst="rect">
              <a:avLst/>
            </a:prstGeom>
            <a:blipFill dpi="0" rotWithShape="1">
              <a:blip r:embed="rId4"/>
              <a:srcRect/>
              <a:stretch>
                <a:fillRect/>
              </a:stretch>
            </a:blipFill>
            <a:ln w="50800">
              <a:solidFill>
                <a:schemeClr val="tx1"/>
              </a:solidFill>
              <a:miter lim="800000"/>
              <a:headEnd type="none" w="sm" len="sm"/>
              <a:tailEnd type="none" w="sm" len="sm"/>
            </a:ln>
          </p:spPr>
          <p:txBody>
            <a:bodyPr lIns="92075" tIns="46038" rIns="92075" bIns="46038">
              <a:spAutoFit/>
            </a:bodyPr>
            <a:lstStyle/>
            <a:p>
              <a:pPr algn="ctr" eaLnBrk="0" hangingPunct="0">
                <a:spcBef>
                  <a:spcPct val="50000"/>
                </a:spcBef>
              </a:pPr>
              <a:endParaRPr lang="en-GB" sz="1800"/>
            </a:p>
            <a:p>
              <a:pPr algn="ctr" eaLnBrk="0" hangingPunct="0">
                <a:spcBef>
                  <a:spcPct val="50000"/>
                </a:spcBef>
              </a:pPr>
              <a:r>
                <a:rPr lang="en-GB" sz="2000" b="1">
                  <a:solidFill>
                    <a:schemeClr val="accent2"/>
                  </a:solidFill>
                  <a:latin typeface="Arial" charset="0"/>
                </a:rPr>
                <a:t>Non-basic</a:t>
              </a:r>
            </a:p>
            <a:p>
              <a:pPr algn="ctr" eaLnBrk="0" hangingPunct="0">
                <a:spcBef>
                  <a:spcPct val="50000"/>
                </a:spcBef>
              </a:pPr>
              <a:r>
                <a:rPr lang="en-GB" sz="2000" b="1">
                  <a:solidFill>
                    <a:schemeClr val="accent2"/>
                  </a:solidFill>
                  <a:latin typeface="Arial" charset="0"/>
                </a:rPr>
                <a:t>Domestic 2</a:t>
              </a:r>
            </a:p>
            <a:p>
              <a:pPr algn="ctr" eaLnBrk="0" hangingPunct="0">
                <a:spcBef>
                  <a:spcPct val="50000"/>
                </a:spcBef>
              </a:pPr>
              <a:endParaRPr lang="en-GB" sz="1800"/>
            </a:p>
          </p:txBody>
        </p:sp>
        <p:sp>
          <p:nvSpPr>
            <p:cNvPr id="21512" name="Line 6"/>
            <p:cNvSpPr>
              <a:spLocks noChangeShapeType="1"/>
            </p:cNvSpPr>
            <p:nvPr/>
          </p:nvSpPr>
          <p:spPr bwMode="auto">
            <a:xfrm flipH="1">
              <a:off x="2659" y="2587"/>
              <a:ext cx="526" cy="0"/>
            </a:xfrm>
            <a:prstGeom prst="line">
              <a:avLst/>
            </a:prstGeom>
            <a:noFill/>
            <a:ln w="50800">
              <a:solidFill>
                <a:srgbClr val="FF00FF"/>
              </a:solidFill>
              <a:round/>
              <a:headEnd type="none" w="sm" len="sm"/>
              <a:tailEnd type="triangle" w="sm" len="sm"/>
            </a:ln>
          </p:spPr>
          <p:txBody>
            <a:bodyPr wrap="none" lIns="92075" tIns="46038" rIns="92075" bIns="46038"/>
            <a:lstStyle/>
            <a:p>
              <a:endParaRPr lang="en-US"/>
            </a:p>
          </p:txBody>
        </p:sp>
        <p:sp>
          <p:nvSpPr>
            <p:cNvPr id="21513" name="Line 7"/>
            <p:cNvSpPr>
              <a:spLocks noChangeShapeType="1"/>
            </p:cNvSpPr>
            <p:nvPr/>
          </p:nvSpPr>
          <p:spPr bwMode="auto">
            <a:xfrm flipH="1">
              <a:off x="480" y="2542"/>
              <a:ext cx="890" cy="0"/>
            </a:xfrm>
            <a:prstGeom prst="line">
              <a:avLst/>
            </a:prstGeom>
            <a:noFill/>
            <a:ln w="50800">
              <a:solidFill>
                <a:srgbClr val="FF00FF"/>
              </a:solidFill>
              <a:round/>
              <a:headEnd type="none" w="sm" len="sm"/>
              <a:tailEnd type="triangle" w="sm" len="sm"/>
            </a:ln>
          </p:spPr>
          <p:txBody>
            <a:bodyPr wrap="none" lIns="92075" tIns="46038" rIns="92075" bIns="46038"/>
            <a:lstStyle/>
            <a:p>
              <a:endParaRPr lang="en-US"/>
            </a:p>
          </p:txBody>
        </p:sp>
        <p:sp>
          <p:nvSpPr>
            <p:cNvPr id="21514" name="Line 8"/>
            <p:cNvSpPr>
              <a:spLocks noChangeShapeType="1"/>
            </p:cNvSpPr>
            <p:nvPr/>
          </p:nvSpPr>
          <p:spPr bwMode="auto">
            <a:xfrm>
              <a:off x="768" y="2160"/>
              <a:ext cx="0" cy="763"/>
            </a:xfrm>
            <a:prstGeom prst="line">
              <a:avLst/>
            </a:prstGeom>
            <a:noFill/>
            <a:ln w="50800">
              <a:solidFill>
                <a:srgbClr val="008000"/>
              </a:solidFill>
              <a:round/>
              <a:headEnd type="none" w="sm" len="sm"/>
              <a:tailEnd type="none" w="sm" len="sm"/>
            </a:ln>
          </p:spPr>
          <p:txBody>
            <a:bodyPr wrap="none" lIns="92075" tIns="46038" rIns="92075" bIns="46038"/>
            <a:lstStyle/>
            <a:p>
              <a:endParaRPr lang="en-US"/>
            </a:p>
          </p:txBody>
        </p:sp>
        <p:sp>
          <p:nvSpPr>
            <p:cNvPr id="21515" name="Text Box 9"/>
            <p:cNvSpPr txBox="1">
              <a:spLocks noChangeArrowheads="1"/>
            </p:cNvSpPr>
            <p:nvPr/>
          </p:nvSpPr>
          <p:spPr bwMode="auto">
            <a:xfrm>
              <a:off x="4608" y="2400"/>
              <a:ext cx="1008" cy="351"/>
            </a:xfrm>
            <a:prstGeom prst="rect">
              <a:avLst/>
            </a:prstGeom>
            <a:noFill/>
            <a:ln w="50800">
              <a:noFill/>
              <a:miter lim="800000"/>
              <a:headEnd type="none" w="sm" len="sm"/>
              <a:tailEnd type="none" w="sm" len="sm"/>
            </a:ln>
          </p:spPr>
          <p:txBody>
            <a:bodyPr lIns="92075" tIns="46038" rIns="92075" bIns="46038">
              <a:spAutoFit/>
            </a:bodyPr>
            <a:lstStyle/>
            <a:p>
              <a:pPr eaLnBrk="0" hangingPunct="0">
                <a:spcBef>
                  <a:spcPct val="50000"/>
                </a:spcBef>
              </a:pPr>
              <a:r>
                <a:rPr lang="en-GB" sz="1800" b="1">
                  <a:latin typeface="Arial" charset="0"/>
                </a:rPr>
                <a:t>Multiplier 1.25</a:t>
              </a:r>
            </a:p>
          </p:txBody>
        </p:sp>
      </p:grpSp>
      <p:sp>
        <p:nvSpPr>
          <p:cNvPr id="13" name="TextBox 12"/>
          <p:cNvSpPr txBox="1">
            <a:spLocks noChangeArrowheads="1"/>
          </p:cNvSpPr>
          <p:nvPr/>
        </p:nvSpPr>
        <p:spPr bwMode="auto">
          <a:xfrm>
            <a:off x="571500" y="4786313"/>
            <a:ext cx="8286750" cy="1477962"/>
          </a:xfrm>
          <a:prstGeom prst="rect">
            <a:avLst/>
          </a:prstGeom>
          <a:noFill/>
          <a:ln w="9525">
            <a:noFill/>
            <a:miter lim="800000"/>
            <a:headEnd/>
            <a:tailEnd/>
          </a:ln>
        </p:spPr>
        <p:txBody>
          <a:bodyPr>
            <a:spAutoFit/>
          </a:bodyPr>
          <a:lstStyle/>
          <a:p>
            <a:pPr eaLnBrk="0" hangingPunct="0">
              <a:lnSpc>
                <a:spcPct val="90000"/>
              </a:lnSpc>
              <a:buClr>
                <a:schemeClr val="tx1"/>
              </a:buClr>
              <a:buFont typeface="Wingdings" pitchFamily="2" charset="2"/>
              <a:buChar char="§"/>
            </a:pPr>
            <a:r>
              <a:rPr lang="en-GB" sz="2000">
                <a:latin typeface="Arial" charset="0"/>
              </a:rPr>
              <a:t>Problems – </a:t>
            </a:r>
          </a:p>
          <a:p>
            <a:pPr eaLnBrk="0" hangingPunct="0">
              <a:lnSpc>
                <a:spcPct val="90000"/>
              </a:lnSpc>
              <a:buClr>
                <a:schemeClr val="tx1"/>
              </a:buClr>
              <a:buFont typeface="Wingdings" pitchFamily="2" charset="2"/>
              <a:buChar char="§"/>
            </a:pPr>
            <a:r>
              <a:rPr lang="en-GB" sz="2000">
                <a:latin typeface="Arial" charset="0"/>
              </a:rPr>
              <a:t>Does not include external non-export income (wages from abroad) </a:t>
            </a:r>
          </a:p>
          <a:p>
            <a:pPr eaLnBrk="0" hangingPunct="0">
              <a:lnSpc>
                <a:spcPct val="90000"/>
              </a:lnSpc>
              <a:buClr>
                <a:schemeClr val="tx1"/>
              </a:buClr>
              <a:buFont typeface="Wingdings" pitchFamily="2" charset="2"/>
              <a:buChar char="§"/>
            </a:pPr>
            <a:r>
              <a:rPr lang="en-GB" sz="2000">
                <a:latin typeface="Arial" charset="0"/>
              </a:rPr>
              <a:t>Sectors are not homogeneous (Production methods are different) </a:t>
            </a:r>
          </a:p>
          <a:p>
            <a:pPr eaLnBrk="0" hangingPunct="0">
              <a:lnSpc>
                <a:spcPct val="90000"/>
              </a:lnSpc>
              <a:buClr>
                <a:schemeClr val="tx1"/>
              </a:buClr>
              <a:buFont typeface="Wingdings" pitchFamily="2" charset="2"/>
              <a:buChar char="§"/>
            </a:pPr>
            <a:r>
              <a:rPr lang="en-GB" sz="2000">
                <a:latin typeface="Arial" charset="0"/>
              </a:rPr>
              <a:t>Trying to define what is “export” &amp; what is “domestic” production </a:t>
            </a:r>
          </a:p>
          <a:p>
            <a:pPr eaLnBrk="0" hangingPunct="0">
              <a:lnSpc>
                <a:spcPct val="90000"/>
              </a:lnSpc>
              <a:buClr>
                <a:schemeClr val="tx1"/>
              </a:buClr>
              <a:buFont typeface="Wingdings" pitchFamily="2" charset="2"/>
              <a:buChar char="§"/>
            </a:pPr>
            <a:r>
              <a:rPr lang="en-GB" sz="2000">
                <a:latin typeface="Arial" charset="0"/>
              </a:rPr>
              <a:t>Increased output can be met in a variety of ways. (&gt;productivity</a:t>
            </a:r>
            <a:r>
              <a:rPr lang="en-GB" sz="2000">
                <a:solidFill>
                  <a:srgbClr val="660066"/>
                </a:solidFill>
                <a:latin typeface="Arial" charset="0"/>
              </a:rPr>
              <a:t>)</a:t>
            </a:r>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4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Footer Placeholder 4"/>
          <p:cNvSpPr>
            <a:spLocks noGrp="1"/>
          </p:cNvSpPr>
          <p:nvPr>
            <p:ph type="ftr" sz="quarter" idx="11"/>
          </p:nvPr>
        </p:nvSpPr>
        <p:spPr>
          <a:noFill/>
        </p:spPr>
        <p:txBody>
          <a:bodyPr/>
          <a:lstStyle/>
          <a:p>
            <a:r>
              <a:rPr lang="en-US"/>
              <a:t>Regional and Local Economics (RALE) 2008 – Lecture 2a</a:t>
            </a:r>
            <a:endParaRPr lang="en-GB" i="0">
              <a:solidFill>
                <a:schemeClr val="tx1"/>
              </a:solidFill>
              <a:latin typeface="Arial" charset="0"/>
            </a:endParaRPr>
          </a:p>
        </p:txBody>
      </p:sp>
      <p:sp>
        <p:nvSpPr>
          <p:cNvPr id="8" name="Slide Number Placeholder 5"/>
          <p:cNvSpPr>
            <a:spLocks noGrp="1"/>
          </p:cNvSpPr>
          <p:nvPr>
            <p:ph type="sldNum" sz="quarter" idx="12"/>
          </p:nvPr>
        </p:nvSpPr>
        <p:spPr/>
        <p:txBody>
          <a:bodyPr/>
          <a:lstStyle/>
          <a:p>
            <a:pPr>
              <a:defRPr/>
            </a:pPr>
            <a:fld id="{87BFD22A-DC2C-45F6-AC16-C14D4B9FCEE3}" type="slidenum">
              <a:rPr lang="en-GB"/>
              <a:pPr>
                <a:defRPr/>
              </a:pPr>
              <a:t>5</a:t>
            </a:fld>
            <a:endParaRPr lang="en-GB">
              <a:latin typeface="Times New Roman" pitchFamily="18" charset="0"/>
            </a:endParaRPr>
          </a:p>
        </p:txBody>
      </p:sp>
      <p:sp>
        <p:nvSpPr>
          <p:cNvPr id="19459" name="Rectangle 3"/>
          <p:cNvSpPr>
            <a:spLocks noGrp="1" noChangeArrowheads="1"/>
          </p:cNvSpPr>
          <p:nvPr>
            <p:ph type="body" idx="1"/>
          </p:nvPr>
        </p:nvSpPr>
        <p:spPr>
          <a:xfrm>
            <a:off x="357188" y="1071563"/>
            <a:ext cx="8534400" cy="2971800"/>
          </a:xfrm>
        </p:spPr>
        <p:txBody>
          <a:bodyPr/>
          <a:lstStyle/>
          <a:p>
            <a:pPr>
              <a:lnSpc>
                <a:spcPct val="90000"/>
              </a:lnSpc>
              <a:buFont typeface="Wingdings" pitchFamily="2" charset="2"/>
              <a:buNone/>
            </a:pPr>
            <a:r>
              <a:rPr lang="en-GB" sz="2400" b="1" smtClean="0">
                <a:solidFill>
                  <a:schemeClr val="tx1"/>
                </a:solidFill>
              </a:rPr>
              <a:t>Keynesian Income Expenditure approach</a:t>
            </a:r>
          </a:p>
          <a:p>
            <a:pPr>
              <a:lnSpc>
                <a:spcPct val="90000"/>
              </a:lnSpc>
              <a:buFont typeface="Wingdings" pitchFamily="2" charset="2"/>
              <a:buNone/>
            </a:pPr>
            <a:r>
              <a:rPr lang="en-GB" sz="1800" b="1" smtClean="0">
                <a:solidFill>
                  <a:schemeClr val="tx1"/>
                </a:solidFill>
              </a:rPr>
              <a:t>Based on national income/expenditure accounting framework</a:t>
            </a:r>
          </a:p>
          <a:p>
            <a:pPr>
              <a:lnSpc>
                <a:spcPct val="90000"/>
              </a:lnSpc>
              <a:buClr>
                <a:schemeClr val="tx1"/>
              </a:buClr>
              <a:buFont typeface="Wingdings" pitchFamily="2" charset="2"/>
              <a:buChar char="§"/>
            </a:pPr>
            <a:r>
              <a:rPr lang="en-GB" sz="2400" b="1" smtClean="0">
                <a:solidFill>
                  <a:schemeClr val="tx1"/>
                </a:solidFill>
              </a:rPr>
              <a:t>Y = C + I</a:t>
            </a:r>
            <a:r>
              <a:rPr lang="en-GB" sz="2400" b="1" baseline="-20000" smtClean="0">
                <a:solidFill>
                  <a:schemeClr val="tx1"/>
                </a:solidFill>
              </a:rPr>
              <a:t>0 </a:t>
            </a:r>
            <a:r>
              <a:rPr lang="en-GB" sz="2400" b="1" smtClean="0">
                <a:solidFill>
                  <a:schemeClr val="tx1"/>
                </a:solidFill>
              </a:rPr>
              <a:t>+ G</a:t>
            </a:r>
            <a:r>
              <a:rPr lang="en-GB" sz="2400" b="1" baseline="-20000" smtClean="0">
                <a:solidFill>
                  <a:schemeClr val="tx1"/>
                </a:solidFill>
              </a:rPr>
              <a:t>0 </a:t>
            </a:r>
            <a:r>
              <a:rPr lang="en-GB" sz="2400" b="1" smtClean="0">
                <a:solidFill>
                  <a:schemeClr val="tx1"/>
                </a:solidFill>
              </a:rPr>
              <a:t>+ X</a:t>
            </a:r>
            <a:r>
              <a:rPr lang="en-GB" sz="2400" b="1" baseline="-20000" smtClean="0">
                <a:solidFill>
                  <a:schemeClr val="tx1"/>
                </a:solidFill>
              </a:rPr>
              <a:t>0</a:t>
            </a:r>
            <a:r>
              <a:rPr lang="en-GB" sz="2400" b="1" smtClean="0">
                <a:solidFill>
                  <a:schemeClr val="tx1"/>
                </a:solidFill>
              </a:rPr>
              <a:t>- M</a:t>
            </a:r>
            <a:r>
              <a:rPr lang="en-GB" sz="2400" smtClean="0">
                <a:solidFill>
                  <a:schemeClr val="tx1"/>
                </a:solidFill>
              </a:rPr>
              <a:t> </a:t>
            </a:r>
            <a:r>
              <a:rPr lang="en-GB" sz="1400" smtClean="0">
                <a:solidFill>
                  <a:schemeClr val="tx1"/>
                </a:solidFill>
              </a:rPr>
              <a:t>(Income, consumption and imports are regionally determined)</a:t>
            </a:r>
          </a:p>
          <a:p>
            <a:pPr>
              <a:lnSpc>
                <a:spcPct val="90000"/>
              </a:lnSpc>
              <a:buClr>
                <a:schemeClr val="tx1"/>
              </a:buClr>
              <a:buFont typeface="Wingdings" pitchFamily="2" charset="2"/>
              <a:buChar char="§"/>
            </a:pPr>
            <a:r>
              <a:rPr lang="en-GB" sz="2400" b="1" smtClean="0">
                <a:solidFill>
                  <a:schemeClr val="tx1"/>
                </a:solidFill>
              </a:rPr>
              <a:t>C = C</a:t>
            </a:r>
            <a:r>
              <a:rPr lang="en-GB" sz="2400" b="1" baseline="-20000" smtClean="0">
                <a:solidFill>
                  <a:schemeClr val="tx1"/>
                </a:solidFill>
              </a:rPr>
              <a:t>0 </a:t>
            </a:r>
            <a:r>
              <a:rPr lang="en-GB" sz="2400" b="1" smtClean="0">
                <a:solidFill>
                  <a:schemeClr val="tx1"/>
                </a:solidFill>
              </a:rPr>
              <a:t>+ </a:t>
            </a:r>
            <a:r>
              <a:rPr lang="en-GB" sz="2400" b="1" smtClean="0">
                <a:solidFill>
                  <a:srgbClr val="FF0000"/>
                </a:solidFill>
              </a:rPr>
              <a:t>c</a:t>
            </a:r>
            <a:r>
              <a:rPr lang="en-GB" sz="2400" b="1" smtClean="0">
                <a:solidFill>
                  <a:schemeClr val="tx1"/>
                </a:solidFill>
              </a:rPr>
              <a:t>DY 	</a:t>
            </a:r>
            <a:r>
              <a:rPr lang="en-GB" sz="1400" b="1" smtClean="0">
                <a:solidFill>
                  <a:schemeClr val="tx1"/>
                </a:solidFill>
              </a:rPr>
              <a:t>(</a:t>
            </a:r>
            <a:r>
              <a:rPr lang="en-GB" sz="1400" smtClean="0">
                <a:solidFill>
                  <a:schemeClr val="tx1"/>
                </a:solidFill>
              </a:rPr>
              <a:t>Consumption partially dependent on regional disposable income)</a:t>
            </a:r>
            <a:endParaRPr lang="en-GB" sz="2400" smtClean="0">
              <a:solidFill>
                <a:schemeClr val="tx1"/>
              </a:solidFill>
            </a:endParaRPr>
          </a:p>
          <a:p>
            <a:pPr>
              <a:lnSpc>
                <a:spcPct val="90000"/>
              </a:lnSpc>
              <a:buClr>
                <a:schemeClr val="tx1"/>
              </a:buClr>
              <a:buFont typeface="Wingdings" pitchFamily="2" charset="2"/>
              <a:buChar char="§"/>
            </a:pPr>
            <a:r>
              <a:rPr lang="en-GB" sz="2400" b="1" smtClean="0">
                <a:solidFill>
                  <a:schemeClr val="tx1"/>
                </a:solidFill>
              </a:rPr>
              <a:t>M = M</a:t>
            </a:r>
            <a:r>
              <a:rPr lang="en-GB" sz="2400" b="1" baseline="-20000" smtClean="0">
                <a:solidFill>
                  <a:schemeClr val="tx1"/>
                </a:solidFill>
              </a:rPr>
              <a:t>0 </a:t>
            </a:r>
            <a:r>
              <a:rPr lang="en-GB" sz="2400" b="1" smtClean="0">
                <a:solidFill>
                  <a:schemeClr val="tx1"/>
                </a:solidFill>
              </a:rPr>
              <a:t>+ </a:t>
            </a:r>
            <a:r>
              <a:rPr lang="en-GB" sz="2400" b="1" smtClean="0">
                <a:solidFill>
                  <a:srgbClr val="FF0000"/>
                </a:solidFill>
              </a:rPr>
              <a:t>m</a:t>
            </a:r>
            <a:r>
              <a:rPr lang="en-GB" sz="2400" b="1" smtClean="0">
                <a:solidFill>
                  <a:schemeClr val="tx1"/>
                </a:solidFill>
              </a:rPr>
              <a:t>DY	</a:t>
            </a:r>
            <a:r>
              <a:rPr lang="en-GB" sz="1400" smtClean="0">
                <a:solidFill>
                  <a:schemeClr val="tx1"/>
                </a:solidFill>
              </a:rPr>
              <a:t>(Imports</a:t>
            </a:r>
            <a:r>
              <a:rPr lang="en-GB" sz="1400" b="1" smtClean="0">
                <a:solidFill>
                  <a:schemeClr val="tx1"/>
                </a:solidFill>
              </a:rPr>
              <a:t> </a:t>
            </a:r>
            <a:r>
              <a:rPr lang="en-GB" sz="1400" smtClean="0">
                <a:solidFill>
                  <a:schemeClr val="tx1"/>
                </a:solidFill>
              </a:rPr>
              <a:t>dependent on regional disposable income &amp; prop to import)</a:t>
            </a:r>
            <a:endParaRPr lang="en-GB" sz="2400" b="1" smtClean="0">
              <a:solidFill>
                <a:schemeClr val="tx1"/>
              </a:solidFill>
            </a:endParaRPr>
          </a:p>
          <a:p>
            <a:pPr>
              <a:lnSpc>
                <a:spcPct val="90000"/>
              </a:lnSpc>
              <a:buClr>
                <a:schemeClr val="tx1"/>
              </a:buClr>
              <a:buFont typeface="Wingdings" pitchFamily="2" charset="2"/>
              <a:buChar char="§"/>
            </a:pPr>
            <a:r>
              <a:rPr lang="en-GB" sz="2400" b="1" smtClean="0">
                <a:solidFill>
                  <a:schemeClr val="tx1"/>
                </a:solidFill>
              </a:rPr>
              <a:t>DY = Y – </a:t>
            </a:r>
            <a:r>
              <a:rPr lang="en-GB" sz="2400" b="1" smtClean="0">
                <a:solidFill>
                  <a:srgbClr val="FF0000"/>
                </a:solidFill>
              </a:rPr>
              <a:t>t</a:t>
            </a:r>
            <a:r>
              <a:rPr lang="en-GB" sz="2400" b="1" smtClean="0">
                <a:solidFill>
                  <a:schemeClr val="tx1"/>
                </a:solidFill>
              </a:rPr>
              <a:t>Y	</a:t>
            </a:r>
            <a:r>
              <a:rPr lang="en-GB" sz="1400" smtClean="0">
                <a:solidFill>
                  <a:schemeClr val="tx1"/>
                </a:solidFill>
              </a:rPr>
              <a:t>(Regional disposable income determined by the regional tax rate)</a:t>
            </a:r>
            <a:endParaRPr lang="en-GB" sz="2400" b="1" smtClean="0">
              <a:solidFill>
                <a:schemeClr val="tx1"/>
              </a:solidFill>
            </a:endParaRPr>
          </a:p>
          <a:p>
            <a:pPr>
              <a:lnSpc>
                <a:spcPct val="90000"/>
              </a:lnSpc>
              <a:buClr>
                <a:schemeClr val="tx1"/>
              </a:buClr>
              <a:buFont typeface="Wingdings" pitchFamily="2" charset="2"/>
              <a:buChar char="§"/>
            </a:pPr>
            <a:r>
              <a:rPr lang="en-GB" sz="2400" b="1" smtClean="0">
                <a:solidFill>
                  <a:schemeClr val="tx1"/>
                </a:solidFill>
              </a:rPr>
              <a:t>Y = </a:t>
            </a:r>
            <a:r>
              <a:rPr lang="en-GB" sz="2400" b="1" smtClean="0">
                <a:solidFill>
                  <a:srgbClr val="FF0000"/>
                </a:solidFill>
              </a:rPr>
              <a:t>k</a:t>
            </a:r>
            <a:r>
              <a:rPr lang="en-GB" sz="2400" b="1" smtClean="0">
                <a:solidFill>
                  <a:schemeClr val="tx1"/>
                </a:solidFill>
              </a:rPr>
              <a:t>(C</a:t>
            </a:r>
            <a:r>
              <a:rPr lang="en-GB" sz="2400" b="1" baseline="-20000" smtClean="0">
                <a:solidFill>
                  <a:schemeClr val="tx1"/>
                </a:solidFill>
              </a:rPr>
              <a:t>0</a:t>
            </a:r>
            <a:r>
              <a:rPr lang="en-GB" sz="2400" b="1" smtClean="0">
                <a:solidFill>
                  <a:schemeClr val="tx1"/>
                </a:solidFill>
              </a:rPr>
              <a:t>+I</a:t>
            </a:r>
            <a:r>
              <a:rPr lang="en-GB" sz="2400" b="1" baseline="-20000" smtClean="0">
                <a:solidFill>
                  <a:schemeClr val="tx1"/>
                </a:solidFill>
              </a:rPr>
              <a:t>0</a:t>
            </a:r>
            <a:r>
              <a:rPr lang="en-GB" sz="2400" b="1" smtClean="0">
                <a:solidFill>
                  <a:schemeClr val="tx1"/>
                </a:solidFill>
              </a:rPr>
              <a:t>+G</a:t>
            </a:r>
            <a:r>
              <a:rPr lang="en-GB" sz="2400" b="1" baseline="-20000" smtClean="0">
                <a:solidFill>
                  <a:schemeClr val="tx1"/>
                </a:solidFill>
              </a:rPr>
              <a:t>0</a:t>
            </a:r>
            <a:r>
              <a:rPr lang="en-GB" sz="2400" b="1" smtClean="0">
                <a:solidFill>
                  <a:schemeClr val="tx1"/>
                </a:solidFill>
              </a:rPr>
              <a:t>+X</a:t>
            </a:r>
            <a:r>
              <a:rPr lang="en-GB" sz="2400" b="1" baseline="-20000" smtClean="0">
                <a:solidFill>
                  <a:schemeClr val="tx1"/>
                </a:solidFill>
              </a:rPr>
              <a:t>0</a:t>
            </a:r>
            <a:r>
              <a:rPr lang="en-GB" sz="2400" b="1" smtClean="0">
                <a:solidFill>
                  <a:schemeClr val="tx1"/>
                </a:solidFill>
              </a:rPr>
              <a:t>-M</a:t>
            </a:r>
            <a:r>
              <a:rPr lang="en-GB" sz="2400" b="1" baseline="-20000" smtClean="0">
                <a:solidFill>
                  <a:schemeClr val="tx1"/>
                </a:solidFill>
              </a:rPr>
              <a:t>0</a:t>
            </a:r>
            <a:r>
              <a:rPr lang="en-GB" sz="2400" b="1" smtClean="0">
                <a:solidFill>
                  <a:schemeClr val="tx1"/>
                </a:solidFill>
              </a:rPr>
              <a:t>) </a:t>
            </a:r>
          </a:p>
        </p:txBody>
      </p:sp>
      <p:graphicFrame>
        <p:nvGraphicFramePr>
          <p:cNvPr id="93184" name="Object 0"/>
          <p:cNvGraphicFramePr>
            <a:graphicFrameLocks noChangeAspect="1"/>
          </p:cNvGraphicFramePr>
          <p:nvPr/>
        </p:nvGraphicFramePr>
        <p:xfrm>
          <a:off x="4524375" y="3636963"/>
          <a:ext cx="2128838" cy="739775"/>
        </p:xfrm>
        <a:graphic>
          <a:graphicData uri="http://schemas.openxmlformats.org/presentationml/2006/ole">
            <p:oleObj spid="_x0000_s93184" name="Equation" r:id="rId4" imgW="1206360" imgH="419040" progId="Equation.3">
              <p:embed/>
            </p:oleObj>
          </a:graphicData>
        </a:graphic>
      </p:graphicFrame>
      <p:sp>
        <p:nvSpPr>
          <p:cNvPr id="93188" name="Text Box 6"/>
          <p:cNvSpPr txBox="1">
            <a:spLocks noChangeArrowheads="1"/>
          </p:cNvSpPr>
          <p:nvPr/>
        </p:nvSpPr>
        <p:spPr bwMode="auto">
          <a:xfrm>
            <a:off x="304800" y="4114800"/>
            <a:ext cx="7543800" cy="420688"/>
          </a:xfrm>
          <a:prstGeom prst="rect">
            <a:avLst/>
          </a:prstGeom>
          <a:noFill/>
          <a:ln w="12700">
            <a:noFill/>
            <a:miter lim="800000"/>
            <a:headEnd type="none" w="sm" len="sm"/>
            <a:tailEnd type="none" w="sm" len="sm"/>
          </a:ln>
        </p:spPr>
        <p:txBody>
          <a:bodyPr lIns="92075" tIns="46038" rIns="92075" bIns="46038">
            <a:spAutoFit/>
          </a:bodyPr>
          <a:lstStyle/>
          <a:p>
            <a:pPr>
              <a:lnSpc>
                <a:spcPct val="90000"/>
              </a:lnSpc>
              <a:spcBef>
                <a:spcPct val="20000"/>
              </a:spcBef>
              <a:buClr>
                <a:srgbClr val="FF0066"/>
              </a:buClr>
              <a:buFont typeface="Wingdings" pitchFamily="2" charset="2"/>
              <a:buNone/>
            </a:pPr>
            <a:endParaRPr lang="en-US">
              <a:latin typeface="Arial" charset="0"/>
            </a:endParaRPr>
          </a:p>
        </p:txBody>
      </p:sp>
      <p:sp>
        <p:nvSpPr>
          <p:cNvPr id="19463" name="Text Box 7"/>
          <p:cNvSpPr txBox="1">
            <a:spLocks noChangeArrowheads="1"/>
          </p:cNvSpPr>
          <p:nvPr/>
        </p:nvSpPr>
        <p:spPr bwMode="auto">
          <a:xfrm>
            <a:off x="457200" y="4419600"/>
            <a:ext cx="8305800" cy="1754188"/>
          </a:xfrm>
          <a:prstGeom prst="rect">
            <a:avLst/>
          </a:prstGeom>
          <a:noFill/>
          <a:ln w="50800">
            <a:noFill/>
            <a:miter lim="800000"/>
            <a:headEnd type="none" w="sm" len="sm"/>
            <a:tailEnd type="none" w="sm" len="sm"/>
          </a:ln>
        </p:spPr>
        <p:txBody>
          <a:bodyPr lIns="92075" tIns="46038" rIns="92075" bIns="46038">
            <a:spAutoFit/>
          </a:bodyPr>
          <a:lstStyle/>
          <a:p>
            <a:pPr eaLnBrk="0" hangingPunct="0">
              <a:spcBef>
                <a:spcPct val="50000"/>
              </a:spcBef>
              <a:buClr>
                <a:schemeClr val="tx1"/>
              </a:buClr>
              <a:buFont typeface="Wingdings" pitchFamily="2" charset="2"/>
              <a:buChar char="§"/>
            </a:pPr>
            <a:r>
              <a:rPr lang="en-GB" b="1">
                <a:latin typeface="Arial" charset="0"/>
              </a:rPr>
              <a:t>The most important feature of the model is the marginal propensity to consume locally produced goods (c-m)</a:t>
            </a:r>
          </a:p>
          <a:p>
            <a:pPr eaLnBrk="0" hangingPunct="0">
              <a:spcBef>
                <a:spcPct val="50000"/>
              </a:spcBef>
              <a:buClr>
                <a:schemeClr val="tx1"/>
              </a:buClr>
              <a:buFont typeface="Wingdings" pitchFamily="2" charset="2"/>
              <a:buChar char="§"/>
            </a:pPr>
            <a:r>
              <a:rPr lang="en-GB" b="1">
                <a:latin typeface="Arial" charset="0"/>
              </a:rPr>
              <a:t>Problems – Size of region – Industry Mix - Location</a:t>
            </a:r>
          </a:p>
        </p:txBody>
      </p:sp>
      <p:sp>
        <p:nvSpPr>
          <p:cNvPr id="9" name="TextBox 8"/>
          <p:cNvSpPr txBox="1">
            <a:spLocks noChangeArrowheads="1"/>
          </p:cNvSpPr>
          <p:nvPr/>
        </p:nvSpPr>
        <p:spPr bwMode="auto">
          <a:xfrm>
            <a:off x="571500" y="4000500"/>
            <a:ext cx="2928938" cy="246063"/>
          </a:xfrm>
          <a:prstGeom prst="rect">
            <a:avLst/>
          </a:prstGeom>
          <a:noFill/>
          <a:ln w="9525">
            <a:noFill/>
            <a:miter lim="800000"/>
            <a:headEnd/>
            <a:tailEnd/>
          </a:ln>
        </p:spPr>
        <p:txBody>
          <a:bodyPr>
            <a:spAutoFit/>
          </a:bodyPr>
          <a:lstStyle/>
          <a:p>
            <a:pPr algn="ctr" eaLnBrk="0" hangingPunct="0"/>
            <a:r>
              <a:rPr lang="en-GB" sz="1000" b="1">
                <a:solidFill>
                  <a:srgbClr val="000099"/>
                </a:solidFill>
                <a:latin typeface="Arial" charset="0"/>
              </a:rPr>
              <a:t>See Armstrong and Taylor (2000) pp 8- 15</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318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4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P spid="1946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3" name="Footer Placeholder 4"/>
          <p:cNvSpPr>
            <a:spLocks noGrp="1"/>
          </p:cNvSpPr>
          <p:nvPr>
            <p:ph type="ftr" sz="quarter" idx="11"/>
          </p:nvPr>
        </p:nvSpPr>
        <p:spPr>
          <a:noFill/>
        </p:spPr>
        <p:txBody>
          <a:bodyPr/>
          <a:lstStyle/>
          <a:p>
            <a:r>
              <a:rPr lang="en-US"/>
              <a:t>Regional and Local Economics (RALE) 2010 – Lecture 2a</a:t>
            </a:r>
            <a:endParaRPr lang="en-GB" i="0">
              <a:solidFill>
                <a:schemeClr val="tx1"/>
              </a:solidFill>
              <a:latin typeface="Arial" charset="0"/>
            </a:endParaRPr>
          </a:p>
        </p:txBody>
      </p:sp>
      <p:sp>
        <p:nvSpPr>
          <p:cNvPr id="9" name="Slide Number Placeholder 5"/>
          <p:cNvSpPr>
            <a:spLocks noGrp="1"/>
          </p:cNvSpPr>
          <p:nvPr>
            <p:ph type="sldNum" sz="quarter" idx="12"/>
          </p:nvPr>
        </p:nvSpPr>
        <p:spPr/>
        <p:txBody>
          <a:bodyPr/>
          <a:lstStyle/>
          <a:p>
            <a:pPr>
              <a:defRPr/>
            </a:pPr>
            <a:fld id="{A10A3C42-DA4D-4440-BF94-076D5A981CD0}" type="slidenum">
              <a:rPr lang="en-GB"/>
              <a:pPr>
                <a:defRPr/>
              </a:pPr>
              <a:t>6</a:t>
            </a:fld>
            <a:endParaRPr lang="en-GB" dirty="0">
              <a:latin typeface="Times New Roman" pitchFamily="18" charset="0"/>
            </a:endParaRPr>
          </a:p>
        </p:txBody>
      </p:sp>
      <p:sp>
        <p:nvSpPr>
          <p:cNvPr id="95235" name="Rectangle 3"/>
          <p:cNvSpPr>
            <a:spLocks noGrp="1" noChangeArrowheads="1"/>
          </p:cNvSpPr>
          <p:nvPr>
            <p:ph type="body" idx="1"/>
          </p:nvPr>
        </p:nvSpPr>
        <p:spPr>
          <a:xfrm>
            <a:off x="990600" y="762000"/>
            <a:ext cx="4724400" cy="539750"/>
          </a:xfrm>
        </p:spPr>
        <p:txBody>
          <a:bodyPr/>
          <a:lstStyle/>
          <a:p>
            <a:pPr>
              <a:lnSpc>
                <a:spcPct val="110000"/>
              </a:lnSpc>
              <a:buFont typeface="Wingdings" pitchFamily="2" charset="2"/>
              <a:buNone/>
            </a:pPr>
            <a:r>
              <a:rPr lang="en-GB" sz="2400" b="1" u="sng" smtClean="0">
                <a:solidFill>
                  <a:schemeClr val="tx1"/>
                </a:solidFill>
              </a:rPr>
              <a:t>Multiplier process an example</a:t>
            </a:r>
          </a:p>
        </p:txBody>
      </p:sp>
      <p:pic>
        <p:nvPicPr>
          <p:cNvPr id="95236" name="Picture 122"/>
          <p:cNvPicPr>
            <a:picLocks noChangeAspect="1" noChangeArrowheads="1"/>
          </p:cNvPicPr>
          <p:nvPr/>
        </p:nvPicPr>
        <p:blipFill>
          <a:blip r:embed="rId3"/>
          <a:srcRect/>
          <a:stretch>
            <a:fillRect/>
          </a:stretch>
        </p:blipFill>
        <p:spPr bwMode="auto">
          <a:xfrm>
            <a:off x="357188" y="1214438"/>
            <a:ext cx="6019800" cy="4852987"/>
          </a:xfrm>
          <a:prstGeom prst="rect">
            <a:avLst/>
          </a:prstGeom>
          <a:noFill/>
          <a:ln w="9525">
            <a:noFill/>
            <a:miter lim="800000"/>
            <a:headEnd/>
            <a:tailEnd/>
          </a:ln>
        </p:spPr>
      </p:pic>
      <p:sp>
        <p:nvSpPr>
          <p:cNvPr id="95237" name="Text Box 123"/>
          <p:cNvSpPr txBox="1">
            <a:spLocks noChangeArrowheads="1"/>
          </p:cNvSpPr>
          <p:nvPr/>
        </p:nvSpPr>
        <p:spPr bwMode="auto">
          <a:xfrm>
            <a:off x="285750" y="6215063"/>
            <a:ext cx="1593850" cy="274637"/>
          </a:xfrm>
          <a:prstGeom prst="rect">
            <a:avLst/>
          </a:prstGeom>
          <a:noFill/>
          <a:ln w="50800">
            <a:noFill/>
            <a:miter lim="800000"/>
            <a:headEnd type="none" w="sm" len="sm"/>
            <a:tailEnd type="none" w="sm" len="sm"/>
          </a:ln>
        </p:spPr>
        <p:txBody>
          <a:bodyPr wrap="none" lIns="92075" tIns="46038" rIns="92075" bIns="46038">
            <a:spAutoFit/>
          </a:bodyPr>
          <a:lstStyle/>
          <a:p>
            <a:pPr eaLnBrk="0" hangingPunct="0"/>
            <a:r>
              <a:rPr lang="en-GB" sz="1200">
                <a:latin typeface="Arial" charset="0"/>
              </a:rPr>
              <a:t>Source CLREA 2005</a:t>
            </a:r>
          </a:p>
        </p:txBody>
      </p:sp>
      <p:sp>
        <p:nvSpPr>
          <p:cNvPr id="6268" name="Text Box 124"/>
          <p:cNvSpPr txBox="1">
            <a:spLocks noChangeArrowheads="1"/>
          </p:cNvSpPr>
          <p:nvPr/>
        </p:nvSpPr>
        <p:spPr bwMode="auto">
          <a:xfrm>
            <a:off x="6400800" y="1071563"/>
            <a:ext cx="2590800" cy="3786187"/>
          </a:xfrm>
          <a:prstGeom prst="rect">
            <a:avLst/>
          </a:prstGeom>
          <a:noFill/>
          <a:ln w="50800">
            <a:noFill/>
            <a:miter lim="800000"/>
            <a:headEnd type="none" w="sm" len="sm"/>
            <a:tailEnd type="none" w="sm" len="sm"/>
          </a:ln>
        </p:spPr>
        <p:txBody>
          <a:bodyPr lIns="92075" tIns="46038" rIns="92075" bIns="46038">
            <a:spAutoFit/>
          </a:bodyPr>
          <a:lstStyle/>
          <a:p>
            <a:pPr marL="342900" indent="-342900" eaLnBrk="0" hangingPunct="0">
              <a:spcBef>
                <a:spcPct val="50000"/>
              </a:spcBef>
              <a:buFont typeface="Arial" charset="0"/>
              <a:buAutoNum type="arabicPeriod"/>
            </a:pPr>
            <a:r>
              <a:rPr lang="en-GB" sz="1600">
                <a:latin typeface="Arial" charset="0"/>
              </a:rPr>
              <a:t>The Portsmouth Naval Base directly employs in excess of 26,000 people, (70% live within 20 miles of the base). </a:t>
            </a:r>
          </a:p>
          <a:p>
            <a:pPr marL="342900" indent="-342900" eaLnBrk="0" hangingPunct="0">
              <a:spcBef>
                <a:spcPct val="50000"/>
              </a:spcBef>
              <a:buFont typeface="Arial" charset="0"/>
              <a:buAutoNum type="arabicPeriod"/>
            </a:pPr>
            <a:r>
              <a:rPr lang="en-GB" sz="1600">
                <a:latin typeface="Arial" charset="0"/>
              </a:rPr>
              <a:t>The value  to the local economy is around £500million p.a. and supports 38,000 jobs overall. </a:t>
            </a:r>
          </a:p>
          <a:p>
            <a:pPr marL="342900" indent="-342900" eaLnBrk="0" hangingPunct="0">
              <a:spcBef>
                <a:spcPct val="50000"/>
              </a:spcBef>
              <a:buFont typeface="Arial" charset="0"/>
              <a:buAutoNum type="arabicPeriod"/>
            </a:pPr>
            <a:r>
              <a:rPr lang="en-GB" sz="1600">
                <a:latin typeface="Arial" charset="0"/>
              </a:rPr>
              <a:t>The additional multiplier impact is 12,000 additional jobs</a:t>
            </a:r>
          </a:p>
        </p:txBody>
      </p:sp>
      <p:pic>
        <p:nvPicPr>
          <p:cNvPr id="95239" name="Picture 126"/>
          <p:cNvPicPr>
            <a:picLocks noChangeAspect="1" noChangeArrowheads="1"/>
          </p:cNvPicPr>
          <p:nvPr/>
        </p:nvPicPr>
        <p:blipFill>
          <a:blip r:embed="rId4"/>
          <a:srcRect t="35875"/>
          <a:stretch>
            <a:fillRect/>
          </a:stretch>
        </p:blipFill>
        <p:spPr bwMode="auto">
          <a:xfrm>
            <a:off x="6572250" y="4929188"/>
            <a:ext cx="2209800" cy="1028700"/>
          </a:xfrm>
          <a:prstGeom prst="rect">
            <a:avLst/>
          </a:prstGeom>
          <a:noFill/>
          <a:ln w="9525">
            <a:noFill/>
            <a:miter lim="800000"/>
            <a:headEnd/>
            <a:tailEnd/>
          </a:ln>
        </p:spPr>
      </p:pic>
      <p:sp>
        <p:nvSpPr>
          <p:cNvPr id="10" name="Oval 9"/>
          <p:cNvSpPr>
            <a:spLocks noChangeArrowheads="1"/>
          </p:cNvSpPr>
          <p:nvPr/>
        </p:nvSpPr>
        <p:spPr bwMode="auto">
          <a:xfrm>
            <a:off x="2214563" y="2500313"/>
            <a:ext cx="2000250" cy="1071562"/>
          </a:xfrm>
          <a:prstGeom prst="ellipse">
            <a:avLst/>
          </a:prstGeom>
          <a:noFill/>
          <a:ln w="50800" algn="ctr">
            <a:solidFill>
              <a:srgbClr val="FF0000"/>
            </a:solidFill>
            <a:round/>
            <a:headEnd type="none" w="sm" len="sm"/>
            <a:tailEnd type="triangle" w="sm" len="sm"/>
          </a:ln>
        </p:spPr>
        <p:txBody>
          <a:bodyPr wrap="none" lIns="92075" tIns="46038" rIns="92075" bIns="46038"/>
          <a:lstStyle/>
          <a:p>
            <a:pPr eaLnBrk="0" hangingPunct="0"/>
            <a:endParaRPr lang="en-US"/>
          </a:p>
        </p:txBody>
      </p:sp>
      <p:sp>
        <p:nvSpPr>
          <p:cNvPr id="12" name="Oval 11"/>
          <p:cNvSpPr>
            <a:spLocks noChangeArrowheads="1"/>
          </p:cNvSpPr>
          <p:nvPr/>
        </p:nvSpPr>
        <p:spPr bwMode="auto">
          <a:xfrm>
            <a:off x="285750" y="4000500"/>
            <a:ext cx="1571625" cy="1285875"/>
          </a:xfrm>
          <a:prstGeom prst="ellipse">
            <a:avLst/>
          </a:prstGeom>
          <a:noFill/>
          <a:ln w="50800" algn="ctr">
            <a:solidFill>
              <a:srgbClr val="FF0000"/>
            </a:solidFill>
            <a:round/>
            <a:headEnd type="none" w="sm" len="sm"/>
            <a:tailEnd type="triangle" w="sm" len="sm"/>
          </a:ln>
        </p:spPr>
        <p:txBody>
          <a:bodyPr wrap="none" lIns="92075" tIns="46038" rIns="92075" bIns="46038"/>
          <a:lstStyle/>
          <a:p>
            <a:pPr eaLnBrk="0" hangingPunct="0"/>
            <a:endParaRPr lang="en-US"/>
          </a:p>
        </p:txBody>
      </p:sp>
      <p:sp>
        <p:nvSpPr>
          <p:cNvPr id="11" name="Oval 10"/>
          <p:cNvSpPr>
            <a:spLocks noChangeArrowheads="1"/>
          </p:cNvSpPr>
          <p:nvPr/>
        </p:nvSpPr>
        <p:spPr bwMode="auto">
          <a:xfrm>
            <a:off x="3071813" y="3643313"/>
            <a:ext cx="1071562" cy="714375"/>
          </a:xfrm>
          <a:prstGeom prst="ellipse">
            <a:avLst/>
          </a:prstGeom>
          <a:noFill/>
          <a:ln w="50800" algn="ctr">
            <a:solidFill>
              <a:srgbClr val="FF0000"/>
            </a:solidFill>
            <a:round/>
            <a:headEnd type="none" w="sm" len="sm"/>
            <a:tailEnd type="triangle" w="sm" len="sm"/>
          </a:ln>
        </p:spPr>
        <p:txBody>
          <a:bodyPr wrap="none" lIns="92075" tIns="46038" rIns="92075" bIns="46038"/>
          <a:lstStyle/>
          <a:p>
            <a:pPr eaLnBrk="0" hangingPunct="0"/>
            <a:endParaRPr lang="en-US"/>
          </a:p>
        </p:txBody>
      </p:sp>
      <p:sp>
        <p:nvSpPr>
          <p:cNvPr id="13" name="Oval 12"/>
          <p:cNvSpPr>
            <a:spLocks noChangeArrowheads="1"/>
          </p:cNvSpPr>
          <p:nvPr/>
        </p:nvSpPr>
        <p:spPr bwMode="auto">
          <a:xfrm>
            <a:off x="642938" y="5357813"/>
            <a:ext cx="5643562" cy="785812"/>
          </a:xfrm>
          <a:prstGeom prst="ellipse">
            <a:avLst/>
          </a:prstGeom>
          <a:noFill/>
          <a:ln w="50800" algn="ctr">
            <a:solidFill>
              <a:srgbClr val="FF0000"/>
            </a:solidFill>
            <a:round/>
            <a:headEnd type="none" w="sm" len="sm"/>
            <a:tailEnd type="triangle" w="sm" len="sm"/>
          </a:ln>
        </p:spPr>
        <p:txBody>
          <a:bodyPr wrap="none" lIns="92075" tIns="46038" rIns="92075" bIns="46038"/>
          <a:lstStyle/>
          <a:p>
            <a:pPr eaLnBrk="0" hangingPunct="0"/>
            <a:endParaRPr lang="en-US"/>
          </a:p>
        </p:txBody>
      </p:sp>
      <p:sp>
        <p:nvSpPr>
          <p:cNvPr id="14" name="TextBox 13"/>
          <p:cNvSpPr txBox="1">
            <a:spLocks noChangeArrowheads="1"/>
          </p:cNvSpPr>
          <p:nvPr/>
        </p:nvSpPr>
        <p:spPr bwMode="auto">
          <a:xfrm>
            <a:off x="4929188" y="2786063"/>
            <a:ext cx="1428750" cy="923925"/>
          </a:xfrm>
          <a:prstGeom prst="rect">
            <a:avLst/>
          </a:prstGeom>
          <a:noFill/>
          <a:ln w="9525">
            <a:solidFill>
              <a:srgbClr val="000099"/>
            </a:solidFill>
            <a:miter lim="800000"/>
            <a:headEnd/>
            <a:tailEnd/>
          </a:ln>
        </p:spPr>
        <p:txBody>
          <a:bodyPr>
            <a:spAutoFit/>
          </a:bodyPr>
          <a:lstStyle/>
          <a:p>
            <a:pPr algn="ctr" eaLnBrk="0" hangingPunct="0"/>
            <a:r>
              <a:rPr lang="en-GB" sz="1800">
                <a:solidFill>
                  <a:srgbClr val="FF0000"/>
                </a:solidFill>
                <a:latin typeface="Arial" charset="0"/>
              </a:rPr>
              <a:t>Output multiplier of 1.54</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268">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268">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268">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1"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Footer Placeholder 4"/>
          <p:cNvSpPr>
            <a:spLocks noGrp="1"/>
          </p:cNvSpPr>
          <p:nvPr>
            <p:ph type="ftr" sz="quarter" idx="11"/>
          </p:nvPr>
        </p:nvSpPr>
        <p:spPr>
          <a:noFill/>
        </p:spPr>
        <p:txBody>
          <a:bodyPr/>
          <a:lstStyle/>
          <a:p>
            <a:r>
              <a:rPr lang="en-US"/>
              <a:t>Regional and Local Economics (RALE) 2008 – Lecture 2a</a:t>
            </a:r>
            <a:endParaRPr lang="en-GB" i="0">
              <a:solidFill>
                <a:schemeClr val="tx1"/>
              </a:solidFill>
              <a:latin typeface="Arial" charset="0"/>
            </a:endParaRPr>
          </a:p>
        </p:txBody>
      </p:sp>
      <p:sp>
        <p:nvSpPr>
          <p:cNvPr id="8" name="Slide Number Placeholder 5"/>
          <p:cNvSpPr>
            <a:spLocks noGrp="1"/>
          </p:cNvSpPr>
          <p:nvPr>
            <p:ph type="sldNum" sz="quarter" idx="12"/>
          </p:nvPr>
        </p:nvSpPr>
        <p:spPr/>
        <p:txBody>
          <a:bodyPr/>
          <a:lstStyle/>
          <a:p>
            <a:pPr>
              <a:defRPr/>
            </a:pPr>
            <a:fld id="{C48C25C1-36CF-48A8-B37C-B1159CC4BA7B}" type="slidenum">
              <a:rPr lang="en-GB"/>
              <a:pPr>
                <a:defRPr/>
              </a:pPr>
              <a:t>7</a:t>
            </a:fld>
            <a:endParaRPr lang="en-GB">
              <a:latin typeface="Times New Roman" pitchFamily="18" charset="0"/>
            </a:endParaRPr>
          </a:p>
        </p:txBody>
      </p:sp>
      <p:sp>
        <p:nvSpPr>
          <p:cNvPr id="20487" name="Rectangle 3"/>
          <p:cNvSpPr>
            <a:spLocks noGrp="1" noChangeArrowheads="1"/>
          </p:cNvSpPr>
          <p:nvPr>
            <p:ph type="body" idx="1"/>
          </p:nvPr>
        </p:nvSpPr>
        <p:spPr>
          <a:xfrm>
            <a:off x="571500" y="3714750"/>
            <a:ext cx="4114800" cy="1905000"/>
          </a:xfrm>
        </p:spPr>
        <p:txBody>
          <a:bodyPr/>
          <a:lstStyle/>
          <a:p>
            <a:pPr>
              <a:buFont typeface="Wingdings" pitchFamily="2" charset="2"/>
              <a:buNone/>
            </a:pPr>
            <a:r>
              <a:rPr lang="en-GB" sz="2000" b="1" smtClean="0">
                <a:solidFill>
                  <a:schemeClr val="tx1"/>
                </a:solidFill>
              </a:rPr>
              <a:t>The multiplicand</a:t>
            </a:r>
          </a:p>
          <a:p>
            <a:pPr lvl="1">
              <a:buClr>
                <a:schemeClr val="tx1"/>
              </a:buClr>
              <a:buFont typeface="Wingdings" pitchFamily="2" charset="2"/>
              <a:buChar char="§"/>
            </a:pPr>
            <a:r>
              <a:rPr lang="en-GB" sz="2000" b="1" smtClean="0">
                <a:solidFill>
                  <a:schemeClr val="tx1"/>
                </a:solidFill>
              </a:rPr>
              <a:t>Importance of 1</a:t>
            </a:r>
            <a:r>
              <a:rPr lang="en-GB" sz="2000" b="1" baseline="30000" smtClean="0">
                <a:solidFill>
                  <a:schemeClr val="tx1"/>
                </a:solidFill>
              </a:rPr>
              <a:t>st</a:t>
            </a:r>
            <a:r>
              <a:rPr lang="en-GB" sz="2000" b="1" smtClean="0">
                <a:solidFill>
                  <a:schemeClr val="tx1"/>
                </a:solidFill>
              </a:rPr>
              <a:t> round leakages - may be large </a:t>
            </a:r>
          </a:p>
          <a:p>
            <a:pPr lvl="1">
              <a:buClr>
                <a:schemeClr val="tx1"/>
              </a:buClr>
              <a:buFont typeface="Wingdings" pitchFamily="2" charset="2"/>
              <a:buChar char="§"/>
            </a:pPr>
            <a:r>
              <a:rPr lang="en-GB" sz="2000" b="1" smtClean="0">
                <a:solidFill>
                  <a:schemeClr val="tx1"/>
                </a:solidFill>
              </a:rPr>
              <a:t>Examples: Dounreay and Torness + Portsmouth NB</a:t>
            </a:r>
          </a:p>
          <a:p>
            <a:pPr>
              <a:buFont typeface="Wingdings" pitchFamily="2" charset="2"/>
              <a:buNone/>
            </a:pPr>
            <a:endParaRPr lang="en-GB" sz="2000" b="1" i="1" smtClean="0">
              <a:solidFill>
                <a:schemeClr val="tx1"/>
              </a:solidFill>
            </a:endParaRPr>
          </a:p>
        </p:txBody>
      </p:sp>
      <p:graphicFrame>
        <p:nvGraphicFramePr>
          <p:cNvPr id="20484" name="Object 4"/>
          <p:cNvGraphicFramePr>
            <a:graphicFrameLocks noChangeAspect="1"/>
          </p:cNvGraphicFramePr>
          <p:nvPr/>
        </p:nvGraphicFramePr>
        <p:xfrm>
          <a:off x="428625" y="2143125"/>
          <a:ext cx="5181600" cy="744538"/>
        </p:xfrm>
        <a:graphic>
          <a:graphicData uri="http://schemas.openxmlformats.org/presentationml/2006/ole">
            <p:oleObj spid="_x0000_s20484" name="Equation" r:id="rId4" imgW="4419360" imgH="634680" progId="">
              <p:embed/>
            </p:oleObj>
          </a:graphicData>
        </a:graphic>
      </p:graphicFrame>
      <p:sp>
        <p:nvSpPr>
          <p:cNvPr id="20488" name="Text Box 6"/>
          <p:cNvSpPr txBox="1">
            <a:spLocks noChangeArrowheads="1"/>
          </p:cNvSpPr>
          <p:nvPr/>
        </p:nvSpPr>
        <p:spPr bwMode="auto">
          <a:xfrm>
            <a:off x="838200" y="914400"/>
            <a:ext cx="7315200" cy="1250950"/>
          </a:xfrm>
          <a:prstGeom prst="rect">
            <a:avLst/>
          </a:prstGeom>
          <a:noFill/>
          <a:ln w="12700">
            <a:noFill/>
            <a:miter lim="800000"/>
            <a:headEnd type="none" w="sm" len="sm"/>
            <a:tailEnd type="none" w="sm" len="sm"/>
          </a:ln>
        </p:spPr>
        <p:txBody>
          <a:bodyPr lIns="92075" tIns="46038" rIns="92075" bIns="46038">
            <a:spAutoFit/>
          </a:bodyPr>
          <a:lstStyle/>
          <a:p>
            <a:pPr>
              <a:lnSpc>
                <a:spcPct val="90000"/>
              </a:lnSpc>
              <a:spcBef>
                <a:spcPct val="20000"/>
              </a:spcBef>
              <a:buClr>
                <a:schemeClr val="accent2"/>
              </a:buClr>
              <a:buFont typeface="Wingdings" pitchFamily="2" charset="2"/>
              <a:buNone/>
            </a:pPr>
            <a:r>
              <a:rPr lang="en-GB" sz="2000" b="1">
                <a:latin typeface="Arial" charset="0"/>
              </a:rPr>
              <a:t>Use of Keynesian Model – Archibald (FES) Bleaney (examined different groups mpc) </a:t>
            </a:r>
          </a:p>
          <a:p>
            <a:pPr>
              <a:lnSpc>
                <a:spcPct val="90000"/>
              </a:lnSpc>
              <a:spcBef>
                <a:spcPct val="20000"/>
              </a:spcBef>
              <a:buClr>
                <a:schemeClr val="accent2"/>
              </a:buClr>
              <a:buFont typeface="Wingdings" pitchFamily="2" charset="2"/>
              <a:buNone/>
            </a:pPr>
            <a:r>
              <a:rPr lang="en-GB" sz="2000" b="1">
                <a:latin typeface="Arial" charset="0"/>
              </a:rPr>
              <a:t>Extending the basic model making allowance for transfer payments</a:t>
            </a:r>
          </a:p>
        </p:txBody>
      </p:sp>
      <p:pic>
        <p:nvPicPr>
          <p:cNvPr id="20489" name="Picture 8"/>
          <p:cNvPicPr>
            <a:picLocks noChangeAspect="1" noChangeArrowheads="1"/>
          </p:cNvPicPr>
          <p:nvPr/>
        </p:nvPicPr>
        <p:blipFill>
          <a:blip r:embed="rId5"/>
          <a:srcRect/>
          <a:stretch>
            <a:fillRect/>
          </a:stretch>
        </p:blipFill>
        <p:spPr bwMode="auto">
          <a:xfrm>
            <a:off x="5429250" y="2214563"/>
            <a:ext cx="3575050" cy="3671887"/>
          </a:xfrm>
          <a:prstGeom prst="rect">
            <a:avLst/>
          </a:prstGeom>
          <a:noFill/>
          <a:ln w="9525">
            <a:noFill/>
            <a:miter lim="800000"/>
            <a:headEnd/>
            <a:tailEnd/>
          </a:ln>
        </p:spPr>
      </p:pic>
      <p:sp>
        <p:nvSpPr>
          <p:cNvPr id="20490" name="TextBox 8"/>
          <p:cNvSpPr txBox="1">
            <a:spLocks noChangeArrowheads="1"/>
          </p:cNvSpPr>
          <p:nvPr/>
        </p:nvSpPr>
        <p:spPr bwMode="auto">
          <a:xfrm>
            <a:off x="5643563" y="5929313"/>
            <a:ext cx="3214687" cy="246062"/>
          </a:xfrm>
          <a:prstGeom prst="rect">
            <a:avLst/>
          </a:prstGeom>
          <a:noFill/>
          <a:ln w="9525">
            <a:noFill/>
            <a:miter lim="800000"/>
            <a:headEnd/>
            <a:tailEnd/>
          </a:ln>
        </p:spPr>
        <p:txBody>
          <a:bodyPr>
            <a:spAutoFit/>
          </a:bodyPr>
          <a:lstStyle/>
          <a:p>
            <a:pPr algn="ctr" eaLnBrk="0" hangingPunct="0"/>
            <a:r>
              <a:rPr lang="en-GB" sz="1000" b="1">
                <a:solidFill>
                  <a:srgbClr val="000099"/>
                </a:solidFill>
                <a:latin typeface="Arial" charset="0"/>
              </a:rPr>
              <a:t>Adapted from Armstrong and Taylor (2000) pp 14</a:t>
            </a:r>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Footer Placeholder 4"/>
          <p:cNvSpPr>
            <a:spLocks noGrp="1"/>
          </p:cNvSpPr>
          <p:nvPr>
            <p:ph type="ftr" sz="quarter" idx="11"/>
          </p:nvPr>
        </p:nvSpPr>
        <p:spPr>
          <a:noFill/>
        </p:spPr>
        <p:txBody>
          <a:bodyPr/>
          <a:lstStyle/>
          <a:p>
            <a:r>
              <a:rPr lang="en-US"/>
              <a:t>Regional and Local Economics (RALE) 2008 – Lecture 2a</a:t>
            </a:r>
            <a:endParaRPr lang="en-GB" i="0">
              <a:solidFill>
                <a:schemeClr val="tx1"/>
              </a:solidFill>
              <a:latin typeface="Arial" charset="0"/>
            </a:endParaRPr>
          </a:p>
        </p:txBody>
      </p:sp>
      <p:sp>
        <p:nvSpPr>
          <p:cNvPr id="7" name="Slide Number Placeholder 5"/>
          <p:cNvSpPr>
            <a:spLocks noGrp="1"/>
          </p:cNvSpPr>
          <p:nvPr>
            <p:ph type="sldNum" sz="quarter" idx="12"/>
          </p:nvPr>
        </p:nvSpPr>
        <p:spPr/>
        <p:txBody>
          <a:bodyPr/>
          <a:lstStyle/>
          <a:p>
            <a:pPr>
              <a:defRPr/>
            </a:pPr>
            <a:fld id="{F12FA384-86BC-447D-8096-9A5E51D0F1D9}" type="slidenum">
              <a:rPr lang="en-GB"/>
              <a:pPr>
                <a:defRPr/>
              </a:pPr>
              <a:t>8</a:t>
            </a:fld>
            <a:endParaRPr lang="en-GB" dirty="0">
              <a:latin typeface="Times New Roman" pitchFamily="18" charset="0"/>
            </a:endParaRPr>
          </a:p>
        </p:txBody>
      </p:sp>
      <p:sp>
        <p:nvSpPr>
          <p:cNvPr id="100355" name="Rectangle 1027"/>
          <p:cNvSpPr>
            <a:spLocks noGrp="1" noChangeArrowheads="1"/>
          </p:cNvSpPr>
          <p:nvPr>
            <p:ph type="body" idx="1"/>
          </p:nvPr>
        </p:nvSpPr>
        <p:spPr>
          <a:xfrm>
            <a:off x="228600" y="1752600"/>
            <a:ext cx="3657600" cy="4343400"/>
          </a:xfrm>
        </p:spPr>
        <p:txBody>
          <a:bodyPr/>
          <a:lstStyle/>
          <a:p>
            <a:pPr>
              <a:lnSpc>
                <a:spcPct val="90000"/>
              </a:lnSpc>
              <a:buClr>
                <a:srgbClr val="660066"/>
              </a:buClr>
              <a:buFont typeface="Wingdings" pitchFamily="2" charset="2"/>
              <a:buChar char="q"/>
            </a:pPr>
            <a:r>
              <a:rPr lang="en-GB" sz="2000" b="1" smtClean="0">
                <a:solidFill>
                  <a:schemeClr val="tx1"/>
                </a:solidFill>
              </a:rPr>
              <a:t>Sinclair and Sutcliff (1984) effects of tourist expenditure in Malaga (Spain).</a:t>
            </a:r>
          </a:p>
          <a:p>
            <a:pPr>
              <a:lnSpc>
                <a:spcPct val="90000"/>
              </a:lnSpc>
              <a:buClr>
                <a:srgbClr val="660066"/>
              </a:buClr>
              <a:buFont typeface="Wingdings" pitchFamily="2" charset="2"/>
              <a:buChar char="q"/>
            </a:pPr>
            <a:r>
              <a:rPr lang="en-GB" sz="2000" b="1" smtClean="0">
                <a:solidFill>
                  <a:schemeClr val="tx1"/>
                </a:solidFill>
              </a:rPr>
              <a:t>Armstrong (1988) multipliers resulting from local economic development initiatives for different companies in local authority areas.</a:t>
            </a:r>
          </a:p>
          <a:p>
            <a:pPr>
              <a:lnSpc>
                <a:spcPct val="90000"/>
              </a:lnSpc>
              <a:buClr>
                <a:srgbClr val="660066"/>
              </a:buClr>
              <a:buFont typeface="Wingdings" pitchFamily="2" charset="2"/>
              <a:buChar char="q"/>
            </a:pPr>
            <a:r>
              <a:rPr lang="en-GB" sz="2000" b="1" smtClean="0">
                <a:solidFill>
                  <a:schemeClr val="tx1"/>
                </a:solidFill>
              </a:rPr>
              <a:t>Work by Luger and Goldstein (1996) the forward and backward linkages of Universities.</a:t>
            </a:r>
          </a:p>
        </p:txBody>
      </p:sp>
      <p:pic>
        <p:nvPicPr>
          <p:cNvPr id="100356" name="Picture 1029"/>
          <p:cNvPicPr>
            <a:picLocks noChangeAspect="1" noChangeArrowheads="1"/>
          </p:cNvPicPr>
          <p:nvPr/>
        </p:nvPicPr>
        <p:blipFill>
          <a:blip r:embed="rId3"/>
          <a:srcRect/>
          <a:stretch>
            <a:fillRect/>
          </a:stretch>
        </p:blipFill>
        <p:spPr bwMode="auto">
          <a:xfrm>
            <a:off x="3995738" y="2286000"/>
            <a:ext cx="4995862" cy="3354388"/>
          </a:xfrm>
          <a:prstGeom prst="rect">
            <a:avLst/>
          </a:prstGeom>
          <a:noFill/>
          <a:ln w="9525">
            <a:noFill/>
            <a:miter lim="800000"/>
            <a:headEnd/>
            <a:tailEnd/>
          </a:ln>
        </p:spPr>
      </p:pic>
      <p:sp>
        <p:nvSpPr>
          <p:cNvPr id="100357" name="Text Box 1031"/>
          <p:cNvSpPr txBox="1">
            <a:spLocks noChangeArrowheads="1"/>
          </p:cNvSpPr>
          <p:nvPr/>
        </p:nvSpPr>
        <p:spPr bwMode="auto">
          <a:xfrm>
            <a:off x="1295400" y="1143000"/>
            <a:ext cx="6934200" cy="461963"/>
          </a:xfrm>
          <a:prstGeom prst="rect">
            <a:avLst/>
          </a:prstGeom>
          <a:noFill/>
          <a:ln w="50800">
            <a:noFill/>
            <a:miter lim="800000"/>
            <a:headEnd type="none" w="sm" len="sm"/>
            <a:tailEnd type="none" w="sm" len="sm"/>
          </a:ln>
        </p:spPr>
        <p:txBody>
          <a:bodyPr lIns="92075" tIns="46038" rIns="92075" bIns="46038">
            <a:spAutoFit/>
          </a:bodyPr>
          <a:lstStyle/>
          <a:p>
            <a:pPr eaLnBrk="0" hangingPunct="0">
              <a:spcBef>
                <a:spcPct val="50000"/>
              </a:spcBef>
            </a:pPr>
            <a:r>
              <a:rPr lang="en-GB" b="1" noProof="1">
                <a:latin typeface="Arial" charset="0"/>
              </a:rPr>
              <a:t>Applications of regional multiplier analysis</a:t>
            </a:r>
            <a:endParaRPr lang="en-GB" b="1">
              <a:latin typeface="Arial" charset="0"/>
            </a:endParaRPr>
          </a:p>
        </p:txBody>
      </p:sp>
      <p:sp>
        <p:nvSpPr>
          <p:cNvPr id="100358" name="TextBox 7"/>
          <p:cNvSpPr txBox="1">
            <a:spLocks noChangeArrowheads="1"/>
          </p:cNvSpPr>
          <p:nvPr/>
        </p:nvSpPr>
        <p:spPr bwMode="auto">
          <a:xfrm>
            <a:off x="5214938" y="5786438"/>
            <a:ext cx="3214687" cy="246062"/>
          </a:xfrm>
          <a:prstGeom prst="rect">
            <a:avLst/>
          </a:prstGeom>
          <a:noFill/>
          <a:ln w="9525">
            <a:noFill/>
            <a:miter lim="800000"/>
            <a:headEnd/>
            <a:tailEnd/>
          </a:ln>
        </p:spPr>
        <p:txBody>
          <a:bodyPr>
            <a:spAutoFit/>
          </a:bodyPr>
          <a:lstStyle/>
          <a:p>
            <a:pPr algn="ctr" eaLnBrk="0" hangingPunct="0"/>
            <a:r>
              <a:rPr lang="en-GB" sz="1000" b="1">
                <a:solidFill>
                  <a:srgbClr val="000099"/>
                </a:solidFill>
                <a:latin typeface="Arial" charset="0"/>
              </a:rPr>
              <a:t>Adapted from Armstrong and Taylor (2000) pp 19</a:t>
            </a:r>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Footer Placeholder 4"/>
          <p:cNvSpPr>
            <a:spLocks noGrp="1"/>
          </p:cNvSpPr>
          <p:nvPr>
            <p:ph type="ftr" sz="quarter" idx="11"/>
          </p:nvPr>
        </p:nvSpPr>
        <p:spPr>
          <a:noFill/>
        </p:spPr>
        <p:txBody>
          <a:bodyPr/>
          <a:lstStyle/>
          <a:p>
            <a:r>
              <a:rPr lang="en-US"/>
              <a:t>Regional and Local Economics (RALE) 2008 – Lecture 2a</a:t>
            </a:r>
            <a:endParaRPr lang="en-GB" i="0">
              <a:solidFill>
                <a:schemeClr val="tx1"/>
              </a:solidFill>
              <a:latin typeface="Arial" charset="0"/>
            </a:endParaRPr>
          </a:p>
        </p:txBody>
      </p:sp>
      <p:sp>
        <p:nvSpPr>
          <p:cNvPr id="5" name="Slide Number Placeholder 5"/>
          <p:cNvSpPr>
            <a:spLocks noGrp="1"/>
          </p:cNvSpPr>
          <p:nvPr>
            <p:ph type="sldNum" sz="quarter" idx="12"/>
          </p:nvPr>
        </p:nvSpPr>
        <p:spPr/>
        <p:txBody>
          <a:bodyPr/>
          <a:lstStyle/>
          <a:p>
            <a:pPr>
              <a:defRPr/>
            </a:pPr>
            <a:fld id="{1812CA58-3148-4114-AB46-996967D56B10}" type="slidenum">
              <a:rPr lang="en-GB"/>
              <a:pPr>
                <a:defRPr/>
              </a:pPr>
              <a:t>9</a:t>
            </a:fld>
            <a:endParaRPr lang="en-GB">
              <a:latin typeface="Times New Roman" pitchFamily="18" charset="0"/>
            </a:endParaRPr>
          </a:p>
        </p:txBody>
      </p:sp>
      <p:sp>
        <p:nvSpPr>
          <p:cNvPr id="57347" name="Rectangle 3"/>
          <p:cNvSpPr>
            <a:spLocks noGrp="1" noChangeArrowheads="1"/>
          </p:cNvSpPr>
          <p:nvPr>
            <p:ph type="body" idx="1"/>
          </p:nvPr>
        </p:nvSpPr>
        <p:spPr>
          <a:xfrm>
            <a:off x="685800" y="1066800"/>
            <a:ext cx="8077200" cy="5029200"/>
          </a:xfrm>
        </p:spPr>
        <p:txBody>
          <a:bodyPr/>
          <a:lstStyle/>
          <a:p>
            <a:pPr>
              <a:lnSpc>
                <a:spcPct val="90000"/>
              </a:lnSpc>
              <a:buFont typeface="Wingdings" pitchFamily="2" charset="2"/>
              <a:buNone/>
            </a:pPr>
            <a:r>
              <a:rPr lang="en-GB" sz="2400" b="1" smtClean="0">
                <a:solidFill>
                  <a:schemeClr val="tx1"/>
                </a:solidFill>
              </a:rPr>
              <a:t>Strengths &amp; Weakness of Regional Multiplier Analysis</a:t>
            </a:r>
          </a:p>
          <a:p>
            <a:pPr>
              <a:lnSpc>
                <a:spcPct val="90000"/>
              </a:lnSpc>
              <a:buClr>
                <a:schemeClr val="tx2"/>
              </a:buClr>
              <a:buFont typeface="Wingdings" pitchFamily="2" charset="2"/>
              <a:buNone/>
            </a:pPr>
            <a:r>
              <a:rPr lang="en-GB" sz="2400" b="1" smtClean="0">
                <a:solidFill>
                  <a:schemeClr val="tx1"/>
                </a:solidFill>
              </a:rPr>
              <a:t>Strengths</a:t>
            </a:r>
          </a:p>
          <a:p>
            <a:pPr>
              <a:lnSpc>
                <a:spcPct val="90000"/>
              </a:lnSpc>
              <a:buClr>
                <a:schemeClr val="tx2"/>
              </a:buClr>
              <a:buFont typeface="Wingdings" pitchFamily="2" charset="2"/>
              <a:buChar char="§"/>
            </a:pPr>
            <a:r>
              <a:rPr lang="en-GB" sz="2000" b="1" smtClean="0">
                <a:solidFill>
                  <a:schemeClr val="tx1"/>
                </a:solidFill>
              </a:rPr>
              <a:t>They demonstrate that injections are a process rather than an event</a:t>
            </a:r>
          </a:p>
          <a:p>
            <a:pPr>
              <a:lnSpc>
                <a:spcPct val="90000"/>
              </a:lnSpc>
              <a:buClr>
                <a:schemeClr val="tx2"/>
              </a:buClr>
              <a:buFont typeface="Wingdings" pitchFamily="2" charset="2"/>
              <a:buChar char="§"/>
            </a:pPr>
            <a:r>
              <a:rPr lang="en-GB" sz="2000" b="1" smtClean="0">
                <a:solidFill>
                  <a:schemeClr val="tx1"/>
                </a:solidFill>
              </a:rPr>
              <a:t>They identify the linkages between sectors</a:t>
            </a:r>
          </a:p>
          <a:p>
            <a:pPr>
              <a:lnSpc>
                <a:spcPct val="90000"/>
              </a:lnSpc>
              <a:buClr>
                <a:schemeClr val="tx2"/>
              </a:buClr>
              <a:buFont typeface="Wingdings" pitchFamily="2" charset="2"/>
              <a:buNone/>
            </a:pPr>
            <a:r>
              <a:rPr lang="en-GB" sz="2400" b="1" smtClean="0">
                <a:solidFill>
                  <a:schemeClr val="tx1"/>
                </a:solidFill>
              </a:rPr>
              <a:t>Weaknesses</a:t>
            </a:r>
          </a:p>
          <a:p>
            <a:pPr>
              <a:lnSpc>
                <a:spcPct val="90000"/>
              </a:lnSpc>
              <a:buClr>
                <a:schemeClr val="tx2"/>
              </a:buClr>
              <a:buFont typeface="Wingdings" pitchFamily="2" charset="2"/>
              <a:buChar char="§"/>
            </a:pPr>
            <a:r>
              <a:rPr lang="en-GB" sz="2000" b="1" smtClean="0">
                <a:solidFill>
                  <a:schemeClr val="tx1"/>
                </a:solidFill>
              </a:rPr>
              <a:t>They do not take capacity constraints into account</a:t>
            </a:r>
          </a:p>
          <a:p>
            <a:pPr>
              <a:lnSpc>
                <a:spcPct val="90000"/>
              </a:lnSpc>
              <a:buClr>
                <a:schemeClr val="tx2"/>
              </a:buClr>
              <a:buFont typeface="Wingdings" pitchFamily="2" charset="2"/>
              <a:buChar char="§"/>
            </a:pPr>
            <a:r>
              <a:rPr lang="en-GB" sz="2000" b="1" smtClean="0">
                <a:solidFill>
                  <a:schemeClr val="tx1"/>
                </a:solidFill>
              </a:rPr>
              <a:t>They fail to allow for interregional feedback effects</a:t>
            </a:r>
          </a:p>
          <a:p>
            <a:pPr>
              <a:lnSpc>
                <a:spcPct val="90000"/>
              </a:lnSpc>
              <a:buClr>
                <a:schemeClr val="tx2"/>
              </a:buClr>
              <a:buFont typeface="Wingdings" pitchFamily="2" charset="2"/>
              <a:buChar char="§"/>
            </a:pPr>
            <a:r>
              <a:rPr lang="en-GB" sz="2000" b="1" smtClean="0">
                <a:solidFill>
                  <a:schemeClr val="tx1"/>
                </a:solidFill>
              </a:rPr>
              <a:t>Time is assumed discrete rather than continuous.</a:t>
            </a:r>
          </a:p>
          <a:p>
            <a:pPr>
              <a:lnSpc>
                <a:spcPct val="90000"/>
              </a:lnSpc>
              <a:buClr>
                <a:schemeClr val="tx2"/>
              </a:buClr>
              <a:buFont typeface="Wingdings" pitchFamily="2" charset="2"/>
              <a:buChar char="§"/>
            </a:pPr>
            <a:r>
              <a:rPr lang="en-GB" sz="2000" b="1" smtClean="0">
                <a:solidFill>
                  <a:schemeClr val="tx1"/>
                </a:solidFill>
              </a:rPr>
              <a:t>They provide a very aggregated picture of the impact of expenditure injections </a:t>
            </a:r>
          </a:p>
          <a:p>
            <a:pPr>
              <a:lnSpc>
                <a:spcPct val="90000"/>
              </a:lnSpc>
              <a:buClr>
                <a:schemeClr val="tx2"/>
              </a:buClr>
              <a:buFont typeface="Wingdings" pitchFamily="2" charset="2"/>
              <a:buChar char="§"/>
            </a:pPr>
            <a:r>
              <a:rPr lang="en-GB" sz="2000" b="1" smtClean="0">
                <a:solidFill>
                  <a:schemeClr val="tx1"/>
                </a:solidFill>
              </a:rPr>
              <a:t>The ability of the indigenous firms to supply inputs to expanding firms</a:t>
            </a:r>
          </a:p>
          <a:p>
            <a:pPr>
              <a:lnSpc>
                <a:spcPct val="90000"/>
              </a:lnSpc>
              <a:buClr>
                <a:schemeClr val="tx2"/>
              </a:buClr>
              <a:buFont typeface="Wingdings" pitchFamily="2" charset="2"/>
              <a:buChar char="§"/>
            </a:pPr>
            <a:r>
              <a:rPr lang="en-GB" sz="2000" b="1" smtClean="0">
                <a:solidFill>
                  <a:schemeClr val="tx1"/>
                </a:solidFill>
              </a:rPr>
              <a:t>The role of money</a:t>
            </a:r>
            <a:endParaRPr lang="en-GB" sz="2000" smtClean="0">
              <a:solidFill>
                <a:schemeClr val="tx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34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734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34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734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734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734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734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734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734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734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ni_OHP_Col2_PP97">
  <a:themeElements>
    <a:clrScheme name="Uni_OHP_Col2_PP9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ni_OHP_Col2_PP9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rgbClr val="FF00FF"/>
          </a:solidFill>
          <a:prstDash val="solid"/>
          <a:round/>
          <a:headEnd type="none" w="sm" len="sm"/>
          <a:tailEnd type="triangle" w="sm" len="sm"/>
        </a:ln>
        <a:effectLst/>
      </a:spPr>
      <a:bodyPr vert="horz" wrap="non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50800" cap="flat" cmpd="sng" algn="ctr">
          <a:solidFill>
            <a:srgbClr val="FF00FF"/>
          </a:solidFill>
          <a:prstDash val="solid"/>
          <a:round/>
          <a:headEnd type="none" w="sm" len="sm"/>
          <a:tailEnd type="triangle" w="sm" len="sm"/>
        </a:ln>
        <a:effectLst/>
      </a:spPr>
      <a:bodyPr vert="horz" wrap="non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Uni_OHP_Col2_PP9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i_OHP_Col2_PP9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i_OHP_Col2_PP9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i_OHP_Col2_PP9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i_OHP_Col2_PP9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i_OHP_Col2_PP9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i_OHP_Col2_PP9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Office\Templates\Uni_OHP_Col2_PP97.pot</Template>
  <TotalTime>22090</TotalTime>
  <Words>3808</Words>
  <Application>Microsoft Office PowerPoint</Application>
  <PresentationFormat>On-screen Show (4:3)</PresentationFormat>
  <Paragraphs>284</Paragraphs>
  <Slides>15</Slides>
  <Notes>15</Notes>
  <HiddenSlides>0</HiddenSlides>
  <MMClips>0</MMClips>
  <ScaleCrop>false</ScaleCrop>
  <HeadingPairs>
    <vt:vector size="8" baseType="variant">
      <vt:variant>
        <vt:lpstr>Fonts Used</vt:lpstr>
      </vt:variant>
      <vt:variant>
        <vt:i4>6</vt:i4>
      </vt:variant>
      <vt:variant>
        <vt:lpstr>Design Template</vt:lpstr>
      </vt:variant>
      <vt:variant>
        <vt:i4>12</vt:i4>
      </vt:variant>
      <vt:variant>
        <vt:lpstr>Embedded OLE Servers</vt:lpstr>
      </vt:variant>
      <vt:variant>
        <vt:i4>1</vt:i4>
      </vt:variant>
      <vt:variant>
        <vt:lpstr>Slide Titles</vt:lpstr>
      </vt:variant>
      <vt:variant>
        <vt:i4>15</vt:i4>
      </vt:variant>
    </vt:vector>
  </HeadingPairs>
  <TitlesOfParts>
    <vt:vector size="34" baseType="lpstr">
      <vt:lpstr>Times New Roman</vt:lpstr>
      <vt:lpstr>Arial</vt:lpstr>
      <vt:lpstr>Wingdings</vt:lpstr>
      <vt:lpstr>Book Antiqua</vt:lpstr>
      <vt:lpstr>Monotype Sorts</vt:lpstr>
      <vt:lpstr>Symbol</vt:lpstr>
      <vt:lpstr>Uni_OHP_Col2_PP97</vt:lpstr>
      <vt:lpstr>Uni_OHP_Col2_PP97</vt:lpstr>
      <vt:lpstr>Uni_OHP_Col2_PP97</vt:lpstr>
      <vt:lpstr>Uni_OHP_Col2_PP97</vt:lpstr>
      <vt:lpstr>Uni_OHP_Col2_PP97</vt:lpstr>
      <vt:lpstr>Uni_OHP_Col2_PP97</vt:lpstr>
      <vt:lpstr>Uni_OHP_Col2_PP97</vt:lpstr>
      <vt:lpstr>Uni_OHP_Col2_PP97</vt:lpstr>
      <vt:lpstr>Uni_OHP_Col2_PP97</vt:lpstr>
      <vt:lpstr>Uni_OHP_Col2_PP97</vt:lpstr>
      <vt:lpstr>Uni_OHP_Col2_PP97</vt:lpstr>
      <vt:lpstr>Uni_OHP_Col2_PP97</vt:lpstr>
      <vt:lpstr>Equation</vt:lpstr>
      <vt:lpstr>Lecture 2a Multipliers &amp; output models  </vt:lpstr>
      <vt:lpstr>Slide 2</vt:lpstr>
      <vt:lpstr>Slide 3</vt:lpstr>
      <vt:lpstr>Slide 4</vt:lpstr>
      <vt:lpstr>Slide 5</vt:lpstr>
      <vt:lpstr>Slide 6</vt:lpstr>
      <vt:lpstr>Slide 7</vt:lpstr>
      <vt:lpstr>Slide 8</vt:lpstr>
      <vt:lpstr>Slide 9</vt:lpstr>
      <vt:lpstr>Slide 10</vt:lpstr>
      <vt:lpstr>Two region model with BT function</vt:lpstr>
      <vt:lpstr>Slide 12</vt:lpstr>
      <vt:lpstr>Slide 13</vt:lpstr>
      <vt:lpstr>Slide 14</vt:lpstr>
      <vt:lpstr>Slide 15</vt:lpstr>
    </vt:vector>
  </TitlesOfParts>
  <Company>UNIVERSITY OF PORTSMOUTH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Multipliers &amp; output models</dc:title>
  <dc:subject>Regional &amp; Local Economics</dc:subject>
  <dc:creator>Jeff Grainger</dc:creator>
  <cp:lastModifiedBy>plmlp</cp:lastModifiedBy>
  <cp:revision>117</cp:revision>
  <cp:lastPrinted>2000-09-27T13:29:50Z</cp:lastPrinted>
  <dcterms:created xsi:type="dcterms:W3CDTF">1998-10-23T14:37:10Z</dcterms:created>
  <dcterms:modified xsi:type="dcterms:W3CDTF">2010-02-23T16:24:02Z</dcterms:modified>
</cp:coreProperties>
</file>