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8"/>
  </p:notesMasterIdLst>
  <p:handoutMasterIdLst>
    <p:handoutMasterId r:id="rId19"/>
  </p:handoutMasterIdLst>
  <p:sldIdLst>
    <p:sldId id="260" r:id="rId2"/>
    <p:sldId id="269" r:id="rId3"/>
    <p:sldId id="264" r:id="rId4"/>
    <p:sldId id="274" r:id="rId5"/>
    <p:sldId id="265" r:id="rId6"/>
    <p:sldId id="275" r:id="rId7"/>
    <p:sldId id="266" r:id="rId8"/>
    <p:sldId id="267" r:id="rId9"/>
    <p:sldId id="268" r:id="rId10"/>
    <p:sldId id="270" r:id="rId11"/>
    <p:sldId id="271" r:id="rId12"/>
    <p:sldId id="272" r:id="rId13"/>
    <p:sldId id="276" r:id="rId14"/>
    <p:sldId id="277" r:id="rId15"/>
    <p:sldId id="278" r:id="rId16"/>
    <p:sldId id="263" r:id="rId17"/>
  </p:sldIdLst>
  <p:sldSz cx="9144000" cy="6858000" type="screen4x3"/>
  <p:notesSz cx="6854825" cy="96647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FFFFCC"/>
    <a:srgbClr val="FF9966"/>
    <a:srgbClr val="FF9900"/>
    <a:srgbClr val="008000"/>
    <a:srgbClr val="FF0000"/>
    <a:srgbClr val="FFFFFF"/>
    <a:srgbClr val="99FF66"/>
  </p:clrMru>
</p:presentationPr>
</file>

<file path=ppt/tableStyles.xml><?xml version="1.0" encoding="utf-8"?>
<a:tblStyleLst xmlns:a="http://schemas.openxmlformats.org/drawingml/2006/main" def="{5C22544A-7EE6-4342-B048-85BDC9FD1C3A}">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929"/>
  </p:normalViewPr>
  <p:slideViewPr>
    <p:cSldViewPr>
      <p:cViewPr varScale="1">
        <p:scale>
          <a:sx n="98" d="100"/>
          <a:sy n="98" d="100"/>
        </p:scale>
        <p:origin x="-114"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8" y="1782"/>
      </p:cViewPr>
      <p:guideLst>
        <p:guide orient="horz" pos="3044"/>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84188"/>
          </a:xfrm>
          <a:prstGeom prst="rect">
            <a:avLst/>
          </a:prstGeom>
          <a:noFill/>
          <a:ln w="9525">
            <a:noFill/>
            <a:miter lim="800000"/>
            <a:headEnd/>
            <a:tailEnd/>
          </a:ln>
          <a:effectLst/>
        </p:spPr>
        <p:txBody>
          <a:bodyPr vert="horz" wrap="square" lIns="90608" tIns="45304" rIns="90608" bIns="45304" numCol="1" anchor="t"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3025" y="0"/>
            <a:ext cx="2971800" cy="484188"/>
          </a:xfrm>
          <a:prstGeom prst="rect">
            <a:avLst/>
          </a:prstGeom>
          <a:noFill/>
          <a:ln w="9525">
            <a:noFill/>
            <a:miter lim="800000"/>
            <a:headEnd/>
            <a:tailEnd/>
          </a:ln>
          <a:effectLst/>
        </p:spPr>
        <p:txBody>
          <a:bodyPr vert="horz" wrap="square" lIns="90608" tIns="45304" rIns="90608" bIns="45304" numCol="1" anchor="t" anchorCtr="0" compatLnSpc="1">
            <a:prstTxWarp prst="textNoShape">
              <a:avLst/>
            </a:prstTxWarp>
          </a:bodyPr>
          <a:lstStyle>
            <a:lvl1pPr algn="r" eaLnBrk="0" hangingPunct="0">
              <a:spcBef>
                <a:spcPct val="0"/>
              </a:spcBef>
              <a:buClrTx/>
              <a:buSzTx/>
              <a:buFontTx/>
              <a:buNone/>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180513"/>
            <a:ext cx="2971800" cy="484187"/>
          </a:xfrm>
          <a:prstGeom prst="rect">
            <a:avLst/>
          </a:prstGeom>
          <a:noFill/>
          <a:ln w="9525">
            <a:noFill/>
            <a:miter lim="800000"/>
            <a:headEnd/>
            <a:tailEnd/>
          </a:ln>
          <a:effectLst/>
        </p:spPr>
        <p:txBody>
          <a:bodyPr vert="horz" wrap="square" lIns="90608" tIns="45304" rIns="90608" bIns="45304" numCol="1" anchor="b"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3025" y="9180513"/>
            <a:ext cx="2971800" cy="484187"/>
          </a:xfrm>
          <a:prstGeom prst="rect">
            <a:avLst/>
          </a:prstGeom>
          <a:noFill/>
          <a:ln w="9525">
            <a:noFill/>
            <a:miter lim="800000"/>
            <a:headEnd/>
            <a:tailEnd/>
          </a:ln>
          <a:effectLst/>
        </p:spPr>
        <p:txBody>
          <a:bodyPr vert="horz" wrap="square" lIns="90608" tIns="45304" rIns="90608" bIns="45304" numCol="1" anchor="b" anchorCtr="0" compatLnSpc="1">
            <a:prstTxWarp prst="textNoShape">
              <a:avLst/>
            </a:prstTxWarp>
          </a:bodyPr>
          <a:lstStyle>
            <a:lvl1pPr algn="r" eaLnBrk="0" hangingPunct="0">
              <a:spcBef>
                <a:spcPct val="0"/>
              </a:spcBef>
              <a:buClrTx/>
              <a:buSzTx/>
              <a:buFontTx/>
              <a:buNone/>
              <a:defRPr sz="1200">
                <a:cs typeface="+mn-cs"/>
              </a:defRPr>
            </a:lvl1pPr>
          </a:lstStyle>
          <a:p>
            <a:pPr>
              <a:defRPr/>
            </a:pPr>
            <a:fld id="{7DE0AD4F-ACDB-4D65-9807-2D3ACB774815}"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0850"/>
          </a:xfrm>
          <a:prstGeom prst="rect">
            <a:avLst/>
          </a:prstGeom>
          <a:noFill/>
          <a:ln w="9525">
            <a:noFill/>
            <a:miter lim="800000"/>
            <a:headEnd/>
            <a:tailEnd/>
          </a:ln>
          <a:effectLst/>
        </p:spPr>
        <p:txBody>
          <a:bodyPr vert="horz" wrap="square" lIns="91237" tIns="45619" rIns="91237" bIns="45619"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3"/>
          <p:cNvSpPr>
            <a:spLocks noGrp="1" noChangeArrowheads="1"/>
          </p:cNvSpPr>
          <p:nvPr>
            <p:ph type="dt" idx="1"/>
          </p:nvPr>
        </p:nvSpPr>
        <p:spPr bwMode="auto">
          <a:xfrm>
            <a:off x="3883025" y="0"/>
            <a:ext cx="2971800" cy="450850"/>
          </a:xfrm>
          <a:prstGeom prst="rect">
            <a:avLst/>
          </a:prstGeom>
          <a:noFill/>
          <a:ln w="9525">
            <a:noFill/>
            <a:miter lim="800000"/>
            <a:headEnd/>
            <a:tailEnd/>
          </a:ln>
          <a:effectLst/>
        </p:spPr>
        <p:txBody>
          <a:bodyPr vert="horz" wrap="square" lIns="91237" tIns="45619" rIns="91237" bIns="45619"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6388" name="Rectangle 4"/>
          <p:cNvSpPr>
            <a:spLocks noGrp="1" noRot="1" noChangeAspect="1" noChangeArrowheads="1" noTextEdit="1"/>
          </p:cNvSpPr>
          <p:nvPr>
            <p:ph type="sldImg" idx="2"/>
          </p:nvPr>
        </p:nvSpPr>
        <p:spPr bwMode="auto">
          <a:xfrm>
            <a:off x="1014413" y="752475"/>
            <a:ext cx="4827587" cy="36195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597400"/>
            <a:ext cx="5026025" cy="4370388"/>
          </a:xfrm>
          <a:prstGeom prst="rect">
            <a:avLst/>
          </a:prstGeom>
          <a:noFill/>
          <a:ln w="9525">
            <a:noFill/>
            <a:miter lim="800000"/>
            <a:headEnd/>
            <a:tailEnd/>
          </a:ln>
          <a:effectLst/>
        </p:spPr>
        <p:txBody>
          <a:bodyPr vert="horz" wrap="square" lIns="91237" tIns="45619" rIns="91237" bIns="4561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191625"/>
            <a:ext cx="2971800" cy="452438"/>
          </a:xfrm>
          <a:prstGeom prst="rect">
            <a:avLst/>
          </a:prstGeom>
          <a:noFill/>
          <a:ln w="9525">
            <a:noFill/>
            <a:miter lim="800000"/>
            <a:headEnd/>
            <a:tailEnd/>
          </a:ln>
          <a:effectLst/>
        </p:spPr>
        <p:txBody>
          <a:bodyPr vert="horz" wrap="square" lIns="91237" tIns="45619" rIns="91237" bIns="45619"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83025" y="9191625"/>
            <a:ext cx="2971800" cy="452438"/>
          </a:xfrm>
          <a:prstGeom prst="rect">
            <a:avLst/>
          </a:prstGeom>
          <a:noFill/>
          <a:ln w="9525">
            <a:noFill/>
            <a:miter lim="800000"/>
            <a:headEnd/>
            <a:tailEnd/>
          </a:ln>
          <a:effectLst/>
        </p:spPr>
        <p:txBody>
          <a:bodyPr vert="horz" wrap="square" lIns="91237" tIns="45619" rIns="91237" bIns="45619"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57DDD847-87EF-4AB6-A91E-6F102AF455E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pPr>
              <a:buFont typeface="Monotype Sorts"/>
              <a:buNone/>
            </a:pPr>
            <a:fld id="{EC47B762-76BE-4DE9-AF70-5A8857E8DAA4}" type="slidenum">
              <a:rPr lang="en-GB" smtClean="0">
                <a:cs typeface="Arial" charset="0"/>
              </a:rPr>
              <a:pPr>
                <a:buFont typeface="Monotype Sorts"/>
                <a:buNone/>
              </a:pPr>
              <a:t>9</a:t>
            </a:fld>
            <a:endParaRPr lang="en-GB" smtClean="0">
              <a:cs typeface="Arial" charset="0"/>
            </a:endParaRPr>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r>
              <a:rPr lang="en-GB" smtClean="0"/>
              <a:t>R &amp; D all areas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pPr>
              <a:buFont typeface="Monotype Sorts"/>
              <a:buNone/>
            </a:pPr>
            <a:fld id="{2C3FCDB8-F450-4D44-9791-793E95254D97}" type="slidenum">
              <a:rPr lang="en-GB" smtClean="0">
                <a:cs typeface="Arial" charset="0"/>
              </a:rPr>
              <a:pPr>
                <a:buFont typeface="Monotype Sorts"/>
                <a:buNone/>
              </a:pPr>
              <a:t>12</a:t>
            </a:fld>
            <a:endParaRPr lang="en-GB" smtClean="0">
              <a:cs typeface="Arial" charset="0"/>
            </a:endParaRPr>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pPr>
              <a:buClr>
                <a:srgbClr val="FF0000"/>
              </a:buClr>
            </a:pPr>
            <a:r>
              <a:rPr lang="en-GB" sz="800" smtClean="0">
                <a:latin typeface="Arial" charset="0"/>
              </a:rPr>
              <a:t>Builds on the work of Porter and Huggins</a:t>
            </a:r>
          </a:p>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a:ln/>
        </p:spPr>
      </p:sp>
      <p:sp>
        <p:nvSpPr>
          <p:cNvPr id="34818" name="Notes Placeholder 2"/>
          <p:cNvSpPr>
            <a:spLocks noGrp="1"/>
          </p:cNvSpPr>
          <p:nvPr>
            <p:ph type="body" idx="1"/>
          </p:nvPr>
        </p:nvSpPr>
        <p:spPr>
          <a:noFill/>
          <a:ln/>
        </p:spPr>
        <p:txBody>
          <a:bodyPr/>
          <a:lstStyle/>
          <a:p>
            <a:r>
              <a:rPr lang="en-GB" smtClean="0">
                <a:latin typeface="Arial" charset="0"/>
                <a:cs typeface="Arial" charset="0"/>
              </a:rPr>
              <a:t>On the one hand attracting private investment requires positioning as a “superb urban environment” – on the other to attract public funds urban decay and deprivation need to be highlighted.</a:t>
            </a:r>
            <a:endParaRPr lang="en-US" smtClean="0"/>
          </a:p>
        </p:txBody>
      </p:sp>
      <p:sp>
        <p:nvSpPr>
          <p:cNvPr id="34819" name="Slide Number Placeholder 3"/>
          <p:cNvSpPr>
            <a:spLocks noGrp="1"/>
          </p:cNvSpPr>
          <p:nvPr>
            <p:ph type="sldNum" sz="quarter" idx="5"/>
          </p:nvPr>
        </p:nvSpPr>
        <p:spPr>
          <a:noFill/>
        </p:spPr>
        <p:txBody>
          <a:bodyPr/>
          <a:lstStyle/>
          <a:p>
            <a:pPr>
              <a:buFont typeface="Monotype Sorts"/>
              <a:buNone/>
            </a:pPr>
            <a:fld id="{61BA9EB4-BD95-4D24-95C2-0C3600373286}" type="slidenum">
              <a:rPr lang="en-GB" smtClean="0">
                <a:cs typeface="Arial" charset="0"/>
              </a:rPr>
              <a:pPr>
                <a:buFont typeface="Monotype Sorts"/>
                <a:buNone/>
              </a:pPr>
              <a:t>14</a:t>
            </a:fld>
            <a:endParaRPr lang="en-GB"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79413" y="1676400"/>
            <a:ext cx="8388350" cy="4421188"/>
            <a:chOff x="238" y="1056"/>
            <a:chExt cx="5285" cy="2785"/>
          </a:xfrm>
        </p:grpSpPr>
        <p:grpSp>
          <p:nvGrpSpPr>
            <p:cNvPr id="5" name="Group 3"/>
            <p:cNvGrpSpPr>
              <a:grpSpLocks/>
            </p:cNvGrpSpPr>
            <p:nvPr/>
          </p:nvGrpSpPr>
          <p:grpSpPr bwMode="auto">
            <a:xfrm>
              <a:off x="238" y="1056"/>
              <a:ext cx="5285" cy="1393"/>
              <a:chOff x="238" y="1056"/>
              <a:chExt cx="5285" cy="1393"/>
            </a:xfrm>
          </p:grpSpPr>
          <p:sp>
            <p:nvSpPr>
              <p:cNvPr id="14" name="Rectangle 4"/>
              <p:cNvSpPr>
                <a:spLocks noChangeArrowheads="1"/>
              </p:cNvSpPr>
              <p:nvPr/>
            </p:nvSpPr>
            <p:spPr bwMode="auto">
              <a:xfrm>
                <a:off x="243" y="1057"/>
                <a:ext cx="5272" cy="1391"/>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5" name="Freeform 5"/>
              <p:cNvSpPr>
                <a:spLocks/>
              </p:cNvSpPr>
              <p:nvPr/>
            </p:nvSpPr>
            <p:spPr bwMode="auto">
              <a:xfrm>
                <a:off x="238" y="1056"/>
                <a:ext cx="5273" cy="1393"/>
              </a:xfrm>
              <a:custGeom>
                <a:avLst/>
                <a:gdLst/>
                <a:ahLst/>
                <a:cxnLst>
                  <a:cxn ang="0">
                    <a:pos x="5272" y="0"/>
                  </a:cxn>
                  <a:cxn ang="0">
                    <a:pos x="0" y="0"/>
                  </a:cxn>
                  <a:cxn ang="0">
                    <a:pos x="0" y="1392"/>
                  </a:cxn>
                </a:cxnLst>
                <a:rect l="0" t="0" r="r" b="b"/>
                <a:pathLst>
                  <a:path w="5273" h="1393">
                    <a:moveTo>
                      <a:pt x="5272" y="0"/>
                    </a:moveTo>
                    <a:lnTo>
                      <a:pt x="0" y="0"/>
                    </a:lnTo>
                    <a:lnTo>
                      <a:pt x="0" y="1392"/>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6" name="Freeform 6"/>
              <p:cNvSpPr>
                <a:spLocks/>
              </p:cNvSpPr>
              <p:nvPr/>
            </p:nvSpPr>
            <p:spPr bwMode="auto">
              <a:xfrm>
                <a:off x="250" y="1056"/>
                <a:ext cx="5273" cy="1393"/>
              </a:xfrm>
              <a:custGeom>
                <a:avLst/>
                <a:gdLst/>
                <a:ahLst/>
                <a:cxnLst>
                  <a:cxn ang="0">
                    <a:pos x="5272" y="0"/>
                  </a:cxn>
                  <a:cxn ang="0">
                    <a:pos x="5272" y="1392"/>
                  </a:cxn>
                  <a:cxn ang="0">
                    <a:pos x="0" y="1392"/>
                  </a:cxn>
                </a:cxnLst>
                <a:rect l="0" t="0" r="r" b="b"/>
                <a:pathLst>
                  <a:path w="5273" h="1393">
                    <a:moveTo>
                      <a:pt x="5272" y="0"/>
                    </a:moveTo>
                    <a:lnTo>
                      <a:pt x="5272" y="1392"/>
                    </a:lnTo>
                    <a:lnTo>
                      <a:pt x="0" y="1392"/>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nvGrpSpPr>
            <p:cNvPr id="6" name="Group 7"/>
            <p:cNvGrpSpPr>
              <a:grpSpLocks/>
            </p:cNvGrpSpPr>
            <p:nvPr/>
          </p:nvGrpSpPr>
          <p:grpSpPr bwMode="auto">
            <a:xfrm>
              <a:off x="240" y="3744"/>
              <a:ext cx="5281" cy="97"/>
              <a:chOff x="240" y="3744"/>
              <a:chExt cx="5281" cy="97"/>
            </a:xfrm>
          </p:grpSpPr>
          <p:sp>
            <p:nvSpPr>
              <p:cNvPr id="11" name="Rectangle 8"/>
              <p:cNvSpPr>
                <a:spLocks noChangeArrowheads="1"/>
              </p:cNvSpPr>
              <p:nvPr/>
            </p:nvSpPr>
            <p:spPr bwMode="auto">
              <a:xfrm>
                <a:off x="240" y="3744"/>
                <a:ext cx="5280" cy="96"/>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2" name="Freeform 9"/>
              <p:cNvSpPr>
                <a:spLocks/>
              </p:cNvSpPr>
              <p:nvPr/>
            </p:nvSpPr>
            <p:spPr bwMode="auto">
              <a:xfrm>
                <a:off x="240" y="3744"/>
                <a:ext cx="5281" cy="97"/>
              </a:xfrm>
              <a:custGeom>
                <a:avLst/>
                <a:gdLst/>
                <a:ahLst/>
                <a:cxnLst>
                  <a:cxn ang="0">
                    <a:pos x="5280" y="0"/>
                  </a:cxn>
                  <a:cxn ang="0">
                    <a:pos x="0" y="0"/>
                  </a:cxn>
                  <a:cxn ang="0">
                    <a:pos x="0" y="96"/>
                  </a:cxn>
                </a:cxnLst>
                <a:rect l="0" t="0" r="r" b="b"/>
                <a:pathLst>
                  <a:path w="5281" h="97">
                    <a:moveTo>
                      <a:pt x="5280" y="0"/>
                    </a:moveTo>
                    <a:lnTo>
                      <a:pt x="0" y="0"/>
                    </a:lnTo>
                    <a:lnTo>
                      <a:pt x="0" y="96"/>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3" name="Freeform 10"/>
              <p:cNvSpPr>
                <a:spLocks/>
              </p:cNvSpPr>
              <p:nvPr/>
            </p:nvSpPr>
            <p:spPr bwMode="auto">
              <a:xfrm>
                <a:off x="240" y="3744"/>
                <a:ext cx="5281" cy="97"/>
              </a:xfrm>
              <a:custGeom>
                <a:avLst/>
                <a:gdLst/>
                <a:ahLst/>
                <a:cxnLst>
                  <a:cxn ang="0">
                    <a:pos x="5280" y="0"/>
                  </a:cxn>
                  <a:cxn ang="0">
                    <a:pos x="5280" y="96"/>
                  </a:cxn>
                  <a:cxn ang="0">
                    <a:pos x="0" y="96"/>
                  </a:cxn>
                </a:cxnLst>
                <a:rect l="0" t="0" r="r" b="b"/>
                <a:pathLst>
                  <a:path w="5281" h="97">
                    <a:moveTo>
                      <a:pt x="5280" y="0"/>
                    </a:moveTo>
                    <a:lnTo>
                      <a:pt x="5280" y="96"/>
                    </a:lnTo>
                    <a:lnTo>
                      <a:pt x="0" y="96"/>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nvGrpSpPr>
            <p:cNvPr id="7" name="Group 11"/>
            <p:cNvGrpSpPr>
              <a:grpSpLocks/>
            </p:cNvGrpSpPr>
            <p:nvPr/>
          </p:nvGrpSpPr>
          <p:grpSpPr bwMode="auto">
            <a:xfrm>
              <a:off x="338" y="1200"/>
              <a:ext cx="97" cy="1104"/>
              <a:chOff x="338" y="1200"/>
              <a:chExt cx="97" cy="1104"/>
            </a:xfrm>
          </p:grpSpPr>
          <p:sp useBgFill="1">
            <p:nvSpPr>
              <p:cNvPr id="8" name="Rectangle 12"/>
              <p:cNvSpPr>
                <a:spLocks noChangeArrowheads="1"/>
              </p:cNvSpPr>
              <p:nvPr/>
            </p:nvSpPr>
            <p:spPr bwMode="auto">
              <a:xfrm>
                <a:off x="338" y="1201"/>
                <a:ext cx="96" cy="1103"/>
              </a:xfrm>
              <a:prstGeom prst="rect">
                <a:avLst/>
              </a:prstGeom>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9" name="Freeform 13"/>
              <p:cNvSpPr>
                <a:spLocks/>
              </p:cNvSpPr>
              <p:nvPr/>
            </p:nvSpPr>
            <p:spPr bwMode="auto">
              <a:xfrm>
                <a:off x="338" y="1200"/>
                <a:ext cx="97" cy="1104"/>
              </a:xfrm>
              <a:custGeom>
                <a:avLst/>
                <a:gdLst/>
                <a:ahLst/>
                <a:cxnLst>
                  <a:cxn ang="0">
                    <a:pos x="0" y="1103"/>
                  </a:cxn>
                  <a:cxn ang="0">
                    <a:pos x="96" y="1103"/>
                  </a:cxn>
                  <a:cxn ang="0">
                    <a:pos x="96" y="0"/>
                  </a:cxn>
                </a:cxnLst>
                <a:rect l="0" t="0" r="r" b="b"/>
                <a:pathLst>
                  <a:path w="97" h="1104">
                    <a:moveTo>
                      <a:pt x="0" y="1103"/>
                    </a:moveTo>
                    <a:lnTo>
                      <a:pt x="96" y="1103"/>
                    </a:lnTo>
                    <a:lnTo>
                      <a:pt x="96" y="0"/>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0" name="Freeform 14"/>
              <p:cNvSpPr>
                <a:spLocks/>
              </p:cNvSpPr>
              <p:nvPr/>
            </p:nvSpPr>
            <p:spPr bwMode="auto">
              <a:xfrm>
                <a:off x="338" y="1200"/>
                <a:ext cx="97" cy="1104"/>
              </a:xfrm>
              <a:custGeom>
                <a:avLst/>
                <a:gdLst/>
                <a:ahLst/>
                <a:cxnLst>
                  <a:cxn ang="0">
                    <a:pos x="0" y="1103"/>
                  </a:cxn>
                  <a:cxn ang="0">
                    <a:pos x="0" y="0"/>
                  </a:cxn>
                  <a:cxn ang="0">
                    <a:pos x="96" y="0"/>
                  </a:cxn>
                </a:cxnLst>
                <a:rect l="0" t="0" r="r" b="b"/>
                <a:pathLst>
                  <a:path w="97" h="1104">
                    <a:moveTo>
                      <a:pt x="0" y="1103"/>
                    </a:moveTo>
                    <a:lnTo>
                      <a:pt x="0" y="0"/>
                    </a:lnTo>
                    <a:lnTo>
                      <a:pt x="96" y="0"/>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sp>
        <p:nvSpPr>
          <p:cNvPr id="4111" name="Rectangle 15"/>
          <p:cNvSpPr>
            <a:spLocks noGrp="1" noChangeArrowheads="1"/>
          </p:cNvSpPr>
          <p:nvPr>
            <p:ph type="ctrTitle" sz="quarter"/>
          </p:nvPr>
        </p:nvSpPr>
        <p:spPr bwMode="auto">
          <a:xfrm>
            <a:off x="836613" y="2133600"/>
            <a:ext cx="7772400" cy="1143000"/>
          </a:xfrm>
          <a:prstGeom prst="rect">
            <a:avLst/>
          </a:prstGeom>
          <a:noFill/>
          <a:ln>
            <a:miter lim="800000"/>
            <a:headEnd/>
            <a:tailEnd/>
          </a:ln>
        </p:spPr>
        <p:txBody>
          <a:bodyPr vert="horz" wrap="square" lIns="92075" tIns="46038" rIns="92075" bIns="46038" numCol="1" anchor="ctr" anchorCtr="0" compatLnSpc="1">
            <a:prstTxWarp prst="textNoShape">
              <a:avLst/>
            </a:prstTxWarp>
          </a:bodyPr>
          <a:lstStyle>
            <a:lvl1pPr>
              <a:defRPr/>
            </a:lvl1pPr>
          </a:lstStyle>
          <a:p>
            <a:r>
              <a:rPr lang="en-US"/>
              <a:t>Click to edit Master title style</a:t>
            </a:r>
          </a:p>
        </p:txBody>
      </p:sp>
      <p:sp>
        <p:nvSpPr>
          <p:cNvPr id="4112" name="Rectangle 16"/>
          <p:cNvSpPr>
            <a:spLocks noGrp="1" noChangeArrowheads="1"/>
          </p:cNvSpPr>
          <p:nvPr>
            <p:ph type="subTitle" sz="quarter" idx="1"/>
          </p:nvPr>
        </p:nvSpPr>
        <p:spPr>
          <a:xfrm>
            <a:off x="1371600" y="4038600"/>
            <a:ext cx="6400800" cy="1752600"/>
          </a:xfrm>
        </p:spPr>
        <p:txBody>
          <a:bodyPr anchor="ctr"/>
          <a:lstStyle>
            <a:lvl1pPr marL="0" indent="0" algn="ctr">
              <a:buFont typeface="Monotype Sorts" pitchFamily="2" charset="2"/>
              <a:buNone/>
              <a:defRPr/>
            </a:lvl1pPr>
          </a:lstStyle>
          <a:p>
            <a:r>
              <a:rPr lang="en-US"/>
              <a:t>Click to edit Master subtitle style</a:t>
            </a:r>
          </a:p>
        </p:txBody>
      </p:sp>
      <p:sp>
        <p:nvSpPr>
          <p:cNvPr id="17" name="Rectangle 17"/>
          <p:cNvSpPr>
            <a:spLocks noGrp="1" noChangeArrowheads="1"/>
          </p:cNvSpPr>
          <p:nvPr>
            <p:ph type="dt" sz="quarter" idx="10"/>
          </p:nvPr>
        </p:nvSpPr>
        <p:spPr>
          <a:xfrm>
            <a:off x="381000" y="6324600"/>
            <a:ext cx="1905000" cy="457200"/>
          </a:xfrm>
        </p:spPr>
        <p:txBody>
          <a:bodyPr/>
          <a:lstStyle>
            <a:lvl1pPr>
              <a:defRPr/>
            </a:lvl1pPr>
          </a:lstStyle>
          <a:p>
            <a:pPr>
              <a:defRPr/>
            </a:pPr>
            <a:endParaRPr lang="en-US"/>
          </a:p>
        </p:txBody>
      </p:sp>
      <p:sp>
        <p:nvSpPr>
          <p:cNvPr id="18" name="Rectangle 18"/>
          <p:cNvSpPr>
            <a:spLocks noGrp="1" noChangeArrowheads="1"/>
          </p:cNvSpPr>
          <p:nvPr>
            <p:ph type="ftr" sz="quarter" idx="11"/>
          </p:nvPr>
        </p:nvSpPr>
        <p:spPr>
          <a:xfrm>
            <a:off x="3124200" y="6324600"/>
            <a:ext cx="2895600" cy="457200"/>
          </a:xfrm>
        </p:spPr>
        <p:txBody>
          <a:bodyPr/>
          <a:lstStyle>
            <a:lvl1pPr>
              <a:defRPr/>
            </a:lvl1pPr>
          </a:lstStyle>
          <a:p>
            <a:pPr>
              <a:defRPr/>
            </a:pPr>
            <a:endParaRPr lang="en-US"/>
          </a:p>
        </p:txBody>
      </p:sp>
      <p:sp>
        <p:nvSpPr>
          <p:cNvPr id="19" name="Rectangle 19"/>
          <p:cNvSpPr>
            <a:spLocks noGrp="1" noChangeArrowheads="1"/>
          </p:cNvSpPr>
          <p:nvPr>
            <p:ph type="sldNum" sz="quarter" idx="12"/>
          </p:nvPr>
        </p:nvSpPr>
        <p:spPr>
          <a:xfrm>
            <a:off x="6858000" y="6324600"/>
            <a:ext cx="1905000" cy="457200"/>
          </a:xfrm>
        </p:spPr>
        <p:txBody>
          <a:bodyPr/>
          <a:lstStyle>
            <a:lvl1pPr>
              <a:defRPr/>
            </a:lvl1pPr>
          </a:lstStyle>
          <a:p>
            <a:pPr>
              <a:defRPr/>
            </a:pPr>
            <a:fld id="{71628A56-883F-4B57-BC59-FD8C4B933CCA}" type="slidenum">
              <a:rPr lang="en-US"/>
              <a:pPr>
                <a:defRPr/>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08DCB9A6-6DDC-4B71-B886-001C710A12CC}" type="slidenum">
              <a:rPr lang="en-US"/>
              <a:pPr>
                <a:defRPr/>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592762"/>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592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4D1E6EE5-6F21-4D92-8129-AF80C9B09EE0}" type="slidenum">
              <a:rPr lang="en-US"/>
              <a:pPr>
                <a:defRPr/>
              </a:pPr>
              <a:t>‹#›</a:t>
            </a:fld>
            <a:endParaRPr lang="en-US"/>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838200" y="1752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1752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5CD5F149-BD40-44CE-B533-DC80ED0A75E6}" type="slidenum">
              <a:rPr lang="en-US"/>
              <a:pPr>
                <a:defRPr/>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7D1A3B60-08B0-4DC1-8AF9-E560BA0D4C8D}" type="slidenum">
              <a:rPr lang="en-US"/>
              <a:pPr>
                <a:defRPr/>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DD7DE032-9A13-4EC2-9B8E-59D82374F34A}" type="slidenum">
              <a:rPr lang="en-US"/>
              <a:pPr>
                <a:defRPr/>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4FD7F29B-E5F6-46FE-AF07-1DA4A8EB88C9}" type="slidenum">
              <a:rPr lang="en-US"/>
              <a:pPr>
                <a:defRPr/>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9" name="Rectangle 19"/>
          <p:cNvSpPr>
            <a:spLocks noGrp="1" noChangeArrowheads="1"/>
          </p:cNvSpPr>
          <p:nvPr>
            <p:ph type="sldNum" sz="quarter" idx="12"/>
          </p:nvPr>
        </p:nvSpPr>
        <p:spPr>
          <a:ln/>
        </p:spPr>
        <p:txBody>
          <a:bodyPr/>
          <a:lstStyle>
            <a:lvl1pPr>
              <a:defRPr/>
            </a:lvl1pPr>
          </a:lstStyle>
          <a:p>
            <a:pPr>
              <a:defRPr/>
            </a:pPr>
            <a:r>
              <a:rPr lang="en-US"/>
              <a:t>Slide </a:t>
            </a:r>
            <a:fld id="{F1A72032-24BE-4A1A-9E19-48E506B4FBB5}" type="slidenum">
              <a:rPr lang="en-US"/>
              <a:pPr>
                <a:defRPr/>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5" name="Rectangle 19"/>
          <p:cNvSpPr>
            <a:spLocks noGrp="1" noChangeArrowheads="1"/>
          </p:cNvSpPr>
          <p:nvPr>
            <p:ph type="sldNum" sz="quarter" idx="12"/>
          </p:nvPr>
        </p:nvSpPr>
        <p:spPr>
          <a:ln/>
        </p:spPr>
        <p:txBody>
          <a:bodyPr/>
          <a:lstStyle>
            <a:lvl1pPr>
              <a:defRPr/>
            </a:lvl1pPr>
          </a:lstStyle>
          <a:p>
            <a:pPr>
              <a:defRPr/>
            </a:pPr>
            <a:r>
              <a:rPr lang="en-US"/>
              <a:t>Slide </a:t>
            </a:r>
            <a:fld id="{D6ED4432-B319-4F10-A975-174BE534E2E2}" type="slidenum">
              <a:rPr lang="en-US"/>
              <a:pPr>
                <a:defRPr/>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4" name="Rectangle 19"/>
          <p:cNvSpPr>
            <a:spLocks noGrp="1" noChangeArrowheads="1"/>
          </p:cNvSpPr>
          <p:nvPr>
            <p:ph type="sldNum" sz="quarter" idx="12"/>
          </p:nvPr>
        </p:nvSpPr>
        <p:spPr>
          <a:ln/>
        </p:spPr>
        <p:txBody>
          <a:bodyPr/>
          <a:lstStyle>
            <a:lvl1pPr>
              <a:defRPr/>
            </a:lvl1pPr>
          </a:lstStyle>
          <a:p>
            <a:pPr>
              <a:defRPr/>
            </a:pPr>
            <a:r>
              <a:rPr lang="en-US"/>
              <a:t>Slide </a:t>
            </a:r>
            <a:fld id="{2F7ABCAA-FE39-4629-831E-A6A6BAFF93F3}" type="slidenum">
              <a:rPr lang="en-US"/>
              <a:pPr>
                <a:defRPr/>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FAA7339B-4DC4-4752-99C6-FEE342336964}" type="slidenum">
              <a:rPr lang="en-US"/>
              <a:pPr>
                <a:defRPr/>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9</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C6F844CD-E14A-4280-B7C1-BD143D09F949}" type="slidenum">
              <a:rPr lang="en-US"/>
              <a:pPr>
                <a:defRPr/>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095" name="Rectangle 16"/>
          <p:cNvSpPr>
            <a:spLocks noGrp="1" noChangeArrowheads="1"/>
          </p:cNvSpPr>
          <p:nvPr>
            <p:ph type="body" idx="1"/>
          </p:nvPr>
        </p:nvSpPr>
        <p:spPr bwMode="auto">
          <a:xfrm>
            <a:off x="838200" y="17526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9"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spcBef>
                <a:spcPct val="0"/>
              </a:spcBef>
              <a:buClrTx/>
              <a:buSzTx/>
              <a:buFontTx/>
              <a:buNone/>
              <a:defRPr sz="1400">
                <a:cs typeface="+mn-cs"/>
              </a:defRPr>
            </a:lvl1pPr>
          </a:lstStyle>
          <a:p>
            <a:pPr>
              <a:defRPr/>
            </a:pPr>
            <a:endParaRPr lang="en-US"/>
          </a:p>
        </p:txBody>
      </p:sp>
      <p:sp>
        <p:nvSpPr>
          <p:cNvPr id="3090" name="Rectangle 18"/>
          <p:cNvSpPr>
            <a:spLocks noGrp="1" noChangeArrowheads="1"/>
          </p:cNvSpPr>
          <p:nvPr>
            <p:ph type="ftr" sz="quarter" idx="3"/>
          </p:nvPr>
        </p:nvSpPr>
        <p:spPr bwMode="auto">
          <a:xfrm>
            <a:off x="3124200" y="6323013"/>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spcBef>
                <a:spcPct val="0"/>
              </a:spcBef>
              <a:buClrTx/>
              <a:buSzTx/>
              <a:buFontTx/>
              <a:buNone/>
              <a:defRPr sz="1400">
                <a:cs typeface="+mn-cs"/>
              </a:defRPr>
            </a:lvl1pPr>
          </a:lstStyle>
          <a:p>
            <a:pPr>
              <a:defRPr/>
            </a:pPr>
            <a:r>
              <a:rPr lang="en-US"/>
              <a:t>Lecture 9</a:t>
            </a:r>
          </a:p>
        </p:txBody>
      </p:sp>
      <p:sp>
        <p:nvSpPr>
          <p:cNvPr id="3091"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spcBef>
                <a:spcPct val="0"/>
              </a:spcBef>
              <a:buClrTx/>
              <a:buSzTx/>
              <a:buFontTx/>
              <a:buNone/>
              <a:defRPr sz="1400">
                <a:cs typeface="+mn-cs"/>
              </a:defRPr>
            </a:lvl1pPr>
          </a:lstStyle>
          <a:p>
            <a:pPr>
              <a:defRPr/>
            </a:pPr>
            <a:r>
              <a:rPr lang="en-US"/>
              <a:t>Slide </a:t>
            </a:r>
            <a:fld id="{B1B4595E-02A0-4BFC-9227-7C62AE4DF29D}" type="slidenum">
              <a:rPr lang="en-US"/>
              <a:pPr>
                <a:defRPr/>
              </a:pPr>
              <a:t>‹#›</a:t>
            </a:fld>
            <a:endParaRPr lang="en-US"/>
          </a:p>
        </p:txBody>
      </p:sp>
      <p:graphicFrame>
        <p:nvGraphicFramePr>
          <p:cNvPr id="3093" name="Object 21">
            <a:hlinkClick r:id="" action="ppaction://ole?verb=0"/>
          </p:cNvPr>
          <p:cNvGraphicFramePr>
            <a:graphicFrameLocks/>
          </p:cNvGraphicFramePr>
          <p:nvPr/>
        </p:nvGraphicFramePr>
        <p:xfrm>
          <a:off x="533400" y="228600"/>
          <a:ext cx="533400" cy="990600"/>
        </p:xfrm>
        <a:graphic>
          <a:graphicData uri="http://schemas.openxmlformats.org/presentationml/2006/ole">
            <p:oleObj spid="_x0000_s3093" name="CorelDRAW" r:id="rId15" imgW="3720960" imgH="6797520" progId="">
              <p:embed/>
            </p:oleObj>
          </a:graphicData>
        </a:graphic>
      </p:graphicFrame>
      <p:sp>
        <p:nvSpPr>
          <p:cNvPr id="3094" name="Rectangle 22"/>
          <p:cNvSpPr>
            <a:spLocks noChangeArrowheads="1"/>
          </p:cNvSpPr>
          <p:nvPr/>
        </p:nvSpPr>
        <p:spPr bwMode="auto">
          <a:xfrm>
            <a:off x="1143000" y="455613"/>
            <a:ext cx="4435475" cy="461962"/>
          </a:xfrm>
          <a:prstGeom prst="rect">
            <a:avLst/>
          </a:prstGeom>
          <a:noFill/>
          <a:ln w="9525">
            <a:noFill/>
            <a:miter lim="800000"/>
            <a:headEnd/>
            <a:tailEnd/>
          </a:ln>
          <a:effectLst/>
        </p:spPr>
        <p:txBody>
          <a:bodyPr wrap="none" lIns="92075" tIns="46038" rIns="92075" bIns="46038">
            <a:spAutoFit/>
          </a:bodyPr>
          <a:lstStyle/>
          <a:p>
            <a:pPr eaLnBrk="0" hangingPunct="0">
              <a:spcBef>
                <a:spcPct val="20000"/>
              </a:spcBef>
              <a:buClr>
                <a:schemeClr val="tx2"/>
              </a:buClr>
              <a:buSzPct val="75000"/>
              <a:buFont typeface="Monotype Sorts" pitchFamily="2" charset="2"/>
              <a:buNone/>
              <a:defRPr/>
            </a:pPr>
            <a:r>
              <a:rPr lang="en-US" dirty="0">
                <a:latin typeface="Arial" pitchFamily="34" charset="0"/>
                <a:cs typeface="+mn-cs"/>
              </a:rPr>
              <a:t>Regional </a:t>
            </a:r>
            <a:r>
              <a:rPr lang="en-US" dirty="0">
                <a:latin typeface="Arial" pitchFamily="34" charset="0"/>
                <a:cs typeface="+mn-cs"/>
              </a:rPr>
              <a:t>and local economics</a:t>
            </a:r>
            <a:endParaRPr lang="en-GB" dirty="0">
              <a:cs typeface="+mn-cs"/>
            </a:endParaRPr>
          </a:p>
        </p:txBody>
      </p:sp>
    </p:spTree>
  </p:cSld>
  <p:clrMap bg1="lt1" tx1="dk1" bg2="lt2" tx2="dk2" accent1="accent1" accent2="accent2" accent3="accent3" accent4="accent4" accent5="accent5" accent6="accent6" hlink="hlink" folHlink="folHlink"/>
  <p:sldLayoutIdLst>
    <p:sldLayoutId id="2147483662"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random/>
  </p:transition>
  <p:hf hdr="0" dt="0"/>
  <p:txStyles>
    <p:titleStyle>
      <a:lvl1pPr algn="r" rtl="0" eaLnBrk="0" fontAlgn="base" hangingPunct="0">
        <a:spcBef>
          <a:spcPct val="0"/>
        </a:spcBef>
        <a:spcAft>
          <a:spcPct val="0"/>
        </a:spcAft>
        <a:defRPr sz="3600" b="1">
          <a:solidFill>
            <a:schemeClr val="tx2"/>
          </a:solidFill>
          <a:latin typeface="+mj-lt"/>
          <a:ea typeface="+mj-ea"/>
          <a:cs typeface="+mj-cs"/>
        </a:defRPr>
      </a:lvl1pPr>
      <a:lvl2pPr algn="r" rtl="0" eaLnBrk="0" fontAlgn="base" hangingPunct="0">
        <a:spcBef>
          <a:spcPct val="0"/>
        </a:spcBef>
        <a:spcAft>
          <a:spcPct val="0"/>
        </a:spcAft>
        <a:defRPr sz="3600" b="1">
          <a:solidFill>
            <a:schemeClr val="tx2"/>
          </a:solidFill>
          <a:latin typeface="Times New Roman" pitchFamily="18" charset="0"/>
        </a:defRPr>
      </a:lvl2pPr>
      <a:lvl3pPr algn="r" rtl="0" eaLnBrk="0" fontAlgn="base" hangingPunct="0">
        <a:spcBef>
          <a:spcPct val="0"/>
        </a:spcBef>
        <a:spcAft>
          <a:spcPct val="0"/>
        </a:spcAft>
        <a:defRPr sz="3600" b="1">
          <a:solidFill>
            <a:schemeClr val="tx2"/>
          </a:solidFill>
          <a:latin typeface="Times New Roman" pitchFamily="18" charset="0"/>
        </a:defRPr>
      </a:lvl3pPr>
      <a:lvl4pPr algn="r" rtl="0" eaLnBrk="0" fontAlgn="base" hangingPunct="0">
        <a:spcBef>
          <a:spcPct val="0"/>
        </a:spcBef>
        <a:spcAft>
          <a:spcPct val="0"/>
        </a:spcAft>
        <a:defRPr sz="3600" b="1">
          <a:solidFill>
            <a:schemeClr val="tx2"/>
          </a:solidFill>
          <a:latin typeface="Times New Roman" pitchFamily="18" charset="0"/>
        </a:defRPr>
      </a:lvl4pPr>
      <a:lvl5pPr algn="r" rtl="0" eaLnBrk="0" fontAlgn="base" hangingPunct="0">
        <a:spcBef>
          <a:spcPct val="0"/>
        </a:spcBef>
        <a:spcAft>
          <a:spcPct val="0"/>
        </a:spcAft>
        <a:defRPr sz="3600" b="1">
          <a:solidFill>
            <a:schemeClr val="tx2"/>
          </a:solidFill>
          <a:latin typeface="Times New Roman" pitchFamily="18" charset="0"/>
        </a:defRPr>
      </a:lvl5pPr>
      <a:lvl6pPr marL="457200" algn="r" rtl="0" eaLnBrk="0" fontAlgn="base" hangingPunct="0">
        <a:spcBef>
          <a:spcPct val="0"/>
        </a:spcBef>
        <a:spcAft>
          <a:spcPct val="0"/>
        </a:spcAft>
        <a:defRPr sz="3600" b="1">
          <a:solidFill>
            <a:schemeClr val="tx2"/>
          </a:solidFill>
          <a:latin typeface="Times New Roman" pitchFamily="18" charset="0"/>
        </a:defRPr>
      </a:lvl6pPr>
      <a:lvl7pPr marL="914400" algn="r" rtl="0" eaLnBrk="0" fontAlgn="base" hangingPunct="0">
        <a:spcBef>
          <a:spcPct val="0"/>
        </a:spcBef>
        <a:spcAft>
          <a:spcPct val="0"/>
        </a:spcAft>
        <a:defRPr sz="3600" b="1">
          <a:solidFill>
            <a:schemeClr val="tx2"/>
          </a:solidFill>
          <a:latin typeface="Times New Roman" pitchFamily="18" charset="0"/>
        </a:defRPr>
      </a:lvl7pPr>
      <a:lvl8pPr marL="1371600" algn="r" rtl="0" eaLnBrk="0" fontAlgn="base" hangingPunct="0">
        <a:spcBef>
          <a:spcPct val="0"/>
        </a:spcBef>
        <a:spcAft>
          <a:spcPct val="0"/>
        </a:spcAft>
        <a:defRPr sz="3600" b="1">
          <a:solidFill>
            <a:schemeClr val="tx2"/>
          </a:solidFill>
          <a:latin typeface="Times New Roman" pitchFamily="18" charset="0"/>
        </a:defRPr>
      </a:lvl8pPr>
      <a:lvl9pPr marL="1828800" algn="r" rtl="0" eaLnBrk="0" fontAlgn="base" hangingPunct="0">
        <a:spcBef>
          <a:spcPct val="0"/>
        </a:spcBef>
        <a:spcAft>
          <a:spcPct val="0"/>
        </a:spcAft>
        <a:defRPr sz="36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Monotype Sorts"/>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5"/>
          <p:cNvSpPr>
            <a:spLocks noGrp="1"/>
          </p:cNvSpPr>
          <p:nvPr>
            <p:ph type="sldNum" sz="quarter" idx="12"/>
          </p:nvPr>
        </p:nvSpPr>
        <p:spPr>
          <a:noFill/>
        </p:spPr>
        <p:txBody>
          <a:bodyPr/>
          <a:lstStyle/>
          <a:p>
            <a:r>
              <a:rPr lang="en-US" smtClean="0">
                <a:cs typeface="Arial" charset="0"/>
              </a:rPr>
              <a:t>Slide </a:t>
            </a:r>
            <a:fld id="{CEEB9F87-D5AC-4686-93C7-B9A4B375727E}" type="slidenum">
              <a:rPr lang="en-US" smtClean="0">
                <a:cs typeface="Arial" charset="0"/>
              </a:rPr>
              <a:pPr/>
              <a:t>1</a:t>
            </a:fld>
            <a:endParaRPr lang="en-US" smtClean="0">
              <a:cs typeface="Arial" charset="0"/>
            </a:endParaRPr>
          </a:p>
        </p:txBody>
      </p:sp>
      <p:sp>
        <p:nvSpPr>
          <p:cNvPr id="18434" name="Rectangle 7"/>
          <p:cNvSpPr>
            <a:spLocks noGrp="1" noChangeArrowheads="1"/>
          </p:cNvSpPr>
          <p:nvPr>
            <p:ph type="title"/>
          </p:nvPr>
        </p:nvSpPr>
        <p:spPr bwMode="auto">
          <a:xfrm>
            <a:off x="642938" y="1357313"/>
            <a:ext cx="7772400" cy="6096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cs typeface="Times New Roman" pitchFamily="18" charset="0"/>
              </a:rPr>
              <a:t> Lecture 10b - The future and sustainability</a:t>
            </a:r>
          </a:p>
        </p:txBody>
      </p:sp>
      <p:sp>
        <p:nvSpPr>
          <p:cNvPr id="18435" name="Rectangle 8"/>
          <p:cNvSpPr>
            <a:spLocks noGrp="1" noChangeArrowheads="1"/>
          </p:cNvSpPr>
          <p:nvPr>
            <p:ph type="body" idx="1"/>
          </p:nvPr>
        </p:nvSpPr>
        <p:spPr>
          <a:xfrm>
            <a:off x="838200" y="1981200"/>
            <a:ext cx="7772400" cy="3886200"/>
          </a:xfrm>
        </p:spPr>
        <p:txBody>
          <a:bodyPr/>
          <a:lstStyle/>
          <a:p>
            <a:pPr>
              <a:buFont typeface="Monotype Sorts"/>
              <a:buNone/>
            </a:pPr>
            <a:r>
              <a:rPr lang="en-GB" sz="2400" b="1" i="1" smtClean="0">
                <a:solidFill>
                  <a:srgbClr val="FF0000"/>
                </a:solidFill>
                <a:latin typeface="Arial" charset="0"/>
              </a:rPr>
              <a:t>Aims</a:t>
            </a:r>
          </a:p>
          <a:p>
            <a:pPr>
              <a:buClr>
                <a:srgbClr val="FF0066"/>
              </a:buClr>
              <a:buFont typeface="Wingdings" pitchFamily="2" charset="2"/>
              <a:buChar char="§"/>
            </a:pPr>
            <a:r>
              <a:rPr lang="en-GB" sz="2400" smtClean="0">
                <a:latin typeface="Arial" charset="0"/>
              </a:rPr>
              <a:t>To examine the anticipated future direction of regional and local economic regeneration.</a:t>
            </a:r>
          </a:p>
          <a:p>
            <a:pPr>
              <a:buClr>
                <a:srgbClr val="FF0066"/>
              </a:buClr>
              <a:buFont typeface="Wingdings" pitchFamily="2" charset="2"/>
              <a:buChar char="§"/>
            </a:pPr>
            <a:r>
              <a:rPr lang="en-GB" sz="2400" smtClean="0">
                <a:latin typeface="Arial" charset="0"/>
              </a:rPr>
              <a:t>To review some of the available literature on the subject</a:t>
            </a:r>
          </a:p>
          <a:p>
            <a:pPr>
              <a:buClr>
                <a:srgbClr val="FF0066"/>
              </a:buClr>
              <a:buFont typeface="Wingdings" pitchFamily="2" charset="2"/>
              <a:buNone/>
            </a:pPr>
            <a:r>
              <a:rPr lang="en-GB" sz="2400" b="1" i="1" smtClean="0">
                <a:solidFill>
                  <a:srgbClr val="FF0000"/>
                </a:solidFill>
                <a:latin typeface="Arial" charset="0"/>
              </a:rPr>
              <a:t>Outcomes</a:t>
            </a:r>
          </a:p>
          <a:p>
            <a:pPr>
              <a:buClr>
                <a:srgbClr val="FF0066"/>
              </a:buClr>
              <a:buFont typeface="Wingdings" pitchFamily="2" charset="2"/>
              <a:buChar char="§"/>
            </a:pPr>
            <a:r>
              <a:rPr lang="en-GB" sz="2400" smtClean="0">
                <a:latin typeface="Arial" charset="0"/>
              </a:rPr>
              <a:t>Have an awareness of the possible direction of policy in the years to come.</a:t>
            </a:r>
          </a:p>
        </p:txBody>
      </p:sp>
      <p:sp>
        <p:nvSpPr>
          <p:cNvPr id="1843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5"/>
          <p:cNvSpPr>
            <a:spLocks noGrp="1"/>
          </p:cNvSpPr>
          <p:nvPr>
            <p:ph type="sldNum" sz="quarter" idx="12"/>
          </p:nvPr>
        </p:nvSpPr>
        <p:spPr>
          <a:noFill/>
        </p:spPr>
        <p:txBody>
          <a:bodyPr/>
          <a:lstStyle/>
          <a:p>
            <a:r>
              <a:rPr lang="en-US" smtClean="0">
                <a:cs typeface="Arial" charset="0"/>
              </a:rPr>
              <a:t>Slide </a:t>
            </a:r>
            <a:fld id="{C106938F-E2AE-44AE-B1E0-C05F3D0CE7AD}" type="slidenum">
              <a:rPr lang="en-US" smtClean="0">
                <a:cs typeface="Arial" charset="0"/>
              </a:rPr>
              <a:pPr/>
              <a:t>10</a:t>
            </a:fld>
            <a:endParaRPr lang="en-US" smtClean="0">
              <a:cs typeface="Arial" charset="0"/>
            </a:endParaRPr>
          </a:p>
        </p:txBody>
      </p:sp>
      <p:sp>
        <p:nvSpPr>
          <p:cNvPr id="28674" name="Rectangle 2"/>
          <p:cNvSpPr>
            <a:spLocks noGrp="1" noChangeArrowheads="1"/>
          </p:cNvSpPr>
          <p:nvPr>
            <p:ph type="title"/>
          </p:nvPr>
        </p:nvSpPr>
        <p:spPr bwMode="auto">
          <a:xfrm>
            <a:off x="685800" y="1066800"/>
            <a:ext cx="77724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rPr>
              <a:t>Urban Policy</a:t>
            </a:r>
          </a:p>
        </p:txBody>
      </p:sp>
      <p:sp>
        <p:nvSpPr>
          <p:cNvPr id="28675" name="Rectangle 3"/>
          <p:cNvSpPr>
            <a:spLocks noGrp="1" noChangeArrowheads="1"/>
          </p:cNvSpPr>
          <p:nvPr>
            <p:ph type="body" idx="1"/>
          </p:nvPr>
        </p:nvSpPr>
        <p:spPr>
          <a:xfrm>
            <a:off x="838200" y="1752600"/>
            <a:ext cx="7772400" cy="4419600"/>
          </a:xfrm>
        </p:spPr>
        <p:txBody>
          <a:bodyPr/>
          <a:lstStyle/>
          <a:p>
            <a:pPr>
              <a:buClr>
                <a:srgbClr val="FF0000"/>
              </a:buClr>
              <a:buFont typeface="Monotype Sorts"/>
              <a:buNone/>
            </a:pPr>
            <a:r>
              <a:rPr lang="en-GB" sz="2000" smtClean="0">
                <a:latin typeface="Arial" charset="0"/>
              </a:rPr>
              <a:t>Challenges</a:t>
            </a:r>
          </a:p>
          <a:p>
            <a:pPr>
              <a:buClr>
                <a:srgbClr val="FF0000"/>
              </a:buClr>
            </a:pPr>
            <a:r>
              <a:rPr lang="en-GB" sz="1800" smtClean="0">
                <a:latin typeface="Arial" charset="0"/>
              </a:rPr>
              <a:t>More households moving people back to urban areas</a:t>
            </a:r>
          </a:p>
          <a:p>
            <a:pPr>
              <a:buClr>
                <a:srgbClr val="FF0000"/>
              </a:buClr>
            </a:pPr>
            <a:r>
              <a:rPr lang="en-GB" sz="1800" smtClean="0">
                <a:latin typeface="Arial" charset="0"/>
              </a:rPr>
              <a:t>Q of life &amp; equality of opportunity</a:t>
            </a:r>
          </a:p>
          <a:p>
            <a:pPr>
              <a:buClr>
                <a:srgbClr val="FF0000"/>
              </a:buClr>
            </a:pPr>
            <a:r>
              <a:rPr lang="en-GB" sz="1800" smtClean="0">
                <a:latin typeface="Arial" charset="0"/>
              </a:rPr>
              <a:t>Economic performance of cities</a:t>
            </a:r>
          </a:p>
          <a:p>
            <a:pPr>
              <a:buClr>
                <a:srgbClr val="FF0000"/>
              </a:buClr>
            </a:pPr>
            <a:r>
              <a:rPr lang="en-GB" sz="1800" smtClean="0">
                <a:latin typeface="Arial" charset="0"/>
              </a:rPr>
              <a:t>Environmental impact – sustainability</a:t>
            </a:r>
          </a:p>
          <a:p>
            <a:pPr>
              <a:buClr>
                <a:srgbClr val="FF0000"/>
              </a:buClr>
              <a:buFont typeface="Monotype Sorts"/>
              <a:buNone/>
            </a:pPr>
            <a:r>
              <a:rPr lang="en-GB" sz="2000" smtClean="0">
                <a:latin typeface="Arial" charset="0"/>
              </a:rPr>
              <a:t>Measures</a:t>
            </a:r>
          </a:p>
          <a:p>
            <a:pPr>
              <a:buClr>
                <a:srgbClr val="FF0000"/>
              </a:buClr>
            </a:pPr>
            <a:r>
              <a:rPr lang="en-GB" sz="1800" smtClean="0">
                <a:latin typeface="Arial" charset="0"/>
              </a:rPr>
              <a:t>Land, design and property</a:t>
            </a:r>
          </a:p>
          <a:p>
            <a:pPr>
              <a:buClr>
                <a:srgbClr val="FF0000"/>
              </a:buClr>
            </a:pPr>
            <a:r>
              <a:rPr lang="en-GB" sz="1800" smtClean="0">
                <a:latin typeface="Arial" charset="0"/>
              </a:rPr>
              <a:t>Creation &amp; sharing prosperity</a:t>
            </a:r>
          </a:p>
          <a:p>
            <a:pPr>
              <a:buClr>
                <a:srgbClr val="FF0000"/>
              </a:buClr>
            </a:pPr>
            <a:r>
              <a:rPr lang="en-GB" sz="1800" smtClean="0">
                <a:latin typeface="Arial" charset="0"/>
              </a:rPr>
              <a:t>Social policy delivery</a:t>
            </a:r>
          </a:p>
          <a:p>
            <a:pPr>
              <a:buClr>
                <a:srgbClr val="FF0000"/>
              </a:buClr>
            </a:pPr>
            <a:r>
              <a:rPr lang="en-GB" sz="1800" smtClean="0">
                <a:latin typeface="Arial" charset="0"/>
              </a:rPr>
              <a:t>Participation</a:t>
            </a:r>
          </a:p>
          <a:p>
            <a:pPr>
              <a:buClr>
                <a:srgbClr val="FF0000"/>
              </a:buClr>
              <a:buFont typeface="Monotype Sorts"/>
              <a:buNone/>
            </a:pPr>
            <a:endParaRPr lang="en-GB" sz="1800" smtClean="0">
              <a:latin typeface="Arial" charset="0"/>
            </a:endParaRPr>
          </a:p>
          <a:p>
            <a:pPr>
              <a:buClr>
                <a:srgbClr val="FF0000"/>
              </a:buClr>
              <a:buFont typeface="Monotype Sorts"/>
              <a:buNone/>
            </a:pPr>
            <a:r>
              <a:rPr lang="en-GB" sz="1800" smtClean="0">
                <a:latin typeface="Arial" charset="0"/>
              </a:rPr>
              <a:t>Some progress on human capital and educational performance</a:t>
            </a:r>
          </a:p>
          <a:p>
            <a:pPr>
              <a:buClr>
                <a:srgbClr val="FF0000"/>
              </a:buClr>
              <a:buFont typeface="Monotype Sorts"/>
              <a:buNone/>
            </a:pPr>
            <a:r>
              <a:rPr lang="en-GB" sz="1800" smtClean="0">
                <a:latin typeface="Arial" charset="0"/>
              </a:rPr>
              <a:t>Concern over short-term nature of programmes</a:t>
            </a:r>
          </a:p>
        </p:txBody>
      </p:sp>
      <p:sp>
        <p:nvSpPr>
          <p:cNvPr id="2867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5"/>
          <p:cNvSpPr>
            <a:spLocks noGrp="1"/>
          </p:cNvSpPr>
          <p:nvPr>
            <p:ph type="sldNum" sz="quarter" idx="12"/>
          </p:nvPr>
        </p:nvSpPr>
        <p:spPr>
          <a:noFill/>
        </p:spPr>
        <p:txBody>
          <a:bodyPr/>
          <a:lstStyle/>
          <a:p>
            <a:r>
              <a:rPr lang="en-US" smtClean="0">
                <a:cs typeface="Arial" charset="0"/>
              </a:rPr>
              <a:t>Slide </a:t>
            </a:r>
            <a:fld id="{422B131E-3446-4FF4-9B66-27D24A48A6C6}" type="slidenum">
              <a:rPr lang="en-US" smtClean="0">
                <a:cs typeface="Arial" charset="0"/>
              </a:rPr>
              <a:pPr/>
              <a:t>11</a:t>
            </a:fld>
            <a:endParaRPr lang="en-US" smtClean="0">
              <a:cs typeface="Arial" charset="0"/>
            </a:endParaRPr>
          </a:p>
        </p:txBody>
      </p:sp>
      <p:sp>
        <p:nvSpPr>
          <p:cNvPr id="29698" name="Rectangle 2"/>
          <p:cNvSpPr>
            <a:spLocks noGrp="1" noChangeArrowheads="1"/>
          </p:cNvSpPr>
          <p:nvPr>
            <p:ph type="title"/>
          </p:nvPr>
        </p:nvSpPr>
        <p:spPr bwMode="auto">
          <a:xfrm>
            <a:off x="685800" y="1066800"/>
            <a:ext cx="77724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rPr>
              <a:t>EU policy</a:t>
            </a:r>
          </a:p>
        </p:txBody>
      </p:sp>
      <p:sp>
        <p:nvSpPr>
          <p:cNvPr id="29699" name="Rectangle 3"/>
          <p:cNvSpPr>
            <a:spLocks noGrp="1" noChangeArrowheads="1"/>
          </p:cNvSpPr>
          <p:nvPr>
            <p:ph type="body" idx="1"/>
          </p:nvPr>
        </p:nvSpPr>
        <p:spPr>
          <a:xfrm>
            <a:off x="838200" y="1676400"/>
            <a:ext cx="7772400" cy="4267200"/>
          </a:xfrm>
        </p:spPr>
        <p:txBody>
          <a:bodyPr/>
          <a:lstStyle/>
          <a:p>
            <a:pPr>
              <a:buClr>
                <a:srgbClr val="FF0000"/>
              </a:buClr>
              <a:buFont typeface="Monotype Sorts"/>
              <a:buNone/>
            </a:pPr>
            <a:r>
              <a:rPr lang="en-GB" sz="2000" smtClean="0">
                <a:latin typeface="Arial" charset="0"/>
              </a:rPr>
              <a:t>Concentration on cohesion and competitiveness now the main focus of policy</a:t>
            </a:r>
          </a:p>
          <a:p>
            <a:pPr>
              <a:buClr>
                <a:srgbClr val="FF0000"/>
              </a:buClr>
            </a:pPr>
            <a:r>
              <a:rPr lang="en-GB" sz="2000" smtClean="0">
                <a:latin typeface="Arial" charset="0"/>
              </a:rPr>
              <a:t>Concentration in Devon &amp; Cornwall and West Wales and the Welsh Valleys.</a:t>
            </a:r>
          </a:p>
          <a:p>
            <a:pPr>
              <a:buClr>
                <a:srgbClr val="FF0000"/>
              </a:buClr>
            </a:pPr>
            <a:r>
              <a:rPr lang="en-GB" sz="2000" smtClean="0">
                <a:latin typeface="Arial" charset="0"/>
              </a:rPr>
              <a:t>Growth areas </a:t>
            </a:r>
          </a:p>
          <a:p>
            <a:pPr lvl="1">
              <a:buClr>
                <a:srgbClr val="FF0000"/>
              </a:buClr>
            </a:pPr>
            <a:r>
              <a:rPr lang="en-GB" sz="1800" smtClean="0">
                <a:latin typeface="Arial" charset="0"/>
              </a:rPr>
              <a:t>Research</a:t>
            </a:r>
          </a:p>
          <a:p>
            <a:pPr lvl="1">
              <a:buClr>
                <a:srgbClr val="FF0000"/>
              </a:buClr>
            </a:pPr>
            <a:r>
              <a:rPr lang="en-GB" sz="1800" smtClean="0">
                <a:latin typeface="Arial" charset="0"/>
              </a:rPr>
              <a:t>Transport and energy</a:t>
            </a:r>
          </a:p>
          <a:p>
            <a:pPr lvl="1">
              <a:buClr>
                <a:srgbClr val="FF0000"/>
              </a:buClr>
            </a:pPr>
            <a:r>
              <a:rPr lang="en-GB" sz="1800" smtClean="0">
                <a:latin typeface="Arial" charset="0"/>
              </a:rPr>
              <a:t>Education &amp; training</a:t>
            </a:r>
          </a:p>
          <a:p>
            <a:pPr lvl="1">
              <a:buClr>
                <a:srgbClr val="FF0000"/>
              </a:buClr>
            </a:pPr>
            <a:r>
              <a:rPr lang="en-GB" sz="1800" smtClean="0">
                <a:latin typeface="Arial" charset="0"/>
              </a:rPr>
              <a:t>Competitiveness and innovation</a:t>
            </a:r>
          </a:p>
          <a:p>
            <a:pPr lvl="1">
              <a:buClr>
                <a:srgbClr val="FF0000"/>
              </a:buClr>
            </a:pPr>
            <a:r>
              <a:rPr lang="en-GB" sz="1800" smtClean="0">
                <a:latin typeface="Arial" charset="0"/>
              </a:rPr>
              <a:t>Cohesion</a:t>
            </a:r>
          </a:p>
          <a:p>
            <a:pPr lvl="1">
              <a:buClr>
                <a:srgbClr val="FF0000"/>
              </a:buClr>
            </a:pPr>
            <a:r>
              <a:rPr lang="en-GB" sz="1800" smtClean="0">
                <a:latin typeface="Arial" charset="0"/>
              </a:rPr>
              <a:t>CAP reduced by 3% on 2006 figure</a:t>
            </a:r>
          </a:p>
        </p:txBody>
      </p:sp>
      <p:sp>
        <p:nvSpPr>
          <p:cNvPr id="29700"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5"/>
          <p:cNvSpPr>
            <a:spLocks noGrp="1"/>
          </p:cNvSpPr>
          <p:nvPr>
            <p:ph type="sldNum" sz="quarter" idx="12"/>
          </p:nvPr>
        </p:nvSpPr>
        <p:spPr>
          <a:noFill/>
        </p:spPr>
        <p:txBody>
          <a:bodyPr/>
          <a:lstStyle/>
          <a:p>
            <a:r>
              <a:rPr lang="en-US" smtClean="0">
                <a:cs typeface="Arial" charset="0"/>
              </a:rPr>
              <a:t>Slide </a:t>
            </a:r>
            <a:fld id="{20AEB805-4FBA-4701-AE9C-3BCFF98CCAF4}" type="slidenum">
              <a:rPr lang="en-US" smtClean="0">
                <a:cs typeface="Arial" charset="0"/>
              </a:rPr>
              <a:pPr/>
              <a:t>12</a:t>
            </a:fld>
            <a:endParaRPr lang="en-US" smtClean="0">
              <a:cs typeface="Arial" charset="0"/>
            </a:endParaRPr>
          </a:p>
        </p:txBody>
      </p:sp>
      <p:sp>
        <p:nvSpPr>
          <p:cNvPr id="30722" name="Rectangle 2"/>
          <p:cNvSpPr>
            <a:spLocks noGrp="1" noChangeArrowheads="1"/>
          </p:cNvSpPr>
          <p:nvPr>
            <p:ph type="title"/>
          </p:nvPr>
        </p:nvSpPr>
        <p:spPr bwMode="auto">
          <a:xfrm>
            <a:off x="685800" y="1066800"/>
            <a:ext cx="77724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rPr>
              <a:t>Clusters - the new drivers?</a:t>
            </a:r>
          </a:p>
        </p:txBody>
      </p:sp>
      <p:pic>
        <p:nvPicPr>
          <p:cNvPr id="30723" name="Picture 6"/>
          <p:cNvPicPr>
            <a:picLocks noChangeAspect="1" noChangeArrowheads="1"/>
          </p:cNvPicPr>
          <p:nvPr/>
        </p:nvPicPr>
        <p:blipFill>
          <a:blip r:embed="rId3"/>
          <a:srcRect l="1704" t="4785"/>
          <a:stretch>
            <a:fillRect/>
          </a:stretch>
        </p:blipFill>
        <p:spPr bwMode="auto">
          <a:xfrm>
            <a:off x="5024438" y="1484313"/>
            <a:ext cx="4119562" cy="2874962"/>
          </a:xfrm>
          <a:prstGeom prst="rect">
            <a:avLst/>
          </a:prstGeom>
          <a:noFill/>
          <a:ln w="12700">
            <a:noFill/>
            <a:miter lim="800000"/>
            <a:headEnd type="none" w="sm" len="sm"/>
            <a:tailEnd type="none" w="sm" len="sm"/>
          </a:ln>
        </p:spPr>
      </p:pic>
      <p:sp>
        <p:nvSpPr>
          <p:cNvPr id="30724" name="Text Box 7"/>
          <p:cNvSpPr txBox="1">
            <a:spLocks noChangeArrowheads="1"/>
          </p:cNvSpPr>
          <p:nvPr/>
        </p:nvSpPr>
        <p:spPr bwMode="auto">
          <a:xfrm>
            <a:off x="457200" y="4797425"/>
            <a:ext cx="8382000" cy="1666875"/>
          </a:xfrm>
          <a:prstGeom prst="rect">
            <a:avLst/>
          </a:prstGeom>
          <a:noFill/>
          <a:ln w="12700">
            <a:noFill/>
            <a:miter lim="800000"/>
            <a:headEnd type="none" w="sm" len="sm"/>
            <a:tailEnd type="none" w="sm" len="sm"/>
          </a:ln>
        </p:spPr>
        <p:txBody>
          <a:bodyPr lIns="92075" tIns="46038" rIns="92075" bIns="46038">
            <a:spAutoFit/>
          </a:bodyPr>
          <a:lstStyle/>
          <a:p>
            <a:pPr eaLnBrk="0" hangingPunct="0">
              <a:lnSpc>
                <a:spcPct val="80000"/>
              </a:lnSpc>
              <a:spcBef>
                <a:spcPct val="50000"/>
              </a:spcBef>
              <a:buClr>
                <a:schemeClr val="tx2"/>
              </a:buClr>
              <a:buSzPct val="75000"/>
              <a:buFont typeface="Monotype Sorts"/>
              <a:buNone/>
            </a:pPr>
            <a:r>
              <a:rPr lang="en-GB" sz="2000" b="1">
                <a:latin typeface="Arial" charset="0"/>
              </a:rPr>
              <a:t>Criticism of Clusters</a:t>
            </a:r>
          </a:p>
          <a:p>
            <a:pPr eaLnBrk="0" hangingPunct="0">
              <a:lnSpc>
                <a:spcPct val="80000"/>
              </a:lnSpc>
              <a:spcBef>
                <a:spcPct val="50000"/>
              </a:spcBef>
              <a:buClr>
                <a:schemeClr val="tx2"/>
              </a:buClr>
              <a:buSzPct val="75000"/>
              <a:buFont typeface="Monotype Sorts"/>
              <a:buNone/>
            </a:pPr>
            <a:r>
              <a:rPr lang="en-GB" sz="2000">
                <a:latin typeface="Arial" charset="0"/>
              </a:rPr>
              <a:t>“</a:t>
            </a:r>
            <a:r>
              <a:rPr lang="en-GB" sz="1800">
                <a:latin typeface="Arial" charset="0"/>
              </a:rPr>
              <a:t>Factors of production more important than networks” (Turok)</a:t>
            </a:r>
          </a:p>
          <a:p>
            <a:pPr eaLnBrk="0" hangingPunct="0">
              <a:lnSpc>
                <a:spcPct val="80000"/>
              </a:lnSpc>
              <a:spcBef>
                <a:spcPct val="50000"/>
              </a:spcBef>
              <a:buClr>
                <a:schemeClr val="tx2"/>
              </a:buClr>
              <a:buSzPct val="75000"/>
              <a:buFont typeface="Monotype Sorts"/>
              <a:buNone/>
            </a:pPr>
            <a:r>
              <a:rPr lang="en-GB" sz="1800">
                <a:latin typeface="Arial" charset="0"/>
              </a:rPr>
              <a:t>“Clusters are unlikely to be a panacea for regional or industrial development” (DTI)</a:t>
            </a:r>
          </a:p>
          <a:p>
            <a:pPr eaLnBrk="0" hangingPunct="0">
              <a:lnSpc>
                <a:spcPct val="80000"/>
              </a:lnSpc>
              <a:spcBef>
                <a:spcPct val="50000"/>
              </a:spcBef>
              <a:buClr>
                <a:schemeClr val="tx2"/>
              </a:buClr>
              <a:buSzPct val="75000"/>
              <a:buFont typeface="Monotype Sorts"/>
              <a:buNone/>
            </a:pPr>
            <a:r>
              <a:rPr lang="en-GB" sz="1800">
                <a:latin typeface="Arial" charset="0"/>
              </a:rPr>
              <a:t>“Competitive advantage wrapped in a different package” Kitson et al </a:t>
            </a:r>
          </a:p>
        </p:txBody>
      </p:sp>
      <p:pic>
        <p:nvPicPr>
          <p:cNvPr id="30725" name="Picture 8"/>
          <p:cNvPicPr>
            <a:picLocks noChangeAspect="1" noChangeArrowheads="1"/>
          </p:cNvPicPr>
          <p:nvPr/>
        </p:nvPicPr>
        <p:blipFill>
          <a:blip r:embed="rId4"/>
          <a:srcRect l="2957" r="2698"/>
          <a:stretch>
            <a:fillRect/>
          </a:stretch>
        </p:blipFill>
        <p:spPr bwMode="auto">
          <a:xfrm>
            <a:off x="0" y="1557338"/>
            <a:ext cx="4608513" cy="2633662"/>
          </a:xfrm>
          <a:prstGeom prst="rect">
            <a:avLst/>
          </a:prstGeom>
          <a:noFill/>
          <a:ln w="12700">
            <a:noFill/>
            <a:miter lim="800000"/>
            <a:headEnd type="none" w="sm" len="sm"/>
            <a:tailEnd type="none" w="sm" len="sm"/>
          </a:ln>
        </p:spPr>
      </p:pic>
      <p:sp>
        <p:nvSpPr>
          <p:cNvPr id="30726" name="Text Box 9"/>
          <p:cNvSpPr txBox="1">
            <a:spLocks noChangeArrowheads="1"/>
          </p:cNvSpPr>
          <p:nvPr/>
        </p:nvSpPr>
        <p:spPr bwMode="auto">
          <a:xfrm>
            <a:off x="0" y="4221163"/>
            <a:ext cx="1628775" cy="33655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600" b="1">
                <a:latin typeface="Arial" charset="0"/>
              </a:rPr>
              <a:t>Source: Kitson</a:t>
            </a:r>
            <a:endParaRPr lang="en-US" sz="1600" b="1">
              <a:latin typeface="Arial" charset="0"/>
            </a:endParaRPr>
          </a:p>
        </p:txBody>
      </p:sp>
      <p:sp>
        <p:nvSpPr>
          <p:cNvPr id="30727"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Number Placeholder 5"/>
          <p:cNvSpPr>
            <a:spLocks noGrp="1"/>
          </p:cNvSpPr>
          <p:nvPr>
            <p:ph type="sldNum" sz="quarter" idx="12"/>
          </p:nvPr>
        </p:nvSpPr>
        <p:spPr>
          <a:noFill/>
        </p:spPr>
        <p:txBody>
          <a:bodyPr/>
          <a:lstStyle/>
          <a:p>
            <a:r>
              <a:rPr lang="en-US" smtClean="0">
                <a:cs typeface="Arial" charset="0"/>
              </a:rPr>
              <a:t>Slide </a:t>
            </a:r>
            <a:fld id="{C827F3BD-C9FC-4688-89B9-A98391F750C6}" type="slidenum">
              <a:rPr lang="en-US" smtClean="0">
                <a:cs typeface="Arial" charset="0"/>
              </a:rPr>
              <a:pPr/>
              <a:t>13</a:t>
            </a:fld>
            <a:endParaRPr lang="en-US" smtClean="0">
              <a:cs typeface="Arial" charset="0"/>
            </a:endParaRPr>
          </a:p>
        </p:txBody>
      </p:sp>
      <p:sp>
        <p:nvSpPr>
          <p:cNvPr id="32770" name="Rectangle 2"/>
          <p:cNvSpPr>
            <a:spLocks noGrp="1" noChangeArrowheads="1"/>
          </p:cNvSpPr>
          <p:nvPr>
            <p:ph type="title"/>
          </p:nvPr>
        </p:nvSpPr>
        <p:spPr bwMode="auto">
          <a:xfrm>
            <a:off x="539750" y="1268413"/>
            <a:ext cx="8229600" cy="7112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latin typeface="Arial" charset="0"/>
              </a:rPr>
              <a:t>What works in Regional Development? CURDS</a:t>
            </a:r>
            <a:endParaRPr lang="en-US" sz="2800" smtClean="0">
              <a:latin typeface="Arial" charset="0"/>
            </a:endParaRPr>
          </a:p>
        </p:txBody>
      </p:sp>
      <p:sp>
        <p:nvSpPr>
          <p:cNvPr id="32771" name="Rectangle 3"/>
          <p:cNvSpPr>
            <a:spLocks noGrp="1" noChangeArrowheads="1"/>
          </p:cNvSpPr>
          <p:nvPr>
            <p:ph type="body" idx="1"/>
          </p:nvPr>
        </p:nvSpPr>
        <p:spPr>
          <a:xfrm>
            <a:off x="827088" y="2060575"/>
            <a:ext cx="7772400" cy="4032250"/>
          </a:xfrm>
        </p:spPr>
        <p:txBody>
          <a:bodyPr/>
          <a:lstStyle/>
          <a:p>
            <a:pPr>
              <a:lnSpc>
                <a:spcPct val="90000"/>
              </a:lnSpc>
            </a:pPr>
            <a:r>
              <a:rPr lang="en-GB" sz="2000" b="1" smtClean="0">
                <a:latin typeface="Arial" charset="0"/>
              </a:rPr>
              <a:t>October 2006 study looking at international best practice</a:t>
            </a:r>
          </a:p>
          <a:p>
            <a:pPr>
              <a:lnSpc>
                <a:spcPct val="90000"/>
              </a:lnSpc>
            </a:pPr>
            <a:r>
              <a:rPr lang="en-GB" sz="2000" b="1" smtClean="0">
                <a:latin typeface="Arial" charset="0"/>
              </a:rPr>
              <a:t>Commissioned by One North East</a:t>
            </a:r>
          </a:p>
          <a:p>
            <a:pPr>
              <a:lnSpc>
                <a:spcPct val="90000"/>
              </a:lnSpc>
            </a:pPr>
            <a:r>
              <a:rPr lang="en-GB" sz="2000" b="1" smtClean="0">
                <a:latin typeface="Arial" charset="0"/>
              </a:rPr>
              <a:t>Examined policy in 8 city regions in Europe and Canada</a:t>
            </a:r>
          </a:p>
          <a:p>
            <a:pPr>
              <a:lnSpc>
                <a:spcPct val="90000"/>
              </a:lnSpc>
            </a:pPr>
            <a:r>
              <a:rPr lang="en-GB" sz="2000" b="1" smtClean="0">
                <a:latin typeface="Arial" charset="0"/>
              </a:rPr>
              <a:t>Most were industrial cities with strong manufacturing base</a:t>
            </a:r>
          </a:p>
          <a:p>
            <a:pPr>
              <a:lnSpc>
                <a:spcPct val="90000"/>
              </a:lnSpc>
            </a:pPr>
            <a:r>
              <a:rPr lang="en-GB" sz="2000" b="1" smtClean="0">
                <a:latin typeface="Arial" charset="0"/>
              </a:rPr>
              <a:t>Key lessons</a:t>
            </a:r>
          </a:p>
          <a:p>
            <a:pPr>
              <a:lnSpc>
                <a:spcPct val="90000"/>
              </a:lnSpc>
            </a:pPr>
            <a:r>
              <a:rPr lang="en-GB" sz="2000" b="1" smtClean="0">
                <a:latin typeface="Arial" charset="0"/>
              </a:rPr>
              <a:t>Public leadership vital</a:t>
            </a:r>
          </a:p>
          <a:p>
            <a:pPr>
              <a:lnSpc>
                <a:spcPct val="90000"/>
              </a:lnSpc>
            </a:pPr>
            <a:r>
              <a:rPr lang="en-GB" sz="2000" b="1" smtClean="0">
                <a:latin typeface="Arial" charset="0"/>
              </a:rPr>
              <a:t>Long-term sustained and evolving vision (evidence backed)</a:t>
            </a:r>
          </a:p>
          <a:p>
            <a:pPr>
              <a:lnSpc>
                <a:spcPct val="90000"/>
              </a:lnSpc>
            </a:pPr>
            <a:r>
              <a:rPr lang="en-GB" sz="2000" b="1" smtClean="0">
                <a:latin typeface="Arial" charset="0"/>
              </a:rPr>
              <a:t>Tailored policy – regionally driven and bending national</a:t>
            </a:r>
          </a:p>
          <a:p>
            <a:pPr>
              <a:lnSpc>
                <a:spcPct val="90000"/>
              </a:lnSpc>
            </a:pPr>
            <a:r>
              <a:rPr lang="en-GB" sz="2000" b="1" smtClean="0">
                <a:latin typeface="Arial" charset="0"/>
              </a:rPr>
              <a:t>Intervention – Business Dev; Science and technology; skills development; regional image; entrepreneurship.</a:t>
            </a:r>
          </a:p>
          <a:p>
            <a:pPr>
              <a:lnSpc>
                <a:spcPct val="90000"/>
              </a:lnSpc>
            </a:pPr>
            <a:r>
              <a:rPr lang="en-GB" sz="2000" b="1" smtClean="0">
                <a:latin typeface="Arial" charset="0"/>
              </a:rPr>
              <a:t>Complementary programmes</a:t>
            </a:r>
          </a:p>
          <a:p>
            <a:pPr>
              <a:lnSpc>
                <a:spcPct val="90000"/>
              </a:lnSpc>
            </a:pPr>
            <a:r>
              <a:rPr lang="en-GB" sz="2000" b="1" smtClean="0">
                <a:latin typeface="Arial" charset="0"/>
              </a:rPr>
              <a:t>Range of institutions involved in delivery</a:t>
            </a:r>
            <a:endParaRPr lang="en-US" sz="2000" b="1" smtClean="0">
              <a:latin typeface="Arial" charset="0"/>
            </a:endParaRPr>
          </a:p>
        </p:txBody>
      </p:sp>
      <p:sp>
        <p:nvSpPr>
          <p:cNvPr id="32772"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bwMode="auto">
          <a:xfrm>
            <a:off x="457200" y="1214438"/>
            <a:ext cx="8229600" cy="571500"/>
          </a:xfrm>
          <a:noFill/>
          <a:ln>
            <a:miter lim="800000"/>
            <a:headEnd/>
            <a:tailEnd/>
          </a:ln>
        </p:spPr>
        <p:txBody>
          <a:bodyPr vert="horz" wrap="square" lIns="91440" tIns="45720" rIns="91440" bIns="45720" numCol="1" anchor="t" anchorCtr="0" compatLnSpc="1">
            <a:prstTxWarp prst="textNoShape">
              <a:avLst/>
            </a:prstTxWarp>
          </a:bodyPr>
          <a:lstStyle/>
          <a:p>
            <a:r>
              <a:rPr lang="en-GB" sz="2400" smtClean="0">
                <a:solidFill>
                  <a:srgbClr val="FF0000"/>
                </a:solidFill>
                <a:latin typeface="Arial" charset="0"/>
                <a:cs typeface="Arial" charset="0"/>
              </a:rPr>
              <a:t>Critique of local economic development – Collins 2007</a:t>
            </a:r>
            <a:endParaRPr lang="en-US" sz="2400" smtClean="0">
              <a:solidFill>
                <a:srgbClr val="FF0000"/>
              </a:solidFill>
              <a:latin typeface="Arial" charset="0"/>
              <a:cs typeface="Arial" charset="0"/>
            </a:endParaRPr>
          </a:p>
        </p:txBody>
      </p:sp>
      <p:sp>
        <p:nvSpPr>
          <p:cNvPr id="33794" name="Content Placeholder 2"/>
          <p:cNvSpPr>
            <a:spLocks noGrp="1"/>
          </p:cNvSpPr>
          <p:nvPr>
            <p:ph idx="1"/>
          </p:nvPr>
        </p:nvSpPr>
        <p:spPr>
          <a:xfrm>
            <a:off x="838200" y="1752600"/>
            <a:ext cx="7772400" cy="4533900"/>
          </a:xfrm>
        </p:spPr>
        <p:txBody>
          <a:bodyPr/>
          <a:lstStyle/>
          <a:p>
            <a:r>
              <a:rPr lang="en-GB" sz="1800" smtClean="0">
                <a:latin typeface="Arial" charset="0"/>
                <a:cs typeface="Arial" charset="0"/>
              </a:rPr>
              <a:t>Two main roles of economic development attracting &amp; retaining people and acquiring public and private investment.</a:t>
            </a:r>
          </a:p>
          <a:p>
            <a:r>
              <a:rPr lang="en-GB" sz="1800" smtClean="0">
                <a:latin typeface="Arial" charset="0"/>
                <a:cs typeface="Arial" charset="0"/>
              </a:rPr>
              <a:t>Florida argues that cities to be competitive they need wealthy and well educated individuals – the creative class – this is better than whinging for business incentives.</a:t>
            </a:r>
          </a:p>
          <a:p>
            <a:r>
              <a:rPr lang="en-GB" sz="1800" smtClean="0">
                <a:latin typeface="Arial" charset="0"/>
                <a:cs typeface="Arial" charset="0"/>
              </a:rPr>
              <a:t>Acquiring investment reveals a paradox for economic development staff –  running a beauty and ugly contests in tandem.</a:t>
            </a:r>
          </a:p>
          <a:p>
            <a:r>
              <a:rPr lang="en-GB" sz="1800" smtClean="0">
                <a:latin typeface="Arial" charset="0"/>
                <a:cs typeface="Arial" charset="0"/>
              </a:rPr>
              <a:t> Are there enough potential inward investment opportunities to justify the number of ED staff ? - Their ability to prevent exits is also questionable given their lack of bargaining power.</a:t>
            </a:r>
          </a:p>
          <a:p>
            <a:r>
              <a:rPr lang="en-GB" sz="1800" smtClean="0">
                <a:latin typeface="Arial" charset="0"/>
                <a:cs typeface="Arial" charset="0"/>
              </a:rPr>
              <a:t>Given continuing disparities ,has regional assistance accomplished anything and might the money have been better spent?</a:t>
            </a:r>
          </a:p>
          <a:p>
            <a:r>
              <a:rPr lang="en-GB" sz="1800" smtClean="0">
                <a:latin typeface="Arial" charset="0"/>
                <a:cs typeface="Arial" charset="0"/>
              </a:rPr>
              <a:t>The core role for local authorities should be maintaining the basics of reasonable urban living  and this is unachievable then should quasi market solutions such as merger or takeover be considered?</a:t>
            </a:r>
            <a:endParaRPr lang="en-US" sz="1800" smtClean="0">
              <a:latin typeface="Arial" charset="0"/>
              <a:cs typeface="Arial" charset="0"/>
            </a:endParaRPr>
          </a:p>
        </p:txBody>
      </p:sp>
      <p:sp>
        <p:nvSpPr>
          <p:cNvPr id="33795" name="Slide Number Placeholder 4"/>
          <p:cNvSpPr>
            <a:spLocks noGrp="1"/>
          </p:cNvSpPr>
          <p:nvPr>
            <p:ph type="sldNum" sz="quarter" idx="12"/>
          </p:nvPr>
        </p:nvSpPr>
        <p:spPr>
          <a:noFill/>
        </p:spPr>
        <p:txBody>
          <a:bodyPr/>
          <a:lstStyle/>
          <a:p>
            <a:r>
              <a:rPr lang="en-US" smtClean="0">
                <a:cs typeface="Arial" charset="0"/>
              </a:rPr>
              <a:t>Slide </a:t>
            </a:r>
            <a:fld id="{7907505B-6D8A-4B43-8CD4-B0D682B6859B}" type="slidenum">
              <a:rPr lang="en-US" smtClean="0">
                <a:cs typeface="Arial" charset="0"/>
              </a:rPr>
              <a:pPr/>
              <a:t>14</a:t>
            </a:fld>
            <a:endParaRPr lang="en-US" smtClean="0">
              <a:cs typeface="Arial" charset="0"/>
            </a:endParaRPr>
          </a:p>
        </p:txBody>
      </p:sp>
      <p:sp>
        <p:nvSpPr>
          <p:cNvPr id="3379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Footer Placeholder 1"/>
          <p:cNvSpPr>
            <a:spLocks noGrp="1"/>
          </p:cNvSpPr>
          <p:nvPr>
            <p:ph type="ftr" sz="quarter" idx="11"/>
          </p:nvPr>
        </p:nvSpPr>
        <p:spPr>
          <a:noFill/>
        </p:spPr>
        <p:txBody>
          <a:bodyPr/>
          <a:lstStyle/>
          <a:p>
            <a:r>
              <a:rPr lang="en-US" smtClean="0">
                <a:latin typeface="Arial" charset="0"/>
                <a:cs typeface="Arial" charset="0"/>
              </a:rPr>
              <a:t>Lecture 9</a:t>
            </a:r>
          </a:p>
        </p:txBody>
      </p:sp>
      <p:sp>
        <p:nvSpPr>
          <p:cNvPr id="35842" name="Slide Number Placeholder 2"/>
          <p:cNvSpPr>
            <a:spLocks noGrp="1"/>
          </p:cNvSpPr>
          <p:nvPr>
            <p:ph type="sldNum" sz="quarter" idx="12"/>
          </p:nvPr>
        </p:nvSpPr>
        <p:spPr>
          <a:noFill/>
        </p:spPr>
        <p:txBody>
          <a:bodyPr/>
          <a:lstStyle/>
          <a:p>
            <a:r>
              <a:rPr lang="en-US" smtClean="0">
                <a:latin typeface="Arial" charset="0"/>
                <a:cs typeface="Arial" charset="0"/>
              </a:rPr>
              <a:t>Slide </a:t>
            </a:r>
            <a:fld id="{9D0A73A3-95B1-4980-A793-459B8FB3CBA4}" type="slidenum">
              <a:rPr lang="en-US" smtClean="0">
                <a:latin typeface="Arial" charset="0"/>
                <a:cs typeface="Arial" charset="0"/>
              </a:rPr>
              <a:pPr/>
              <a:t>15</a:t>
            </a:fld>
            <a:endParaRPr lang="en-US" smtClean="0">
              <a:latin typeface="Arial" charset="0"/>
              <a:cs typeface="Arial" charset="0"/>
            </a:endParaRPr>
          </a:p>
        </p:txBody>
      </p:sp>
      <p:pic>
        <p:nvPicPr>
          <p:cNvPr id="35843" name="Picture 2"/>
          <p:cNvPicPr>
            <a:picLocks noChangeAspect="1" noChangeArrowheads="1"/>
          </p:cNvPicPr>
          <p:nvPr/>
        </p:nvPicPr>
        <p:blipFill>
          <a:blip r:embed="rId2"/>
          <a:srcRect/>
          <a:stretch>
            <a:fillRect/>
          </a:stretch>
        </p:blipFill>
        <p:spPr bwMode="auto">
          <a:xfrm>
            <a:off x="428625" y="1571625"/>
            <a:ext cx="8286750" cy="4799013"/>
          </a:xfrm>
          <a:prstGeom prst="rect">
            <a:avLst/>
          </a:prstGeom>
          <a:noFill/>
          <a:ln w="9525">
            <a:noFill/>
            <a:miter lim="800000"/>
            <a:headEnd/>
            <a:tailEnd/>
          </a:ln>
        </p:spPr>
      </p:pic>
      <p:sp>
        <p:nvSpPr>
          <p:cNvPr id="35844" name="TextBox 4"/>
          <p:cNvSpPr txBox="1">
            <a:spLocks noChangeArrowheads="1"/>
          </p:cNvSpPr>
          <p:nvPr/>
        </p:nvSpPr>
        <p:spPr bwMode="auto">
          <a:xfrm>
            <a:off x="1071563" y="928688"/>
            <a:ext cx="7715250" cy="461962"/>
          </a:xfrm>
          <a:prstGeom prst="rect">
            <a:avLst/>
          </a:prstGeom>
          <a:noFill/>
          <a:ln w="9525">
            <a:noFill/>
            <a:miter lim="800000"/>
            <a:headEnd/>
            <a:tailEnd/>
          </a:ln>
        </p:spPr>
        <p:txBody>
          <a:bodyPr>
            <a:spAutoFit/>
          </a:bodyPr>
          <a:lstStyle/>
          <a:p>
            <a:pPr eaLnBrk="0" hangingPunct="0">
              <a:spcBef>
                <a:spcPct val="20000"/>
              </a:spcBef>
              <a:buClr>
                <a:schemeClr val="tx2"/>
              </a:buClr>
              <a:buSzPct val="75000"/>
              <a:buFont typeface="Monotype Sorts"/>
              <a:buNone/>
            </a:pPr>
            <a:r>
              <a:rPr lang="en-GB">
                <a:latin typeface="Arial" charset="0"/>
              </a:rPr>
              <a:t>Sub-national economic development and regeneration</a:t>
            </a:r>
            <a:endParaRPr lang="en-US">
              <a:latin typeface="Arial" charset="0"/>
            </a:endParaRPr>
          </a:p>
        </p:txBody>
      </p:sp>
      <p:sp>
        <p:nvSpPr>
          <p:cNvPr id="35845" name="TextBox 5"/>
          <p:cNvSpPr txBox="1">
            <a:spLocks noChangeArrowheads="1"/>
          </p:cNvSpPr>
          <p:nvPr/>
        </p:nvSpPr>
        <p:spPr bwMode="auto">
          <a:xfrm>
            <a:off x="357188" y="6357938"/>
            <a:ext cx="3214687" cy="338137"/>
          </a:xfrm>
          <a:prstGeom prst="rect">
            <a:avLst/>
          </a:prstGeom>
          <a:noFill/>
          <a:ln w="9525">
            <a:noFill/>
            <a:miter lim="800000"/>
            <a:headEnd/>
            <a:tailEnd/>
          </a:ln>
        </p:spPr>
        <p:txBody>
          <a:bodyPr>
            <a:spAutoFit/>
          </a:bodyPr>
          <a:lstStyle/>
          <a:p>
            <a:pPr eaLnBrk="0" hangingPunct="0">
              <a:spcBef>
                <a:spcPct val="20000"/>
              </a:spcBef>
              <a:buClr>
                <a:schemeClr val="tx2"/>
              </a:buClr>
              <a:buSzPct val="75000"/>
              <a:buFont typeface="Monotype Sorts"/>
              <a:buNone/>
            </a:pPr>
            <a:r>
              <a:rPr lang="en-GB" sz="1600">
                <a:latin typeface="Arial" charset="0"/>
              </a:rPr>
              <a:t>Prosperous places 2008</a:t>
            </a:r>
            <a:endParaRPr lang="en-US" sz="1600">
              <a:latin typeface="Arial" charset="0"/>
            </a:endParaRP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5" name="Slide Number Placeholder 5"/>
          <p:cNvSpPr>
            <a:spLocks noGrp="1"/>
          </p:cNvSpPr>
          <p:nvPr>
            <p:ph type="sldNum" sz="quarter" idx="12"/>
          </p:nvPr>
        </p:nvSpPr>
        <p:spPr>
          <a:noFill/>
        </p:spPr>
        <p:txBody>
          <a:bodyPr/>
          <a:lstStyle/>
          <a:p>
            <a:r>
              <a:rPr lang="en-US" smtClean="0">
                <a:cs typeface="Arial" charset="0"/>
              </a:rPr>
              <a:t>Slide </a:t>
            </a:r>
            <a:fld id="{AB672FFE-F513-48A2-8F4F-6F3827277FE7}" type="slidenum">
              <a:rPr lang="en-US" smtClean="0">
                <a:cs typeface="Arial" charset="0"/>
              </a:rPr>
              <a:pPr/>
              <a:t>16</a:t>
            </a:fld>
            <a:endParaRPr lang="en-US" smtClean="0">
              <a:cs typeface="Arial" charset="0"/>
            </a:endParaRPr>
          </a:p>
        </p:txBody>
      </p:sp>
      <p:sp>
        <p:nvSpPr>
          <p:cNvPr id="21509" name="Rectangle 5"/>
          <p:cNvSpPr>
            <a:spLocks noGrp="1" noChangeArrowheads="1"/>
          </p:cNvSpPr>
          <p:nvPr>
            <p:ph type="title"/>
          </p:nvPr>
        </p:nvSpPr>
        <p:spPr bwMode="auto">
          <a:xfrm>
            <a:off x="685800" y="990600"/>
            <a:ext cx="7772400" cy="6096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i="1" noProof="1" smtClean="0">
                <a:solidFill>
                  <a:srgbClr val="FF0000"/>
                </a:solidFill>
                <a:latin typeface="Arial" charset="0"/>
              </a:rPr>
              <a:t>Conclusions</a:t>
            </a:r>
            <a:br>
              <a:rPr lang="en-GB" i="1" noProof="1" smtClean="0">
                <a:solidFill>
                  <a:srgbClr val="FF0000"/>
                </a:solidFill>
                <a:latin typeface="Arial" charset="0"/>
              </a:rPr>
            </a:br>
            <a:endParaRPr lang="en-GB" i="1" smtClean="0">
              <a:solidFill>
                <a:srgbClr val="FF0000"/>
              </a:solidFill>
              <a:latin typeface="Arial" charset="0"/>
            </a:endParaRPr>
          </a:p>
        </p:txBody>
      </p:sp>
      <p:sp>
        <p:nvSpPr>
          <p:cNvPr id="21510" name="Rectangle 6"/>
          <p:cNvSpPr>
            <a:spLocks noGrp="1" noChangeArrowheads="1"/>
          </p:cNvSpPr>
          <p:nvPr>
            <p:ph type="body" idx="1"/>
          </p:nvPr>
        </p:nvSpPr>
        <p:spPr/>
        <p:txBody>
          <a:bodyPr/>
          <a:lstStyle/>
          <a:p>
            <a:pPr>
              <a:buClr>
                <a:srgbClr val="FF0066"/>
              </a:buClr>
              <a:buFont typeface="Wingdings" pitchFamily="2" charset="2"/>
              <a:buChar char="§"/>
            </a:pPr>
            <a:r>
              <a:rPr lang="en-GB" sz="2400" smtClean="0">
                <a:latin typeface="Arial" charset="0"/>
                <a:cs typeface="Times New Roman" pitchFamily="18" charset="0"/>
              </a:rPr>
              <a:t>There has been change over the years but employment generation is still a major activity.</a:t>
            </a:r>
          </a:p>
          <a:p>
            <a:pPr>
              <a:buClr>
                <a:srgbClr val="FF0066"/>
              </a:buClr>
              <a:buFont typeface="Wingdings" pitchFamily="2" charset="2"/>
              <a:buChar char="§"/>
            </a:pPr>
            <a:r>
              <a:rPr lang="en-GB" sz="2400" smtClean="0">
                <a:latin typeface="Arial" charset="0"/>
                <a:cs typeface="Times New Roman" pitchFamily="18" charset="0"/>
              </a:rPr>
              <a:t>Currently major role for RDAs. </a:t>
            </a:r>
          </a:p>
          <a:p>
            <a:pPr>
              <a:buClr>
                <a:srgbClr val="FF0066"/>
              </a:buClr>
              <a:buFont typeface="Wingdings" pitchFamily="2" charset="2"/>
              <a:buChar char="§"/>
            </a:pPr>
            <a:r>
              <a:rPr lang="en-GB" sz="2400" smtClean="0">
                <a:latin typeface="Arial" charset="0"/>
                <a:cs typeface="Times New Roman" pitchFamily="18" charset="0"/>
              </a:rPr>
              <a:t>EU, regional and urban policy all stress importance of competitiveness. </a:t>
            </a:r>
          </a:p>
          <a:p>
            <a:pPr>
              <a:buClr>
                <a:srgbClr val="FF0066"/>
              </a:buClr>
              <a:buFont typeface="Wingdings" pitchFamily="2" charset="2"/>
              <a:buChar char="§"/>
            </a:pPr>
            <a:r>
              <a:rPr lang="en-GB" sz="2400" smtClean="0">
                <a:latin typeface="Arial" charset="0"/>
                <a:cs typeface="Times New Roman" pitchFamily="18" charset="0"/>
              </a:rPr>
              <a:t>Clusters seen by some as the new holy grail but are they a panacea for regional advancement.</a:t>
            </a:r>
          </a:p>
          <a:p>
            <a:pPr>
              <a:buClr>
                <a:srgbClr val="FF0066"/>
              </a:buClr>
              <a:buFont typeface="Wingdings" pitchFamily="2" charset="2"/>
              <a:buChar char="§"/>
            </a:pPr>
            <a:r>
              <a:rPr lang="en-GB" sz="2400" smtClean="0">
                <a:latin typeface="Arial" charset="0"/>
                <a:cs typeface="Times New Roman" pitchFamily="18" charset="0"/>
              </a:rPr>
              <a:t>The political parties have significantly different views.</a:t>
            </a:r>
          </a:p>
          <a:p>
            <a:pPr>
              <a:buClr>
                <a:srgbClr val="FF0066"/>
              </a:buClr>
              <a:buFont typeface="Wingdings" pitchFamily="2" charset="2"/>
              <a:buChar char="§"/>
            </a:pPr>
            <a:r>
              <a:rPr lang="en-GB" sz="2400" smtClean="0">
                <a:latin typeface="Arial" charset="0"/>
                <a:cs typeface="Times New Roman" pitchFamily="18" charset="0"/>
              </a:rPr>
              <a:t>Regional &amp; economic local policy will continue – but in what form and at what scale? </a:t>
            </a:r>
            <a:endParaRPr lang="en-GB" sz="2400" smtClean="0">
              <a:latin typeface="Arial" charset="0"/>
            </a:endParaRPr>
          </a:p>
        </p:txBody>
      </p:sp>
      <p:sp>
        <p:nvSpPr>
          <p:cNvPr id="36868"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 calcmode="lin" valueType="num">
                                      <p:cBhvr additive="base">
                                        <p:cTn id="7" dur="500" fill="hold"/>
                                        <p:tgtEl>
                                          <p:spTgt spid="21509"/>
                                        </p:tgtEl>
                                        <p:attrNameLst>
                                          <p:attrName>ppt_x</p:attrName>
                                        </p:attrNameLst>
                                      </p:cBhvr>
                                      <p:tavLst>
                                        <p:tav tm="0">
                                          <p:val>
                                            <p:strVal val="0-#ppt_w/2"/>
                                          </p:val>
                                        </p:tav>
                                        <p:tav tm="100000">
                                          <p:val>
                                            <p:strVal val="#ppt_x"/>
                                          </p:val>
                                        </p:tav>
                                      </p:tavLst>
                                    </p:anim>
                                    <p:anim calcmode="lin" valueType="num">
                                      <p:cBhvr additive="base">
                                        <p:cTn id="8" dur="500" fill="hold"/>
                                        <p:tgtEl>
                                          <p:spTgt spid="215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10">
                                            <p:txEl>
                                              <p:pRg st="0" end="0"/>
                                            </p:txEl>
                                          </p:spTgt>
                                        </p:tgtEl>
                                        <p:attrNameLst>
                                          <p:attrName>style.visibility</p:attrName>
                                        </p:attrNameLst>
                                      </p:cBhvr>
                                      <p:to>
                                        <p:strVal val="visible"/>
                                      </p:to>
                                    </p:set>
                                    <p:anim calcmode="lin" valueType="num">
                                      <p:cBhvr additive="base">
                                        <p:cTn id="13" dur="500" fill="hold"/>
                                        <p:tgtEl>
                                          <p:spTgt spid="21510">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10">
                                            <p:txEl>
                                              <p:pRg st="1" end="1"/>
                                            </p:txEl>
                                          </p:spTgt>
                                        </p:tgtEl>
                                        <p:attrNameLst>
                                          <p:attrName>style.visibility</p:attrName>
                                        </p:attrNameLst>
                                      </p:cBhvr>
                                      <p:to>
                                        <p:strVal val="visible"/>
                                      </p:to>
                                    </p:set>
                                    <p:anim calcmode="lin" valueType="num">
                                      <p:cBhvr additive="base">
                                        <p:cTn id="19" dur="500" fill="hold"/>
                                        <p:tgtEl>
                                          <p:spTgt spid="21510">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1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10">
                                            <p:txEl>
                                              <p:pRg st="2" end="2"/>
                                            </p:txEl>
                                          </p:spTgt>
                                        </p:tgtEl>
                                        <p:attrNameLst>
                                          <p:attrName>style.visibility</p:attrName>
                                        </p:attrNameLst>
                                      </p:cBhvr>
                                      <p:to>
                                        <p:strVal val="visible"/>
                                      </p:to>
                                    </p:set>
                                    <p:anim calcmode="lin" valueType="num">
                                      <p:cBhvr additive="base">
                                        <p:cTn id="25" dur="500" fill="hold"/>
                                        <p:tgtEl>
                                          <p:spTgt spid="21510">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51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510">
                                            <p:txEl>
                                              <p:pRg st="3" end="3"/>
                                            </p:txEl>
                                          </p:spTgt>
                                        </p:tgtEl>
                                        <p:attrNameLst>
                                          <p:attrName>style.visibility</p:attrName>
                                        </p:attrNameLst>
                                      </p:cBhvr>
                                      <p:to>
                                        <p:strVal val="visible"/>
                                      </p:to>
                                    </p:set>
                                    <p:anim calcmode="lin" valueType="num">
                                      <p:cBhvr additive="base">
                                        <p:cTn id="31" dur="500" fill="hold"/>
                                        <p:tgtEl>
                                          <p:spTgt spid="21510">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51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510">
                                            <p:txEl>
                                              <p:pRg st="4" end="4"/>
                                            </p:txEl>
                                          </p:spTgt>
                                        </p:tgtEl>
                                        <p:attrNameLst>
                                          <p:attrName>style.visibility</p:attrName>
                                        </p:attrNameLst>
                                      </p:cBhvr>
                                      <p:to>
                                        <p:strVal val="visible"/>
                                      </p:to>
                                    </p:set>
                                    <p:anim calcmode="lin" valueType="num">
                                      <p:cBhvr additive="base">
                                        <p:cTn id="37" dur="500" fill="hold"/>
                                        <p:tgtEl>
                                          <p:spTgt spid="21510">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151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510">
                                            <p:txEl>
                                              <p:pRg st="5" end="5"/>
                                            </p:txEl>
                                          </p:spTgt>
                                        </p:tgtEl>
                                        <p:attrNameLst>
                                          <p:attrName>style.visibility</p:attrName>
                                        </p:attrNameLst>
                                      </p:cBhvr>
                                      <p:to>
                                        <p:strVal val="visible"/>
                                      </p:to>
                                    </p:set>
                                    <p:anim calcmode="lin" valueType="num">
                                      <p:cBhvr additive="base">
                                        <p:cTn id="43" dur="500" fill="hold"/>
                                        <p:tgtEl>
                                          <p:spTgt spid="21510">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1510">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animBg="1" autoUpdateAnimBg="0"/>
      <p:bldP spid="21510"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5"/>
          <p:cNvSpPr>
            <a:spLocks noGrp="1"/>
          </p:cNvSpPr>
          <p:nvPr>
            <p:ph type="sldNum" sz="quarter" idx="12"/>
          </p:nvPr>
        </p:nvSpPr>
        <p:spPr>
          <a:noFill/>
        </p:spPr>
        <p:txBody>
          <a:bodyPr/>
          <a:lstStyle/>
          <a:p>
            <a:r>
              <a:rPr lang="en-US" smtClean="0">
                <a:cs typeface="Arial" charset="0"/>
              </a:rPr>
              <a:t>Slide </a:t>
            </a:r>
            <a:fld id="{EEC2F153-9719-4CAD-819B-11B6209C49E2}" type="slidenum">
              <a:rPr lang="en-US" smtClean="0">
                <a:cs typeface="Arial" charset="0"/>
              </a:rPr>
              <a:pPr/>
              <a:t>2</a:t>
            </a:fld>
            <a:endParaRPr lang="en-US" smtClean="0">
              <a:cs typeface="Arial" charset="0"/>
            </a:endParaRPr>
          </a:p>
        </p:txBody>
      </p:sp>
      <p:sp>
        <p:nvSpPr>
          <p:cNvPr id="19458" name="Rectangle 2"/>
          <p:cNvSpPr>
            <a:spLocks noGrp="1" noChangeArrowheads="1"/>
          </p:cNvSpPr>
          <p:nvPr>
            <p:ph type="title"/>
          </p:nvPr>
        </p:nvSpPr>
        <p:spPr bwMode="auto">
          <a:xfrm>
            <a:off x="685800" y="1219200"/>
            <a:ext cx="7772400" cy="5334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3200" smtClean="0">
                <a:solidFill>
                  <a:srgbClr val="FF0000"/>
                </a:solidFill>
                <a:latin typeface="Arial" charset="0"/>
              </a:rPr>
              <a:t>Regional policy base</a:t>
            </a:r>
          </a:p>
        </p:txBody>
      </p:sp>
      <p:sp>
        <p:nvSpPr>
          <p:cNvPr id="19459" name="Rectangle 3"/>
          <p:cNvSpPr>
            <a:spLocks noGrp="1" noChangeArrowheads="1"/>
          </p:cNvSpPr>
          <p:nvPr>
            <p:ph type="body" idx="1"/>
          </p:nvPr>
        </p:nvSpPr>
        <p:spPr/>
        <p:txBody>
          <a:bodyPr/>
          <a:lstStyle/>
          <a:p>
            <a:pPr>
              <a:lnSpc>
                <a:spcPct val="90000"/>
              </a:lnSpc>
              <a:buFont typeface="Monotype Sorts"/>
              <a:buNone/>
            </a:pPr>
            <a:r>
              <a:rPr lang="en-GB" sz="1800" smtClean="0">
                <a:latin typeface="Arial" charset="0"/>
              </a:rPr>
              <a:t>Macroeconomic stability </a:t>
            </a:r>
          </a:p>
          <a:p>
            <a:pPr>
              <a:lnSpc>
                <a:spcPct val="90000"/>
              </a:lnSpc>
              <a:buClr>
                <a:srgbClr val="FF0000"/>
              </a:buClr>
            </a:pPr>
            <a:r>
              <a:rPr lang="en-GB" sz="1800" b="1" smtClean="0">
                <a:latin typeface="Arial" charset="0"/>
              </a:rPr>
              <a:t>Independence of the Bank of England</a:t>
            </a:r>
          </a:p>
          <a:p>
            <a:pPr>
              <a:lnSpc>
                <a:spcPct val="90000"/>
              </a:lnSpc>
              <a:buClr>
                <a:srgbClr val="FF0000"/>
              </a:buClr>
            </a:pPr>
            <a:r>
              <a:rPr lang="en-GB" sz="1800" b="1" smtClean="0">
                <a:latin typeface="Arial" charset="0"/>
              </a:rPr>
              <a:t>Prudent fiscal rules - only borrowing for investment over the long-run</a:t>
            </a:r>
          </a:p>
          <a:p>
            <a:pPr>
              <a:lnSpc>
                <a:spcPct val="90000"/>
              </a:lnSpc>
              <a:buClr>
                <a:srgbClr val="FF0000"/>
              </a:buClr>
            </a:pPr>
            <a:r>
              <a:rPr lang="en-GB" sz="1800" b="1" smtClean="0">
                <a:latin typeface="Arial" charset="0"/>
              </a:rPr>
              <a:t>Transparent framework for making decisions</a:t>
            </a:r>
            <a:r>
              <a:rPr lang="en-GB" sz="1800" smtClean="0">
                <a:latin typeface="Arial" charset="0"/>
              </a:rPr>
              <a:t> </a:t>
            </a:r>
          </a:p>
          <a:p>
            <a:pPr>
              <a:lnSpc>
                <a:spcPct val="90000"/>
              </a:lnSpc>
            </a:pPr>
            <a:endParaRPr lang="en-GB" sz="1800" smtClean="0">
              <a:latin typeface="Arial" charset="0"/>
            </a:endParaRPr>
          </a:p>
          <a:p>
            <a:pPr>
              <a:lnSpc>
                <a:spcPct val="90000"/>
              </a:lnSpc>
              <a:buFont typeface="Monotype Sorts"/>
              <a:buNone/>
            </a:pPr>
            <a:r>
              <a:rPr lang="en-GB" sz="1800" smtClean="0">
                <a:latin typeface="Arial" charset="0"/>
              </a:rPr>
              <a:t>Microeconomic reforms </a:t>
            </a:r>
          </a:p>
          <a:p>
            <a:pPr>
              <a:lnSpc>
                <a:spcPct val="90000"/>
              </a:lnSpc>
              <a:buClr>
                <a:srgbClr val="FF0000"/>
              </a:buClr>
            </a:pPr>
            <a:r>
              <a:rPr lang="en-GB" sz="1800" b="1" smtClean="0">
                <a:latin typeface="Arial" charset="0"/>
              </a:rPr>
              <a:t>Skills – life-long training and education</a:t>
            </a:r>
          </a:p>
          <a:p>
            <a:pPr>
              <a:lnSpc>
                <a:spcPct val="90000"/>
              </a:lnSpc>
              <a:buClr>
                <a:srgbClr val="FF0000"/>
              </a:buClr>
            </a:pPr>
            <a:r>
              <a:rPr lang="en-GB" sz="1800" b="1" smtClean="0">
                <a:latin typeface="Arial" charset="0"/>
              </a:rPr>
              <a:t>Investment – efficient capital market backed up by public investment</a:t>
            </a:r>
          </a:p>
          <a:p>
            <a:pPr>
              <a:lnSpc>
                <a:spcPct val="90000"/>
              </a:lnSpc>
              <a:buClr>
                <a:srgbClr val="FF0000"/>
              </a:buClr>
            </a:pPr>
            <a:r>
              <a:rPr lang="en-GB" sz="1800" b="1" smtClean="0">
                <a:latin typeface="Arial" charset="0"/>
              </a:rPr>
              <a:t>Innovation – development, diffusion and adoption of both technology and processes</a:t>
            </a:r>
          </a:p>
          <a:p>
            <a:pPr>
              <a:lnSpc>
                <a:spcPct val="90000"/>
              </a:lnSpc>
              <a:buClr>
                <a:srgbClr val="FF0000"/>
              </a:buClr>
            </a:pPr>
            <a:r>
              <a:rPr lang="en-GB" sz="1800" b="1" smtClean="0">
                <a:latin typeface="Arial" charset="0"/>
              </a:rPr>
              <a:t>Enterprise – low tax and regulation encouragement to take risks</a:t>
            </a:r>
          </a:p>
          <a:p>
            <a:pPr>
              <a:lnSpc>
                <a:spcPct val="90000"/>
              </a:lnSpc>
              <a:buClr>
                <a:srgbClr val="FF0000"/>
              </a:buClr>
            </a:pPr>
            <a:r>
              <a:rPr lang="en-GB" sz="1800" b="1" smtClean="0">
                <a:latin typeface="Arial" charset="0"/>
              </a:rPr>
              <a:t>Competition – to boost innovation, cut costs and improve quality</a:t>
            </a:r>
          </a:p>
          <a:p>
            <a:pPr>
              <a:lnSpc>
                <a:spcPct val="90000"/>
              </a:lnSpc>
            </a:pPr>
            <a:endParaRPr lang="en-GB" sz="1800" smtClean="0">
              <a:latin typeface="Arial" charset="0"/>
            </a:endParaRPr>
          </a:p>
        </p:txBody>
      </p:sp>
      <p:sp>
        <p:nvSpPr>
          <p:cNvPr id="19460"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5"/>
          <p:cNvSpPr>
            <a:spLocks noGrp="1"/>
          </p:cNvSpPr>
          <p:nvPr>
            <p:ph type="sldNum" sz="quarter" idx="12"/>
          </p:nvPr>
        </p:nvSpPr>
        <p:spPr>
          <a:noFill/>
        </p:spPr>
        <p:txBody>
          <a:bodyPr/>
          <a:lstStyle/>
          <a:p>
            <a:r>
              <a:rPr lang="en-US" smtClean="0">
                <a:cs typeface="Arial" charset="0"/>
              </a:rPr>
              <a:t>Slide </a:t>
            </a:r>
            <a:fld id="{9CA18BA1-4D32-406E-B14A-F9C7AFEB7762}" type="slidenum">
              <a:rPr lang="en-US" smtClean="0">
                <a:cs typeface="Arial" charset="0"/>
              </a:rPr>
              <a:pPr/>
              <a:t>3</a:t>
            </a:fld>
            <a:endParaRPr lang="en-US" smtClean="0">
              <a:cs typeface="Arial" charset="0"/>
            </a:endParaRPr>
          </a:p>
        </p:txBody>
      </p:sp>
      <p:sp>
        <p:nvSpPr>
          <p:cNvPr id="20482" name="Rectangle 2"/>
          <p:cNvSpPr>
            <a:spLocks noGrp="1" noChangeArrowheads="1"/>
          </p:cNvSpPr>
          <p:nvPr>
            <p:ph type="title"/>
          </p:nvPr>
        </p:nvSpPr>
        <p:spPr bwMode="auto">
          <a:xfrm>
            <a:off x="685800" y="1143000"/>
            <a:ext cx="7772400" cy="6096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3200" smtClean="0">
                <a:solidFill>
                  <a:srgbClr val="FF0000"/>
                </a:solidFill>
                <a:latin typeface="Arial" charset="0"/>
              </a:rPr>
              <a:t>THE RDA’s</a:t>
            </a:r>
          </a:p>
        </p:txBody>
      </p:sp>
      <p:sp>
        <p:nvSpPr>
          <p:cNvPr id="20483" name="Rectangle 3"/>
          <p:cNvSpPr>
            <a:spLocks noGrp="1" noChangeArrowheads="1"/>
          </p:cNvSpPr>
          <p:nvPr>
            <p:ph type="body" idx="1"/>
          </p:nvPr>
        </p:nvSpPr>
        <p:spPr/>
        <p:txBody>
          <a:bodyPr/>
          <a:lstStyle/>
          <a:p>
            <a:pPr>
              <a:buClr>
                <a:srgbClr val="FF0000"/>
              </a:buClr>
            </a:pPr>
            <a:r>
              <a:rPr lang="en-GB" sz="2400" smtClean="0">
                <a:latin typeface="Arial" charset="0"/>
              </a:rPr>
              <a:t>Each region has its’ own economic strategy</a:t>
            </a:r>
            <a:r>
              <a:rPr lang="en-GB" sz="2800" smtClean="0">
                <a:latin typeface="Arial" charset="0"/>
              </a:rPr>
              <a:t> </a:t>
            </a:r>
            <a:r>
              <a:rPr lang="en-GB" sz="2400" smtClean="0">
                <a:latin typeface="Arial" charset="0"/>
              </a:rPr>
              <a:t>to develop the region’s economy, to improve economic performance and enhance the region’s competitiveness.</a:t>
            </a:r>
          </a:p>
          <a:p>
            <a:pPr>
              <a:buClr>
                <a:srgbClr val="FF0000"/>
              </a:buClr>
            </a:pPr>
            <a:r>
              <a:rPr lang="en-GB" sz="2400" smtClean="0">
                <a:latin typeface="Arial" charset="0"/>
              </a:rPr>
              <a:t>The purpose of the RES is to address problems such as: unemployment, skills shortages, inequalities, social exclusion and sustainability.</a:t>
            </a:r>
          </a:p>
          <a:p>
            <a:pPr>
              <a:buClr>
                <a:srgbClr val="FF0000"/>
              </a:buClr>
            </a:pPr>
            <a:r>
              <a:rPr lang="en-GB" sz="2400" smtClean="0">
                <a:latin typeface="Arial" charset="0"/>
              </a:rPr>
              <a:t>Six government departments channel around £2billion per year into the RDA’s Single Budget over 90% from ODPM and DTI.</a:t>
            </a:r>
          </a:p>
        </p:txBody>
      </p:sp>
      <p:sp>
        <p:nvSpPr>
          <p:cNvPr id="20484"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5"/>
          <p:cNvSpPr>
            <a:spLocks noGrp="1"/>
          </p:cNvSpPr>
          <p:nvPr>
            <p:ph type="sldNum" sz="quarter" idx="12"/>
          </p:nvPr>
        </p:nvSpPr>
        <p:spPr>
          <a:noFill/>
        </p:spPr>
        <p:txBody>
          <a:bodyPr/>
          <a:lstStyle/>
          <a:p>
            <a:r>
              <a:rPr lang="en-US" smtClean="0">
                <a:cs typeface="Arial" charset="0"/>
              </a:rPr>
              <a:t>Slide </a:t>
            </a:r>
            <a:fld id="{48E9DD6E-7021-43FC-9769-6506F06AB8B4}" type="slidenum">
              <a:rPr lang="en-US" smtClean="0">
                <a:cs typeface="Arial" charset="0"/>
              </a:rPr>
              <a:pPr/>
              <a:t>4</a:t>
            </a:fld>
            <a:endParaRPr lang="en-US" smtClean="0">
              <a:cs typeface="Arial" charset="0"/>
            </a:endParaRPr>
          </a:p>
        </p:txBody>
      </p:sp>
      <p:sp>
        <p:nvSpPr>
          <p:cNvPr id="21506" name="Rectangle 2"/>
          <p:cNvSpPr>
            <a:spLocks noGrp="1" noChangeArrowheads="1"/>
          </p:cNvSpPr>
          <p:nvPr>
            <p:ph type="title"/>
          </p:nvPr>
        </p:nvSpPr>
        <p:spPr bwMode="auto">
          <a:xfrm>
            <a:off x="457200" y="1052513"/>
            <a:ext cx="8229600" cy="365125"/>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3200" smtClean="0">
                <a:latin typeface="Arial" charset="0"/>
              </a:rPr>
              <a:t>Total funding for RDAs</a:t>
            </a:r>
            <a:endParaRPr lang="en-US" sz="3200" smtClean="0">
              <a:latin typeface="Arial" charset="0"/>
            </a:endParaRPr>
          </a:p>
        </p:txBody>
      </p:sp>
      <p:sp>
        <p:nvSpPr>
          <p:cNvPr id="21507" name="Rectangle 3"/>
          <p:cNvSpPr>
            <a:spLocks noGrp="1" noChangeArrowheads="1"/>
          </p:cNvSpPr>
          <p:nvPr>
            <p:ph type="body" idx="1"/>
          </p:nvPr>
        </p:nvSpPr>
        <p:spPr/>
        <p:txBody>
          <a:bodyPr/>
          <a:lstStyle/>
          <a:p>
            <a:endParaRPr lang="en-US" smtClean="0"/>
          </a:p>
        </p:txBody>
      </p:sp>
      <p:pic>
        <p:nvPicPr>
          <p:cNvPr id="21508" name="Picture 4"/>
          <p:cNvPicPr>
            <a:picLocks noChangeAspect="1" noChangeArrowheads="1"/>
          </p:cNvPicPr>
          <p:nvPr/>
        </p:nvPicPr>
        <p:blipFill>
          <a:blip r:embed="rId2"/>
          <a:srcRect/>
          <a:stretch>
            <a:fillRect/>
          </a:stretch>
        </p:blipFill>
        <p:spPr bwMode="auto">
          <a:xfrm>
            <a:off x="500063" y="1557338"/>
            <a:ext cx="8321675" cy="4605337"/>
          </a:xfrm>
          <a:prstGeom prst="rect">
            <a:avLst/>
          </a:prstGeom>
          <a:noFill/>
          <a:ln w="12700">
            <a:noFill/>
            <a:miter lim="800000"/>
            <a:headEnd type="none" w="sm" len="sm"/>
            <a:tailEnd type="none" w="sm" len="sm"/>
          </a:ln>
        </p:spPr>
      </p:pic>
      <p:sp>
        <p:nvSpPr>
          <p:cNvPr id="21509" name="Text Box 5"/>
          <p:cNvSpPr txBox="1">
            <a:spLocks noChangeArrowheads="1"/>
          </p:cNvSpPr>
          <p:nvPr/>
        </p:nvSpPr>
        <p:spPr bwMode="auto">
          <a:xfrm>
            <a:off x="571500" y="6000750"/>
            <a:ext cx="4989513"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latin typeface="Arial" charset="0"/>
              </a:rPr>
              <a:t>Source: HM Treasury 2005 Regional Funding Allocations</a:t>
            </a:r>
            <a:endParaRPr lang="en-US" sz="1400" b="1">
              <a:latin typeface="Arial" charset="0"/>
            </a:endParaRPr>
          </a:p>
        </p:txBody>
      </p:sp>
      <p:sp>
        <p:nvSpPr>
          <p:cNvPr id="21510"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3"/>
          <p:cNvSpPr>
            <a:spLocks noGrp="1"/>
          </p:cNvSpPr>
          <p:nvPr>
            <p:ph type="sldNum" sz="quarter" idx="12"/>
          </p:nvPr>
        </p:nvSpPr>
        <p:spPr>
          <a:noFill/>
        </p:spPr>
        <p:txBody>
          <a:bodyPr/>
          <a:lstStyle/>
          <a:p>
            <a:r>
              <a:rPr lang="en-US" smtClean="0">
                <a:cs typeface="Arial" charset="0"/>
              </a:rPr>
              <a:t>Slide </a:t>
            </a:r>
            <a:fld id="{101AFDA6-747A-41DB-984C-2B1F4E197997}" type="slidenum">
              <a:rPr lang="en-US" smtClean="0">
                <a:cs typeface="Arial" charset="0"/>
              </a:rPr>
              <a:pPr/>
              <a:t>5</a:t>
            </a:fld>
            <a:endParaRPr lang="en-US" smtClean="0">
              <a:cs typeface="Arial" charset="0"/>
            </a:endParaRPr>
          </a:p>
        </p:txBody>
      </p:sp>
      <p:sp>
        <p:nvSpPr>
          <p:cNvPr id="22530" name="Text Box 376"/>
          <p:cNvSpPr txBox="1">
            <a:spLocks noChangeArrowheads="1"/>
          </p:cNvSpPr>
          <p:nvPr/>
        </p:nvSpPr>
        <p:spPr bwMode="auto">
          <a:xfrm>
            <a:off x="1285875" y="5572125"/>
            <a:ext cx="6840538" cy="641350"/>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US" sz="1800">
                <a:latin typeface="Arial" charset="0"/>
              </a:rPr>
              <a:t>The RDA Single Budget represents only a fraction of the total investment within any region on economic development.</a:t>
            </a:r>
          </a:p>
        </p:txBody>
      </p:sp>
      <p:sp>
        <p:nvSpPr>
          <p:cNvPr id="22531"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graphicFrame>
        <p:nvGraphicFramePr>
          <p:cNvPr id="193" name="Table 192"/>
          <p:cNvGraphicFramePr>
            <a:graphicFrameLocks noGrp="1"/>
          </p:cNvGraphicFramePr>
          <p:nvPr/>
        </p:nvGraphicFramePr>
        <p:xfrm>
          <a:off x="285750" y="1285875"/>
          <a:ext cx="8572500" cy="4154488"/>
        </p:xfrm>
        <a:graphic>
          <a:graphicData uri="http://schemas.openxmlformats.org/drawingml/2006/table">
            <a:tbl>
              <a:tblPr>
                <a:tableStyleId>{ED083AE6-46FA-4A59-8FB0-9F97EB10719F}</a:tableStyleId>
              </a:tblPr>
              <a:tblGrid>
                <a:gridCol w="3849696"/>
                <a:gridCol w="1017233"/>
                <a:gridCol w="57975"/>
                <a:gridCol w="1175691"/>
                <a:gridCol w="1175691"/>
                <a:gridCol w="120584"/>
                <a:gridCol w="1175691"/>
              </a:tblGrid>
              <a:tr h="428627">
                <a:tc>
                  <a:txBody>
                    <a:bodyPr/>
                    <a:lstStyle/>
                    <a:p>
                      <a:r>
                        <a:rPr lang="en-US" sz="1400" dirty="0" smtClean="0"/>
                        <a:t>Total RDA Allocation by </a:t>
                      </a:r>
                      <a:endParaRPr lang="en-US" sz="1400" b="1" dirty="0">
                        <a:latin typeface="Arial" pitchFamily="34" charset="0"/>
                        <a:cs typeface="Arial" pitchFamily="34" charset="0"/>
                      </a:endParaRPr>
                    </a:p>
                  </a:txBody>
                  <a:tcPr marL="0" marR="0" marT="0" marB="0">
                    <a:solidFill>
                      <a:srgbClr val="CCCCFF"/>
                    </a:solidFill>
                  </a:tcPr>
                </a:tc>
                <a:tc>
                  <a:txBody>
                    <a:bodyPr/>
                    <a:lstStyle/>
                    <a:p>
                      <a:pPr algn="ctr"/>
                      <a:r>
                        <a:rPr lang="en-US" sz="1400" dirty="0"/>
                        <a:t>£ million</a:t>
                      </a:r>
                      <a:endParaRPr lang="en-US" sz="1400" b="1" dirty="0">
                        <a:latin typeface="Arial" pitchFamily="34" charset="0"/>
                        <a:cs typeface="Arial" pitchFamily="34" charset="0"/>
                      </a:endParaRPr>
                    </a:p>
                  </a:txBody>
                  <a:tcPr marL="0" marR="0" marT="0" marB="0">
                    <a:solidFill>
                      <a:srgbClr val="CCCCFF"/>
                    </a:solidFill>
                  </a:tcPr>
                </a:tc>
                <a:tc>
                  <a:txBody>
                    <a:bodyPr/>
                    <a:lstStyle/>
                    <a:p>
                      <a:pPr algn="ctr"/>
                      <a:r>
                        <a:rPr lang="en-US" sz="1400" dirty="0"/>
                        <a:t> </a:t>
                      </a:r>
                      <a:endParaRPr lang="en-US" sz="1400" b="1" dirty="0">
                        <a:latin typeface="Arial" pitchFamily="34" charset="0"/>
                        <a:cs typeface="Arial" pitchFamily="34" charset="0"/>
                      </a:endParaRPr>
                    </a:p>
                  </a:txBody>
                  <a:tcPr marL="0" marR="0" marT="0" marB="0">
                    <a:solidFill>
                      <a:srgbClr val="CCCCFF"/>
                    </a:solidFill>
                  </a:tcPr>
                </a:tc>
                <a:tc>
                  <a:txBody>
                    <a:bodyPr/>
                    <a:lstStyle/>
                    <a:p>
                      <a:pPr algn="ctr"/>
                      <a:r>
                        <a:rPr lang="en-US" sz="1400" dirty="0"/>
                        <a:t>£ million</a:t>
                      </a:r>
                      <a:endParaRPr lang="en-US" sz="1400" b="1" dirty="0">
                        <a:latin typeface="Arial" pitchFamily="34" charset="0"/>
                        <a:cs typeface="Arial" pitchFamily="34" charset="0"/>
                      </a:endParaRPr>
                    </a:p>
                  </a:txBody>
                  <a:tcPr marL="0" marR="0" marT="0" marB="0">
                    <a:solidFill>
                      <a:srgbClr val="CCCCFF"/>
                    </a:solidFill>
                  </a:tcPr>
                </a:tc>
                <a:tc>
                  <a:txBody>
                    <a:bodyPr/>
                    <a:lstStyle/>
                    <a:p>
                      <a:pPr algn="ctr"/>
                      <a:r>
                        <a:rPr lang="en-US" sz="1400" dirty="0"/>
                        <a:t>£ million</a:t>
                      </a:r>
                      <a:endParaRPr lang="en-US" sz="1400" b="1" dirty="0">
                        <a:latin typeface="Arial" pitchFamily="34" charset="0"/>
                        <a:cs typeface="Arial" pitchFamily="34" charset="0"/>
                      </a:endParaRPr>
                    </a:p>
                  </a:txBody>
                  <a:tcPr marL="0" marR="0" marT="0" marB="0">
                    <a:solidFill>
                      <a:srgbClr val="CCCCFF"/>
                    </a:solidFill>
                  </a:tcPr>
                </a:tc>
                <a:tc>
                  <a:txBody>
                    <a:bodyPr/>
                    <a:lstStyle/>
                    <a:p>
                      <a:pPr algn="ctr"/>
                      <a:r>
                        <a:rPr lang="en-US" sz="1400"/>
                        <a:t> </a:t>
                      </a:r>
                      <a:endParaRPr lang="en-US" sz="1400" b="1">
                        <a:latin typeface="Arial" pitchFamily="34" charset="0"/>
                        <a:cs typeface="Arial" pitchFamily="34" charset="0"/>
                      </a:endParaRPr>
                    </a:p>
                  </a:txBody>
                  <a:tcPr marL="0" marR="0" marT="0" marB="0">
                    <a:solidFill>
                      <a:srgbClr val="CCCCFF"/>
                    </a:solidFill>
                  </a:tcPr>
                </a:tc>
                <a:tc>
                  <a:txBody>
                    <a:bodyPr/>
                    <a:lstStyle/>
                    <a:p>
                      <a:pPr algn="ctr"/>
                      <a:r>
                        <a:rPr lang="en-US" sz="1400" dirty="0"/>
                        <a:t>Budget per Head (£)</a:t>
                      </a:r>
                      <a:endParaRPr lang="en-US" sz="1400" b="1" dirty="0">
                        <a:latin typeface="Arial" pitchFamily="34" charset="0"/>
                        <a:cs typeface="Arial" pitchFamily="34" charset="0"/>
                      </a:endParaRPr>
                    </a:p>
                  </a:txBody>
                  <a:tcPr marL="0" marR="0" marT="0" marB="0">
                    <a:solidFill>
                      <a:srgbClr val="CCCCFF"/>
                    </a:solidFill>
                  </a:tcPr>
                </a:tc>
              </a:tr>
              <a:tr h="378262">
                <a:tc>
                  <a:txBody>
                    <a:bodyPr/>
                    <a:lstStyle/>
                    <a:p>
                      <a:r>
                        <a:rPr lang="en-US" sz="1400" dirty="0"/>
                        <a:t> </a:t>
                      </a:r>
                      <a:endParaRPr lang="en-US" sz="1400" dirty="0">
                        <a:latin typeface="Arial" pitchFamily="34" charset="0"/>
                        <a:cs typeface="Arial" pitchFamily="34" charset="0"/>
                      </a:endParaRPr>
                    </a:p>
                  </a:txBody>
                  <a:tcPr marL="0" marR="0" marT="0" marB="0" anchor="ctr"/>
                </a:tc>
                <a:tc>
                  <a:txBody>
                    <a:bodyPr/>
                    <a:lstStyle/>
                    <a:p>
                      <a:pPr algn="ctr"/>
                      <a:r>
                        <a:rPr lang="en-US" sz="1400"/>
                        <a:t>2008-09</a:t>
                      </a:r>
                      <a:endParaRPr lang="en-US" sz="1400" b="1">
                        <a:latin typeface="Arial" pitchFamily="34" charset="0"/>
                        <a:cs typeface="Arial" pitchFamily="34" charset="0"/>
                      </a:endParaRPr>
                    </a:p>
                  </a:txBody>
                  <a:tcPr marL="0" marR="0" marT="0" marB="0" anchor="ctr"/>
                </a:tc>
                <a:tc>
                  <a:txBody>
                    <a:bodyPr/>
                    <a:lstStyle/>
                    <a:p>
                      <a:pPr algn="ctr"/>
                      <a:r>
                        <a:rPr lang="en-US" sz="1400"/>
                        <a:t> </a:t>
                      </a:r>
                      <a:endParaRPr lang="en-US" sz="1400" b="1">
                        <a:latin typeface="Arial" pitchFamily="34" charset="0"/>
                        <a:cs typeface="Arial" pitchFamily="34" charset="0"/>
                      </a:endParaRPr>
                    </a:p>
                  </a:txBody>
                  <a:tcPr marL="0" marR="0" marT="0" marB="0" anchor="ctr"/>
                </a:tc>
                <a:tc>
                  <a:txBody>
                    <a:bodyPr/>
                    <a:lstStyle/>
                    <a:p>
                      <a:pPr algn="ctr"/>
                      <a:r>
                        <a:rPr lang="en-US" sz="1400" dirty="0"/>
                        <a:t>2009-10</a:t>
                      </a:r>
                      <a:endParaRPr lang="en-US" sz="1400" b="1" dirty="0">
                        <a:latin typeface="Arial" pitchFamily="34" charset="0"/>
                        <a:cs typeface="Arial" pitchFamily="34" charset="0"/>
                      </a:endParaRPr>
                    </a:p>
                  </a:txBody>
                  <a:tcPr marL="0" marR="0" marT="0" marB="0" anchor="ctr"/>
                </a:tc>
                <a:tc>
                  <a:txBody>
                    <a:bodyPr/>
                    <a:lstStyle/>
                    <a:p>
                      <a:pPr algn="ctr"/>
                      <a:r>
                        <a:rPr lang="en-US" sz="1400" dirty="0"/>
                        <a:t>2010-11</a:t>
                      </a:r>
                      <a:endParaRPr lang="en-US" sz="1400" b="1" dirty="0">
                        <a:latin typeface="Arial" pitchFamily="34" charset="0"/>
                        <a:cs typeface="Arial" pitchFamily="34" charset="0"/>
                      </a:endParaRPr>
                    </a:p>
                  </a:txBody>
                  <a:tcPr marL="0" marR="0" marT="0" marB="0" anchor="ctr"/>
                </a:tc>
                <a:tc>
                  <a:txBody>
                    <a:bodyPr/>
                    <a:lstStyle/>
                    <a:p>
                      <a:pPr algn="ctr"/>
                      <a:r>
                        <a:rPr lang="en-US" sz="1400"/>
                        <a:t> </a:t>
                      </a:r>
                      <a:endParaRPr lang="en-US" sz="1400" b="1">
                        <a:latin typeface="Arial" pitchFamily="34" charset="0"/>
                        <a:cs typeface="Arial" pitchFamily="34" charset="0"/>
                      </a:endParaRPr>
                    </a:p>
                  </a:txBody>
                  <a:tcPr marL="0" marR="0" marT="0" marB="0" anchor="ctr"/>
                </a:tc>
                <a:tc>
                  <a:txBody>
                    <a:bodyPr/>
                    <a:lstStyle/>
                    <a:p>
                      <a:pPr algn="ctr"/>
                      <a:r>
                        <a:rPr lang="en-US" sz="1400" dirty="0"/>
                        <a:t>2008-09</a:t>
                      </a:r>
                      <a:endParaRPr lang="en-US" sz="1400" b="1" dirty="0">
                        <a:latin typeface="Arial" pitchFamily="34" charset="0"/>
                        <a:cs typeface="Arial" pitchFamily="34" charset="0"/>
                      </a:endParaRPr>
                    </a:p>
                  </a:txBody>
                  <a:tcPr marL="0" marR="0" marT="0" marB="0" anchor="ctr"/>
                </a:tc>
              </a:tr>
              <a:tr h="378262">
                <a:tc>
                  <a:txBody>
                    <a:bodyPr/>
                    <a:lstStyle/>
                    <a:p>
                      <a:r>
                        <a:rPr lang="en-US" sz="1400" dirty="0"/>
                        <a:t>Advantage West Midlands</a:t>
                      </a:r>
                      <a:endParaRPr lang="en-US" sz="1400" dirty="0">
                        <a:latin typeface="Arial" pitchFamily="34" charset="0"/>
                        <a:cs typeface="Arial" pitchFamily="34" charset="0"/>
                      </a:endParaRPr>
                    </a:p>
                  </a:txBody>
                  <a:tcPr marL="0" marR="0" marT="0" marB="0" anchor="ctr"/>
                </a:tc>
                <a:tc>
                  <a:txBody>
                    <a:bodyPr/>
                    <a:lstStyle/>
                    <a:p>
                      <a:pPr algn="ctr"/>
                      <a:r>
                        <a:rPr lang="en-US" sz="1400"/>
                        <a:t>296</a:t>
                      </a:r>
                      <a:endParaRPr lang="en-US" sz="140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294</a:t>
                      </a:r>
                      <a:endParaRPr lang="en-US" sz="1400" dirty="0">
                        <a:latin typeface="Arial" pitchFamily="34" charset="0"/>
                        <a:cs typeface="Arial" pitchFamily="34" charset="0"/>
                      </a:endParaRPr>
                    </a:p>
                  </a:txBody>
                  <a:tcPr marL="0" marR="0" marT="0" marB="0" anchor="ctr"/>
                </a:tc>
                <a:tc>
                  <a:txBody>
                    <a:bodyPr/>
                    <a:lstStyle/>
                    <a:p>
                      <a:pPr algn="ctr"/>
                      <a:r>
                        <a:rPr lang="en-US" sz="1400" dirty="0"/>
                        <a:t>212</a:t>
                      </a:r>
                      <a:endParaRPr lang="en-US" sz="1400" dirty="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55</a:t>
                      </a:r>
                      <a:endParaRPr lang="en-US" sz="1400" dirty="0">
                        <a:latin typeface="Arial" pitchFamily="34" charset="0"/>
                        <a:cs typeface="Arial" pitchFamily="34" charset="0"/>
                      </a:endParaRPr>
                    </a:p>
                  </a:txBody>
                  <a:tcPr marL="0" marR="0" marT="0" marB="0" anchor="ctr"/>
                </a:tc>
              </a:tr>
              <a:tr h="378262">
                <a:tc>
                  <a:txBody>
                    <a:bodyPr/>
                    <a:lstStyle/>
                    <a:p>
                      <a:r>
                        <a:rPr lang="en-US" sz="1400" dirty="0"/>
                        <a:t>East of England Development Agency</a:t>
                      </a:r>
                      <a:endParaRPr lang="en-US" sz="1400" dirty="0">
                        <a:latin typeface="Arial" pitchFamily="34" charset="0"/>
                        <a:cs typeface="Arial" pitchFamily="34" charset="0"/>
                      </a:endParaRPr>
                    </a:p>
                  </a:txBody>
                  <a:tcPr marL="0" marR="0" marT="0" marB="0" anchor="ctr"/>
                </a:tc>
                <a:tc>
                  <a:txBody>
                    <a:bodyPr/>
                    <a:lstStyle/>
                    <a:p>
                      <a:pPr algn="ctr"/>
                      <a:r>
                        <a:rPr lang="en-US" sz="1400"/>
                        <a:t>132</a:t>
                      </a:r>
                      <a:endParaRPr lang="en-US" sz="140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135</a:t>
                      </a:r>
                      <a:endParaRPr lang="en-US" sz="1400" dirty="0">
                        <a:latin typeface="Arial" pitchFamily="34" charset="0"/>
                        <a:cs typeface="Arial" pitchFamily="34" charset="0"/>
                      </a:endParaRPr>
                    </a:p>
                  </a:txBody>
                  <a:tcPr marL="0" marR="0" marT="0" marB="0" anchor="ctr"/>
                </a:tc>
                <a:tc>
                  <a:txBody>
                    <a:bodyPr/>
                    <a:lstStyle/>
                    <a:p>
                      <a:pPr algn="ctr"/>
                      <a:r>
                        <a:rPr lang="en-US" sz="1400" dirty="0"/>
                        <a:t>108</a:t>
                      </a:r>
                      <a:endParaRPr lang="en-US" sz="1400" dirty="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23</a:t>
                      </a:r>
                      <a:endParaRPr lang="en-US" sz="1400" dirty="0">
                        <a:latin typeface="Arial" pitchFamily="34" charset="0"/>
                        <a:cs typeface="Arial" pitchFamily="34" charset="0"/>
                      </a:endParaRPr>
                    </a:p>
                  </a:txBody>
                  <a:tcPr marL="0" marR="0" marT="0" marB="0" anchor="ctr"/>
                </a:tc>
              </a:tr>
              <a:tr h="378262">
                <a:tc>
                  <a:txBody>
                    <a:bodyPr/>
                    <a:lstStyle/>
                    <a:p>
                      <a:r>
                        <a:rPr lang="en-US" sz="1400" dirty="0"/>
                        <a:t>East Midlands Development Agency</a:t>
                      </a:r>
                      <a:endParaRPr lang="en-US" sz="1400" dirty="0">
                        <a:latin typeface="Arial" pitchFamily="34" charset="0"/>
                        <a:cs typeface="Arial" pitchFamily="34" charset="0"/>
                      </a:endParaRPr>
                    </a:p>
                  </a:txBody>
                  <a:tcPr marL="0" marR="0" marT="0" marB="0" anchor="ctr"/>
                </a:tc>
                <a:tc>
                  <a:txBody>
                    <a:bodyPr/>
                    <a:lstStyle/>
                    <a:p>
                      <a:pPr algn="ctr"/>
                      <a:r>
                        <a:rPr lang="en-US" sz="1400" dirty="0"/>
                        <a:t>161</a:t>
                      </a:r>
                      <a:endParaRPr lang="en-US" sz="1400" dirty="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160</a:t>
                      </a:r>
                      <a:endParaRPr lang="en-US" sz="1400" dirty="0">
                        <a:latin typeface="Arial" pitchFamily="34" charset="0"/>
                        <a:cs typeface="Arial" pitchFamily="34" charset="0"/>
                      </a:endParaRPr>
                    </a:p>
                  </a:txBody>
                  <a:tcPr marL="0" marR="0" marT="0" marB="0" anchor="ctr"/>
                </a:tc>
                <a:tc>
                  <a:txBody>
                    <a:bodyPr/>
                    <a:lstStyle/>
                    <a:p>
                      <a:pPr algn="ctr"/>
                      <a:r>
                        <a:rPr lang="en-US" sz="1400" dirty="0"/>
                        <a:t>131</a:t>
                      </a:r>
                      <a:endParaRPr lang="en-US" sz="1400" dirty="0">
                        <a:latin typeface="Arial" pitchFamily="34" charset="0"/>
                        <a:cs typeface="Arial" pitchFamily="34" charset="0"/>
                      </a:endParaRPr>
                    </a:p>
                  </a:txBody>
                  <a:tcPr marL="0" marR="0" marT="0" marB="0" anchor="ctr"/>
                </a:tc>
                <a:tc>
                  <a:txBody>
                    <a:bodyPr/>
                    <a:lstStyle/>
                    <a:p>
                      <a:pPr algn="ctr"/>
                      <a:r>
                        <a:rPr lang="en-US" sz="1400" dirty="0"/>
                        <a:t> </a:t>
                      </a:r>
                      <a:endParaRPr lang="en-US" sz="1400" dirty="0">
                        <a:latin typeface="Arial" pitchFamily="34" charset="0"/>
                        <a:cs typeface="Arial" pitchFamily="34" charset="0"/>
                      </a:endParaRPr>
                    </a:p>
                  </a:txBody>
                  <a:tcPr marL="0" marR="0" marT="0" marB="0" anchor="ctr"/>
                </a:tc>
                <a:tc>
                  <a:txBody>
                    <a:bodyPr/>
                    <a:lstStyle/>
                    <a:p>
                      <a:pPr algn="ctr"/>
                      <a:r>
                        <a:rPr lang="en-US" sz="1400" dirty="0"/>
                        <a:t>37</a:t>
                      </a:r>
                      <a:endParaRPr lang="en-US" sz="1400" dirty="0">
                        <a:latin typeface="Arial" pitchFamily="34" charset="0"/>
                        <a:cs typeface="Arial" pitchFamily="34" charset="0"/>
                      </a:endParaRPr>
                    </a:p>
                  </a:txBody>
                  <a:tcPr marL="0" marR="0" marT="0" marB="0" anchor="ctr"/>
                </a:tc>
              </a:tr>
              <a:tr h="378262">
                <a:tc>
                  <a:txBody>
                    <a:bodyPr/>
                    <a:lstStyle/>
                    <a:p>
                      <a:r>
                        <a:rPr lang="en-US" sz="1400"/>
                        <a:t>London Development Agency</a:t>
                      </a:r>
                      <a:endParaRPr lang="en-US" sz="1400">
                        <a:latin typeface="Arial" pitchFamily="34" charset="0"/>
                        <a:cs typeface="Arial" pitchFamily="34" charset="0"/>
                      </a:endParaRPr>
                    </a:p>
                  </a:txBody>
                  <a:tcPr marL="0" marR="0" marT="0" marB="0" anchor="ctr"/>
                </a:tc>
                <a:tc>
                  <a:txBody>
                    <a:bodyPr/>
                    <a:lstStyle/>
                    <a:p>
                      <a:pPr algn="ctr"/>
                      <a:r>
                        <a:rPr lang="en-US" sz="1400" dirty="0"/>
                        <a:t>346</a:t>
                      </a:r>
                      <a:endParaRPr lang="en-US" sz="1400" dirty="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375</a:t>
                      </a:r>
                      <a:endParaRPr lang="en-US" sz="1400" dirty="0">
                        <a:latin typeface="Arial" pitchFamily="34" charset="0"/>
                        <a:cs typeface="Arial" pitchFamily="34" charset="0"/>
                      </a:endParaRPr>
                    </a:p>
                  </a:txBody>
                  <a:tcPr marL="0" marR="0" marT="0" marB="0" anchor="ctr"/>
                </a:tc>
                <a:tc>
                  <a:txBody>
                    <a:bodyPr/>
                    <a:lstStyle/>
                    <a:p>
                      <a:pPr algn="ctr"/>
                      <a:r>
                        <a:rPr lang="en-US" sz="1400"/>
                        <a:t>326</a:t>
                      </a:r>
                      <a:endParaRPr lang="en-US" sz="140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46</a:t>
                      </a:r>
                      <a:endParaRPr lang="en-US" sz="1400" dirty="0">
                        <a:latin typeface="Arial" pitchFamily="34" charset="0"/>
                        <a:cs typeface="Arial" pitchFamily="34" charset="0"/>
                      </a:endParaRPr>
                    </a:p>
                  </a:txBody>
                  <a:tcPr marL="0" marR="0" marT="0" marB="0" anchor="ctr"/>
                </a:tc>
              </a:tr>
              <a:tr h="378262">
                <a:tc>
                  <a:txBody>
                    <a:bodyPr/>
                    <a:lstStyle/>
                    <a:p>
                      <a:r>
                        <a:rPr lang="en-US" sz="1400"/>
                        <a:t>North West Development Agency</a:t>
                      </a:r>
                      <a:endParaRPr lang="en-US" sz="1400">
                        <a:latin typeface="Arial" pitchFamily="34" charset="0"/>
                        <a:cs typeface="Arial" pitchFamily="34" charset="0"/>
                      </a:endParaRPr>
                    </a:p>
                  </a:txBody>
                  <a:tcPr marL="0" marR="0" marT="0" marB="0" anchor="ctr"/>
                </a:tc>
                <a:tc>
                  <a:txBody>
                    <a:bodyPr/>
                    <a:lstStyle/>
                    <a:p>
                      <a:pPr algn="ctr"/>
                      <a:r>
                        <a:rPr lang="en-US" sz="1400" dirty="0"/>
                        <a:t>385</a:t>
                      </a:r>
                      <a:endParaRPr lang="en-US" sz="1400" dirty="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397</a:t>
                      </a:r>
                      <a:endParaRPr lang="en-US" sz="1400" dirty="0">
                        <a:latin typeface="Arial" pitchFamily="34" charset="0"/>
                        <a:cs typeface="Arial" pitchFamily="34" charset="0"/>
                      </a:endParaRPr>
                    </a:p>
                  </a:txBody>
                  <a:tcPr marL="0" marR="0" marT="0" marB="0" anchor="ctr"/>
                </a:tc>
                <a:tc>
                  <a:txBody>
                    <a:bodyPr/>
                    <a:lstStyle/>
                    <a:p>
                      <a:pPr algn="ctr"/>
                      <a:r>
                        <a:rPr lang="en-US" sz="1400"/>
                        <a:t>305</a:t>
                      </a:r>
                      <a:endParaRPr lang="en-US" sz="140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56</a:t>
                      </a:r>
                      <a:endParaRPr lang="en-US" sz="1400" dirty="0">
                        <a:latin typeface="Arial" pitchFamily="34" charset="0"/>
                        <a:cs typeface="Arial" pitchFamily="34" charset="0"/>
                      </a:endParaRPr>
                    </a:p>
                  </a:txBody>
                  <a:tcPr marL="0" marR="0" marT="0" marB="0" anchor="ctr"/>
                </a:tc>
              </a:tr>
              <a:tr h="474366">
                <a:tc>
                  <a:txBody>
                    <a:bodyPr/>
                    <a:lstStyle/>
                    <a:p>
                      <a:r>
                        <a:rPr lang="en-US" sz="1400"/>
                        <a:t>One NorthEast</a:t>
                      </a:r>
                      <a:endParaRPr lang="en-US" sz="1400">
                        <a:latin typeface="Arial" pitchFamily="34" charset="0"/>
                        <a:cs typeface="Arial" pitchFamily="34" charset="0"/>
                      </a:endParaRPr>
                    </a:p>
                  </a:txBody>
                  <a:tcPr marL="0" marR="0" marT="0" marB="0" anchor="ctr"/>
                </a:tc>
                <a:tc>
                  <a:txBody>
                    <a:bodyPr/>
                    <a:lstStyle/>
                    <a:p>
                      <a:pPr algn="ctr"/>
                      <a:r>
                        <a:rPr lang="en-US" sz="1400" dirty="0"/>
                        <a:t>245</a:t>
                      </a:r>
                      <a:endParaRPr lang="en-US" sz="1400" dirty="0">
                        <a:latin typeface="Arial" pitchFamily="34" charset="0"/>
                        <a:cs typeface="Arial" pitchFamily="34" charset="0"/>
                      </a:endParaRPr>
                    </a:p>
                  </a:txBody>
                  <a:tcPr marL="0" marR="0" marT="0" marB="0" anchor="ctr"/>
                </a:tc>
                <a:tc>
                  <a:txBody>
                    <a:bodyPr/>
                    <a:lstStyle/>
                    <a:p>
                      <a:pPr algn="ctr"/>
                      <a:r>
                        <a:rPr lang="en-US" sz="1400" dirty="0"/>
                        <a:t> </a:t>
                      </a:r>
                      <a:endParaRPr lang="en-US" sz="1400" dirty="0">
                        <a:latin typeface="Arial" pitchFamily="34" charset="0"/>
                        <a:cs typeface="Arial" pitchFamily="34" charset="0"/>
                      </a:endParaRPr>
                    </a:p>
                  </a:txBody>
                  <a:tcPr marL="0" marR="0" marT="0" marB="0" anchor="ctr"/>
                </a:tc>
                <a:tc>
                  <a:txBody>
                    <a:bodyPr/>
                    <a:lstStyle/>
                    <a:p>
                      <a:pPr algn="ctr"/>
                      <a:r>
                        <a:rPr lang="en-US" sz="1400" dirty="0"/>
                        <a:t>249</a:t>
                      </a:r>
                      <a:endParaRPr lang="en-US" sz="1400" dirty="0">
                        <a:latin typeface="Arial" pitchFamily="34" charset="0"/>
                        <a:cs typeface="Arial" pitchFamily="34" charset="0"/>
                      </a:endParaRPr>
                    </a:p>
                  </a:txBody>
                  <a:tcPr marL="0" marR="0" marT="0" marB="0" anchor="ctr"/>
                </a:tc>
                <a:tc>
                  <a:txBody>
                    <a:bodyPr/>
                    <a:lstStyle/>
                    <a:p>
                      <a:pPr algn="ctr"/>
                      <a:r>
                        <a:rPr lang="en-US" sz="1400"/>
                        <a:t>195</a:t>
                      </a:r>
                      <a:endParaRPr lang="en-US" sz="140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96</a:t>
                      </a:r>
                      <a:endParaRPr lang="en-US" sz="1400" dirty="0">
                        <a:latin typeface="Arial" pitchFamily="34" charset="0"/>
                        <a:cs typeface="Arial" pitchFamily="34" charset="0"/>
                      </a:endParaRPr>
                    </a:p>
                  </a:txBody>
                  <a:tcPr marL="0" marR="0" marT="0" marB="0" anchor="ctr"/>
                </a:tc>
              </a:tr>
              <a:tr h="414236">
                <a:tc>
                  <a:txBody>
                    <a:bodyPr/>
                    <a:lstStyle/>
                    <a:p>
                      <a:r>
                        <a:rPr lang="en-US" sz="1400"/>
                        <a:t>South East England Development Agency</a:t>
                      </a:r>
                      <a:endParaRPr lang="en-US" sz="1400">
                        <a:latin typeface="Arial" pitchFamily="34" charset="0"/>
                        <a:cs typeface="Arial" pitchFamily="34" charset="0"/>
                      </a:endParaRPr>
                    </a:p>
                  </a:txBody>
                  <a:tcPr marL="0" marR="0" marT="0" marB="0" anchor="ctr"/>
                </a:tc>
                <a:tc>
                  <a:txBody>
                    <a:bodyPr/>
                    <a:lstStyle/>
                    <a:p>
                      <a:pPr algn="ctr"/>
                      <a:r>
                        <a:rPr lang="en-US" sz="1400"/>
                        <a:t>161</a:t>
                      </a:r>
                      <a:endParaRPr lang="en-US" sz="140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165</a:t>
                      </a:r>
                      <a:endParaRPr lang="en-US" sz="1400" dirty="0">
                        <a:latin typeface="Arial" pitchFamily="34" charset="0"/>
                        <a:cs typeface="Arial" pitchFamily="34" charset="0"/>
                      </a:endParaRPr>
                    </a:p>
                  </a:txBody>
                  <a:tcPr marL="0" marR="0" marT="0" marB="0" anchor="ctr"/>
                </a:tc>
                <a:tc>
                  <a:txBody>
                    <a:bodyPr/>
                    <a:lstStyle/>
                    <a:p>
                      <a:pPr algn="ctr"/>
                      <a:r>
                        <a:rPr lang="en-US" sz="1400" dirty="0"/>
                        <a:t>133</a:t>
                      </a:r>
                      <a:endParaRPr lang="en-US" sz="1400" dirty="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20</a:t>
                      </a:r>
                      <a:endParaRPr lang="en-US" sz="1400" dirty="0">
                        <a:latin typeface="Arial" pitchFamily="34" charset="0"/>
                        <a:cs typeface="Arial" pitchFamily="34" charset="0"/>
                      </a:endParaRPr>
                    </a:p>
                  </a:txBody>
                  <a:tcPr marL="0" marR="0" marT="0" marB="0" anchor="ctr"/>
                </a:tc>
              </a:tr>
              <a:tr h="567393">
                <a:tc>
                  <a:txBody>
                    <a:bodyPr/>
                    <a:lstStyle/>
                    <a:p>
                      <a:r>
                        <a:rPr lang="en-US" sz="1400"/>
                        <a:t>South West of England Regional Development Agency</a:t>
                      </a:r>
                      <a:endParaRPr lang="en-US" sz="1400">
                        <a:latin typeface="Arial" pitchFamily="34" charset="0"/>
                        <a:cs typeface="Arial" pitchFamily="34" charset="0"/>
                      </a:endParaRPr>
                    </a:p>
                  </a:txBody>
                  <a:tcPr marL="0" marR="0" marT="0" marB="0" anchor="ctr"/>
                </a:tc>
                <a:tc>
                  <a:txBody>
                    <a:bodyPr/>
                    <a:lstStyle/>
                    <a:p>
                      <a:pPr algn="ctr"/>
                      <a:r>
                        <a:rPr lang="en-US" sz="1400"/>
                        <a:t>170</a:t>
                      </a:r>
                      <a:endParaRPr lang="en-US" sz="1400">
                        <a:latin typeface="Arial" pitchFamily="34" charset="0"/>
                        <a:cs typeface="Arial" pitchFamily="34" charset="0"/>
                      </a:endParaRPr>
                    </a:p>
                  </a:txBody>
                  <a:tcPr marL="0" marR="0" marT="0" marB="0" anchor="ctr"/>
                </a:tc>
                <a:tc>
                  <a:txBody>
                    <a:bodyPr/>
                    <a:lstStyle/>
                    <a:p>
                      <a:pPr algn="ctr"/>
                      <a:r>
                        <a:rPr lang="en-US" sz="1400"/>
                        <a:t> </a:t>
                      </a:r>
                      <a:endParaRPr lang="en-US" sz="1400">
                        <a:latin typeface="Arial" pitchFamily="34" charset="0"/>
                        <a:cs typeface="Arial" pitchFamily="34" charset="0"/>
                      </a:endParaRPr>
                    </a:p>
                  </a:txBody>
                  <a:tcPr marL="0" marR="0" marT="0" marB="0" anchor="ctr"/>
                </a:tc>
                <a:tc>
                  <a:txBody>
                    <a:bodyPr/>
                    <a:lstStyle/>
                    <a:p>
                      <a:pPr algn="ctr"/>
                      <a:r>
                        <a:rPr lang="en-US" sz="1400" dirty="0"/>
                        <a:t>156</a:t>
                      </a:r>
                      <a:endParaRPr lang="en-US" sz="1400" dirty="0">
                        <a:latin typeface="Arial" pitchFamily="34" charset="0"/>
                        <a:cs typeface="Arial" pitchFamily="34" charset="0"/>
                      </a:endParaRPr>
                    </a:p>
                  </a:txBody>
                  <a:tcPr marL="0" marR="0" marT="0" marB="0" anchor="ctr"/>
                </a:tc>
                <a:tc>
                  <a:txBody>
                    <a:bodyPr/>
                    <a:lstStyle/>
                    <a:p>
                      <a:pPr algn="ctr"/>
                      <a:r>
                        <a:rPr lang="en-US" sz="1400" dirty="0"/>
                        <a:t>125</a:t>
                      </a:r>
                      <a:endParaRPr lang="en-US" sz="1400" dirty="0">
                        <a:latin typeface="Arial" pitchFamily="34" charset="0"/>
                        <a:cs typeface="Arial" pitchFamily="34" charset="0"/>
                      </a:endParaRPr>
                    </a:p>
                  </a:txBody>
                  <a:tcPr marL="0" marR="0" marT="0" marB="0" anchor="ctr"/>
                </a:tc>
                <a:tc>
                  <a:txBody>
                    <a:bodyPr/>
                    <a:lstStyle/>
                    <a:p>
                      <a:pPr algn="ctr"/>
                      <a:r>
                        <a:rPr lang="en-US" sz="1400" dirty="0"/>
                        <a:t> </a:t>
                      </a:r>
                      <a:endParaRPr lang="en-US" sz="1400" dirty="0">
                        <a:latin typeface="Arial" pitchFamily="34" charset="0"/>
                        <a:cs typeface="Arial" pitchFamily="34" charset="0"/>
                      </a:endParaRPr>
                    </a:p>
                  </a:txBody>
                  <a:tcPr marL="0" marR="0" marT="0" marB="0" anchor="ctr"/>
                </a:tc>
                <a:tc>
                  <a:txBody>
                    <a:bodyPr/>
                    <a:lstStyle/>
                    <a:p>
                      <a:pPr algn="ctr"/>
                      <a:r>
                        <a:rPr lang="en-US" sz="1400" dirty="0"/>
                        <a:t>33</a:t>
                      </a:r>
                      <a:endParaRPr lang="en-US" sz="1400" dirty="0">
                        <a:latin typeface="Arial" pitchFamily="34" charset="0"/>
                        <a:cs typeface="Arial" pitchFamily="34" charset="0"/>
                      </a:endParaRPr>
                    </a:p>
                  </a:txBody>
                  <a:tcPr marL="0" marR="0" marT="0" marB="0" anchor="ctr"/>
                </a:tc>
              </a:tr>
            </a:tbl>
          </a:graphicData>
        </a:graphic>
      </p:graphicFrame>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5"/>
          <p:cNvSpPr>
            <a:spLocks noGrp="1"/>
          </p:cNvSpPr>
          <p:nvPr>
            <p:ph type="sldNum" sz="quarter" idx="12"/>
          </p:nvPr>
        </p:nvSpPr>
        <p:spPr>
          <a:noFill/>
        </p:spPr>
        <p:txBody>
          <a:bodyPr/>
          <a:lstStyle/>
          <a:p>
            <a:r>
              <a:rPr lang="en-US" smtClean="0">
                <a:cs typeface="Arial" charset="0"/>
              </a:rPr>
              <a:t>Slide </a:t>
            </a:r>
            <a:fld id="{61C85E0A-B473-4EB7-824F-5C5CDE7809AF}" type="slidenum">
              <a:rPr lang="en-US" smtClean="0">
                <a:cs typeface="Arial" charset="0"/>
              </a:rPr>
              <a:pPr/>
              <a:t>6</a:t>
            </a:fld>
            <a:endParaRPr lang="en-US" smtClean="0">
              <a:cs typeface="Arial" charset="0"/>
            </a:endParaRPr>
          </a:p>
        </p:txBody>
      </p:sp>
      <p:sp>
        <p:nvSpPr>
          <p:cNvPr id="23554" name="Rectangle 2"/>
          <p:cNvSpPr>
            <a:spLocks noGrp="1" noChangeArrowheads="1"/>
          </p:cNvSpPr>
          <p:nvPr>
            <p:ph type="title"/>
          </p:nvPr>
        </p:nvSpPr>
        <p:spPr bwMode="auto">
          <a:xfrm>
            <a:off x="285750" y="1143000"/>
            <a:ext cx="8435975" cy="503238"/>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400" smtClean="0">
                <a:latin typeface="Arial" charset="0"/>
              </a:rPr>
              <a:t>There is also some serious money going into investment</a:t>
            </a:r>
            <a:endParaRPr lang="en-US" sz="2400" smtClean="0">
              <a:latin typeface="Arial" charset="0"/>
            </a:endParaRPr>
          </a:p>
        </p:txBody>
      </p:sp>
      <p:pic>
        <p:nvPicPr>
          <p:cNvPr id="23555" name="Picture 4"/>
          <p:cNvPicPr>
            <a:picLocks noChangeAspect="1" noChangeArrowheads="1"/>
          </p:cNvPicPr>
          <p:nvPr/>
        </p:nvPicPr>
        <p:blipFill>
          <a:blip r:embed="rId2"/>
          <a:srcRect/>
          <a:stretch>
            <a:fillRect/>
          </a:stretch>
        </p:blipFill>
        <p:spPr bwMode="auto">
          <a:xfrm>
            <a:off x="928688" y="1571625"/>
            <a:ext cx="6815137" cy="4475163"/>
          </a:xfrm>
          <a:prstGeom prst="rect">
            <a:avLst/>
          </a:prstGeom>
          <a:noFill/>
          <a:ln w="12700">
            <a:noFill/>
            <a:miter lim="800000"/>
            <a:headEnd type="none" w="sm" len="sm"/>
            <a:tailEnd type="none" w="sm" len="sm"/>
          </a:ln>
        </p:spPr>
      </p:pic>
      <p:sp>
        <p:nvSpPr>
          <p:cNvPr id="2355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
        <p:nvSpPr>
          <p:cNvPr id="23557" name="Text Box 5"/>
          <p:cNvSpPr txBox="1">
            <a:spLocks noChangeArrowheads="1"/>
          </p:cNvSpPr>
          <p:nvPr/>
        </p:nvSpPr>
        <p:spPr bwMode="auto">
          <a:xfrm>
            <a:off x="1071563" y="5929313"/>
            <a:ext cx="4989512"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latin typeface="Arial" charset="0"/>
              </a:rPr>
              <a:t>Source: HM Treasury 2005 Regional Funding Allocations</a:t>
            </a:r>
            <a:endParaRPr lang="en-US" sz="1400" b="1">
              <a:latin typeface="Arial" charset="0"/>
            </a:endParaRP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6"/>
          <p:cNvSpPr>
            <a:spLocks noGrp="1"/>
          </p:cNvSpPr>
          <p:nvPr>
            <p:ph type="sldNum" sz="quarter" idx="12"/>
          </p:nvPr>
        </p:nvSpPr>
        <p:spPr>
          <a:noFill/>
        </p:spPr>
        <p:txBody>
          <a:bodyPr/>
          <a:lstStyle/>
          <a:p>
            <a:r>
              <a:rPr lang="en-US" smtClean="0">
                <a:cs typeface="Arial" charset="0"/>
              </a:rPr>
              <a:t>Slide </a:t>
            </a:r>
            <a:fld id="{56929B1B-B8F7-4A45-A736-1979C8E09CAA}" type="slidenum">
              <a:rPr lang="en-US" smtClean="0">
                <a:cs typeface="Arial" charset="0"/>
              </a:rPr>
              <a:pPr/>
              <a:t>7</a:t>
            </a:fld>
            <a:endParaRPr lang="en-US" smtClean="0">
              <a:cs typeface="Arial" charset="0"/>
            </a:endParaRPr>
          </a:p>
        </p:txBody>
      </p:sp>
      <p:sp>
        <p:nvSpPr>
          <p:cNvPr id="24578" name="Rectangle 3"/>
          <p:cNvSpPr>
            <a:spLocks noGrp="1" noChangeArrowheads="1"/>
          </p:cNvSpPr>
          <p:nvPr>
            <p:ph type="body" sz="half" idx="1"/>
          </p:nvPr>
        </p:nvSpPr>
        <p:spPr>
          <a:xfrm>
            <a:off x="900113" y="981075"/>
            <a:ext cx="7775575" cy="935038"/>
          </a:xfrm>
        </p:spPr>
        <p:txBody>
          <a:bodyPr/>
          <a:lstStyle/>
          <a:p>
            <a:pPr algn="ctr">
              <a:lnSpc>
                <a:spcPct val="90000"/>
              </a:lnSpc>
              <a:buClr>
                <a:srgbClr val="FF0000"/>
              </a:buClr>
              <a:buFont typeface="Monotype Sorts"/>
              <a:buNone/>
            </a:pPr>
            <a:r>
              <a:rPr lang="en-GB" sz="2800" b="1" smtClean="0">
                <a:latin typeface="Arial" charset="0"/>
              </a:rPr>
              <a:t>Each region’s RDA is given annual targets those for 2005/06 are typical.  </a:t>
            </a:r>
          </a:p>
        </p:txBody>
      </p:sp>
      <p:sp>
        <p:nvSpPr>
          <p:cNvPr id="24579" name="Text Box 4"/>
          <p:cNvSpPr txBox="1">
            <a:spLocks noChangeArrowheads="1"/>
          </p:cNvSpPr>
          <p:nvPr/>
        </p:nvSpPr>
        <p:spPr bwMode="auto">
          <a:xfrm>
            <a:off x="684213" y="6308725"/>
            <a:ext cx="2016125" cy="3968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2000" b="1">
                <a:latin typeface="Arial" charset="0"/>
              </a:rPr>
              <a:t>Source: DTI</a:t>
            </a:r>
            <a:endParaRPr lang="en-US" sz="2000" b="1">
              <a:latin typeface="Arial" charset="0"/>
            </a:endParaRPr>
          </a:p>
        </p:txBody>
      </p:sp>
      <p:graphicFrame>
        <p:nvGraphicFramePr>
          <p:cNvPr id="103516" name="Group 92"/>
          <p:cNvGraphicFramePr>
            <a:graphicFrameLocks noGrp="1"/>
          </p:cNvGraphicFramePr>
          <p:nvPr>
            <p:ph sz="half" idx="2"/>
          </p:nvPr>
        </p:nvGraphicFramePr>
        <p:xfrm>
          <a:off x="611188" y="2060575"/>
          <a:ext cx="7740650" cy="4068763"/>
        </p:xfrm>
        <a:graphic>
          <a:graphicData uri="http://schemas.openxmlformats.org/drawingml/2006/table">
            <a:tbl>
              <a:tblPr/>
              <a:tblGrid>
                <a:gridCol w="5184775"/>
                <a:gridCol w="1277937"/>
                <a:gridCol w="1277938"/>
              </a:tblGrid>
              <a:tr h="455613">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Measure</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Min target</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Outcome</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953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US" sz="1800" b="0" i="0" u="none" strike="noStrike" cap="none" normalizeH="0" baseline="0" smtClean="0">
                          <a:ln>
                            <a:noFill/>
                          </a:ln>
                          <a:solidFill>
                            <a:schemeClr val="tx1"/>
                          </a:solidFill>
                          <a:effectLst/>
                          <a:latin typeface="Arial" pitchFamily="34" charset="0"/>
                        </a:rPr>
                        <a:t>Number of jobs created or safeguarded </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83,165</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111,372</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953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US" sz="1800" b="0" i="0" u="none" strike="noStrike" cap="none" normalizeH="0" baseline="0" smtClean="0">
                          <a:ln>
                            <a:noFill/>
                          </a:ln>
                          <a:solidFill>
                            <a:schemeClr val="tx1"/>
                          </a:solidFill>
                          <a:effectLst/>
                          <a:latin typeface="Arial" pitchFamily="34" charset="0"/>
                        </a:rPr>
                        <a:t>Number of people assisted to get a job </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20,821</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52,197</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953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US" sz="1800" b="0" i="0" u="none" strike="noStrike" cap="none" normalizeH="0" baseline="0" smtClean="0">
                          <a:ln>
                            <a:noFill/>
                          </a:ln>
                          <a:solidFill>
                            <a:schemeClr val="tx1"/>
                          </a:solidFill>
                          <a:effectLst/>
                          <a:latin typeface="Arial" pitchFamily="34" charset="0"/>
                        </a:rPr>
                        <a:t>Number of new businesses created </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12,540</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18,906</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953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US" sz="1800" b="0" i="0" u="none" strike="noStrike" cap="none" normalizeH="0" baseline="0" smtClean="0">
                          <a:ln>
                            <a:noFill/>
                          </a:ln>
                          <a:solidFill>
                            <a:schemeClr val="tx1"/>
                          </a:solidFill>
                          <a:effectLst/>
                          <a:latin typeface="Arial" pitchFamily="34" charset="0"/>
                        </a:rPr>
                        <a:t>Businesses assisted in knowledge collaboration</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3,074</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7,088</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953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US" sz="1800" b="0" i="0" u="none" strike="noStrike" cap="none" normalizeH="0" baseline="0" smtClean="0">
                          <a:ln>
                            <a:noFill/>
                          </a:ln>
                          <a:solidFill>
                            <a:schemeClr val="tx1"/>
                          </a:solidFill>
                          <a:effectLst/>
                          <a:latin typeface="Arial" pitchFamily="34" charset="0"/>
                        </a:rPr>
                        <a:t>infrastructure investment levered in</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£1,314m</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£2,100m</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953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US" sz="1800" b="0" i="0" u="none" strike="noStrike" cap="none" normalizeH="0" baseline="0" smtClean="0">
                          <a:ln>
                            <a:noFill/>
                          </a:ln>
                          <a:solidFill>
                            <a:schemeClr val="tx1"/>
                          </a:solidFill>
                          <a:effectLst/>
                          <a:latin typeface="Arial" pitchFamily="34" charset="0"/>
                        </a:rPr>
                        <a:t>Hectares of brownfield land reclaimed </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838</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1,070</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49275">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US" sz="1800" b="0" i="0" u="none" strike="noStrike" cap="none" normalizeH="0" baseline="0" smtClean="0">
                          <a:ln>
                            <a:noFill/>
                          </a:ln>
                          <a:solidFill>
                            <a:schemeClr val="tx1"/>
                          </a:solidFill>
                          <a:effectLst/>
                          <a:latin typeface="Arial" pitchFamily="34" charset="0"/>
                        </a:rPr>
                        <a:t>Number of people assisted in their skills development </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201,250</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0" i="0" u="none" strike="noStrike" cap="none" normalizeH="0" baseline="0" smtClean="0">
                          <a:ln>
                            <a:noFill/>
                          </a:ln>
                          <a:solidFill>
                            <a:schemeClr val="tx1"/>
                          </a:solidFill>
                          <a:effectLst/>
                          <a:latin typeface="Arial" pitchFamily="34" charset="0"/>
                        </a:rPr>
                        <a:t>373,255</a:t>
                      </a:r>
                      <a:endParaRPr kumimoji="0" lang="en-US" sz="1800" b="0" i="0" u="none" strike="noStrike" cap="none" normalizeH="0" baseline="0" smtClean="0">
                        <a:ln>
                          <a:noFill/>
                        </a:ln>
                        <a:solidFill>
                          <a:schemeClr val="tx1"/>
                        </a:solidFill>
                        <a:effectLst/>
                        <a:latin typeface="Arial" pitchFamily="34" charset="0"/>
                      </a:endParaRPr>
                    </a:p>
                  </a:txBody>
                  <a:tcPr marL="92075" marR="92075" marT="46038" marB="46038"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24618"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3"/>
          <p:cNvSpPr>
            <a:spLocks noGrp="1"/>
          </p:cNvSpPr>
          <p:nvPr>
            <p:ph type="sldNum" sz="quarter" idx="12"/>
          </p:nvPr>
        </p:nvSpPr>
        <p:spPr>
          <a:noFill/>
        </p:spPr>
        <p:txBody>
          <a:bodyPr/>
          <a:lstStyle/>
          <a:p>
            <a:r>
              <a:rPr lang="en-US" smtClean="0">
                <a:cs typeface="Arial" charset="0"/>
              </a:rPr>
              <a:t>Slide </a:t>
            </a:r>
            <a:fld id="{C658ED98-A240-4F17-962A-305B7CB50722}" type="slidenum">
              <a:rPr lang="en-US" smtClean="0">
                <a:cs typeface="Arial" charset="0"/>
              </a:rPr>
              <a:pPr/>
              <a:t>8</a:t>
            </a:fld>
            <a:endParaRPr lang="en-US" smtClean="0">
              <a:cs typeface="Arial" charset="0"/>
            </a:endParaRPr>
          </a:p>
        </p:txBody>
      </p:sp>
      <p:sp>
        <p:nvSpPr>
          <p:cNvPr id="25602" name="Text Box 5"/>
          <p:cNvSpPr txBox="1">
            <a:spLocks noChangeArrowheads="1"/>
          </p:cNvSpPr>
          <p:nvPr/>
        </p:nvSpPr>
        <p:spPr bwMode="auto">
          <a:xfrm>
            <a:off x="990600" y="838200"/>
            <a:ext cx="5287963"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800" b="1">
                <a:solidFill>
                  <a:srgbClr val="FF0000"/>
                </a:solidFill>
                <a:latin typeface="Arial" charset="0"/>
              </a:rPr>
              <a:t>Joined up thinking or strategy</a:t>
            </a:r>
          </a:p>
        </p:txBody>
      </p:sp>
      <p:pic>
        <p:nvPicPr>
          <p:cNvPr id="25603" name="Picture 7"/>
          <p:cNvPicPr>
            <a:picLocks noChangeAspect="1" noChangeArrowheads="1"/>
          </p:cNvPicPr>
          <p:nvPr/>
        </p:nvPicPr>
        <p:blipFill>
          <a:blip r:embed="rId2"/>
          <a:srcRect/>
          <a:stretch>
            <a:fillRect/>
          </a:stretch>
        </p:blipFill>
        <p:spPr bwMode="auto">
          <a:xfrm>
            <a:off x="1547813" y="1412875"/>
            <a:ext cx="5619750" cy="5041900"/>
          </a:xfrm>
          <a:prstGeom prst="rect">
            <a:avLst/>
          </a:prstGeom>
          <a:noFill/>
          <a:ln w="12700">
            <a:noFill/>
            <a:miter lim="800000"/>
            <a:headEnd type="none" w="sm" len="sm"/>
            <a:tailEnd type="none" w="sm" len="sm"/>
          </a:ln>
        </p:spPr>
      </p:pic>
      <p:sp>
        <p:nvSpPr>
          <p:cNvPr id="25604" name="Text Box 8"/>
          <p:cNvSpPr txBox="1">
            <a:spLocks noChangeArrowheads="1"/>
          </p:cNvSpPr>
          <p:nvPr/>
        </p:nvSpPr>
        <p:spPr bwMode="auto">
          <a:xfrm>
            <a:off x="6659563" y="5157788"/>
            <a:ext cx="2078037" cy="3968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b="1">
                <a:latin typeface="Arial" charset="0"/>
              </a:rPr>
              <a:t>Source: SEEDA</a:t>
            </a:r>
            <a:endParaRPr lang="en-US" sz="2000" b="1">
              <a:latin typeface="Arial" charset="0"/>
            </a:endParaRPr>
          </a:p>
        </p:txBody>
      </p:sp>
      <p:sp>
        <p:nvSpPr>
          <p:cNvPr id="25605"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Number Placeholder 5"/>
          <p:cNvSpPr>
            <a:spLocks noGrp="1"/>
          </p:cNvSpPr>
          <p:nvPr>
            <p:ph type="sldNum" sz="quarter" idx="12"/>
          </p:nvPr>
        </p:nvSpPr>
        <p:spPr>
          <a:noFill/>
        </p:spPr>
        <p:txBody>
          <a:bodyPr/>
          <a:lstStyle/>
          <a:p>
            <a:r>
              <a:rPr lang="en-US" smtClean="0">
                <a:cs typeface="Arial" charset="0"/>
              </a:rPr>
              <a:t>Slide </a:t>
            </a:r>
            <a:fld id="{4EAA362F-0C3F-4D7B-B80E-B1DBA7908E58}" type="slidenum">
              <a:rPr lang="en-US" smtClean="0">
                <a:cs typeface="Arial" charset="0"/>
              </a:rPr>
              <a:pPr/>
              <a:t>9</a:t>
            </a:fld>
            <a:endParaRPr lang="en-US" smtClean="0">
              <a:cs typeface="Arial" charset="0"/>
            </a:endParaRPr>
          </a:p>
        </p:txBody>
      </p:sp>
      <p:sp>
        <p:nvSpPr>
          <p:cNvPr id="26626" name="Rectangle 2"/>
          <p:cNvSpPr>
            <a:spLocks noGrp="1" noChangeArrowheads="1"/>
          </p:cNvSpPr>
          <p:nvPr>
            <p:ph type="title"/>
          </p:nvPr>
        </p:nvSpPr>
        <p:spPr bwMode="auto">
          <a:xfrm>
            <a:off x="685800" y="1219200"/>
            <a:ext cx="7772400" cy="4572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rPr>
              <a:t>Grants – Selective - DTI</a:t>
            </a:r>
          </a:p>
        </p:txBody>
      </p:sp>
      <p:sp>
        <p:nvSpPr>
          <p:cNvPr id="26627" name="Rectangle 3"/>
          <p:cNvSpPr>
            <a:spLocks noGrp="1" noChangeArrowheads="1"/>
          </p:cNvSpPr>
          <p:nvPr>
            <p:ph type="body" idx="1"/>
          </p:nvPr>
        </p:nvSpPr>
        <p:spPr/>
        <p:txBody>
          <a:bodyPr/>
          <a:lstStyle/>
          <a:p>
            <a:pPr>
              <a:buClr>
                <a:srgbClr val="FF0000"/>
              </a:buClr>
            </a:pPr>
            <a:r>
              <a:rPr lang="en-GB" sz="2000" smtClean="0">
                <a:latin typeface="Arial" charset="0"/>
              </a:rPr>
              <a:t>R&amp;D Succeeding through innovation – Series of grants available to develop technology processes or ideas value up to £500,000 for firms of 250+ £20,000 for companies with &lt;10 people.</a:t>
            </a:r>
          </a:p>
          <a:p>
            <a:pPr>
              <a:buClr>
                <a:srgbClr val="FF0000"/>
              </a:buClr>
            </a:pPr>
            <a:r>
              <a:rPr lang="en-GB" sz="2000" smtClean="0">
                <a:latin typeface="Arial" charset="0"/>
              </a:rPr>
              <a:t>Investigation of innovative ideas - help with consultancy &lt; 250 people costs up to £12,000</a:t>
            </a:r>
          </a:p>
          <a:p>
            <a:pPr>
              <a:buClr>
                <a:srgbClr val="FF0000"/>
              </a:buClr>
            </a:pPr>
            <a:r>
              <a:rPr lang="en-GB" sz="2000" smtClean="0">
                <a:latin typeface="Arial" charset="0"/>
              </a:rPr>
              <a:t>Implementing best practice half the costs up to £5,000</a:t>
            </a:r>
          </a:p>
          <a:p>
            <a:pPr>
              <a:buClr>
                <a:srgbClr val="FF0000"/>
              </a:buClr>
            </a:pPr>
            <a:r>
              <a:rPr lang="en-GB" sz="2000" smtClean="0">
                <a:latin typeface="Arial" charset="0"/>
              </a:rPr>
              <a:t>Small firms loan guarantee up to £250,000 help for small firms lacking security</a:t>
            </a:r>
          </a:p>
          <a:p>
            <a:pPr>
              <a:buClr>
                <a:srgbClr val="FF0000"/>
              </a:buClr>
            </a:pPr>
            <a:r>
              <a:rPr lang="en-GB" sz="2000" smtClean="0">
                <a:latin typeface="Arial" charset="0"/>
              </a:rPr>
              <a:t>Regional investment up to 15% of cost of capital expenditure only available in assisted areas</a:t>
            </a:r>
          </a:p>
          <a:p>
            <a:pPr>
              <a:buClr>
                <a:srgbClr val="FF0000"/>
              </a:buClr>
            </a:pPr>
            <a:r>
              <a:rPr lang="en-GB" sz="2000" smtClean="0">
                <a:latin typeface="Arial" charset="0"/>
              </a:rPr>
              <a:t>Through Business Link there are a whole range of grants loans and help with consultancy and innovation</a:t>
            </a:r>
          </a:p>
        </p:txBody>
      </p:sp>
      <p:sp>
        <p:nvSpPr>
          <p:cNvPr id="26628"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10b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Profess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\\Wa01\milton\WIN95APP\OFFPR97\MSOFFICE\TEMPLATE\DESIGNS\PORTNOTE.POT</Template>
  <TotalTime>21847</TotalTime>
  <Words>1114</Words>
  <Application>Microsoft PowerPoint</Application>
  <PresentationFormat>On-screen Show (4:3)</PresentationFormat>
  <Paragraphs>243</Paragraphs>
  <Slides>16</Slides>
  <Notes>3</Notes>
  <HiddenSlides>0</HiddenSlides>
  <MMClips>0</MMClips>
  <ScaleCrop>false</ScaleCrop>
  <HeadingPairs>
    <vt:vector size="8" baseType="variant">
      <vt:variant>
        <vt:lpstr>Fonts Used</vt:lpstr>
      </vt:variant>
      <vt:variant>
        <vt:i4>4</vt:i4>
      </vt:variant>
      <vt:variant>
        <vt:lpstr>Design Template</vt:lpstr>
      </vt:variant>
      <vt:variant>
        <vt:i4>2</vt:i4>
      </vt:variant>
      <vt:variant>
        <vt:lpstr>Embedded OLE Servers</vt:lpstr>
      </vt:variant>
      <vt:variant>
        <vt:i4>1</vt:i4>
      </vt:variant>
      <vt:variant>
        <vt:lpstr>Slide Titles</vt:lpstr>
      </vt:variant>
      <vt:variant>
        <vt:i4>16</vt:i4>
      </vt:variant>
    </vt:vector>
  </HeadingPairs>
  <TitlesOfParts>
    <vt:vector size="23" baseType="lpstr">
      <vt:lpstr>Times New Roman</vt:lpstr>
      <vt:lpstr>Arial</vt:lpstr>
      <vt:lpstr>Monotype Sorts</vt:lpstr>
      <vt:lpstr>Wingdings</vt:lpstr>
      <vt:lpstr>Professional</vt:lpstr>
      <vt:lpstr>Professional</vt:lpstr>
      <vt:lpstr>CorelDRAW</vt:lpstr>
      <vt:lpstr> Lecture 10b - The future and sustainability</vt:lpstr>
      <vt:lpstr>Regional policy base</vt:lpstr>
      <vt:lpstr>THE RDA’s</vt:lpstr>
      <vt:lpstr>Total funding for RDAs</vt:lpstr>
      <vt:lpstr>Slide 5</vt:lpstr>
      <vt:lpstr>There is also some serious money going into investment</vt:lpstr>
      <vt:lpstr>Slide 7</vt:lpstr>
      <vt:lpstr>Slide 8</vt:lpstr>
      <vt:lpstr>Grants – Selective - DTI</vt:lpstr>
      <vt:lpstr>Urban Policy</vt:lpstr>
      <vt:lpstr>EU policy</vt:lpstr>
      <vt:lpstr>Clusters - the new drivers?</vt:lpstr>
      <vt:lpstr>What works in Regional Development? CURDS</vt:lpstr>
      <vt:lpstr>Critique of local economic development – Collins 2007</vt:lpstr>
      <vt:lpstr>Slide 15</vt:lpstr>
      <vt:lpstr>Conclusions </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future and sustainability</dc:title>
  <dc:subject>Regional and Local economics</dc:subject>
  <dc:creator>Jeff Grainger</dc:creator>
  <cp:lastModifiedBy>plmlp</cp:lastModifiedBy>
  <cp:revision>114</cp:revision>
  <cp:lastPrinted>2001-03-19T22:41:12Z</cp:lastPrinted>
  <dcterms:created xsi:type="dcterms:W3CDTF">1998-10-23T14:37:10Z</dcterms:created>
  <dcterms:modified xsi:type="dcterms:W3CDTF">2010-02-23T16:25:55Z</dcterms:modified>
</cp:coreProperties>
</file>