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4" r:id="rId1"/>
  </p:sldMasterIdLst>
  <p:notesMasterIdLst>
    <p:notesMasterId r:id="rId15"/>
  </p:notesMasterIdLst>
  <p:handoutMasterIdLst>
    <p:handoutMasterId r:id="rId16"/>
  </p:handoutMasterIdLst>
  <p:sldIdLst>
    <p:sldId id="282" r:id="rId2"/>
    <p:sldId id="266" r:id="rId3"/>
    <p:sldId id="267" r:id="rId4"/>
    <p:sldId id="269" r:id="rId5"/>
    <p:sldId id="270" r:id="rId6"/>
    <p:sldId id="283" r:id="rId7"/>
    <p:sldId id="272" r:id="rId8"/>
    <p:sldId id="281" r:id="rId9"/>
    <p:sldId id="276" r:id="rId10"/>
    <p:sldId id="277" r:id="rId11"/>
    <p:sldId id="278" r:id="rId12"/>
    <p:sldId id="279" r:id="rId13"/>
    <p:sldId id="280" r:id="rId14"/>
  </p:sldIdLst>
  <p:sldSz cx="9144000" cy="6858000" type="screen4x3"/>
  <p:notesSz cx="6854825" cy="9713913"/>
  <p:defaultTextStyle>
    <a:defPPr>
      <a:defRPr lang="en-GB"/>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33CCFF"/>
    <a:srgbClr val="FFCCFF"/>
    <a:srgbClr val="800080"/>
    <a:srgbClr val="660066"/>
    <a:srgbClr val="FF0000"/>
    <a:srgbClr val="FF9900"/>
    <a:srgbClr val="00FF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2787"/>
    <p:restoredTop sz="90929"/>
  </p:normalViewPr>
  <p:slideViewPr>
    <p:cSldViewPr>
      <p:cViewPr varScale="1">
        <p:scale>
          <a:sx n="98" d="100"/>
          <a:sy n="98" d="100"/>
        </p:scale>
        <p:origin x="-114" y="-2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80" y="-78"/>
      </p:cViewPr>
      <p:guideLst>
        <p:guide orient="horz" pos="3059"/>
        <p:guide pos="2159"/>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85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charset="0"/>
                <a:cs typeface="+mn-cs"/>
              </a:defRPr>
            </a:lvl1pPr>
          </a:lstStyle>
          <a:p>
            <a:pPr>
              <a:defRPr/>
            </a:pPr>
            <a:endParaRPr lang="en-GB"/>
          </a:p>
        </p:txBody>
      </p:sp>
      <p:sp>
        <p:nvSpPr>
          <p:cNvPr id="11267" name="Rectangle 3"/>
          <p:cNvSpPr>
            <a:spLocks noGrp="1" noChangeArrowheads="1"/>
          </p:cNvSpPr>
          <p:nvPr>
            <p:ph type="dt" sz="quarter" idx="1"/>
          </p:nvPr>
        </p:nvSpPr>
        <p:spPr bwMode="auto">
          <a:xfrm>
            <a:off x="3883025" y="0"/>
            <a:ext cx="2971800" cy="485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charset="0"/>
                <a:cs typeface="+mn-cs"/>
              </a:defRPr>
            </a:lvl1pPr>
          </a:lstStyle>
          <a:p>
            <a:pPr>
              <a:defRPr/>
            </a:pPr>
            <a:endParaRPr lang="en-GB"/>
          </a:p>
        </p:txBody>
      </p:sp>
      <p:sp>
        <p:nvSpPr>
          <p:cNvPr id="11268" name="Rectangle 4"/>
          <p:cNvSpPr>
            <a:spLocks noGrp="1" noChangeArrowheads="1"/>
          </p:cNvSpPr>
          <p:nvPr>
            <p:ph type="ftr" sz="quarter" idx="2"/>
          </p:nvPr>
        </p:nvSpPr>
        <p:spPr bwMode="auto">
          <a:xfrm>
            <a:off x="0" y="9228138"/>
            <a:ext cx="2971800" cy="4857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charset="0"/>
                <a:cs typeface="+mn-cs"/>
              </a:defRPr>
            </a:lvl1pPr>
          </a:lstStyle>
          <a:p>
            <a:pPr>
              <a:defRPr/>
            </a:pPr>
            <a:endParaRPr lang="en-GB"/>
          </a:p>
        </p:txBody>
      </p:sp>
      <p:sp>
        <p:nvSpPr>
          <p:cNvPr id="11269" name="Rectangle 5"/>
          <p:cNvSpPr>
            <a:spLocks noGrp="1" noChangeArrowheads="1"/>
          </p:cNvSpPr>
          <p:nvPr>
            <p:ph type="sldNum" sz="quarter" idx="3"/>
          </p:nvPr>
        </p:nvSpPr>
        <p:spPr bwMode="auto">
          <a:xfrm>
            <a:off x="3883025" y="9228138"/>
            <a:ext cx="2971800" cy="4857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charset="0"/>
                <a:cs typeface="+mn-cs"/>
              </a:defRPr>
            </a:lvl1pPr>
          </a:lstStyle>
          <a:p>
            <a:pPr>
              <a:defRPr/>
            </a:pPr>
            <a:fld id="{214672EE-745A-46FC-B42F-1E40B96E4723}"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4025"/>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eaLnBrk="0" hangingPunct="0">
              <a:spcBef>
                <a:spcPct val="20000"/>
              </a:spcBef>
              <a:buClr>
                <a:schemeClr val="tx2"/>
              </a:buClr>
              <a:buSzPct val="75000"/>
              <a:buFont typeface="Monotype Sorts" pitchFamily="2" charset="2"/>
              <a:buNone/>
              <a:defRPr sz="1200">
                <a:latin typeface="Times New Roman" charset="0"/>
                <a:cs typeface="+mn-cs"/>
              </a:defRPr>
            </a:lvl1pPr>
          </a:lstStyle>
          <a:p>
            <a:pPr>
              <a:defRPr/>
            </a:pPr>
            <a:endParaRPr lang="en-GB"/>
          </a:p>
        </p:txBody>
      </p:sp>
      <p:sp>
        <p:nvSpPr>
          <p:cNvPr id="28675" name="Rectangle 3"/>
          <p:cNvSpPr>
            <a:spLocks noGrp="1" noChangeArrowheads="1"/>
          </p:cNvSpPr>
          <p:nvPr>
            <p:ph type="dt" idx="1"/>
          </p:nvPr>
        </p:nvSpPr>
        <p:spPr bwMode="auto">
          <a:xfrm>
            <a:off x="3883025" y="0"/>
            <a:ext cx="2971800" cy="454025"/>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eaLnBrk="0" hangingPunct="0">
              <a:spcBef>
                <a:spcPct val="20000"/>
              </a:spcBef>
              <a:buClr>
                <a:schemeClr val="tx2"/>
              </a:buClr>
              <a:buSzPct val="75000"/>
              <a:buFont typeface="Monotype Sorts" pitchFamily="2" charset="2"/>
              <a:buNone/>
              <a:defRPr sz="1200">
                <a:latin typeface="Times New Roman" charset="0"/>
                <a:cs typeface="+mn-cs"/>
              </a:defRPr>
            </a:lvl1pPr>
          </a:lstStyle>
          <a:p>
            <a:pPr>
              <a:defRPr/>
            </a:pPr>
            <a:endParaRPr lang="en-GB"/>
          </a:p>
        </p:txBody>
      </p:sp>
      <p:sp>
        <p:nvSpPr>
          <p:cNvPr id="13316" name="Rectangle 4"/>
          <p:cNvSpPr>
            <a:spLocks noGrp="1" noRot="1" noChangeAspect="1" noChangeArrowheads="1" noTextEdit="1"/>
          </p:cNvSpPr>
          <p:nvPr>
            <p:ph type="sldImg" idx="2"/>
          </p:nvPr>
        </p:nvSpPr>
        <p:spPr bwMode="auto">
          <a:xfrm>
            <a:off x="1004888" y="757238"/>
            <a:ext cx="4845050" cy="3633787"/>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914400" y="4619625"/>
            <a:ext cx="5026025" cy="4392613"/>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28678" name="Rectangle 6"/>
          <p:cNvSpPr>
            <a:spLocks noGrp="1" noChangeArrowheads="1"/>
          </p:cNvSpPr>
          <p:nvPr>
            <p:ph type="ftr" sz="quarter" idx="4"/>
          </p:nvPr>
        </p:nvSpPr>
        <p:spPr bwMode="auto">
          <a:xfrm>
            <a:off x="0" y="9239250"/>
            <a:ext cx="2971800" cy="454025"/>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eaLnBrk="0" hangingPunct="0">
              <a:spcBef>
                <a:spcPct val="20000"/>
              </a:spcBef>
              <a:buClr>
                <a:schemeClr val="tx2"/>
              </a:buClr>
              <a:buSzPct val="75000"/>
              <a:buFont typeface="Monotype Sorts" pitchFamily="2" charset="2"/>
              <a:buNone/>
              <a:defRPr sz="1200">
                <a:latin typeface="Times New Roman" charset="0"/>
                <a:cs typeface="+mn-cs"/>
              </a:defRPr>
            </a:lvl1pPr>
          </a:lstStyle>
          <a:p>
            <a:pPr>
              <a:defRPr/>
            </a:pPr>
            <a:endParaRPr lang="en-GB"/>
          </a:p>
        </p:txBody>
      </p:sp>
      <p:sp>
        <p:nvSpPr>
          <p:cNvPr id="28679" name="Rectangle 7"/>
          <p:cNvSpPr>
            <a:spLocks noGrp="1" noChangeArrowheads="1"/>
          </p:cNvSpPr>
          <p:nvPr>
            <p:ph type="sldNum" sz="quarter" idx="5"/>
          </p:nvPr>
        </p:nvSpPr>
        <p:spPr bwMode="auto">
          <a:xfrm>
            <a:off x="3883025" y="9239250"/>
            <a:ext cx="2971800" cy="454025"/>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eaLnBrk="0" hangingPunct="0">
              <a:spcBef>
                <a:spcPct val="20000"/>
              </a:spcBef>
              <a:buClr>
                <a:schemeClr val="tx2"/>
              </a:buClr>
              <a:buSzPct val="75000"/>
              <a:buFont typeface="Monotype Sorts" pitchFamily="2" charset="2"/>
              <a:buNone/>
              <a:defRPr sz="1200">
                <a:latin typeface="Times New Roman" charset="0"/>
                <a:cs typeface="+mn-cs"/>
              </a:defRPr>
            </a:lvl1pPr>
          </a:lstStyle>
          <a:p>
            <a:pPr>
              <a:defRPr/>
            </a:pPr>
            <a:fld id="{5D85406F-36CD-468A-88E7-54A912B74ED4}"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a:ln/>
        </p:spPr>
      </p:sp>
      <p:sp>
        <p:nvSpPr>
          <p:cNvPr id="16386" name="Notes Placeholder 2"/>
          <p:cNvSpPr>
            <a:spLocks noGrp="1"/>
          </p:cNvSpPr>
          <p:nvPr>
            <p:ph type="body" idx="1"/>
          </p:nvPr>
        </p:nvSpPr>
        <p:spPr>
          <a:noFill/>
          <a:ln/>
        </p:spPr>
        <p:txBody>
          <a:bodyPr/>
          <a:lstStyle/>
          <a:p>
            <a:endParaRPr lang="en-US" smtClean="0">
              <a:latin typeface="Times New Roman" pitchFamily="18" charset="0"/>
            </a:endParaRPr>
          </a:p>
        </p:txBody>
      </p:sp>
      <p:sp>
        <p:nvSpPr>
          <p:cNvPr id="16387" name="Slide Number Placeholder 3"/>
          <p:cNvSpPr>
            <a:spLocks noGrp="1"/>
          </p:cNvSpPr>
          <p:nvPr>
            <p:ph type="sldNum" sz="quarter" idx="5"/>
          </p:nvPr>
        </p:nvSpPr>
        <p:spPr>
          <a:noFill/>
        </p:spPr>
        <p:txBody>
          <a:bodyPr/>
          <a:lstStyle/>
          <a:p>
            <a:pPr>
              <a:buFont typeface="Monotype Sorts"/>
              <a:buNone/>
            </a:pPr>
            <a:fld id="{9F760D47-FE5F-4F29-A385-D324A7C0BD04}" type="slidenum">
              <a:rPr lang="en-GB" smtClean="0">
                <a:latin typeface="Times New Roman" pitchFamily="18" charset="0"/>
                <a:cs typeface="Arial" charset="0"/>
              </a:rPr>
              <a:pPr>
                <a:buFont typeface="Monotype Sorts"/>
                <a:buNone/>
              </a:pPr>
              <a:t>1</a:t>
            </a:fld>
            <a:endParaRPr lang="en-GB" smtClean="0">
              <a:latin typeface="Times New Roman" pitchFamily="18" charset="0"/>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7"/>
          <p:cNvSpPr>
            <a:spLocks noGrp="1" noChangeArrowheads="1"/>
          </p:cNvSpPr>
          <p:nvPr>
            <p:ph type="sldNum" sz="quarter" idx="5"/>
          </p:nvPr>
        </p:nvSpPr>
        <p:spPr>
          <a:noFill/>
        </p:spPr>
        <p:txBody>
          <a:bodyPr/>
          <a:lstStyle/>
          <a:p>
            <a:pPr>
              <a:buFont typeface="Monotype Sorts"/>
              <a:buNone/>
            </a:pPr>
            <a:fld id="{CBFE8187-CF23-4A0E-B61A-1A2A2DD65E56}" type="slidenum">
              <a:rPr lang="en-GB" smtClean="0">
                <a:latin typeface="Times New Roman" pitchFamily="18" charset="0"/>
                <a:cs typeface="Arial" charset="0"/>
              </a:rPr>
              <a:pPr>
                <a:buFont typeface="Monotype Sorts"/>
                <a:buNone/>
              </a:pPr>
              <a:t>10</a:t>
            </a:fld>
            <a:endParaRPr lang="en-GB" smtClean="0">
              <a:latin typeface="Times New Roman" pitchFamily="18" charset="0"/>
              <a:cs typeface="Arial" charset="0"/>
            </a:endParaRPr>
          </a:p>
        </p:txBody>
      </p:sp>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a:noFill/>
          <a:ln/>
        </p:spPr>
        <p:txBody>
          <a:bodyPr/>
          <a:lstStyle/>
          <a:p>
            <a:r>
              <a:rPr lang="en-GB" sz="1400" b="1" smtClean="0">
                <a:latin typeface="Times New Roman" pitchFamily="18" charset="0"/>
                <a:cs typeface="Times New Roman" pitchFamily="18" charset="0"/>
              </a:rPr>
              <a:t>Radical 1. - Intra-industry trade theory</a:t>
            </a:r>
            <a:r>
              <a:rPr lang="en-GB" sz="1400" smtClean="0">
                <a:latin typeface="Times New Roman" pitchFamily="18" charset="0"/>
                <a:cs typeface="Times New Roman" pitchFamily="18" charset="0"/>
              </a:rPr>
              <a:t>:- suggests that there is a substantial amount of intra-industry trade between regions (exchange of virtually identical products). </a:t>
            </a:r>
          </a:p>
          <a:p>
            <a:r>
              <a:rPr lang="en-GB" sz="1400" smtClean="0">
                <a:latin typeface="Times New Roman" pitchFamily="18" charset="0"/>
                <a:cs typeface="Times New Roman" pitchFamily="18" charset="0"/>
              </a:rPr>
              <a:t>Horizontal.</a:t>
            </a:r>
          </a:p>
          <a:p>
            <a:r>
              <a:rPr lang="en-GB" sz="1400" smtClean="0">
                <a:latin typeface="Times New Roman" pitchFamily="18" charset="0"/>
                <a:cs typeface="Times New Roman" pitchFamily="18" charset="0"/>
              </a:rPr>
              <a:t>This happens because of imperfect competition and is brought about for two reasons, a desire (by consumers) </a:t>
            </a:r>
            <a:r>
              <a:rPr lang="en-GB" sz="1400" b="1" smtClean="0">
                <a:latin typeface="Times New Roman" pitchFamily="18" charset="0"/>
                <a:cs typeface="Times New Roman" pitchFamily="18" charset="0"/>
              </a:rPr>
              <a:t>for a wide range of choice in products</a:t>
            </a:r>
            <a:r>
              <a:rPr lang="en-GB" sz="1400" smtClean="0">
                <a:latin typeface="Times New Roman" pitchFamily="18" charset="0"/>
                <a:cs typeface="Times New Roman" pitchFamily="18" charset="0"/>
              </a:rPr>
              <a:t> and </a:t>
            </a:r>
            <a:r>
              <a:rPr lang="en-GB" sz="1400" b="1" smtClean="0">
                <a:latin typeface="Times New Roman" pitchFamily="18" charset="0"/>
                <a:cs typeface="Times New Roman" pitchFamily="18" charset="0"/>
              </a:rPr>
              <a:t>economies of scale </a:t>
            </a:r>
            <a:r>
              <a:rPr lang="en-GB" sz="1400" smtClean="0">
                <a:latin typeface="Times New Roman" pitchFamily="18" charset="0"/>
                <a:cs typeface="Times New Roman" pitchFamily="18" charset="0"/>
              </a:rPr>
              <a:t>at the firm level</a:t>
            </a:r>
            <a:r>
              <a:rPr lang="en-GB" smtClean="0">
                <a:latin typeface="Times New Roman" pitchFamily="18" charset="0"/>
                <a:cs typeface="Times New Roman" pitchFamily="18" charset="0"/>
              </a:rPr>
              <a:t>. </a:t>
            </a:r>
          </a:p>
          <a:p>
            <a:r>
              <a:rPr lang="en-GB" sz="1400" smtClean="0">
                <a:latin typeface="Times New Roman" pitchFamily="18" charset="0"/>
                <a:cs typeface="Times New Roman" pitchFamily="18" charset="0"/>
              </a:rPr>
              <a:t>Intra industry trade (between the same industry sector slightly differentiated but essentially the same quality) is highest in more developed economies i.e.UK, Germany, France, and lowest in Portugal and Greece (they have more inter industry trade).</a:t>
            </a:r>
          </a:p>
          <a:p>
            <a:endParaRPr lang="en-GB" sz="1400" smtClean="0">
              <a:latin typeface="Times New Roman" pitchFamily="18" charset="0"/>
              <a:cs typeface="Times New Roman" pitchFamily="18" charset="0"/>
            </a:endParaRPr>
          </a:p>
          <a:p>
            <a:r>
              <a:rPr lang="en-GB" sz="1400" smtClean="0">
                <a:latin typeface="Times New Roman" pitchFamily="18" charset="0"/>
                <a:cs typeface="Times New Roman" pitchFamily="18" charset="0"/>
              </a:rPr>
              <a:t>It is suggested that vertical intra industry trade is strongly influenced by factor endowment. An example is the trade between eastern and western Europe where 80% + of trade is in cheaper intermediate goods supplied by the East.</a:t>
            </a:r>
          </a:p>
          <a:p>
            <a:endParaRPr lang="en-GB" sz="1400" smtClean="0">
              <a:latin typeface="Times New Roman" pitchFamily="18" charset="0"/>
              <a:cs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Rectangle 7"/>
          <p:cNvSpPr>
            <a:spLocks noGrp="1" noChangeArrowheads="1"/>
          </p:cNvSpPr>
          <p:nvPr>
            <p:ph type="sldNum" sz="quarter" idx="5"/>
          </p:nvPr>
        </p:nvSpPr>
        <p:spPr>
          <a:noFill/>
        </p:spPr>
        <p:txBody>
          <a:bodyPr/>
          <a:lstStyle/>
          <a:p>
            <a:pPr>
              <a:buFont typeface="Monotype Sorts"/>
              <a:buNone/>
            </a:pPr>
            <a:fld id="{339D0217-A633-47AE-8729-A34FA0C6442C}" type="slidenum">
              <a:rPr lang="en-GB" smtClean="0">
                <a:latin typeface="Times New Roman" pitchFamily="18" charset="0"/>
                <a:cs typeface="Arial" charset="0"/>
              </a:rPr>
              <a:pPr>
                <a:buFont typeface="Monotype Sorts"/>
                <a:buNone/>
              </a:pPr>
              <a:t>11</a:t>
            </a:fld>
            <a:endParaRPr lang="en-GB" smtClean="0">
              <a:latin typeface="Times New Roman" pitchFamily="18" charset="0"/>
              <a:cs typeface="Arial" charset="0"/>
            </a:endParaRPr>
          </a:p>
        </p:txBody>
      </p:sp>
      <p:sp>
        <p:nvSpPr>
          <p:cNvPr id="108546" name="Rectangle 1026"/>
          <p:cNvSpPr>
            <a:spLocks noGrp="1" noRot="1" noChangeAspect="1" noChangeArrowheads="1" noTextEdit="1"/>
          </p:cNvSpPr>
          <p:nvPr>
            <p:ph type="sldImg"/>
          </p:nvPr>
        </p:nvSpPr>
        <p:spPr>
          <a:ln/>
        </p:spPr>
      </p:sp>
      <p:sp>
        <p:nvSpPr>
          <p:cNvPr id="108547" name="Rectangle 1027"/>
          <p:cNvSpPr>
            <a:spLocks noGrp="1" noChangeArrowheads="1"/>
          </p:cNvSpPr>
          <p:nvPr>
            <p:ph type="body" idx="1"/>
          </p:nvPr>
        </p:nvSpPr>
        <p:spPr>
          <a:xfrm>
            <a:off x="609600" y="4619625"/>
            <a:ext cx="5789613" cy="4392613"/>
          </a:xfrm>
          <a:noFill/>
          <a:ln/>
        </p:spPr>
        <p:txBody>
          <a:bodyPr/>
          <a:lstStyle/>
          <a:p>
            <a:r>
              <a:rPr lang="en-GB" sz="1400" b="1" smtClean="0">
                <a:latin typeface="Times New Roman" pitchFamily="18" charset="0"/>
                <a:cs typeface="Times New Roman" pitchFamily="18" charset="0"/>
              </a:rPr>
              <a:t>Radical 2.</a:t>
            </a:r>
            <a:r>
              <a:rPr lang="en-GB" sz="1400" smtClean="0">
                <a:latin typeface="Times New Roman" pitchFamily="18" charset="0"/>
                <a:cs typeface="Times New Roman" pitchFamily="18" charset="0"/>
              </a:rPr>
              <a:t> This stresses the importance of mutually reinforcing competitive advantage. </a:t>
            </a:r>
            <a:r>
              <a:rPr lang="en-GB" sz="1400" b="1" smtClean="0">
                <a:solidFill>
                  <a:srgbClr val="FF0000"/>
                </a:solidFill>
                <a:latin typeface="Times New Roman" pitchFamily="18" charset="0"/>
                <a:cs typeface="Times New Roman" pitchFamily="18" charset="0"/>
              </a:rPr>
              <a:t>To some extent this is similar to the arguments about agglomeration economies and industrial clusters. </a:t>
            </a:r>
            <a:r>
              <a:rPr lang="en-GB" sz="1400" smtClean="0">
                <a:latin typeface="Times New Roman" pitchFamily="18" charset="0"/>
                <a:cs typeface="Times New Roman" pitchFamily="18" charset="0"/>
              </a:rPr>
              <a:t>This is in complete contrast to the assumption of constant returns to scale as used in the Heckscher-Ohlin model. Armstrong and Taylor draw on the work by Porter which stresses the </a:t>
            </a:r>
            <a:r>
              <a:rPr lang="en-GB" sz="1400" b="1" smtClean="0">
                <a:solidFill>
                  <a:srgbClr val="FF0000"/>
                </a:solidFill>
                <a:latin typeface="Times New Roman" pitchFamily="18" charset="0"/>
                <a:cs typeface="Times New Roman" pitchFamily="18" charset="0"/>
              </a:rPr>
              <a:t>importance to four sets of competitiveness-enhancing factors.</a:t>
            </a:r>
            <a:r>
              <a:rPr lang="en-GB" sz="1400" smtClean="0">
                <a:latin typeface="Times New Roman" pitchFamily="18" charset="0"/>
                <a:cs typeface="Times New Roman" pitchFamily="18" charset="0"/>
              </a:rPr>
              <a:t> The most widely cited example in the literature is of Northern Italy and in particular the food, clothing, household goods and drink manufacturing industries.</a:t>
            </a:r>
          </a:p>
          <a:p>
            <a:r>
              <a:rPr lang="en-GB" sz="1400" smtClean="0">
                <a:latin typeface="Times New Roman" pitchFamily="18" charset="0"/>
                <a:cs typeface="Times New Roman" pitchFamily="18" charset="0"/>
              </a:rPr>
              <a:t>Favourable </a:t>
            </a:r>
            <a:r>
              <a:rPr lang="en-GB" sz="1400" b="1" smtClean="0">
                <a:latin typeface="Times New Roman" pitchFamily="18" charset="0"/>
                <a:cs typeface="Times New Roman" pitchFamily="18" charset="0"/>
              </a:rPr>
              <a:t>Demand conditions</a:t>
            </a:r>
            <a:r>
              <a:rPr lang="en-GB" sz="1400" smtClean="0">
                <a:latin typeface="Times New Roman" pitchFamily="18" charset="0"/>
                <a:cs typeface="Times New Roman" pitchFamily="18" charset="0"/>
              </a:rPr>
              <a:t> - strong, sophisticated home demand which ensures that local firms are </a:t>
            </a:r>
            <a:r>
              <a:rPr lang="en-GB" sz="1400" smtClean="0">
                <a:solidFill>
                  <a:srgbClr val="FF0000"/>
                </a:solidFill>
                <a:latin typeface="Times New Roman" pitchFamily="18" charset="0"/>
                <a:cs typeface="Times New Roman" pitchFamily="18" charset="0"/>
              </a:rPr>
              <a:t>innovative and respond rapidly to changes in tastes</a:t>
            </a:r>
            <a:r>
              <a:rPr lang="en-GB" sz="1400" smtClean="0">
                <a:latin typeface="Times New Roman" pitchFamily="18" charset="0"/>
                <a:cs typeface="Times New Roman" pitchFamily="18" charset="0"/>
              </a:rPr>
              <a:t>.</a:t>
            </a:r>
          </a:p>
          <a:p>
            <a:r>
              <a:rPr lang="en-GB" sz="1400" b="1" smtClean="0">
                <a:latin typeface="Times New Roman" pitchFamily="18" charset="0"/>
                <a:cs typeface="Times New Roman" pitchFamily="18" charset="0"/>
              </a:rPr>
              <a:t>Factor conditions</a:t>
            </a:r>
            <a:r>
              <a:rPr lang="en-GB" sz="1400" smtClean="0">
                <a:latin typeface="Times New Roman" pitchFamily="18" charset="0"/>
                <a:cs typeface="Times New Roman" pitchFamily="18" charset="0"/>
              </a:rPr>
              <a:t> - factors are </a:t>
            </a:r>
            <a:r>
              <a:rPr lang="en-GB" sz="1400" smtClean="0">
                <a:solidFill>
                  <a:srgbClr val="FF0000"/>
                </a:solidFill>
                <a:latin typeface="Times New Roman" pitchFamily="18" charset="0"/>
                <a:cs typeface="Times New Roman" pitchFamily="18" charset="0"/>
              </a:rPr>
              <a:t>not just inherited but refined and developed </a:t>
            </a:r>
            <a:r>
              <a:rPr lang="en-GB" sz="1400" smtClean="0">
                <a:latin typeface="Times New Roman" pitchFamily="18" charset="0"/>
                <a:cs typeface="Times New Roman" pitchFamily="18" charset="0"/>
              </a:rPr>
              <a:t>over time, (e.g. specialised labour with specific rather than general skills).</a:t>
            </a:r>
          </a:p>
          <a:p>
            <a:r>
              <a:rPr lang="en-GB" sz="1400" b="1" smtClean="0">
                <a:latin typeface="Times New Roman" pitchFamily="18" charset="0"/>
                <a:cs typeface="Times New Roman" pitchFamily="18" charset="0"/>
              </a:rPr>
              <a:t>Firm strategy, structure and rivalry</a:t>
            </a:r>
            <a:r>
              <a:rPr lang="en-GB" sz="1400" smtClean="0">
                <a:latin typeface="Times New Roman" pitchFamily="18" charset="0"/>
                <a:cs typeface="Times New Roman" pitchFamily="18" charset="0"/>
              </a:rPr>
              <a:t> - </a:t>
            </a:r>
            <a:r>
              <a:rPr lang="en-GB" sz="1400" smtClean="0">
                <a:solidFill>
                  <a:srgbClr val="FF0000"/>
                </a:solidFill>
                <a:latin typeface="Times New Roman" pitchFamily="18" charset="0"/>
                <a:cs typeface="Times New Roman" pitchFamily="18" charset="0"/>
              </a:rPr>
              <a:t>competition between local firms</a:t>
            </a:r>
            <a:r>
              <a:rPr lang="en-GB" sz="1400" smtClean="0">
                <a:latin typeface="Times New Roman" pitchFamily="18" charset="0"/>
                <a:cs typeface="Times New Roman" pitchFamily="18" charset="0"/>
              </a:rPr>
              <a:t>, creation of the best possible business environment in which firms can be </a:t>
            </a:r>
            <a:r>
              <a:rPr lang="en-GB" sz="1400" smtClean="0">
                <a:solidFill>
                  <a:srgbClr val="FF0000"/>
                </a:solidFill>
                <a:latin typeface="Times New Roman" pitchFamily="18" charset="0"/>
                <a:cs typeface="Times New Roman" pitchFamily="18" charset="0"/>
              </a:rPr>
              <a:t>created, survive and thrive, co-operation is also important where it is mutually advantageous</a:t>
            </a:r>
            <a:r>
              <a:rPr lang="en-GB" sz="1400" smtClean="0">
                <a:latin typeface="Times New Roman" pitchFamily="18" charset="0"/>
                <a:cs typeface="Times New Roman" pitchFamily="18" charset="0"/>
              </a:rPr>
              <a:t>.</a:t>
            </a:r>
          </a:p>
          <a:p>
            <a:r>
              <a:rPr lang="en-GB" sz="1400" b="1" smtClean="0">
                <a:latin typeface="Times New Roman" pitchFamily="18" charset="0"/>
                <a:cs typeface="Times New Roman" pitchFamily="18" charset="0"/>
              </a:rPr>
              <a:t>Related and supporting industries - </a:t>
            </a:r>
            <a:r>
              <a:rPr lang="en-GB" sz="1400" smtClean="0">
                <a:latin typeface="Times New Roman" pitchFamily="18" charset="0"/>
                <a:cs typeface="Times New Roman" pitchFamily="18" charset="0"/>
              </a:rPr>
              <a:t>ready access to </a:t>
            </a:r>
            <a:r>
              <a:rPr lang="en-GB" sz="1400" smtClean="0">
                <a:solidFill>
                  <a:srgbClr val="FF0000"/>
                </a:solidFill>
                <a:latin typeface="Times New Roman" pitchFamily="18" charset="0"/>
                <a:cs typeface="Times New Roman" pitchFamily="18" charset="0"/>
              </a:rPr>
              <a:t>supply chain industries and closeness of related industries.</a:t>
            </a:r>
          </a:p>
          <a:p>
            <a:endParaRPr lang="en-GB" sz="1400" smtClean="0">
              <a:latin typeface="Times New Roman" pitchFamily="18" charset="0"/>
              <a:cs typeface="Times New Roman" pitchFamily="18" charset="0"/>
            </a:endParaRPr>
          </a:p>
          <a:p>
            <a:endParaRPr lang="en-GB" sz="1400" smtClean="0">
              <a:latin typeface="Times New Roman" pitchFamily="18" charset="0"/>
              <a:cs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Rectangle 7"/>
          <p:cNvSpPr>
            <a:spLocks noGrp="1" noChangeArrowheads="1"/>
          </p:cNvSpPr>
          <p:nvPr>
            <p:ph type="sldNum" sz="quarter" idx="5"/>
          </p:nvPr>
        </p:nvSpPr>
        <p:spPr>
          <a:noFill/>
        </p:spPr>
        <p:txBody>
          <a:bodyPr/>
          <a:lstStyle/>
          <a:p>
            <a:pPr>
              <a:buFont typeface="Monotype Sorts"/>
              <a:buNone/>
            </a:pPr>
            <a:fld id="{6A635B70-182B-4E78-BF8E-D1FC9A57FB23}" type="slidenum">
              <a:rPr lang="en-GB" smtClean="0">
                <a:latin typeface="Times New Roman" pitchFamily="18" charset="0"/>
                <a:cs typeface="Arial" charset="0"/>
              </a:rPr>
              <a:pPr>
                <a:buFont typeface="Monotype Sorts"/>
                <a:buNone/>
              </a:pPr>
              <a:t>12</a:t>
            </a:fld>
            <a:endParaRPr lang="en-GB" smtClean="0">
              <a:latin typeface="Times New Roman" pitchFamily="18" charset="0"/>
              <a:cs typeface="Arial" charset="0"/>
            </a:endParaRPr>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a:xfrm>
            <a:off x="381000" y="4619625"/>
            <a:ext cx="5940425" cy="4392613"/>
          </a:xfrm>
          <a:noFill/>
          <a:ln/>
        </p:spPr>
        <p:txBody>
          <a:bodyPr/>
          <a:lstStyle/>
          <a:p>
            <a:r>
              <a:rPr lang="en-GB" sz="1400" b="1" smtClean="0">
                <a:latin typeface="Times New Roman" pitchFamily="18" charset="0"/>
                <a:cs typeface="Times New Roman" pitchFamily="18" charset="0"/>
              </a:rPr>
              <a:t>Radical 3. </a:t>
            </a:r>
            <a:r>
              <a:rPr lang="en-GB" sz="1400" smtClean="0">
                <a:latin typeface="Times New Roman" pitchFamily="18" charset="0"/>
                <a:cs typeface="Times New Roman" pitchFamily="18" charset="0"/>
              </a:rPr>
              <a:t>The New Economic Geography Theories focus in on industries characterised by economies of scale and imperfect competition which lead to competitive advantage by countries with the biggest markets or access to wider markets. </a:t>
            </a:r>
          </a:p>
          <a:p>
            <a:r>
              <a:rPr lang="en-GB" sz="1400" b="1" smtClean="0">
                <a:latin typeface="Times New Roman" pitchFamily="18" charset="0"/>
                <a:cs typeface="Times New Roman" pitchFamily="18" charset="0"/>
              </a:rPr>
              <a:t>Home effect</a:t>
            </a:r>
            <a:r>
              <a:rPr lang="en-GB" sz="1400" smtClean="0">
                <a:latin typeface="Times New Roman" pitchFamily="18" charset="0"/>
                <a:cs typeface="Times New Roman" pitchFamily="18" charset="0"/>
              </a:rPr>
              <a:t> is where there is a large home market which </a:t>
            </a:r>
            <a:r>
              <a:rPr lang="en-GB" sz="1400" smtClean="0">
                <a:solidFill>
                  <a:srgbClr val="FF0000"/>
                </a:solidFill>
                <a:latin typeface="Times New Roman" pitchFamily="18" charset="0"/>
                <a:cs typeface="Times New Roman" pitchFamily="18" charset="0"/>
              </a:rPr>
              <a:t>encourages economies of scale </a:t>
            </a:r>
            <a:r>
              <a:rPr lang="en-GB" sz="1400" smtClean="0">
                <a:latin typeface="Times New Roman" pitchFamily="18" charset="0"/>
                <a:cs typeface="Times New Roman" pitchFamily="18" charset="0"/>
              </a:rPr>
              <a:t>which in-turn gives a region a head start. </a:t>
            </a:r>
          </a:p>
          <a:p>
            <a:r>
              <a:rPr lang="en-GB" sz="1400" smtClean="0">
                <a:latin typeface="Times New Roman" pitchFamily="18" charset="0"/>
                <a:cs typeface="Times New Roman" pitchFamily="18" charset="0"/>
              </a:rPr>
              <a:t>They are extended to include more than just locational advantage. In </a:t>
            </a:r>
            <a:r>
              <a:rPr lang="en-GB" sz="1400" b="1" i="1" smtClean="0">
                <a:latin typeface="Times New Roman" pitchFamily="18" charset="0"/>
                <a:cs typeface="Times New Roman" pitchFamily="18" charset="0"/>
              </a:rPr>
              <a:t>footloose labour</a:t>
            </a:r>
            <a:r>
              <a:rPr lang="en-GB" sz="1400" smtClean="0">
                <a:latin typeface="Times New Roman" pitchFamily="18" charset="0"/>
                <a:cs typeface="Times New Roman" pitchFamily="18" charset="0"/>
              </a:rPr>
              <a:t> models once a region gets a head start and manufacturing firms begin to congregate in the region </a:t>
            </a:r>
            <a:r>
              <a:rPr lang="en-GB" sz="1400" smtClean="0">
                <a:solidFill>
                  <a:srgbClr val="FF0000"/>
                </a:solidFill>
                <a:latin typeface="Times New Roman" pitchFamily="18" charset="0"/>
                <a:cs typeface="Times New Roman" pitchFamily="18" charset="0"/>
              </a:rPr>
              <a:t>mobile labour is also drawn into work at the firms. This further stimulates the home market (expenditure shifting effect) encouraging yet more firms to come in</a:t>
            </a:r>
            <a:r>
              <a:rPr lang="en-GB" sz="1400" smtClean="0">
                <a:latin typeface="Times New Roman" pitchFamily="18" charset="0"/>
                <a:cs typeface="Times New Roman" pitchFamily="18" charset="0"/>
              </a:rPr>
              <a:t>. </a:t>
            </a:r>
          </a:p>
          <a:p>
            <a:r>
              <a:rPr lang="en-GB" sz="1400" b="1" i="1" smtClean="0">
                <a:latin typeface="Times New Roman" pitchFamily="18" charset="0"/>
                <a:cs typeface="Times New Roman" pitchFamily="18" charset="0"/>
              </a:rPr>
              <a:t>Vertically linked industries model</a:t>
            </a:r>
            <a:r>
              <a:rPr lang="en-GB" sz="1400" smtClean="0">
                <a:latin typeface="Times New Roman" pitchFamily="18" charset="0"/>
                <a:cs typeface="Times New Roman" pitchFamily="18" charset="0"/>
              </a:rPr>
              <a:t>. In this model cumulative </a:t>
            </a:r>
            <a:r>
              <a:rPr lang="en-GB" sz="1400" smtClean="0">
                <a:solidFill>
                  <a:srgbClr val="FF0000"/>
                </a:solidFill>
                <a:latin typeface="Times New Roman" pitchFamily="18" charset="0"/>
                <a:cs typeface="Times New Roman" pitchFamily="18" charset="0"/>
              </a:rPr>
              <a:t>causation is driven by intermediate goods producers moving to the growing region the clustering of input-output industries cut assembly and distribution cost to reinforce the competitive advantage of the region with a head start</a:t>
            </a:r>
            <a:r>
              <a:rPr lang="en-GB" sz="1400" smtClean="0">
                <a:latin typeface="Times New Roman" pitchFamily="18" charset="0"/>
                <a:cs typeface="Times New Roman" pitchFamily="18" charset="0"/>
              </a:rPr>
              <a:t>. </a:t>
            </a:r>
          </a:p>
          <a:p>
            <a:r>
              <a:rPr lang="en-GB" sz="1400" smtClean="0">
                <a:latin typeface="Times New Roman" pitchFamily="18" charset="0"/>
                <a:cs typeface="Times New Roman" pitchFamily="18" charset="0"/>
              </a:rPr>
              <a:t>There are obviously more factors at work in drawing together or forcing apart industrial specialisation. Krugman identifies three of each </a:t>
            </a:r>
            <a:r>
              <a:rPr lang="en-GB" sz="1400" b="1" smtClean="0">
                <a:latin typeface="Times New Roman" pitchFamily="18" charset="0"/>
                <a:cs typeface="Times New Roman" pitchFamily="18" charset="0"/>
              </a:rPr>
              <a:t>Market size </a:t>
            </a:r>
            <a:r>
              <a:rPr lang="en-GB" sz="1400" smtClean="0">
                <a:latin typeface="Times New Roman" pitchFamily="18" charset="0"/>
                <a:cs typeface="Times New Roman" pitchFamily="18" charset="0"/>
              </a:rPr>
              <a:t>means that there are more forward (to suppliers) and backward (internal economies of scale) linkages. </a:t>
            </a:r>
            <a:r>
              <a:rPr lang="en-GB" sz="1400" b="1" smtClean="0">
                <a:latin typeface="Times New Roman" pitchFamily="18" charset="0"/>
                <a:cs typeface="Times New Roman" pitchFamily="18" charset="0"/>
              </a:rPr>
              <a:t>Thick labour markets</a:t>
            </a:r>
            <a:r>
              <a:rPr lang="en-GB" sz="1400" smtClean="0">
                <a:latin typeface="Times New Roman" pitchFamily="18" charset="0"/>
                <a:cs typeface="Times New Roman" pitchFamily="18" charset="0"/>
              </a:rPr>
              <a:t> all skills available. </a:t>
            </a:r>
            <a:r>
              <a:rPr lang="en-GB" sz="1400" b="1" smtClean="0">
                <a:latin typeface="Times New Roman" pitchFamily="18" charset="0"/>
                <a:cs typeface="Times New Roman" pitchFamily="18" charset="0"/>
              </a:rPr>
              <a:t>Pure external economies</a:t>
            </a:r>
            <a:r>
              <a:rPr lang="en-GB" sz="1400" smtClean="0">
                <a:latin typeface="Times New Roman" pitchFamily="18" charset="0"/>
                <a:cs typeface="Times New Roman" pitchFamily="18" charset="0"/>
              </a:rPr>
              <a:t> (agglomeration). </a:t>
            </a:r>
            <a:r>
              <a:rPr lang="en-GB" sz="1400" b="1" smtClean="0">
                <a:latin typeface="Times New Roman" pitchFamily="18" charset="0"/>
                <a:cs typeface="Times New Roman" pitchFamily="18" charset="0"/>
              </a:rPr>
              <a:t>Immobile factors</a:t>
            </a:r>
            <a:r>
              <a:rPr lang="en-GB" sz="1400" smtClean="0">
                <a:latin typeface="Times New Roman" pitchFamily="18" charset="0"/>
                <a:cs typeface="Times New Roman" pitchFamily="18" charset="0"/>
              </a:rPr>
              <a:t> (land and natural resources), </a:t>
            </a:r>
            <a:r>
              <a:rPr lang="en-GB" sz="1400" b="1" smtClean="0">
                <a:latin typeface="Times New Roman" pitchFamily="18" charset="0"/>
                <a:cs typeface="Times New Roman" pitchFamily="18" charset="0"/>
              </a:rPr>
              <a:t>diseconomies </a:t>
            </a:r>
            <a:r>
              <a:rPr lang="en-GB" sz="1400" smtClean="0">
                <a:latin typeface="Times New Roman" pitchFamily="18" charset="0"/>
                <a:cs typeface="Times New Roman" pitchFamily="18" charset="0"/>
              </a:rPr>
              <a:t>(congestion and pollution).</a:t>
            </a:r>
          </a:p>
          <a:p>
            <a:r>
              <a:rPr lang="en-GB" sz="1400" smtClean="0">
                <a:latin typeface="Times New Roman" pitchFamily="18" charset="0"/>
                <a:cs typeface="Times New Roman" pitchFamily="18" charset="0"/>
              </a:rPr>
              <a:t>  </a:t>
            </a:r>
          </a:p>
          <a:p>
            <a:endParaRPr lang="en-GB" sz="1400" smtClean="0">
              <a:latin typeface="Times New Roman" pitchFamily="18" charset="0"/>
              <a:cs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Rectangle 7"/>
          <p:cNvSpPr>
            <a:spLocks noGrp="1" noChangeArrowheads="1"/>
          </p:cNvSpPr>
          <p:nvPr>
            <p:ph type="sldNum" sz="quarter" idx="5"/>
          </p:nvPr>
        </p:nvSpPr>
        <p:spPr>
          <a:noFill/>
        </p:spPr>
        <p:txBody>
          <a:bodyPr/>
          <a:lstStyle/>
          <a:p>
            <a:pPr>
              <a:buFont typeface="Monotype Sorts"/>
              <a:buNone/>
            </a:pPr>
            <a:fld id="{E9A03641-BF8D-4958-9193-4E76B86196F9}" type="slidenum">
              <a:rPr lang="en-GB" smtClean="0">
                <a:latin typeface="Times New Roman" pitchFamily="18" charset="0"/>
                <a:cs typeface="Arial" charset="0"/>
              </a:rPr>
              <a:pPr>
                <a:buFont typeface="Monotype Sorts"/>
                <a:buNone/>
              </a:pPr>
              <a:t>13</a:t>
            </a:fld>
            <a:endParaRPr lang="en-GB" smtClean="0">
              <a:latin typeface="Times New Roman" pitchFamily="18" charset="0"/>
              <a:cs typeface="Arial" charset="0"/>
            </a:endParaRPr>
          </a:p>
        </p:txBody>
      </p:sp>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a:noFill/>
          <a:ln/>
        </p:spPr>
        <p:txBody>
          <a:bodyPr/>
          <a:lstStyle/>
          <a:p>
            <a:endParaRPr lang="en-US"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p>
            <a:pPr>
              <a:buFont typeface="Monotype Sorts"/>
              <a:buNone/>
            </a:pPr>
            <a:fld id="{C46AFF78-A036-48C0-8C12-09DF0747A72B}" type="slidenum">
              <a:rPr lang="en-GB" smtClean="0">
                <a:latin typeface="Times New Roman" pitchFamily="18" charset="0"/>
                <a:cs typeface="Arial" charset="0"/>
              </a:rPr>
              <a:pPr>
                <a:buFont typeface="Monotype Sorts"/>
                <a:buNone/>
              </a:pPr>
              <a:t>2</a:t>
            </a:fld>
            <a:endParaRPr lang="en-GB" smtClean="0">
              <a:latin typeface="Times New Roman" pitchFamily="18" charset="0"/>
              <a:cs typeface="Arial" charset="0"/>
            </a:endParaRPr>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p:spPr>
        <p:txBody>
          <a:bodyPr/>
          <a:lstStyle/>
          <a:p>
            <a:r>
              <a:rPr lang="en-GB" sz="1400" smtClean="0">
                <a:latin typeface="Times New Roman" pitchFamily="18" charset="0"/>
              </a:rPr>
              <a:t>We know that areas specialise, we have seen from the examination of growth that areas have different attributes in terms of labour capital and natural resources. And that we can expect them to play to their strengths (labour to services) etc. </a:t>
            </a:r>
          </a:p>
          <a:p>
            <a:endParaRPr lang="en-GB" sz="1400" smtClean="0">
              <a:latin typeface="Times New Roman" pitchFamily="18" charset="0"/>
            </a:endParaRPr>
          </a:p>
          <a:p>
            <a:r>
              <a:rPr lang="en-GB" sz="1400" smtClean="0">
                <a:latin typeface="Times New Roman" pitchFamily="18" charset="0"/>
              </a:rPr>
              <a:t>We have some idea why regions specialise in the first place, argument of factor abundance I.e. natural resources.</a:t>
            </a:r>
          </a:p>
          <a:p>
            <a:endParaRPr lang="en-GB" sz="1400" smtClean="0">
              <a:latin typeface="Times New Roman" pitchFamily="18" charset="0"/>
            </a:endParaRPr>
          </a:p>
          <a:p>
            <a:r>
              <a:rPr lang="en-GB" sz="1400" smtClean="0">
                <a:latin typeface="Times New Roman" pitchFamily="18" charset="0"/>
              </a:rPr>
              <a:t>But if you specialise the inference is that you cannot produce all that you want in one area and thus there will be a need to trade. But why do regions trade with one another? - why not be self-sustaining? </a:t>
            </a:r>
          </a:p>
          <a:p>
            <a:endParaRPr lang="en-GB" sz="1400" smtClean="0">
              <a:latin typeface="Times New Roman" pitchFamily="18" charset="0"/>
            </a:endParaRPr>
          </a:p>
          <a:p>
            <a:r>
              <a:rPr lang="en-GB" sz="1400" smtClean="0">
                <a:latin typeface="Times New Roman" pitchFamily="18" charset="0"/>
              </a:rPr>
              <a:t>Is there an economic rationally for trade/ We are going to look at the question of whether trade encourages regions to specialise.    </a:t>
            </a:r>
          </a:p>
          <a:p>
            <a:endParaRPr lang="en-GB" sz="1400" smtClean="0">
              <a:latin typeface="Times New Roman" pitchFamily="18" charset="0"/>
            </a:endParaRPr>
          </a:p>
          <a:p>
            <a:endParaRPr lang="en-GB" sz="1400"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p:spPr>
        <p:txBody>
          <a:bodyPr/>
          <a:lstStyle/>
          <a:p>
            <a:pPr>
              <a:buFont typeface="Monotype Sorts"/>
              <a:buNone/>
            </a:pPr>
            <a:fld id="{BA72D3C7-4A5C-4028-AA7E-318AC7016CC3}" type="slidenum">
              <a:rPr lang="en-GB" smtClean="0">
                <a:latin typeface="Times New Roman" pitchFamily="18" charset="0"/>
                <a:cs typeface="Arial" charset="0"/>
              </a:rPr>
              <a:pPr>
                <a:buFont typeface="Monotype Sorts"/>
                <a:buNone/>
              </a:pPr>
              <a:t>3</a:t>
            </a:fld>
            <a:endParaRPr lang="en-GB" smtClean="0">
              <a:latin typeface="Times New Roman" pitchFamily="18" charset="0"/>
              <a:cs typeface="Arial" charset="0"/>
            </a:endParaRPr>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xfrm>
            <a:off x="381000" y="4619625"/>
            <a:ext cx="6092825" cy="4392613"/>
          </a:xfrm>
          <a:noFill/>
          <a:ln/>
        </p:spPr>
        <p:txBody>
          <a:bodyPr/>
          <a:lstStyle/>
          <a:p>
            <a:pPr>
              <a:buClr>
                <a:srgbClr val="FF0066"/>
              </a:buClr>
              <a:buFont typeface="Wingdings" pitchFamily="2" charset="2"/>
              <a:buChar char="§"/>
            </a:pPr>
            <a:r>
              <a:rPr lang="en-GB" sz="1400" smtClean="0">
                <a:latin typeface="Times New Roman" pitchFamily="18" charset="0"/>
              </a:rPr>
              <a:t>We know that trade is international - we also know that regions cannot produce all the goods and services that they need . Therefore there is a need to trade to obtain required goods and services. </a:t>
            </a:r>
          </a:p>
          <a:p>
            <a:pPr>
              <a:buClr>
                <a:srgbClr val="FF0066"/>
              </a:buClr>
              <a:buFont typeface="Wingdings" pitchFamily="2" charset="2"/>
              <a:buChar char="§"/>
            </a:pPr>
            <a:r>
              <a:rPr lang="en-GB" sz="1400" smtClean="0">
                <a:latin typeface="Times New Roman" pitchFamily="18" charset="0"/>
              </a:rPr>
              <a:t>Trade is becoming more open all the time, barriers to trade are coming down with the single market (apart from tobacco) and the General Agreement on Trade and Tariffs which seeks to eliminate trade barriers worldwide – (bananas). </a:t>
            </a:r>
          </a:p>
          <a:p>
            <a:pPr>
              <a:buClr>
                <a:srgbClr val="FF0066"/>
              </a:buClr>
              <a:buFont typeface="Wingdings" pitchFamily="2" charset="2"/>
              <a:buChar char="§"/>
            </a:pPr>
            <a:r>
              <a:rPr lang="en-GB" sz="1400" smtClean="0">
                <a:latin typeface="Times New Roman" pitchFamily="18" charset="0"/>
              </a:rPr>
              <a:t>Some countries have become almost as open as regions particularly the smaller central countries of Western Europe.</a:t>
            </a:r>
          </a:p>
          <a:p>
            <a:pPr>
              <a:buClr>
                <a:srgbClr val="FF0066"/>
              </a:buClr>
              <a:buFont typeface="Wingdings" pitchFamily="2" charset="2"/>
              <a:buChar char="§"/>
            </a:pPr>
            <a:r>
              <a:rPr lang="en-GB" sz="1400" smtClean="0">
                <a:latin typeface="Times New Roman" pitchFamily="18" charset="0"/>
              </a:rPr>
              <a:t>Evidence from Basingstoke survey 75% of firms traded within district, 60% elsewhere in the UK (outside Thames Valley), 27% exported overseas.</a:t>
            </a:r>
          </a:p>
          <a:p>
            <a:pPr>
              <a:buClr>
                <a:srgbClr val="FF0066"/>
              </a:buClr>
              <a:buFont typeface="Wingdings" pitchFamily="2" charset="2"/>
              <a:buChar char="§"/>
            </a:pPr>
            <a:r>
              <a:rPr lang="en-GB" sz="1400" smtClean="0">
                <a:latin typeface="Times New Roman" pitchFamily="18" charset="0"/>
              </a:rPr>
              <a:t>But trade isn’t always equal. The UK runs a balance of trade deficit (excluding oil and invisibles), Japan until recently a surplus. We know that those regions with +ve balance of trade are likely to continue to prosper, (cumulative growth theory Verdoorns law) - those with –ve balance of trade are likely to continue to decline and need fiscal stabalisers. The question for economists and policy makers is how to turn round balance of trade deficits and arrest decline.</a:t>
            </a:r>
          </a:p>
          <a:p>
            <a:pPr>
              <a:buClr>
                <a:srgbClr val="FF0066"/>
              </a:buClr>
              <a:buFont typeface="Wingdings" pitchFamily="2" charset="2"/>
              <a:buChar char="§"/>
            </a:pPr>
            <a:endParaRPr lang="en-GB" sz="1400" smtClean="0">
              <a:latin typeface="Times New Roman" pitchFamily="18" charset="0"/>
            </a:endParaRPr>
          </a:p>
          <a:p>
            <a:pPr>
              <a:buClr>
                <a:srgbClr val="FF0066"/>
              </a:buClr>
              <a:buFont typeface="Wingdings" pitchFamily="2" charset="2"/>
              <a:buChar char="§"/>
            </a:pPr>
            <a:r>
              <a:rPr lang="en-GB" sz="1400" smtClean="0">
                <a:latin typeface="Times New Roman" pitchFamily="18" charset="0"/>
              </a:rPr>
              <a:t>So why trade in the first place couldn’t we just be self sufficient-  the reason is that there are gains to be made from trade</a:t>
            </a:r>
          </a:p>
          <a:p>
            <a:pPr>
              <a:buClr>
                <a:srgbClr val="FF0066"/>
              </a:buClr>
              <a:buFont typeface="Wingdings" pitchFamily="2" charset="2"/>
              <a:buNone/>
            </a:pPr>
            <a:endParaRPr lang="en-GB" sz="1400" smtClean="0">
              <a:latin typeface="Times New Roman" pitchFamily="18" charset="0"/>
            </a:endParaRPr>
          </a:p>
          <a:p>
            <a:pPr>
              <a:buClr>
                <a:srgbClr val="FF0066"/>
              </a:buClr>
              <a:buFont typeface="Wingdings" pitchFamily="2" charset="2"/>
              <a:buNone/>
            </a:pPr>
            <a:endParaRPr lang="en-GB" sz="1400"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7"/>
          <p:cNvSpPr>
            <a:spLocks noGrp="1" noChangeArrowheads="1"/>
          </p:cNvSpPr>
          <p:nvPr>
            <p:ph type="sldNum" sz="quarter" idx="5"/>
          </p:nvPr>
        </p:nvSpPr>
        <p:spPr>
          <a:noFill/>
        </p:spPr>
        <p:txBody>
          <a:bodyPr/>
          <a:lstStyle/>
          <a:p>
            <a:pPr>
              <a:buFont typeface="Monotype Sorts"/>
              <a:buNone/>
            </a:pPr>
            <a:fld id="{7F2DEF52-51BB-4760-80F3-5E68A714FAF0}" type="slidenum">
              <a:rPr lang="en-GB" smtClean="0">
                <a:latin typeface="Times New Roman" pitchFamily="18" charset="0"/>
                <a:cs typeface="Arial" charset="0"/>
              </a:rPr>
              <a:pPr>
                <a:buFont typeface="Monotype Sorts"/>
                <a:buNone/>
              </a:pPr>
              <a:t>4</a:t>
            </a:fld>
            <a:endParaRPr lang="en-GB" smtClean="0">
              <a:latin typeface="Times New Roman" pitchFamily="18" charset="0"/>
              <a:cs typeface="Arial" charset="0"/>
            </a:endParaRPr>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a:xfrm>
            <a:off x="455613" y="4619625"/>
            <a:ext cx="6246812" cy="4165600"/>
          </a:xfrm>
          <a:noFill/>
          <a:ln/>
        </p:spPr>
        <p:txBody>
          <a:bodyPr/>
          <a:lstStyle/>
          <a:p>
            <a:pPr>
              <a:lnSpc>
                <a:spcPct val="120000"/>
              </a:lnSpc>
              <a:buClr>
                <a:srgbClr val="FF0066"/>
              </a:buClr>
              <a:buFont typeface="Wingdings" pitchFamily="2" charset="2"/>
              <a:buNone/>
            </a:pPr>
            <a:r>
              <a:rPr lang="en-GB" smtClean="0">
                <a:latin typeface="Times New Roman" pitchFamily="18" charset="0"/>
              </a:rPr>
              <a:t>To start looking at why there are gains from trade we go back to the work of Ricardo (who argued for free trade). A &amp; T use simple example to explain.</a:t>
            </a:r>
          </a:p>
          <a:p>
            <a:pPr>
              <a:lnSpc>
                <a:spcPct val="120000"/>
              </a:lnSpc>
              <a:buClr>
                <a:srgbClr val="FF0066"/>
              </a:buClr>
              <a:buFont typeface="Wingdings" pitchFamily="2" charset="2"/>
              <a:buNone/>
            </a:pPr>
            <a:r>
              <a:rPr lang="en-GB" smtClean="0">
                <a:latin typeface="Times New Roman" pitchFamily="18" charset="0"/>
              </a:rPr>
              <a:t>The initial proposition is that two regions produce just for home consumption. The table shows the number of worker days needed to produce 1 tonne of wheat or 1 car in each region. </a:t>
            </a:r>
          </a:p>
          <a:p>
            <a:pPr>
              <a:lnSpc>
                <a:spcPct val="120000"/>
              </a:lnSpc>
              <a:buClr>
                <a:srgbClr val="FF0066"/>
              </a:buClr>
              <a:buFont typeface="Wingdings" pitchFamily="2" charset="2"/>
              <a:buNone/>
            </a:pPr>
            <a:r>
              <a:rPr lang="en-GB" smtClean="0">
                <a:latin typeface="Times New Roman" pitchFamily="18" charset="0"/>
              </a:rPr>
              <a:t>South has </a:t>
            </a:r>
            <a:r>
              <a:rPr lang="en-GB" b="1" smtClean="0">
                <a:latin typeface="Times New Roman" pitchFamily="18" charset="0"/>
              </a:rPr>
              <a:t>absolute</a:t>
            </a:r>
            <a:r>
              <a:rPr lang="en-GB" smtClean="0">
                <a:latin typeface="Times New Roman" pitchFamily="18" charset="0"/>
              </a:rPr>
              <a:t> advantage in, labour terms, (higher productivity) in </a:t>
            </a:r>
            <a:r>
              <a:rPr lang="en-GB" u="sng" smtClean="0">
                <a:latin typeface="Times New Roman" pitchFamily="18" charset="0"/>
              </a:rPr>
              <a:t>both</a:t>
            </a:r>
            <a:r>
              <a:rPr lang="en-GB" smtClean="0">
                <a:latin typeface="Times New Roman" pitchFamily="18" charset="0"/>
              </a:rPr>
              <a:t> goods but It is the </a:t>
            </a:r>
            <a:r>
              <a:rPr lang="en-GB" b="1" smtClean="0">
                <a:latin typeface="Times New Roman" pitchFamily="18" charset="0"/>
              </a:rPr>
              <a:t>COMPARATIVE</a:t>
            </a:r>
            <a:r>
              <a:rPr lang="en-GB" smtClean="0">
                <a:latin typeface="Times New Roman" pitchFamily="18" charset="0"/>
              </a:rPr>
              <a:t> advantage that is the key to gains through specialisation and trade. The South is </a:t>
            </a:r>
            <a:r>
              <a:rPr lang="en-GB" b="1" smtClean="0">
                <a:latin typeface="Times New Roman" pitchFamily="18" charset="0"/>
              </a:rPr>
              <a:t>RELATIVELY</a:t>
            </a:r>
            <a:r>
              <a:rPr lang="en-GB" smtClean="0">
                <a:latin typeface="Times New Roman" pitchFamily="18" charset="0"/>
              </a:rPr>
              <a:t> more efficient at producing cars and the North at producing wheat why? </a:t>
            </a:r>
          </a:p>
          <a:p>
            <a:pPr>
              <a:lnSpc>
                <a:spcPct val="120000"/>
              </a:lnSpc>
              <a:buClr>
                <a:srgbClr val="FF0066"/>
              </a:buClr>
              <a:buFont typeface="Wingdings" pitchFamily="2" charset="2"/>
              <a:buNone/>
            </a:pPr>
            <a:r>
              <a:rPr lang="en-GB" smtClean="0">
                <a:latin typeface="Times New Roman" pitchFamily="18" charset="0"/>
              </a:rPr>
              <a:t>The key is opportunity cost - what has to be given up in order to have something else.</a:t>
            </a:r>
          </a:p>
          <a:p>
            <a:r>
              <a:rPr lang="en-GB" smtClean="0">
                <a:latin typeface="Times New Roman" pitchFamily="18" charset="0"/>
              </a:rPr>
              <a:t>Opportunity cost of producing a car in South is 5 tonnes of wheat, </a:t>
            </a:r>
          </a:p>
          <a:p>
            <a:r>
              <a:rPr lang="en-GB" smtClean="0">
                <a:latin typeface="Times New Roman" pitchFamily="18" charset="0"/>
              </a:rPr>
              <a:t>In the North the opportunity cost of producing a car is 7 tonnes of wheat.</a:t>
            </a:r>
          </a:p>
          <a:p>
            <a:pPr>
              <a:buClr>
                <a:srgbClr val="FF0066"/>
              </a:buClr>
            </a:pPr>
            <a:r>
              <a:rPr lang="en-GB" smtClean="0">
                <a:latin typeface="Times New Roman" pitchFamily="18" charset="0"/>
              </a:rPr>
              <a:t>In South cost of Tonne of wheat is 0.2 of a car. </a:t>
            </a:r>
          </a:p>
          <a:p>
            <a:pPr>
              <a:buClr>
                <a:srgbClr val="FF0066"/>
              </a:buClr>
            </a:pPr>
            <a:r>
              <a:rPr lang="en-GB" smtClean="0">
                <a:latin typeface="Times New Roman" pitchFamily="18" charset="0"/>
              </a:rPr>
              <a:t>In North cost of a tonne of wheat is 0.142 of a car</a:t>
            </a:r>
          </a:p>
          <a:p>
            <a:pPr>
              <a:buClr>
                <a:srgbClr val="FF0066"/>
              </a:buClr>
            </a:pPr>
            <a:r>
              <a:rPr lang="en-GB" smtClean="0">
                <a:latin typeface="Times New Roman" pitchFamily="18" charset="0"/>
              </a:rPr>
              <a:t>Therefore South has a competitive advantage in producing cars and North has competitive advantage in producing Wheat. Both will gain from specialisation and trade if the world price for the commodity is pitched between the two opportunity cost levels.</a:t>
            </a:r>
          </a:p>
          <a:p>
            <a:pPr>
              <a:lnSpc>
                <a:spcPct val="120000"/>
              </a:lnSpc>
              <a:buClr>
                <a:srgbClr val="FF0066"/>
              </a:buClr>
              <a:buFont typeface="Wingdings" pitchFamily="2" charset="2"/>
              <a:buNone/>
            </a:pPr>
            <a:endParaRPr lang="en-GB"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7"/>
          <p:cNvSpPr>
            <a:spLocks noGrp="1" noChangeArrowheads="1"/>
          </p:cNvSpPr>
          <p:nvPr>
            <p:ph type="sldNum" sz="quarter" idx="5"/>
          </p:nvPr>
        </p:nvSpPr>
        <p:spPr>
          <a:noFill/>
        </p:spPr>
        <p:txBody>
          <a:bodyPr/>
          <a:lstStyle/>
          <a:p>
            <a:pPr>
              <a:buFont typeface="Monotype Sorts"/>
              <a:buNone/>
            </a:pPr>
            <a:fld id="{580214C1-C7BB-48F6-B0C9-44C645F20E43}" type="slidenum">
              <a:rPr lang="en-GB" smtClean="0">
                <a:latin typeface="Times New Roman" pitchFamily="18" charset="0"/>
                <a:cs typeface="Arial" charset="0"/>
              </a:rPr>
              <a:pPr>
                <a:buFont typeface="Monotype Sorts"/>
                <a:buNone/>
              </a:pPr>
              <a:t>5</a:t>
            </a:fld>
            <a:endParaRPr lang="en-GB" smtClean="0">
              <a:latin typeface="Times New Roman" pitchFamily="18" charset="0"/>
              <a:cs typeface="Arial" charset="0"/>
            </a:endParaRPr>
          </a:p>
        </p:txBody>
      </p:sp>
      <p:sp>
        <p:nvSpPr>
          <p:cNvPr id="103426" name="Rectangle 2"/>
          <p:cNvSpPr>
            <a:spLocks noGrp="1" noRot="1" noChangeAspect="1" noChangeArrowheads="1" noTextEdit="1"/>
          </p:cNvSpPr>
          <p:nvPr>
            <p:ph type="sldImg"/>
          </p:nvPr>
        </p:nvSpPr>
        <p:spPr>
          <a:ln/>
        </p:spPr>
      </p:sp>
      <p:sp>
        <p:nvSpPr>
          <p:cNvPr id="103427" name="Rectangle 3"/>
          <p:cNvSpPr>
            <a:spLocks noGrp="1" noChangeArrowheads="1"/>
          </p:cNvSpPr>
          <p:nvPr>
            <p:ph type="body" idx="1"/>
          </p:nvPr>
        </p:nvSpPr>
        <p:spPr>
          <a:noFill/>
          <a:ln/>
        </p:spPr>
        <p:txBody>
          <a:bodyPr/>
          <a:lstStyle/>
          <a:p>
            <a:r>
              <a:rPr lang="en-GB" sz="1400" smtClean="0">
                <a:solidFill>
                  <a:srgbClr val="660066"/>
                </a:solidFill>
                <a:latin typeface="Times New Roman" pitchFamily="18" charset="0"/>
              </a:rPr>
              <a:t>Question - what is the source of comparative advantage? </a:t>
            </a:r>
          </a:p>
          <a:p>
            <a:pPr>
              <a:buFont typeface="Wingdings" pitchFamily="2" charset="2"/>
              <a:buNone/>
            </a:pPr>
            <a:r>
              <a:rPr lang="en-GB" sz="1400" smtClean="0">
                <a:solidFill>
                  <a:srgbClr val="660066"/>
                </a:solidFill>
                <a:latin typeface="Times New Roman" pitchFamily="18" charset="0"/>
              </a:rPr>
              <a:t>In the example comes it comes from differences in regional labour productivity (is this realistic?)</a:t>
            </a:r>
          </a:p>
          <a:p>
            <a:pPr>
              <a:buFont typeface="Wingdings" pitchFamily="2" charset="2"/>
              <a:buNone/>
            </a:pPr>
            <a:r>
              <a:rPr lang="en-GB" sz="1400" smtClean="0">
                <a:solidFill>
                  <a:srgbClr val="660066"/>
                </a:solidFill>
                <a:latin typeface="Times New Roman" pitchFamily="18" charset="0"/>
              </a:rPr>
              <a:t>Could it be due to difference in technology or capital stock?</a:t>
            </a:r>
          </a:p>
          <a:p>
            <a:pPr>
              <a:buFont typeface="Wingdings" pitchFamily="2" charset="2"/>
              <a:buNone/>
            </a:pPr>
            <a:r>
              <a:rPr lang="en-GB" sz="1400" smtClean="0">
                <a:solidFill>
                  <a:srgbClr val="660066"/>
                </a:solidFill>
                <a:latin typeface="Times New Roman" pitchFamily="18" charset="0"/>
              </a:rPr>
              <a:t>Armstrong and Taylor argue for the inclusion of wage differential so that low wages offset low productivity</a:t>
            </a:r>
            <a:endParaRPr lang="en-GB" sz="1400" smtClean="0">
              <a:latin typeface="Times New Roman" pitchFamily="18" charset="0"/>
            </a:endParaRPr>
          </a:p>
          <a:p>
            <a:endParaRPr lang="en-GB" smtClean="0">
              <a:latin typeface="Times New Roman" pitchFamily="18" charset="0"/>
            </a:endParaRPr>
          </a:p>
          <a:p>
            <a:endParaRPr lang="en-GB"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7"/>
          <p:cNvSpPr>
            <a:spLocks noGrp="1" noChangeArrowheads="1"/>
          </p:cNvSpPr>
          <p:nvPr>
            <p:ph type="sldNum" sz="quarter" idx="5"/>
          </p:nvPr>
        </p:nvSpPr>
        <p:spPr>
          <a:noFill/>
        </p:spPr>
        <p:txBody>
          <a:bodyPr/>
          <a:lstStyle/>
          <a:p>
            <a:pPr>
              <a:buFont typeface="Monotype Sorts"/>
              <a:buNone/>
            </a:pPr>
            <a:fld id="{C55C1976-6286-4CFA-80F4-419D6A1C4F96}" type="slidenum">
              <a:rPr lang="en-GB" smtClean="0">
                <a:latin typeface="Times New Roman" pitchFamily="18" charset="0"/>
                <a:cs typeface="Arial" charset="0"/>
              </a:rPr>
              <a:pPr>
                <a:buFont typeface="Monotype Sorts"/>
                <a:buNone/>
              </a:pPr>
              <a:t>6</a:t>
            </a:fld>
            <a:endParaRPr lang="en-GB" smtClean="0">
              <a:latin typeface="Times New Roman" pitchFamily="18" charset="0"/>
              <a:cs typeface="Arial" charset="0"/>
            </a:endParaRPr>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a:noFill/>
          <a:ln/>
        </p:spPr>
        <p:txBody>
          <a:bodyPr/>
          <a:lstStyle/>
          <a:p>
            <a:r>
              <a:rPr lang="en-GB" sz="1400" smtClean="0">
                <a:latin typeface="Times New Roman" pitchFamily="18" charset="0"/>
                <a:cs typeface="Times New Roman" pitchFamily="18" charset="0"/>
              </a:rPr>
              <a:t>Heckschler - Ohlin theory of regional trade builds on Ricardian theory by introducing factors other than just labour, in this case capital.</a:t>
            </a:r>
          </a:p>
          <a:p>
            <a:endParaRPr lang="en-GB" sz="1400" smtClean="0">
              <a:latin typeface="Times New Roman" pitchFamily="18" charset="0"/>
              <a:cs typeface="Times New Roman" pitchFamily="18" charset="0"/>
            </a:endParaRPr>
          </a:p>
          <a:p>
            <a:r>
              <a:rPr lang="en-GB" sz="1400" smtClean="0">
                <a:latin typeface="Times New Roman" pitchFamily="18" charset="0"/>
                <a:cs typeface="Times New Roman" pitchFamily="18" charset="0"/>
              </a:rPr>
              <a:t>If we use the previous example - car production is seen as capital intensive and wheat labour intensive. Using the same hypothetical economies, and their implicit endowments we find that the north is labour abundant and the south capital abundant. Thus the south will specialise in cars and the north in wheat, but why?</a:t>
            </a:r>
          </a:p>
          <a:p>
            <a:endParaRPr lang="en-GB" sz="1400" smtClean="0">
              <a:latin typeface="Times New Roman" pitchFamily="18" charset="0"/>
            </a:endParaRPr>
          </a:p>
          <a:p>
            <a:r>
              <a:rPr lang="en-GB" sz="1400" smtClean="0">
                <a:latin typeface="Times New Roman" pitchFamily="18" charset="0"/>
              </a:rPr>
              <a:t>In the south the </a:t>
            </a:r>
            <a:r>
              <a:rPr lang="en-GB" sz="1400" b="1" smtClean="0">
                <a:solidFill>
                  <a:srgbClr val="FF0000"/>
                </a:solidFill>
                <a:latin typeface="Times New Roman" pitchFamily="18" charset="0"/>
              </a:rPr>
              <a:t>cost of labour is high compared with capital </a:t>
            </a:r>
            <a:r>
              <a:rPr lang="en-GB" sz="1400" smtClean="0">
                <a:latin typeface="Times New Roman" pitchFamily="18" charset="0"/>
              </a:rPr>
              <a:t>(because it is the relatively scarce resource). The South will use a mix with a </a:t>
            </a:r>
            <a:r>
              <a:rPr lang="en-GB" sz="1400" b="1" smtClean="0">
                <a:solidFill>
                  <a:srgbClr val="FF0000"/>
                </a:solidFill>
                <a:latin typeface="Times New Roman" pitchFamily="18" charset="0"/>
              </a:rPr>
              <a:t>low labour/capital ratio point R</a:t>
            </a:r>
            <a:r>
              <a:rPr lang="en-GB" sz="1400" b="1" baseline="30000" smtClean="0">
                <a:solidFill>
                  <a:srgbClr val="FF0000"/>
                </a:solidFill>
                <a:latin typeface="Times New Roman" pitchFamily="18" charset="0"/>
              </a:rPr>
              <a:t>c</a:t>
            </a:r>
            <a:r>
              <a:rPr lang="en-GB" sz="1400" b="1" baseline="-25000" smtClean="0">
                <a:solidFill>
                  <a:srgbClr val="FF0000"/>
                </a:solidFill>
                <a:latin typeface="Times New Roman" pitchFamily="18" charset="0"/>
              </a:rPr>
              <a:t>s </a:t>
            </a:r>
            <a:r>
              <a:rPr lang="en-GB" sz="1400" smtClean="0">
                <a:latin typeface="Times New Roman" pitchFamily="18" charset="0"/>
              </a:rPr>
              <a:t>In the north the cost of </a:t>
            </a:r>
            <a:r>
              <a:rPr lang="en-GB" sz="1400" b="1" smtClean="0">
                <a:solidFill>
                  <a:srgbClr val="FF0000"/>
                </a:solidFill>
                <a:latin typeface="Times New Roman" pitchFamily="18" charset="0"/>
              </a:rPr>
              <a:t>labour is lower and capital higher </a:t>
            </a:r>
            <a:r>
              <a:rPr lang="en-GB" sz="1400" smtClean="0">
                <a:latin typeface="Times New Roman" pitchFamily="18" charset="0"/>
              </a:rPr>
              <a:t>(factor scarcity) The  </a:t>
            </a:r>
            <a:r>
              <a:rPr lang="en-GB" sz="1400" b="1" smtClean="0">
                <a:solidFill>
                  <a:srgbClr val="FF0000"/>
                </a:solidFill>
                <a:latin typeface="Times New Roman" pitchFamily="18" charset="0"/>
              </a:rPr>
              <a:t>labour/capital ratio is higher and it will use a mix at R</a:t>
            </a:r>
            <a:r>
              <a:rPr lang="en-GB" sz="1400" b="1" baseline="30000" smtClean="0">
                <a:solidFill>
                  <a:srgbClr val="FF0000"/>
                </a:solidFill>
                <a:latin typeface="Times New Roman" pitchFamily="18" charset="0"/>
              </a:rPr>
              <a:t>c</a:t>
            </a:r>
            <a:r>
              <a:rPr lang="en-GB" sz="1400" b="1" baseline="-25000" smtClean="0">
                <a:solidFill>
                  <a:srgbClr val="FF0000"/>
                </a:solidFill>
                <a:latin typeface="Times New Roman" pitchFamily="18" charset="0"/>
              </a:rPr>
              <a:t>n</a:t>
            </a:r>
            <a:r>
              <a:rPr lang="en-GB" sz="1400" baseline="-25000" smtClean="0">
                <a:latin typeface="Times New Roman" pitchFamily="18" charset="0"/>
              </a:rPr>
              <a:t>.</a:t>
            </a:r>
          </a:p>
          <a:p>
            <a:endParaRPr lang="en-GB" sz="1400" baseline="-25000" smtClean="0">
              <a:latin typeface="Times New Roman" pitchFamily="18" charset="0"/>
            </a:endParaRPr>
          </a:p>
          <a:p>
            <a:r>
              <a:rPr lang="en-GB" sz="1400" smtClean="0">
                <a:latin typeface="Times New Roman" pitchFamily="18" charset="0"/>
              </a:rPr>
              <a:t>The same applies to wheat but it is assumed that wheat requires a higher labour/capital ratio at all prices of labour and capital because the production process is more labour intensive. </a:t>
            </a:r>
          </a:p>
          <a:p>
            <a:endParaRPr lang="en-GB"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7"/>
          <p:cNvSpPr>
            <a:spLocks noGrp="1" noChangeArrowheads="1"/>
          </p:cNvSpPr>
          <p:nvPr>
            <p:ph type="sldNum" sz="quarter" idx="5"/>
          </p:nvPr>
        </p:nvSpPr>
        <p:spPr>
          <a:noFill/>
        </p:spPr>
        <p:txBody>
          <a:bodyPr/>
          <a:lstStyle/>
          <a:p>
            <a:pPr>
              <a:buFont typeface="Monotype Sorts"/>
              <a:buNone/>
            </a:pPr>
            <a:fld id="{ADDACF8A-258E-4D50-8BCF-75F4CBB9AC6D}" type="slidenum">
              <a:rPr lang="en-GB" smtClean="0">
                <a:latin typeface="Times New Roman" pitchFamily="18" charset="0"/>
                <a:cs typeface="Arial" charset="0"/>
              </a:rPr>
              <a:pPr>
                <a:buFont typeface="Monotype Sorts"/>
                <a:buNone/>
              </a:pPr>
              <a:t>7</a:t>
            </a:fld>
            <a:endParaRPr lang="en-GB" smtClean="0">
              <a:latin typeface="Times New Roman" pitchFamily="18" charset="0"/>
              <a:cs typeface="Arial" charset="0"/>
            </a:endParaRPr>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a:noFill/>
          <a:ln/>
        </p:spPr>
        <p:txBody>
          <a:bodyPr/>
          <a:lstStyle/>
          <a:p>
            <a:pPr algn="just"/>
            <a:r>
              <a:rPr lang="en-GB" sz="1400" smtClean="0">
                <a:latin typeface="Times New Roman" pitchFamily="18" charset="0"/>
                <a:cs typeface="Times New Roman" pitchFamily="18" charset="0"/>
              </a:rPr>
              <a:t>Armstrong and Taylor then show how to link commodity prices with factor abundance and factor prices. </a:t>
            </a:r>
            <a:r>
              <a:rPr lang="en-GB" sz="1400" b="1" smtClean="0">
                <a:solidFill>
                  <a:srgbClr val="FF0000"/>
                </a:solidFill>
                <a:latin typeface="Times New Roman" pitchFamily="18" charset="0"/>
                <a:cs typeface="Times New Roman" pitchFamily="18" charset="0"/>
              </a:rPr>
              <a:t>The function on the left links the price of cars compared with wheat with the price of labour compared with capital. </a:t>
            </a:r>
            <a:r>
              <a:rPr lang="en-GB" sz="1400" smtClean="0">
                <a:latin typeface="Times New Roman" pitchFamily="18" charset="0"/>
                <a:cs typeface="Times New Roman" pitchFamily="18" charset="0"/>
              </a:rPr>
              <a:t>Thus points higher on the curve show capital intensive production mixes and those lower down labour intensive mixes. </a:t>
            </a:r>
          </a:p>
          <a:p>
            <a:pPr algn="just"/>
            <a:r>
              <a:rPr lang="en-GB" sz="1400" smtClean="0">
                <a:latin typeface="Times New Roman" pitchFamily="18" charset="0"/>
                <a:cs typeface="Times New Roman" pitchFamily="18" charset="0"/>
              </a:rPr>
              <a:t>The figure shows that because capital is relatively cheaper in the south than the north and that as production of cars is capital intensive then prices of cars (relative to wheat) will be lower in the south P</a:t>
            </a:r>
            <a:r>
              <a:rPr lang="en-GB" sz="1400" baseline="-30000" smtClean="0">
                <a:latin typeface="Times New Roman" pitchFamily="18" charset="0"/>
                <a:cs typeface="Times New Roman" pitchFamily="18" charset="0"/>
              </a:rPr>
              <a:t>s </a:t>
            </a:r>
            <a:r>
              <a:rPr lang="en-GB" sz="1400" smtClean="0">
                <a:latin typeface="Times New Roman" pitchFamily="18" charset="0"/>
                <a:cs typeface="Times New Roman" pitchFamily="18" charset="0"/>
              </a:rPr>
              <a:t>than the north P</a:t>
            </a:r>
            <a:r>
              <a:rPr lang="en-GB" sz="1400" baseline="-30000" smtClean="0">
                <a:latin typeface="Times New Roman" pitchFamily="18" charset="0"/>
                <a:cs typeface="Times New Roman" pitchFamily="18" charset="0"/>
              </a:rPr>
              <a:t>n</a:t>
            </a:r>
            <a:r>
              <a:rPr lang="en-GB" sz="1400" smtClean="0">
                <a:latin typeface="Times New Roman" pitchFamily="18" charset="0"/>
                <a:cs typeface="Times New Roman" pitchFamily="18" charset="0"/>
              </a:rPr>
              <a:t>.</a:t>
            </a:r>
          </a:p>
          <a:p>
            <a:endParaRPr lang="en-GB" sz="1400" smtClean="0">
              <a:latin typeface="Times New Roman" pitchFamily="18" charset="0"/>
              <a:cs typeface="Times New Roman" pitchFamily="18" charset="0"/>
            </a:endParaRPr>
          </a:p>
          <a:p>
            <a:r>
              <a:rPr lang="en-GB" sz="1400" smtClean="0">
                <a:latin typeface="Times New Roman" pitchFamily="18" charset="0"/>
                <a:cs typeface="Times New Roman" pitchFamily="18" charset="0"/>
              </a:rPr>
              <a:t>Thus</a:t>
            </a:r>
            <a:r>
              <a:rPr lang="en-GB" sz="1400" smtClean="0">
                <a:latin typeface="Times New Roman" pitchFamily="18" charset="0"/>
              </a:rPr>
              <a:t> the south has an advantage in producing cars because it uses lots of its abundant factor (capital) it also produces cheaper than its rival region (north) when compared with wheat </a:t>
            </a:r>
          </a:p>
          <a:p>
            <a:pPr algn="just"/>
            <a:endParaRPr lang="en-GB" sz="1400"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7"/>
          <p:cNvSpPr>
            <a:spLocks noGrp="1" noChangeArrowheads="1"/>
          </p:cNvSpPr>
          <p:nvPr>
            <p:ph type="sldNum" sz="quarter" idx="5"/>
          </p:nvPr>
        </p:nvSpPr>
        <p:spPr>
          <a:noFill/>
        </p:spPr>
        <p:txBody>
          <a:bodyPr/>
          <a:lstStyle/>
          <a:p>
            <a:pPr>
              <a:buFont typeface="Monotype Sorts"/>
              <a:buNone/>
            </a:pPr>
            <a:fld id="{4C11C6F2-9D88-4651-A964-DF6FAA8C1756}" type="slidenum">
              <a:rPr lang="en-GB" smtClean="0">
                <a:latin typeface="Times New Roman" pitchFamily="18" charset="0"/>
                <a:cs typeface="Arial" charset="0"/>
              </a:rPr>
              <a:pPr>
                <a:buFont typeface="Monotype Sorts"/>
                <a:buNone/>
              </a:pPr>
              <a:t>8</a:t>
            </a:fld>
            <a:endParaRPr lang="en-GB" smtClean="0">
              <a:latin typeface="Times New Roman" pitchFamily="18" charset="0"/>
              <a:cs typeface="Arial" charset="0"/>
            </a:endParaRPr>
          </a:p>
        </p:txBody>
      </p:sp>
      <p:sp>
        <p:nvSpPr>
          <p:cNvPr id="101378" name="Rectangle 2"/>
          <p:cNvSpPr>
            <a:spLocks noGrp="1" noRot="1" noChangeAspect="1" noChangeArrowheads="1" noTextEdit="1"/>
          </p:cNvSpPr>
          <p:nvPr>
            <p:ph type="sldImg"/>
          </p:nvPr>
        </p:nvSpPr>
        <p:spPr>
          <a:ln/>
        </p:spPr>
      </p:sp>
      <p:sp>
        <p:nvSpPr>
          <p:cNvPr id="101379" name="Rectangle 3"/>
          <p:cNvSpPr>
            <a:spLocks noGrp="1" noChangeArrowheads="1"/>
          </p:cNvSpPr>
          <p:nvPr>
            <p:ph type="body" idx="1"/>
          </p:nvPr>
        </p:nvSpPr>
        <p:spPr>
          <a:noFill/>
          <a:ln/>
        </p:spPr>
        <p:txBody>
          <a:bodyPr/>
          <a:lstStyle/>
          <a:p>
            <a:pPr algn="just"/>
            <a:r>
              <a:rPr lang="en-GB" sz="1400" smtClean="0">
                <a:latin typeface="Times New Roman" pitchFamily="18" charset="0"/>
                <a:cs typeface="Times New Roman" pitchFamily="18" charset="0"/>
              </a:rPr>
              <a:t>After the slide</a:t>
            </a:r>
          </a:p>
          <a:p>
            <a:pPr algn="just"/>
            <a:r>
              <a:rPr lang="en-GB" sz="1400" smtClean="0">
                <a:latin typeface="Times New Roman" pitchFamily="18" charset="0"/>
                <a:cs typeface="Times New Roman" pitchFamily="18" charset="0"/>
              </a:rPr>
              <a:t>Two ways to test </a:t>
            </a:r>
            <a:r>
              <a:rPr lang="en-GB" sz="1400" smtClean="0">
                <a:latin typeface="Times New Roman" pitchFamily="18" charset="0"/>
              </a:rPr>
              <a:t>Heckschler-Ohlin Theorems. </a:t>
            </a:r>
            <a:r>
              <a:rPr lang="en-GB" sz="1400" b="1" smtClean="0">
                <a:latin typeface="Times New Roman" pitchFamily="18" charset="0"/>
              </a:rPr>
              <a:t>Factor Content</a:t>
            </a:r>
            <a:r>
              <a:rPr lang="en-GB" sz="1400" smtClean="0">
                <a:latin typeface="Times New Roman" pitchFamily="18" charset="0"/>
              </a:rPr>
              <a:t> -</a:t>
            </a:r>
            <a:r>
              <a:rPr lang="en-GB" sz="1400" b="1" i="1" smtClean="0">
                <a:latin typeface="Times New Roman" pitchFamily="18" charset="0"/>
              </a:rPr>
              <a:t> </a:t>
            </a:r>
            <a:r>
              <a:rPr lang="en-GB" sz="1400" smtClean="0">
                <a:latin typeface="Times New Roman" pitchFamily="18" charset="0"/>
                <a:cs typeface="Times New Roman" pitchFamily="18" charset="0"/>
              </a:rPr>
              <a:t>by Leontief measures </a:t>
            </a:r>
            <a:r>
              <a:rPr lang="en-GB" sz="1400" smtClean="0">
                <a:solidFill>
                  <a:srgbClr val="FF0000"/>
                </a:solidFill>
                <a:latin typeface="Times New Roman" pitchFamily="18" charset="0"/>
                <a:cs typeface="Times New Roman" pitchFamily="18" charset="0"/>
              </a:rPr>
              <a:t>amount of labour </a:t>
            </a:r>
            <a:r>
              <a:rPr lang="en-GB" sz="1400" smtClean="0">
                <a:latin typeface="Times New Roman" pitchFamily="18" charset="0"/>
                <a:cs typeface="Times New Roman" pitchFamily="18" charset="0"/>
              </a:rPr>
              <a:t>and capital required to produce a region’s exports. Compares this with amount the importing region would need to use if it were to substitute for imports. If the theorem is correct then a </a:t>
            </a:r>
            <a:r>
              <a:rPr lang="en-GB" sz="1400" smtClean="0">
                <a:solidFill>
                  <a:srgbClr val="FF0000"/>
                </a:solidFill>
                <a:latin typeface="Times New Roman" pitchFamily="18" charset="0"/>
                <a:cs typeface="Times New Roman" pitchFamily="18" charset="0"/>
              </a:rPr>
              <a:t>labour abundant region’s exports will have more labour</a:t>
            </a:r>
            <a:r>
              <a:rPr lang="en-GB" sz="1400" smtClean="0">
                <a:latin typeface="Times New Roman" pitchFamily="18" charset="0"/>
                <a:cs typeface="Times New Roman" pitchFamily="18" charset="0"/>
              </a:rPr>
              <a:t> and less capital than the import substituting region would need to use.</a:t>
            </a:r>
          </a:p>
          <a:p>
            <a:pPr algn="just"/>
            <a:r>
              <a:rPr lang="en-GB" sz="1400" b="1" smtClean="0">
                <a:latin typeface="Times New Roman" pitchFamily="18" charset="0"/>
              </a:rPr>
              <a:t>Commodity version</a:t>
            </a:r>
            <a:r>
              <a:rPr lang="en-GB" sz="1400" smtClean="0">
                <a:latin typeface="Times New Roman" pitchFamily="18" charset="0"/>
              </a:rPr>
              <a:t> -</a:t>
            </a:r>
            <a:r>
              <a:rPr lang="en-GB" sz="1400" smtClean="0">
                <a:latin typeface="Times New Roman" pitchFamily="18" charset="0"/>
                <a:cs typeface="Times New Roman" pitchFamily="18" charset="0"/>
              </a:rPr>
              <a:t> involves a direct check on whether a region does specialise in production and export of commodities which intensively use the factor that is locally abundant. There are four steps to the test:</a:t>
            </a:r>
          </a:p>
          <a:p>
            <a:pPr algn="just"/>
            <a:r>
              <a:rPr lang="en-GB" sz="1400" smtClean="0">
                <a:latin typeface="Times New Roman" pitchFamily="18" charset="0"/>
                <a:cs typeface="Times New Roman" pitchFamily="18" charset="0"/>
              </a:rPr>
              <a:t>Identify the abundant factor</a:t>
            </a:r>
          </a:p>
          <a:p>
            <a:pPr algn="just"/>
            <a:r>
              <a:rPr lang="en-GB" sz="1400" smtClean="0">
                <a:latin typeface="Times New Roman" pitchFamily="18" charset="0"/>
                <a:cs typeface="Times New Roman" pitchFamily="18" charset="0"/>
              </a:rPr>
              <a:t>Measure the capital intensity of production in each local industry</a:t>
            </a:r>
          </a:p>
          <a:p>
            <a:pPr algn="just"/>
            <a:r>
              <a:rPr lang="en-GB" sz="1400" smtClean="0">
                <a:latin typeface="Times New Roman" pitchFamily="18" charset="0"/>
                <a:cs typeface="Times New Roman" pitchFamily="18" charset="0"/>
              </a:rPr>
              <a:t>Measure the extent to which a region specialises in the products of each of its industries</a:t>
            </a:r>
          </a:p>
          <a:p>
            <a:pPr algn="just"/>
            <a:r>
              <a:rPr lang="en-GB" sz="1400" smtClean="0">
                <a:latin typeface="Times New Roman" pitchFamily="18" charset="0"/>
                <a:cs typeface="Times New Roman" pitchFamily="18" charset="0"/>
              </a:rPr>
              <a:t>Test the predictions of the theory – do labour abundant regions specialise in labour intensive industries</a:t>
            </a:r>
          </a:p>
          <a:p>
            <a:endParaRPr lang="en-GB" sz="1400" smtClean="0">
              <a:latin typeface="Times New Roman" pitchFamily="18" charset="0"/>
            </a:endParaRPr>
          </a:p>
          <a:p>
            <a:endParaRPr lang="en-GB" sz="1400"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7"/>
          <p:cNvSpPr>
            <a:spLocks noGrp="1" noChangeArrowheads="1"/>
          </p:cNvSpPr>
          <p:nvPr>
            <p:ph type="sldNum" sz="quarter" idx="5"/>
          </p:nvPr>
        </p:nvSpPr>
        <p:spPr>
          <a:noFill/>
        </p:spPr>
        <p:txBody>
          <a:bodyPr/>
          <a:lstStyle/>
          <a:p>
            <a:pPr>
              <a:buFont typeface="Monotype Sorts"/>
              <a:buNone/>
            </a:pPr>
            <a:fld id="{BEA54BEB-CC0B-4E40-949E-F119E4DDC9BF}" type="slidenum">
              <a:rPr lang="en-GB" smtClean="0">
                <a:latin typeface="Times New Roman" pitchFamily="18" charset="0"/>
                <a:cs typeface="Arial" charset="0"/>
              </a:rPr>
              <a:pPr>
                <a:buFont typeface="Monotype Sorts"/>
                <a:buNone/>
              </a:pPr>
              <a:t>9</a:t>
            </a:fld>
            <a:endParaRPr lang="en-GB" smtClean="0">
              <a:latin typeface="Times New Roman" pitchFamily="18" charset="0"/>
              <a:cs typeface="Arial" charset="0"/>
            </a:endParaRPr>
          </a:p>
        </p:txBody>
      </p:sp>
      <p:sp>
        <p:nvSpPr>
          <p:cNvPr id="104450" name="Rectangle 2"/>
          <p:cNvSpPr>
            <a:spLocks noGrp="1" noRot="1" noChangeAspect="1" noChangeArrowheads="1" noTextEdit="1"/>
          </p:cNvSpPr>
          <p:nvPr>
            <p:ph type="sldImg"/>
          </p:nvPr>
        </p:nvSpPr>
        <p:spPr>
          <a:xfrm>
            <a:off x="928688" y="757238"/>
            <a:ext cx="4845050" cy="3633787"/>
          </a:xfrm>
          <a:ln/>
        </p:spPr>
      </p:sp>
      <p:sp>
        <p:nvSpPr>
          <p:cNvPr id="104451" name="Rectangle 3"/>
          <p:cNvSpPr>
            <a:spLocks noGrp="1" noChangeArrowheads="1"/>
          </p:cNvSpPr>
          <p:nvPr>
            <p:ph type="body" idx="1"/>
          </p:nvPr>
        </p:nvSpPr>
        <p:spPr>
          <a:xfrm>
            <a:off x="455613" y="4619625"/>
            <a:ext cx="5865812" cy="4392613"/>
          </a:xfrm>
          <a:noFill/>
          <a:ln/>
        </p:spPr>
        <p:txBody>
          <a:bodyPr/>
          <a:lstStyle/>
          <a:p>
            <a:pPr>
              <a:lnSpc>
                <a:spcPct val="90000"/>
              </a:lnSpc>
            </a:pPr>
            <a:r>
              <a:rPr lang="en-GB" b="1" smtClean="0">
                <a:latin typeface="Times New Roman" pitchFamily="18" charset="0"/>
                <a:sym typeface="WP Greek Courier"/>
              </a:rPr>
              <a:t>Relaxing the assumptions</a:t>
            </a:r>
          </a:p>
          <a:p>
            <a:pPr>
              <a:lnSpc>
                <a:spcPct val="90000"/>
              </a:lnSpc>
            </a:pPr>
            <a:r>
              <a:rPr lang="en-GB" b="1" smtClean="0">
                <a:latin typeface="Times New Roman" pitchFamily="18" charset="0"/>
                <a:cs typeface="Times New Roman" pitchFamily="18" charset="0"/>
                <a:sym typeface="WP Greek Courier"/>
              </a:rPr>
              <a:t>BOX</a:t>
            </a:r>
            <a:r>
              <a:rPr lang="en-GB" smtClean="0">
                <a:latin typeface="Times New Roman" pitchFamily="18" charset="0"/>
                <a:cs typeface="Times New Roman" pitchFamily="18" charset="0"/>
                <a:sym typeface="WP Greek Courier"/>
              </a:rPr>
              <a:t>- Natural resources are introduced as a factor in their own right, improves model</a:t>
            </a:r>
            <a:r>
              <a:rPr lang="en-GB" b="1" i="1" smtClean="0">
                <a:latin typeface="Times New Roman" pitchFamily="18" charset="0"/>
                <a:sym typeface="WP Greek Courier"/>
              </a:rPr>
              <a:t> </a:t>
            </a:r>
          </a:p>
          <a:p>
            <a:pPr>
              <a:lnSpc>
                <a:spcPct val="90000"/>
              </a:lnSpc>
            </a:pPr>
            <a:r>
              <a:rPr lang="en-GB" smtClean="0">
                <a:latin typeface="Times New Roman" pitchFamily="18" charset="0"/>
                <a:cs typeface="Times New Roman" pitchFamily="18" charset="0"/>
                <a:sym typeface="WP Greek Courier"/>
              </a:rPr>
              <a:t>Secondly, by relaxing the factor quality assumption and including human capital (skills), A&amp;T suggest that regions with more skilled labour specialise in skill-intensive industries. </a:t>
            </a:r>
          </a:p>
          <a:p>
            <a:pPr>
              <a:lnSpc>
                <a:spcPct val="90000"/>
              </a:lnSpc>
            </a:pPr>
            <a:r>
              <a:rPr lang="en-GB" smtClean="0">
                <a:latin typeface="Times New Roman" pitchFamily="18" charset="0"/>
                <a:cs typeface="Times New Roman" pitchFamily="18" charset="0"/>
                <a:sym typeface="WP Greek Courier"/>
              </a:rPr>
              <a:t>Relaxation of the strong factor intensities assumption (factor reversal), if a commodity switches from labour to capital intensity above a certain relative price then regional comparative advantage changes if there are significant regional variations in factor prices. Constant returns to scale may not be realistic can have increasing returns through agglomeration and local economies of scale.</a:t>
            </a:r>
          </a:p>
          <a:p>
            <a:pPr>
              <a:lnSpc>
                <a:spcPct val="80000"/>
              </a:lnSpc>
            </a:pPr>
            <a:r>
              <a:rPr lang="en-GB" smtClean="0">
                <a:latin typeface="Times New Roman" pitchFamily="18" charset="0"/>
                <a:cs typeface="Times New Roman" pitchFamily="18" charset="0"/>
                <a:sym typeface="WP Greek Courier"/>
              </a:rPr>
              <a:t>Factors are free to migrate.</a:t>
            </a:r>
          </a:p>
          <a:p>
            <a:pPr>
              <a:lnSpc>
                <a:spcPct val="80000"/>
              </a:lnSpc>
            </a:pPr>
            <a:r>
              <a:rPr lang="en-GB" smtClean="0">
                <a:latin typeface="Times New Roman" pitchFamily="18" charset="0"/>
              </a:rPr>
              <a:t>If there is </a:t>
            </a:r>
            <a:r>
              <a:rPr lang="en-GB" u="sng" smtClean="0">
                <a:latin typeface="Times New Roman" pitchFamily="18" charset="0"/>
              </a:rPr>
              <a:t>full</a:t>
            </a:r>
            <a:r>
              <a:rPr lang="en-GB" smtClean="0">
                <a:latin typeface="Times New Roman" pitchFamily="18" charset="0"/>
              </a:rPr>
              <a:t> factor mobility then the Hecksher-Ohlin model breaks down. You cannot predict trade specialisation because OUT-migration will erode factor abundance.</a:t>
            </a:r>
          </a:p>
          <a:p>
            <a:pPr>
              <a:lnSpc>
                <a:spcPct val="80000"/>
              </a:lnSpc>
              <a:spcBef>
                <a:spcPct val="25000"/>
              </a:spcBef>
              <a:buClr>
                <a:srgbClr val="FF0066"/>
              </a:buClr>
              <a:buFont typeface="Wingdings" pitchFamily="2" charset="2"/>
              <a:buNone/>
            </a:pPr>
            <a:r>
              <a:rPr lang="en-GB" smtClean="0">
                <a:latin typeface="Times New Roman" pitchFamily="18" charset="0"/>
              </a:rPr>
              <a:t>In earlier example when trade takes place North specialises in Wheat and South in cars (As production of the commodity in which the region does not have a competitive advantage occurs, </a:t>
            </a:r>
            <a:r>
              <a:rPr lang="en-GB" b="1" smtClean="0">
                <a:solidFill>
                  <a:srgbClr val="FF0000"/>
                </a:solidFill>
                <a:latin typeface="Times New Roman" pitchFamily="18" charset="0"/>
              </a:rPr>
              <a:t>the north will release capital and south will release labour resources</a:t>
            </a:r>
            <a:r>
              <a:rPr lang="en-GB" smtClean="0">
                <a:latin typeface="Times New Roman" pitchFamily="18" charset="0"/>
              </a:rPr>
              <a:t>). Because both factors in each region are in fixed supply </a:t>
            </a:r>
            <a:r>
              <a:rPr lang="en-GB" b="1" smtClean="0">
                <a:latin typeface="Times New Roman" pitchFamily="18" charset="0"/>
              </a:rPr>
              <a:t>North will have to substitute K for L leading to a rise in its L/K ratio and the south will have to substitute L for K</a:t>
            </a:r>
            <a:r>
              <a:rPr lang="en-GB" smtClean="0">
                <a:latin typeface="Times New Roman" pitchFamily="18" charset="0"/>
              </a:rPr>
              <a:t>. The switch to wheat in north increases the price of L (relative to K) and in South price of L (relative to K) falls</a:t>
            </a:r>
          </a:p>
          <a:p>
            <a:pPr>
              <a:lnSpc>
                <a:spcPct val="80000"/>
              </a:lnSpc>
            </a:pPr>
            <a:r>
              <a:rPr lang="en-GB" smtClean="0">
                <a:solidFill>
                  <a:srgbClr val="FF0000"/>
                </a:solidFill>
                <a:latin typeface="Times New Roman" pitchFamily="18" charset="0"/>
                <a:cs typeface="Times New Roman" pitchFamily="18" charset="0"/>
              </a:rPr>
              <a:t>The factor price ratios in each region equate as does the commodity price ratio (F* and P* in Figure 8.3)</a:t>
            </a:r>
            <a:r>
              <a:rPr lang="en-GB" smtClean="0">
                <a:latin typeface="Times New Roman" pitchFamily="18" charset="0"/>
                <a:cs typeface="Times New Roman" pitchFamily="18" charset="0"/>
              </a:rPr>
              <a:t>. Even in the absence of factor migration, factor price differences narrow and commodity trade acts as a perfect substitute for factor mobility. The region with abundant labour and low wages (north) exports labour in two ways, (1) out-migration and (2) in the form of labour services embodied in the export goods. Thus trade acts as a substitute for migration by allowing a region to use its abundant factor intensively. This has two benefits:</a:t>
            </a:r>
          </a:p>
          <a:p>
            <a:pPr algn="just">
              <a:lnSpc>
                <a:spcPct val="80000"/>
              </a:lnSpc>
            </a:pPr>
            <a:r>
              <a:rPr lang="en-GB" smtClean="0">
                <a:latin typeface="Times New Roman" pitchFamily="18" charset="0"/>
                <a:cs typeface="Times New Roman" pitchFamily="18" charset="0"/>
              </a:rPr>
              <a:t>Factor prices are equalised (between regions). Trade specialisation is more efficient than autarky (self sufficiency) all regions gain from trade.</a:t>
            </a:r>
            <a:r>
              <a:rPr lang="en-GB" smtClean="0">
                <a:latin typeface="Times New Roman" pitchFamily="18" charset="0"/>
              </a:rPr>
              <a:t> </a:t>
            </a:r>
          </a:p>
          <a:p>
            <a:pPr>
              <a:lnSpc>
                <a:spcPct val="90000"/>
              </a:lnSpc>
              <a:spcBef>
                <a:spcPct val="25000"/>
              </a:spcBef>
            </a:pPr>
            <a:endParaRPr lang="en-GB"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Slide Number Placeholder 5"/>
          <p:cNvSpPr>
            <a:spLocks noGrp="1"/>
          </p:cNvSpPr>
          <p:nvPr>
            <p:ph type="sldNum" sz="quarter" idx="11"/>
          </p:nvPr>
        </p:nvSpPr>
        <p:spPr/>
        <p:txBody>
          <a:bodyPr/>
          <a:lstStyle>
            <a:lvl1pPr>
              <a:defRPr/>
            </a:lvl1pPr>
          </a:lstStyle>
          <a:p>
            <a:pPr>
              <a:defRPr/>
            </a:pPr>
            <a:fld id="{AA807042-AE76-4BAE-A475-569865BA877C}" type="slidenum">
              <a:rPr lang="en-GB"/>
              <a:pPr>
                <a:defRPr/>
              </a:pPr>
              <a:t>‹#›</a:t>
            </a:fld>
            <a:endParaRPr lang="en-GB">
              <a:latin typeface="Times New Roman"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Slide Number Placeholder 5"/>
          <p:cNvSpPr>
            <a:spLocks noGrp="1"/>
          </p:cNvSpPr>
          <p:nvPr>
            <p:ph type="sldNum" sz="quarter" idx="11"/>
          </p:nvPr>
        </p:nvSpPr>
        <p:spPr/>
        <p:txBody>
          <a:bodyPr/>
          <a:lstStyle>
            <a:lvl1pPr>
              <a:defRPr/>
            </a:lvl1pPr>
          </a:lstStyle>
          <a:p>
            <a:pPr>
              <a:defRPr/>
            </a:pPr>
            <a:fld id="{B6D3B0C0-7FAB-41CD-96A6-517123A1B042}" type="slidenum">
              <a:rPr lang="en-GB"/>
              <a:pPr>
                <a:defRPr/>
              </a:pPr>
              <a:t>‹#›</a:t>
            </a:fld>
            <a:endParaRPr lang="en-GB">
              <a:latin typeface="Times New Roman"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4800"/>
            <a:ext cx="19431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04800"/>
            <a:ext cx="56769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Slide Number Placeholder 5"/>
          <p:cNvSpPr>
            <a:spLocks noGrp="1"/>
          </p:cNvSpPr>
          <p:nvPr>
            <p:ph type="sldNum" sz="quarter" idx="11"/>
          </p:nvPr>
        </p:nvSpPr>
        <p:spPr/>
        <p:txBody>
          <a:bodyPr/>
          <a:lstStyle>
            <a:lvl1pPr>
              <a:defRPr/>
            </a:lvl1pPr>
          </a:lstStyle>
          <a:p>
            <a:pPr>
              <a:defRPr/>
            </a:pPr>
            <a:fld id="{3B1505CF-2356-4510-94D4-6121BADDC3D4}" type="slidenum">
              <a:rPr lang="en-GB"/>
              <a:pPr>
                <a:defRPr/>
              </a:pPr>
              <a:t>‹#›</a:t>
            </a:fld>
            <a:endParaRPr lang="en-GB">
              <a:latin typeface="Times New Roman"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6"/>
          <p:cNvSpPr>
            <a:spLocks noGrp="1"/>
          </p:cNvSpPr>
          <p:nvPr>
            <p:ph type="dt" sz="half" idx="10"/>
          </p:nvPr>
        </p:nvSpPr>
        <p:spPr/>
        <p:txBody>
          <a:bodyPr/>
          <a:lstStyle>
            <a:lvl1pPr>
              <a:defRPr/>
            </a:lvl1pPr>
          </a:lstStyle>
          <a:p>
            <a:pPr>
              <a:defRPr/>
            </a:pPr>
            <a:endParaRPr lang="en-GB"/>
          </a:p>
        </p:txBody>
      </p:sp>
      <p:sp>
        <p:nvSpPr>
          <p:cNvPr id="5" name="Slide Number Placeholder 7"/>
          <p:cNvSpPr>
            <a:spLocks noGrp="1"/>
          </p:cNvSpPr>
          <p:nvPr>
            <p:ph type="sldNum" sz="quarter" idx="11"/>
          </p:nvPr>
        </p:nvSpPr>
        <p:spPr/>
        <p:txBody>
          <a:bodyPr/>
          <a:lstStyle>
            <a:lvl1pPr>
              <a:defRPr smtClean="0"/>
            </a:lvl1pPr>
          </a:lstStyle>
          <a:p>
            <a:pPr>
              <a:defRPr/>
            </a:pPr>
            <a:fld id="{76039BC7-76D9-4EA4-AA14-DA5610F6EDC5}"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Slide Number Placeholder 5"/>
          <p:cNvSpPr>
            <a:spLocks noGrp="1"/>
          </p:cNvSpPr>
          <p:nvPr>
            <p:ph type="sldNum" sz="quarter" idx="11"/>
          </p:nvPr>
        </p:nvSpPr>
        <p:spPr/>
        <p:txBody>
          <a:bodyPr/>
          <a:lstStyle>
            <a:lvl1pPr>
              <a:defRPr/>
            </a:lvl1pPr>
          </a:lstStyle>
          <a:p>
            <a:pPr>
              <a:defRPr/>
            </a:pPr>
            <a:fld id="{8B6B82C7-1C66-4F1E-B6AD-BE92607E0A4A}" type="slidenum">
              <a:rPr lang="en-GB"/>
              <a:pPr>
                <a:defRPr/>
              </a:pPr>
              <a:t>‹#›</a:t>
            </a:fld>
            <a:endParaRPr lang="en-GB">
              <a:latin typeface="Times New Roman"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GB"/>
          </a:p>
        </p:txBody>
      </p:sp>
      <p:sp>
        <p:nvSpPr>
          <p:cNvPr id="6" name="Slide Number Placeholder 6"/>
          <p:cNvSpPr>
            <a:spLocks noGrp="1"/>
          </p:cNvSpPr>
          <p:nvPr>
            <p:ph type="sldNum" sz="quarter" idx="11"/>
          </p:nvPr>
        </p:nvSpPr>
        <p:spPr/>
        <p:txBody>
          <a:bodyPr/>
          <a:lstStyle>
            <a:lvl1pPr>
              <a:defRPr/>
            </a:lvl1pPr>
          </a:lstStyle>
          <a:p>
            <a:pPr>
              <a:defRPr/>
            </a:pPr>
            <a:fld id="{6616857A-1E01-4162-B0BB-3BFADB16E6D9}" type="slidenum">
              <a:rPr lang="en-GB"/>
              <a:pPr>
                <a:defRPr/>
              </a:pPr>
              <a:t>‹#›</a:t>
            </a:fld>
            <a:endParaRPr lang="en-GB">
              <a:latin typeface="Times New Roman"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endParaRPr lang="en-GB"/>
          </a:p>
        </p:txBody>
      </p:sp>
      <p:sp>
        <p:nvSpPr>
          <p:cNvPr id="8" name="Slide Number Placeholder 8"/>
          <p:cNvSpPr>
            <a:spLocks noGrp="1"/>
          </p:cNvSpPr>
          <p:nvPr>
            <p:ph type="sldNum" sz="quarter" idx="11"/>
          </p:nvPr>
        </p:nvSpPr>
        <p:spPr/>
        <p:txBody>
          <a:bodyPr/>
          <a:lstStyle>
            <a:lvl1pPr>
              <a:defRPr/>
            </a:lvl1pPr>
          </a:lstStyle>
          <a:p>
            <a:pPr>
              <a:defRPr/>
            </a:pPr>
            <a:fld id="{1AE82EAA-A7BC-4CBD-8499-084DA03080F6}" type="slidenum">
              <a:rPr lang="en-GB"/>
              <a:pPr>
                <a:defRPr/>
              </a:pPr>
              <a:t>‹#›</a:t>
            </a:fld>
            <a:endParaRPr lang="en-GB">
              <a:latin typeface="Times New Roman"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endParaRPr lang="en-GB"/>
          </a:p>
        </p:txBody>
      </p:sp>
      <p:sp>
        <p:nvSpPr>
          <p:cNvPr id="4" name="Slide Number Placeholder 4"/>
          <p:cNvSpPr>
            <a:spLocks noGrp="1"/>
          </p:cNvSpPr>
          <p:nvPr>
            <p:ph type="sldNum" sz="quarter" idx="11"/>
          </p:nvPr>
        </p:nvSpPr>
        <p:spPr/>
        <p:txBody>
          <a:bodyPr/>
          <a:lstStyle>
            <a:lvl1pPr>
              <a:defRPr/>
            </a:lvl1pPr>
          </a:lstStyle>
          <a:p>
            <a:pPr>
              <a:defRPr/>
            </a:pPr>
            <a:fld id="{1F9FFBDC-F9BA-498D-9B9E-46F2D9D9E55A}" type="slidenum">
              <a:rPr lang="en-GB"/>
              <a:pPr>
                <a:defRPr/>
              </a:pPr>
              <a:t>‹#›</a:t>
            </a:fld>
            <a:endParaRPr lang="en-GB">
              <a:latin typeface="Times New Roman"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GB"/>
          </a:p>
        </p:txBody>
      </p:sp>
      <p:sp>
        <p:nvSpPr>
          <p:cNvPr id="3" name="Slide Number Placeholder 3"/>
          <p:cNvSpPr>
            <a:spLocks noGrp="1"/>
          </p:cNvSpPr>
          <p:nvPr>
            <p:ph type="sldNum" sz="quarter" idx="11"/>
          </p:nvPr>
        </p:nvSpPr>
        <p:spPr/>
        <p:txBody>
          <a:bodyPr/>
          <a:lstStyle>
            <a:lvl1pPr>
              <a:defRPr/>
            </a:lvl1pPr>
          </a:lstStyle>
          <a:p>
            <a:pPr>
              <a:defRPr/>
            </a:pPr>
            <a:fld id="{641F5B50-EF01-481C-9E35-3B36F8B8FC8D}" type="slidenum">
              <a:rPr lang="en-GB"/>
              <a:pPr>
                <a:defRPr/>
              </a:pPr>
              <a:t>‹#›</a:t>
            </a:fld>
            <a:endParaRPr lang="en-GB">
              <a:latin typeface="Times New Roman"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GB"/>
          </a:p>
        </p:txBody>
      </p:sp>
      <p:sp>
        <p:nvSpPr>
          <p:cNvPr id="6" name="Slide Number Placeholder 6"/>
          <p:cNvSpPr>
            <a:spLocks noGrp="1"/>
          </p:cNvSpPr>
          <p:nvPr>
            <p:ph type="sldNum" sz="quarter" idx="11"/>
          </p:nvPr>
        </p:nvSpPr>
        <p:spPr/>
        <p:txBody>
          <a:bodyPr/>
          <a:lstStyle>
            <a:lvl1pPr>
              <a:defRPr/>
            </a:lvl1pPr>
          </a:lstStyle>
          <a:p>
            <a:pPr>
              <a:defRPr/>
            </a:pPr>
            <a:fld id="{3E102BF2-8B4B-43F9-8EB3-8D0BB2CABAC9}" type="slidenum">
              <a:rPr lang="en-GB"/>
              <a:pPr>
                <a:defRPr/>
              </a:pPr>
              <a:t>‹#›</a:t>
            </a:fld>
            <a:endParaRPr lang="en-GB">
              <a:latin typeface="Times New Roman"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GB"/>
          </a:p>
        </p:txBody>
      </p:sp>
      <p:sp>
        <p:nvSpPr>
          <p:cNvPr id="6" name="Slide Number Placeholder 6"/>
          <p:cNvSpPr>
            <a:spLocks noGrp="1"/>
          </p:cNvSpPr>
          <p:nvPr>
            <p:ph type="sldNum" sz="quarter" idx="11"/>
          </p:nvPr>
        </p:nvSpPr>
        <p:spPr/>
        <p:txBody>
          <a:bodyPr/>
          <a:lstStyle>
            <a:lvl1pPr>
              <a:defRPr/>
            </a:lvl1pPr>
          </a:lstStyle>
          <a:p>
            <a:pPr>
              <a:defRPr/>
            </a:pPr>
            <a:fld id="{D56A97B5-2F7F-4D8C-AD30-5EA1E95C1BE3}" type="slidenum">
              <a:rPr lang="en-GB"/>
              <a:pPr>
                <a:defRPr/>
              </a:pPr>
              <a:t>‹#›</a:t>
            </a:fld>
            <a:endParaRPr lang="en-GB">
              <a:latin typeface="Times New Roman"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3048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20836"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a:latin typeface="+mn-lt"/>
                <a:cs typeface="+mn-cs"/>
              </a:defRPr>
            </a:lvl1pPr>
          </a:lstStyle>
          <a:p>
            <a:pPr>
              <a:defRPr/>
            </a:pPr>
            <a:endParaRPr lang="en-GB"/>
          </a:p>
        </p:txBody>
      </p:sp>
      <p:sp>
        <p:nvSpPr>
          <p:cNvPr id="120837" name="Rectangle 5"/>
          <p:cNvSpPr>
            <a:spLocks noGrp="1" noChangeArrowheads="1"/>
          </p:cNvSpPr>
          <p:nvPr>
            <p:ph type="ftr" sz="quarter" idx="3"/>
          </p:nvPr>
        </p:nvSpPr>
        <p:spPr bwMode="auto">
          <a:xfrm>
            <a:off x="2590800" y="6248400"/>
            <a:ext cx="3962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i="1" dirty="0" smtClean="0">
                <a:solidFill>
                  <a:srgbClr val="339966"/>
                </a:solidFill>
                <a:latin typeface="Book Antiqua" pitchFamily="18" charset="0"/>
                <a:cs typeface="Times New Roman" charset="0"/>
              </a:defRPr>
            </a:lvl1pPr>
          </a:lstStyle>
          <a:p>
            <a:pPr>
              <a:defRPr/>
            </a:pPr>
            <a:r>
              <a:rPr lang="en-GB"/>
              <a:t>Regional and Local Economic Analysis (RALE) Lecture slides – Lecture 4b</a:t>
            </a:r>
            <a:endParaRPr lang="en-GB"/>
          </a:p>
        </p:txBody>
      </p:sp>
      <p:sp>
        <p:nvSpPr>
          <p:cNvPr id="120838"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atin typeface="+mn-lt"/>
                <a:cs typeface="+mn-cs"/>
              </a:defRPr>
            </a:lvl1pPr>
          </a:lstStyle>
          <a:p>
            <a:pPr>
              <a:defRPr/>
            </a:pPr>
            <a:fld id="{1D8B316A-600B-4D0E-8D97-349DE8857BE4}" type="slidenum">
              <a:rPr lang="en-GB"/>
              <a:pPr>
                <a:defRPr/>
              </a:pPr>
              <a:t>‹#›</a:t>
            </a:fld>
            <a:endParaRPr lang="en-GB"/>
          </a:p>
        </p:txBody>
      </p:sp>
      <p:pic>
        <p:nvPicPr>
          <p:cNvPr id="1031" name="Picture 7" descr="C:\WINDOWS\DESKTOP\powerpoint logos\portilogo_big_purple_white_100.gif"/>
          <p:cNvPicPr>
            <a:picLocks noChangeAspect="1" noChangeArrowheads="1"/>
          </p:cNvPicPr>
          <p:nvPr/>
        </p:nvPicPr>
        <p:blipFill>
          <a:blip r:embed="rId13"/>
          <a:srcRect/>
          <a:stretch>
            <a:fillRect/>
          </a:stretch>
        </p:blipFill>
        <p:spPr bwMode="auto">
          <a:xfrm>
            <a:off x="7315200" y="533400"/>
            <a:ext cx="1219200" cy="889000"/>
          </a:xfrm>
          <a:prstGeom prst="rect">
            <a:avLst/>
          </a:prstGeom>
          <a:noFill/>
          <a:ln w="9525">
            <a:noFill/>
            <a:miter lim="800000"/>
            <a:headEnd/>
            <a:tailEnd/>
          </a:ln>
        </p:spPr>
      </p:pic>
      <p:sp>
        <p:nvSpPr>
          <p:cNvPr id="120842" name="Text Box 10"/>
          <p:cNvSpPr txBox="1">
            <a:spLocks noChangeArrowheads="1"/>
          </p:cNvSpPr>
          <p:nvPr userDrawn="1"/>
        </p:nvSpPr>
        <p:spPr bwMode="auto">
          <a:xfrm>
            <a:off x="1219200" y="533400"/>
            <a:ext cx="5791200" cy="457200"/>
          </a:xfrm>
          <a:prstGeom prst="rect">
            <a:avLst/>
          </a:prstGeom>
          <a:noFill/>
          <a:ln w="12700">
            <a:noFill/>
            <a:miter lim="800000"/>
            <a:headEnd type="none" w="sm" len="sm"/>
            <a:tailEnd type="none" w="sm" len="sm"/>
          </a:ln>
          <a:effectLst/>
        </p:spPr>
        <p:txBody>
          <a:bodyPr lIns="92075" tIns="46038" rIns="92075" bIns="46038">
            <a:spAutoFit/>
          </a:bodyPr>
          <a:lstStyle/>
          <a:p>
            <a:pPr eaLnBrk="0" hangingPunct="0">
              <a:spcBef>
                <a:spcPct val="50000"/>
              </a:spcBef>
              <a:defRPr/>
            </a:pPr>
            <a:endParaRPr lang="en-US">
              <a:latin typeface="Times New Roman" charset="0"/>
              <a:cs typeface="+mn-cs"/>
            </a:endParaRPr>
          </a:p>
        </p:txBody>
      </p:sp>
      <p:sp>
        <p:nvSpPr>
          <p:cNvPr id="120843" name="Text Box 11"/>
          <p:cNvSpPr txBox="1">
            <a:spLocks noChangeArrowheads="1"/>
          </p:cNvSpPr>
          <p:nvPr userDrawn="1"/>
        </p:nvSpPr>
        <p:spPr bwMode="auto">
          <a:xfrm>
            <a:off x="1071563" y="228600"/>
            <a:ext cx="5862637" cy="493713"/>
          </a:xfrm>
          <a:prstGeom prst="rect">
            <a:avLst/>
          </a:prstGeom>
          <a:noFill/>
          <a:ln w="12700">
            <a:noFill/>
            <a:miter lim="800000"/>
            <a:headEnd type="none" w="sm" len="sm"/>
            <a:tailEnd type="none" w="sm" len="sm"/>
          </a:ln>
          <a:effectLst/>
        </p:spPr>
        <p:txBody>
          <a:bodyPr lIns="92075" tIns="46038" rIns="92075" bIns="46038">
            <a:spAutoFit/>
          </a:bodyPr>
          <a:lstStyle/>
          <a:p>
            <a:pPr eaLnBrk="0" hangingPunct="0">
              <a:spcBef>
                <a:spcPct val="50000"/>
              </a:spcBef>
              <a:defRPr/>
            </a:pPr>
            <a:r>
              <a:rPr lang="en-GB" sz="2600" b="1" dirty="0">
                <a:solidFill>
                  <a:srgbClr val="660066"/>
                </a:solidFill>
                <a:latin typeface="Arial" charset="0"/>
                <a:cs typeface="+mn-cs"/>
              </a:rPr>
              <a:t>Local &amp; Regional </a:t>
            </a:r>
            <a:r>
              <a:rPr lang="en-GB" sz="2600" b="1" dirty="0">
                <a:solidFill>
                  <a:srgbClr val="660066"/>
                </a:solidFill>
                <a:latin typeface="Arial" charset="0"/>
                <a:cs typeface="+mn-cs"/>
              </a:rPr>
              <a:t>Economics</a:t>
            </a:r>
            <a:endParaRPr lang="en-GB" sz="2600" b="1" dirty="0">
              <a:solidFill>
                <a:srgbClr val="660066"/>
              </a:solidFill>
              <a:latin typeface="Arial" charset="0"/>
              <a:cs typeface="+mn-cs"/>
            </a:endParaRPr>
          </a:p>
        </p:txBody>
      </p:sp>
      <p:sp>
        <p:nvSpPr>
          <p:cNvPr id="120844" name="Line 12"/>
          <p:cNvSpPr>
            <a:spLocks noChangeShapeType="1"/>
          </p:cNvSpPr>
          <p:nvPr userDrawn="1"/>
        </p:nvSpPr>
        <p:spPr bwMode="auto">
          <a:xfrm>
            <a:off x="1066800" y="685800"/>
            <a:ext cx="5791200" cy="0"/>
          </a:xfrm>
          <a:prstGeom prst="line">
            <a:avLst/>
          </a:prstGeom>
          <a:noFill/>
          <a:ln w="76200" cmpd="tri">
            <a:solidFill>
              <a:srgbClr val="660066"/>
            </a:solidFill>
            <a:round/>
            <a:headEnd type="none" w="sm" len="sm"/>
            <a:tailEnd type="none" w="sm" len="sm"/>
          </a:ln>
          <a:effectLst/>
        </p:spPr>
        <p:txBody>
          <a:bodyPr wrap="none" lIns="92075" tIns="46038" rIns="92075" bIns="46038"/>
          <a:lstStyle/>
          <a:p>
            <a:pPr eaLnBrk="0" hangingPunct="0">
              <a:defRPr/>
            </a:pPr>
            <a:endParaRPr lang="en-US">
              <a:latin typeface="Times New Roman" charset="0"/>
              <a:cs typeface="+mn-cs"/>
            </a:endParaRPr>
          </a:p>
        </p:txBody>
      </p:sp>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hf hdr="0" dt="0"/>
  <p:txStyles>
    <p:titleStyle>
      <a:lvl1pPr algn="l" rtl="0" eaLnBrk="0" fontAlgn="base" hangingPunct="0">
        <a:spcBef>
          <a:spcPct val="0"/>
        </a:spcBef>
        <a:spcAft>
          <a:spcPct val="0"/>
        </a:spcAft>
        <a:defRPr sz="3600" b="1">
          <a:solidFill>
            <a:srgbClr val="630063"/>
          </a:solidFill>
          <a:latin typeface="+mj-lt"/>
          <a:ea typeface="+mj-ea"/>
          <a:cs typeface="+mj-cs"/>
        </a:defRPr>
      </a:lvl1pPr>
      <a:lvl2pPr algn="l" rtl="0" eaLnBrk="0" fontAlgn="base" hangingPunct="0">
        <a:spcBef>
          <a:spcPct val="0"/>
        </a:spcBef>
        <a:spcAft>
          <a:spcPct val="0"/>
        </a:spcAft>
        <a:defRPr sz="3600" b="1">
          <a:solidFill>
            <a:srgbClr val="630063"/>
          </a:solidFill>
          <a:latin typeface="Arial" charset="0"/>
        </a:defRPr>
      </a:lvl2pPr>
      <a:lvl3pPr algn="l" rtl="0" eaLnBrk="0" fontAlgn="base" hangingPunct="0">
        <a:spcBef>
          <a:spcPct val="0"/>
        </a:spcBef>
        <a:spcAft>
          <a:spcPct val="0"/>
        </a:spcAft>
        <a:defRPr sz="3600" b="1">
          <a:solidFill>
            <a:srgbClr val="630063"/>
          </a:solidFill>
          <a:latin typeface="Arial" charset="0"/>
        </a:defRPr>
      </a:lvl3pPr>
      <a:lvl4pPr algn="l" rtl="0" eaLnBrk="0" fontAlgn="base" hangingPunct="0">
        <a:spcBef>
          <a:spcPct val="0"/>
        </a:spcBef>
        <a:spcAft>
          <a:spcPct val="0"/>
        </a:spcAft>
        <a:defRPr sz="3600" b="1">
          <a:solidFill>
            <a:srgbClr val="630063"/>
          </a:solidFill>
          <a:latin typeface="Arial" charset="0"/>
        </a:defRPr>
      </a:lvl4pPr>
      <a:lvl5pPr algn="l" rtl="0" eaLnBrk="0" fontAlgn="base" hangingPunct="0">
        <a:spcBef>
          <a:spcPct val="0"/>
        </a:spcBef>
        <a:spcAft>
          <a:spcPct val="0"/>
        </a:spcAft>
        <a:defRPr sz="3600" b="1">
          <a:solidFill>
            <a:srgbClr val="630063"/>
          </a:solidFill>
          <a:latin typeface="Arial" charset="0"/>
        </a:defRPr>
      </a:lvl5pPr>
      <a:lvl6pPr marL="457200" algn="l" rtl="0" eaLnBrk="0" fontAlgn="base" hangingPunct="0">
        <a:spcBef>
          <a:spcPct val="0"/>
        </a:spcBef>
        <a:spcAft>
          <a:spcPct val="0"/>
        </a:spcAft>
        <a:defRPr sz="3600" b="1">
          <a:solidFill>
            <a:srgbClr val="630063"/>
          </a:solidFill>
          <a:latin typeface="Arial" charset="0"/>
        </a:defRPr>
      </a:lvl6pPr>
      <a:lvl7pPr marL="914400" algn="l" rtl="0" eaLnBrk="0" fontAlgn="base" hangingPunct="0">
        <a:spcBef>
          <a:spcPct val="0"/>
        </a:spcBef>
        <a:spcAft>
          <a:spcPct val="0"/>
        </a:spcAft>
        <a:defRPr sz="3600" b="1">
          <a:solidFill>
            <a:srgbClr val="630063"/>
          </a:solidFill>
          <a:latin typeface="Arial" charset="0"/>
        </a:defRPr>
      </a:lvl7pPr>
      <a:lvl8pPr marL="1371600" algn="l" rtl="0" eaLnBrk="0" fontAlgn="base" hangingPunct="0">
        <a:spcBef>
          <a:spcPct val="0"/>
        </a:spcBef>
        <a:spcAft>
          <a:spcPct val="0"/>
        </a:spcAft>
        <a:defRPr sz="3600" b="1">
          <a:solidFill>
            <a:srgbClr val="630063"/>
          </a:solidFill>
          <a:latin typeface="Arial" charset="0"/>
        </a:defRPr>
      </a:lvl8pPr>
      <a:lvl9pPr marL="1828800" algn="l" rtl="0" eaLnBrk="0" fontAlgn="base" hangingPunct="0">
        <a:spcBef>
          <a:spcPct val="0"/>
        </a:spcBef>
        <a:spcAft>
          <a:spcPct val="0"/>
        </a:spcAft>
        <a:defRPr sz="3600" b="1">
          <a:solidFill>
            <a:srgbClr val="630063"/>
          </a:solidFill>
          <a:latin typeface="Arial" charset="0"/>
        </a:defRPr>
      </a:lvl9pPr>
    </p:titleStyle>
    <p:bodyStyle>
      <a:lvl1pPr marL="342900" indent="-342900" algn="l" rtl="0" eaLnBrk="0" fontAlgn="base" hangingPunct="0">
        <a:spcBef>
          <a:spcPct val="20000"/>
        </a:spcBef>
        <a:spcAft>
          <a:spcPct val="0"/>
        </a:spcAft>
        <a:buFont typeface="Wingdings" pitchFamily="2" charset="2"/>
        <a:buChar char="n"/>
        <a:defRPr sz="3200">
          <a:solidFill>
            <a:srgbClr val="630063"/>
          </a:solidFill>
          <a:latin typeface="+mn-lt"/>
          <a:ea typeface="+mn-ea"/>
          <a:cs typeface="+mn-cs"/>
        </a:defRPr>
      </a:lvl1pPr>
      <a:lvl2pPr marL="742950" indent="-285750" algn="l" rtl="0" eaLnBrk="0" fontAlgn="base" hangingPunct="0">
        <a:spcBef>
          <a:spcPct val="20000"/>
        </a:spcBef>
        <a:spcAft>
          <a:spcPct val="0"/>
        </a:spcAft>
        <a:buSzPct val="90000"/>
        <a:buFont typeface="Wingdings" pitchFamily="2" charset="2"/>
        <a:buChar char="n"/>
        <a:defRPr sz="2800">
          <a:solidFill>
            <a:srgbClr val="630063"/>
          </a:solidFill>
          <a:latin typeface="+mn-lt"/>
        </a:defRPr>
      </a:lvl2pPr>
      <a:lvl3pPr marL="1143000" indent="-228600" algn="l" rtl="0" eaLnBrk="0" fontAlgn="base" hangingPunct="0">
        <a:spcBef>
          <a:spcPct val="20000"/>
        </a:spcBef>
        <a:spcAft>
          <a:spcPct val="0"/>
        </a:spcAft>
        <a:buSzPct val="80000"/>
        <a:buFont typeface="Wingdings" pitchFamily="2" charset="2"/>
        <a:buChar char="n"/>
        <a:defRPr sz="2400">
          <a:solidFill>
            <a:srgbClr val="630063"/>
          </a:solidFill>
          <a:latin typeface="+mn-lt"/>
        </a:defRPr>
      </a:lvl3pPr>
      <a:lvl4pPr marL="1600200" indent="-228600" algn="l" rtl="0" eaLnBrk="0" fontAlgn="base" hangingPunct="0">
        <a:spcBef>
          <a:spcPct val="20000"/>
        </a:spcBef>
        <a:spcAft>
          <a:spcPct val="0"/>
        </a:spcAft>
        <a:buSzPct val="70000"/>
        <a:buFont typeface="Wingdings" pitchFamily="2" charset="2"/>
        <a:buChar char="n"/>
        <a:defRPr sz="2000">
          <a:solidFill>
            <a:srgbClr val="630063"/>
          </a:solidFill>
          <a:latin typeface="+mn-lt"/>
        </a:defRPr>
      </a:lvl4pPr>
      <a:lvl5pPr marL="2057400" indent="-228600" algn="l" rtl="0" eaLnBrk="0" fontAlgn="base" hangingPunct="0">
        <a:spcBef>
          <a:spcPct val="20000"/>
        </a:spcBef>
        <a:spcAft>
          <a:spcPct val="0"/>
        </a:spcAft>
        <a:buSzPct val="60000"/>
        <a:buFont typeface="Wingdings" pitchFamily="2" charset="2"/>
        <a:buChar char="n"/>
        <a:defRPr sz="2000">
          <a:solidFill>
            <a:srgbClr val="630063"/>
          </a:solidFill>
          <a:latin typeface="+mn-lt"/>
        </a:defRPr>
      </a:lvl5pPr>
      <a:lvl6pPr marL="2514600" indent="-228600" algn="l" rtl="0" eaLnBrk="0" fontAlgn="base" hangingPunct="0">
        <a:spcBef>
          <a:spcPct val="20000"/>
        </a:spcBef>
        <a:spcAft>
          <a:spcPct val="0"/>
        </a:spcAft>
        <a:buSzPct val="60000"/>
        <a:buFont typeface="Wingdings" pitchFamily="2" charset="2"/>
        <a:buChar char="n"/>
        <a:defRPr sz="2000">
          <a:solidFill>
            <a:srgbClr val="630063"/>
          </a:solidFill>
          <a:latin typeface="+mn-lt"/>
        </a:defRPr>
      </a:lvl6pPr>
      <a:lvl7pPr marL="2971800" indent="-228600" algn="l" rtl="0" eaLnBrk="0" fontAlgn="base" hangingPunct="0">
        <a:spcBef>
          <a:spcPct val="20000"/>
        </a:spcBef>
        <a:spcAft>
          <a:spcPct val="0"/>
        </a:spcAft>
        <a:buSzPct val="60000"/>
        <a:buFont typeface="Wingdings" pitchFamily="2" charset="2"/>
        <a:buChar char="n"/>
        <a:defRPr sz="2000">
          <a:solidFill>
            <a:srgbClr val="630063"/>
          </a:solidFill>
          <a:latin typeface="+mn-lt"/>
        </a:defRPr>
      </a:lvl7pPr>
      <a:lvl8pPr marL="3429000" indent="-228600" algn="l" rtl="0" eaLnBrk="0" fontAlgn="base" hangingPunct="0">
        <a:spcBef>
          <a:spcPct val="20000"/>
        </a:spcBef>
        <a:spcAft>
          <a:spcPct val="0"/>
        </a:spcAft>
        <a:buSzPct val="60000"/>
        <a:buFont typeface="Wingdings" pitchFamily="2" charset="2"/>
        <a:buChar char="n"/>
        <a:defRPr sz="2000">
          <a:solidFill>
            <a:srgbClr val="630063"/>
          </a:solidFill>
          <a:latin typeface="+mn-lt"/>
        </a:defRPr>
      </a:lvl8pPr>
      <a:lvl9pPr marL="3886200" indent="-228600" algn="l" rtl="0" eaLnBrk="0" fontAlgn="base" hangingPunct="0">
        <a:spcBef>
          <a:spcPct val="20000"/>
        </a:spcBef>
        <a:spcAft>
          <a:spcPct val="0"/>
        </a:spcAft>
        <a:buSzPct val="60000"/>
        <a:buFont typeface="Wingdings" pitchFamily="2" charset="2"/>
        <a:buChar char="n"/>
        <a:defRPr sz="2000">
          <a:solidFill>
            <a:srgbClr val="630063"/>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oleObject3.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Footer Placeholder 4"/>
          <p:cNvSpPr>
            <a:spLocks noGrp="1"/>
          </p:cNvSpPr>
          <p:nvPr>
            <p:ph type="ftr" sz="quarter" idx="4294967295"/>
          </p:nvPr>
        </p:nvSpPr>
        <p:spPr>
          <a:noFill/>
        </p:spPr>
        <p:txBody>
          <a:bodyPr/>
          <a:lstStyle/>
          <a:p>
            <a:r>
              <a:rPr lang="en-GB">
                <a:cs typeface="Times New Roman" pitchFamily="18" charset="0"/>
              </a:rPr>
              <a:t>Regional and Local Economics (RALE) </a:t>
            </a:r>
          </a:p>
          <a:p>
            <a:r>
              <a:rPr lang="en-GB">
                <a:cs typeface="Times New Roman" pitchFamily="18" charset="0"/>
              </a:rPr>
              <a:t>Lecture slides – Lecture 4b</a:t>
            </a:r>
          </a:p>
        </p:txBody>
      </p:sp>
      <p:sp>
        <p:nvSpPr>
          <p:cNvPr id="6" name="Slide Number Placeholder 5"/>
          <p:cNvSpPr>
            <a:spLocks noGrp="1"/>
          </p:cNvSpPr>
          <p:nvPr>
            <p:ph type="sldNum" sz="quarter" idx="11"/>
          </p:nvPr>
        </p:nvSpPr>
        <p:spPr/>
        <p:txBody>
          <a:bodyPr/>
          <a:lstStyle/>
          <a:p>
            <a:pPr>
              <a:defRPr/>
            </a:pPr>
            <a:fld id="{766EBA7E-2F6C-4E26-8FA8-9F48654FDFC9}" type="slidenum">
              <a:rPr lang="en-GB"/>
              <a:pPr>
                <a:defRPr/>
              </a:pPr>
              <a:t>1</a:t>
            </a:fld>
            <a:endParaRPr lang="en-GB">
              <a:latin typeface="Times New Roman" charset="0"/>
            </a:endParaRPr>
          </a:p>
        </p:txBody>
      </p:sp>
      <p:sp>
        <p:nvSpPr>
          <p:cNvPr id="15363" name="Rectangle 1026"/>
          <p:cNvSpPr>
            <a:spLocks noGrp="1" noChangeArrowheads="1"/>
          </p:cNvSpPr>
          <p:nvPr>
            <p:ph type="title"/>
          </p:nvPr>
        </p:nvSpPr>
        <p:spPr>
          <a:xfrm>
            <a:off x="685800" y="1219200"/>
            <a:ext cx="7772400" cy="762000"/>
          </a:xfrm>
        </p:spPr>
        <p:txBody>
          <a:bodyPr/>
          <a:lstStyle/>
          <a:p>
            <a:pPr algn="ctr"/>
            <a:r>
              <a:rPr lang="en-GB" sz="3200" smtClean="0">
                <a:solidFill>
                  <a:srgbClr val="660066"/>
                </a:solidFill>
              </a:rPr>
              <a:t>Interregional Trade</a:t>
            </a:r>
          </a:p>
        </p:txBody>
      </p:sp>
      <p:pic>
        <p:nvPicPr>
          <p:cNvPr id="15364" name="Picture 1032" descr="D:\Consultancy old\hep\IOF2005_old _stuff\Printer\Pictures\Page3.gif"/>
          <p:cNvPicPr>
            <a:picLocks noChangeAspect="1" noChangeArrowheads="1"/>
          </p:cNvPicPr>
          <p:nvPr/>
        </p:nvPicPr>
        <p:blipFill>
          <a:blip r:embed="rId3"/>
          <a:srcRect/>
          <a:stretch>
            <a:fillRect/>
          </a:stretch>
        </p:blipFill>
        <p:spPr bwMode="auto">
          <a:xfrm>
            <a:off x="3505200" y="1905000"/>
            <a:ext cx="2403475" cy="4267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1"/>
          </p:nvPr>
        </p:nvSpPr>
        <p:spPr/>
        <p:txBody>
          <a:bodyPr/>
          <a:lstStyle/>
          <a:p>
            <a:pPr>
              <a:defRPr/>
            </a:pPr>
            <a:fld id="{E74C08BB-AFA5-4900-82B5-165F4DD95BEC}" type="slidenum">
              <a:rPr lang="en-GB"/>
              <a:pPr>
                <a:defRPr/>
              </a:pPr>
              <a:t>10</a:t>
            </a:fld>
            <a:endParaRPr lang="en-GB">
              <a:latin typeface="Times New Roman" charset="0"/>
            </a:endParaRPr>
          </a:p>
        </p:txBody>
      </p:sp>
      <p:sp>
        <p:nvSpPr>
          <p:cNvPr id="105474" name="Rectangle 2"/>
          <p:cNvSpPr>
            <a:spLocks noGrp="1" noChangeArrowheads="1"/>
          </p:cNvSpPr>
          <p:nvPr>
            <p:ph type="body" idx="1"/>
          </p:nvPr>
        </p:nvSpPr>
        <p:spPr>
          <a:xfrm>
            <a:off x="457200" y="838200"/>
            <a:ext cx="7391400" cy="5257800"/>
          </a:xfrm>
        </p:spPr>
        <p:txBody>
          <a:bodyPr/>
          <a:lstStyle/>
          <a:p>
            <a:pPr>
              <a:lnSpc>
                <a:spcPct val="90000"/>
              </a:lnSpc>
              <a:buFont typeface="Wingdings" pitchFamily="2" charset="2"/>
              <a:buNone/>
            </a:pPr>
            <a:r>
              <a:rPr lang="en-GB" b="1" i="1" smtClean="0">
                <a:solidFill>
                  <a:srgbClr val="660066"/>
                </a:solidFill>
              </a:rPr>
              <a:t>	</a:t>
            </a:r>
            <a:r>
              <a:rPr lang="en-GB" sz="2800" b="1" smtClean="0">
                <a:solidFill>
                  <a:srgbClr val="002060"/>
                </a:solidFill>
              </a:rPr>
              <a:t>Intra-industry trade theory </a:t>
            </a:r>
            <a:r>
              <a:rPr lang="en-GB" sz="2400" b="1" smtClean="0">
                <a:solidFill>
                  <a:srgbClr val="002060"/>
                </a:solidFill>
              </a:rPr>
              <a:t>(exchange of virtually identical products)</a:t>
            </a:r>
          </a:p>
          <a:p>
            <a:pPr>
              <a:lnSpc>
                <a:spcPct val="120000"/>
              </a:lnSpc>
              <a:buClr>
                <a:srgbClr val="FF0066"/>
              </a:buClr>
              <a:buFont typeface="Wingdings" pitchFamily="2" charset="2"/>
              <a:buNone/>
            </a:pPr>
            <a:r>
              <a:rPr lang="en-GB" sz="2800" b="1" smtClean="0">
                <a:solidFill>
                  <a:srgbClr val="002060"/>
                </a:solidFill>
              </a:rPr>
              <a:t>	Horizontal</a:t>
            </a:r>
            <a:endParaRPr lang="en-GB" sz="2800" smtClean="0">
              <a:solidFill>
                <a:srgbClr val="002060"/>
              </a:solidFill>
            </a:endParaRPr>
          </a:p>
          <a:p>
            <a:pPr>
              <a:lnSpc>
                <a:spcPct val="110000"/>
              </a:lnSpc>
              <a:buClr>
                <a:srgbClr val="FF0066"/>
              </a:buClr>
              <a:buFont typeface="Wingdings" pitchFamily="2" charset="2"/>
              <a:buChar char="q"/>
            </a:pPr>
            <a:r>
              <a:rPr lang="en-GB" sz="2400" b="1" smtClean="0">
                <a:solidFill>
                  <a:srgbClr val="002060"/>
                </a:solidFill>
              </a:rPr>
              <a:t>Wide range of choice may loose share in domestic market but openings in export markets</a:t>
            </a:r>
          </a:p>
          <a:p>
            <a:pPr>
              <a:lnSpc>
                <a:spcPct val="110000"/>
              </a:lnSpc>
              <a:buClr>
                <a:srgbClr val="FF0066"/>
              </a:buClr>
              <a:buFont typeface="Wingdings" pitchFamily="2" charset="2"/>
              <a:buChar char="q"/>
            </a:pPr>
            <a:r>
              <a:rPr lang="en-GB" sz="2400" b="1" smtClean="0">
                <a:solidFill>
                  <a:srgbClr val="002060"/>
                </a:solidFill>
              </a:rPr>
              <a:t>Need high levels of output, economies of scale</a:t>
            </a:r>
          </a:p>
          <a:p>
            <a:pPr>
              <a:lnSpc>
                <a:spcPct val="110000"/>
              </a:lnSpc>
              <a:buClr>
                <a:srgbClr val="FF0066"/>
              </a:buClr>
              <a:buFont typeface="Wingdings" pitchFamily="2" charset="2"/>
              <a:buChar char="q"/>
            </a:pPr>
            <a:r>
              <a:rPr lang="en-GB" sz="2400" b="1" smtClean="0">
                <a:solidFill>
                  <a:srgbClr val="002060"/>
                </a:solidFill>
              </a:rPr>
              <a:t>Highest in closely integrated economies</a:t>
            </a:r>
          </a:p>
          <a:p>
            <a:pPr>
              <a:lnSpc>
                <a:spcPct val="120000"/>
              </a:lnSpc>
              <a:buClr>
                <a:srgbClr val="FF0066"/>
              </a:buClr>
              <a:buFont typeface="Wingdings" pitchFamily="2" charset="2"/>
              <a:buNone/>
            </a:pPr>
            <a:r>
              <a:rPr lang="en-GB" sz="2800" smtClean="0">
                <a:solidFill>
                  <a:srgbClr val="002060"/>
                </a:solidFill>
              </a:rPr>
              <a:t> 	</a:t>
            </a:r>
            <a:r>
              <a:rPr lang="en-GB" sz="2800" b="1" smtClean="0">
                <a:solidFill>
                  <a:srgbClr val="002060"/>
                </a:solidFill>
              </a:rPr>
              <a:t>Vertical</a:t>
            </a:r>
          </a:p>
          <a:p>
            <a:pPr>
              <a:lnSpc>
                <a:spcPct val="120000"/>
              </a:lnSpc>
              <a:buClr>
                <a:srgbClr val="FF0066"/>
              </a:buClr>
              <a:buFont typeface="Wingdings" pitchFamily="2" charset="2"/>
              <a:buChar char="q"/>
            </a:pPr>
            <a:r>
              <a:rPr lang="en-GB" sz="2400" b="1" smtClean="0">
                <a:solidFill>
                  <a:srgbClr val="002060"/>
                </a:solidFill>
              </a:rPr>
              <a:t>In same industry but at different stages in the production chain</a:t>
            </a:r>
          </a:p>
        </p:txBody>
      </p:sp>
      <p:sp>
        <p:nvSpPr>
          <p:cNvPr id="105475" name="Footer Placeholder 4"/>
          <p:cNvSpPr txBox="1">
            <a:spLocks/>
          </p:cNvSpPr>
          <p:nvPr/>
        </p:nvSpPr>
        <p:spPr bwMode="auto">
          <a:xfrm>
            <a:off x="2590800" y="6248400"/>
            <a:ext cx="3962400" cy="457200"/>
          </a:xfrm>
          <a:prstGeom prst="rect">
            <a:avLst/>
          </a:prstGeom>
          <a:noFill/>
          <a:ln w="9525">
            <a:noFill/>
            <a:miter lim="800000"/>
            <a:headEnd/>
            <a:tailEnd/>
          </a:ln>
        </p:spPr>
        <p:txBody>
          <a:bodyPr/>
          <a:lstStyle/>
          <a:p>
            <a:pPr algn="ctr" eaLnBrk="0" hangingPunct="0"/>
            <a:r>
              <a:rPr lang="en-GB" sz="1400" i="1">
                <a:solidFill>
                  <a:srgbClr val="339966"/>
                </a:solidFill>
                <a:latin typeface="Book Antiqua" pitchFamily="18" charset="0"/>
                <a:cs typeface="Times New Roman" pitchFamily="18" charset="0"/>
              </a:rPr>
              <a:t>Regional and Local Economics (RALE) </a:t>
            </a:r>
          </a:p>
          <a:p>
            <a:pPr algn="ctr" eaLnBrk="0" hangingPunct="0"/>
            <a:r>
              <a:rPr lang="en-GB" sz="1400" i="1">
                <a:solidFill>
                  <a:srgbClr val="339966"/>
                </a:solidFill>
                <a:latin typeface="Book Antiqua" pitchFamily="18" charset="0"/>
                <a:cs typeface="Times New Roman" pitchFamily="18" charset="0"/>
              </a:rPr>
              <a:t>Lecture slides – Lecture 4b</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1"/>
          </p:nvPr>
        </p:nvSpPr>
        <p:spPr/>
        <p:txBody>
          <a:bodyPr/>
          <a:lstStyle/>
          <a:p>
            <a:pPr>
              <a:defRPr/>
            </a:pPr>
            <a:fld id="{D103F78C-A57D-4655-9BEE-C193EFC60C89}" type="slidenum">
              <a:rPr lang="en-GB"/>
              <a:pPr>
                <a:defRPr/>
              </a:pPr>
              <a:t>11</a:t>
            </a:fld>
            <a:endParaRPr lang="en-GB">
              <a:latin typeface="Times New Roman" charset="0"/>
            </a:endParaRPr>
          </a:p>
        </p:txBody>
      </p:sp>
      <p:sp>
        <p:nvSpPr>
          <p:cNvPr id="107522" name="Rectangle 2"/>
          <p:cNvSpPr>
            <a:spLocks noGrp="1" noChangeArrowheads="1"/>
          </p:cNvSpPr>
          <p:nvPr>
            <p:ph type="body" idx="1"/>
          </p:nvPr>
        </p:nvSpPr>
        <p:spPr>
          <a:xfrm>
            <a:off x="609600" y="838200"/>
            <a:ext cx="7239000" cy="5029200"/>
          </a:xfrm>
        </p:spPr>
        <p:txBody>
          <a:bodyPr/>
          <a:lstStyle/>
          <a:p>
            <a:pPr algn="ctr">
              <a:buFont typeface="Wingdings" pitchFamily="2" charset="2"/>
              <a:buNone/>
            </a:pPr>
            <a:r>
              <a:rPr lang="en-GB" b="1" smtClean="0">
                <a:solidFill>
                  <a:srgbClr val="002060"/>
                </a:solidFill>
              </a:rPr>
              <a:t>Competitive Advantage</a:t>
            </a:r>
          </a:p>
          <a:p>
            <a:pPr>
              <a:buClr>
                <a:srgbClr val="FF0066"/>
              </a:buClr>
              <a:buFont typeface="Wingdings" pitchFamily="2" charset="2"/>
              <a:buChar char="q"/>
            </a:pPr>
            <a:r>
              <a:rPr lang="en-GB" sz="2400" b="1" smtClean="0">
                <a:solidFill>
                  <a:srgbClr val="002060"/>
                </a:solidFill>
              </a:rPr>
              <a:t>Mutually reinforcing competitive advantage</a:t>
            </a:r>
          </a:p>
          <a:p>
            <a:pPr>
              <a:buClr>
                <a:srgbClr val="FF0066"/>
              </a:buClr>
              <a:buFont typeface="Wingdings" pitchFamily="2" charset="2"/>
              <a:buChar char="q"/>
            </a:pPr>
            <a:r>
              <a:rPr lang="en-GB" sz="2400" b="1" smtClean="0">
                <a:solidFill>
                  <a:srgbClr val="002060"/>
                </a:solidFill>
              </a:rPr>
              <a:t>Importance of interactions between elements</a:t>
            </a:r>
          </a:p>
          <a:p>
            <a:pPr>
              <a:buClr>
                <a:srgbClr val="FF0066"/>
              </a:buClr>
              <a:buFont typeface="Wingdings" pitchFamily="2" charset="2"/>
              <a:buChar char="q"/>
            </a:pPr>
            <a:r>
              <a:rPr lang="en-GB" sz="2400" b="1" smtClean="0">
                <a:solidFill>
                  <a:srgbClr val="002060"/>
                </a:solidFill>
              </a:rPr>
              <a:t>Not a formalised model but draws on case studies - not all regions will have all elements “in place”.</a:t>
            </a:r>
          </a:p>
        </p:txBody>
      </p:sp>
      <p:pic>
        <p:nvPicPr>
          <p:cNvPr id="107523" name="Picture 3"/>
          <p:cNvPicPr>
            <a:picLocks noChangeAspect="1" noChangeArrowheads="1"/>
          </p:cNvPicPr>
          <p:nvPr/>
        </p:nvPicPr>
        <p:blipFill>
          <a:blip r:embed="rId3"/>
          <a:srcRect/>
          <a:stretch>
            <a:fillRect/>
          </a:stretch>
        </p:blipFill>
        <p:spPr bwMode="auto">
          <a:xfrm>
            <a:off x="990600" y="3519488"/>
            <a:ext cx="6324600" cy="2762250"/>
          </a:xfrm>
          <a:prstGeom prst="rect">
            <a:avLst/>
          </a:prstGeom>
          <a:noFill/>
          <a:ln w="9525">
            <a:noFill/>
            <a:miter lim="800000"/>
            <a:headEnd/>
            <a:tailEnd/>
          </a:ln>
        </p:spPr>
      </p:pic>
      <p:sp>
        <p:nvSpPr>
          <p:cNvPr id="107524" name="Footer Placeholder 4"/>
          <p:cNvSpPr txBox="1">
            <a:spLocks/>
          </p:cNvSpPr>
          <p:nvPr/>
        </p:nvSpPr>
        <p:spPr bwMode="auto">
          <a:xfrm>
            <a:off x="2590800" y="6248400"/>
            <a:ext cx="3962400" cy="457200"/>
          </a:xfrm>
          <a:prstGeom prst="rect">
            <a:avLst/>
          </a:prstGeom>
          <a:noFill/>
          <a:ln w="9525">
            <a:noFill/>
            <a:miter lim="800000"/>
            <a:headEnd/>
            <a:tailEnd/>
          </a:ln>
        </p:spPr>
        <p:txBody>
          <a:bodyPr/>
          <a:lstStyle/>
          <a:p>
            <a:pPr algn="ctr" eaLnBrk="0" hangingPunct="0"/>
            <a:r>
              <a:rPr lang="en-GB" sz="1400" i="1">
                <a:solidFill>
                  <a:srgbClr val="339966"/>
                </a:solidFill>
                <a:latin typeface="Book Antiqua" pitchFamily="18" charset="0"/>
                <a:cs typeface="Times New Roman" pitchFamily="18" charset="0"/>
              </a:rPr>
              <a:t>Regional and Local Economics (RALE) </a:t>
            </a:r>
          </a:p>
          <a:p>
            <a:pPr algn="ctr" eaLnBrk="0" hangingPunct="0"/>
            <a:r>
              <a:rPr lang="en-GB" sz="1400" i="1">
                <a:solidFill>
                  <a:srgbClr val="339966"/>
                </a:solidFill>
                <a:latin typeface="Book Antiqua" pitchFamily="18" charset="0"/>
                <a:cs typeface="Times New Roman" pitchFamily="18" charset="0"/>
              </a:rPr>
              <a:t>Lecture slides – Lecture 4b</a:t>
            </a:r>
          </a:p>
        </p:txBody>
      </p:sp>
      <p:sp>
        <p:nvSpPr>
          <p:cNvPr id="8" name="TextBox 7"/>
          <p:cNvSpPr txBox="1">
            <a:spLocks noChangeArrowheads="1"/>
          </p:cNvSpPr>
          <p:nvPr/>
        </p:nvSpPr>
        <p:spPr bwMode="auto">
          <a:xfrm>
            <a:off x="6786563" y="3714750"/>
            <a:ext cx="1928812" cy="400050"/>
          </a:xfrm>
          <a:prstGeom prst="rect">
            <a:avLst/>
          </a:prstGeom>
          <a:noFill/>
          <a:ln w="9525">
            <a:noFill/>
            <a:miter lim="800000"/>
            <a:headEnd/>
            <a:tailEnd/>
          </a:ln>
        </p:spPr>
        <p:txBody>
          <a:bodyPr>
            <a:spAutoFit/>
          </a:bodyPr>
          <a:lstStyle/>
          <a:p>
            <a:pPr algn="ctr" eaLnBrk="0" hangingPunct="0"/>
            <a:r>
              <a:rPr lang="en-GB" sz="1000" b="1">
                <a:solidFill>
                  <a:srgbClr val="000099"/>
                </a:solidFill>
                <a:latin typeface="Arial" charset="0"/>
              </a:rPr>
              <a:t>Adapted from Armstrong and Taylor (2000) pp 133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ide Number Placeholder 5"/>
          <p:cNvSpPr>
            <a:spLocks noGrp="1"/>
          </p:cNvSpPr>
          <p:nvPr>
            <p:ph type="sldNum" sz="quarter" idx="11"/>
          </p:nvPr>
        </p:nvSpPr>
        <p:spPr/>
        <p:txBody>
          <a:bodyPr/>
          <a:lstStyle/>
          <a:p>
            <a:pPr>
              <a:defRPr/>
            </a:pPr>
            <a:fld id="{F15AAF16-7D86-4F0E-92D8-05FBAC47F174}" type="slidenum">
              <a:rPr lang="en-GB"/>
              <a:pPr>
                <a:defRPr/>
              </a:pPr>
              <a:t>12</a:t>
            </a:fld>
            <a:endParaRPr lang="en-GB">
              <a:latin typeface="Times New Roman" charset="0"/>
            </a:endParaRPr>
          </a:p>
        </p:txBody>
      </p:sp>
      <p:sp>
        <p:nvSpPr>
          <p:cNvPr id="109570" name="Rectangle 2"/>
          <p:cNvSpPr>
            <a:spLocks noGrp="1" noChangeArrowheads="1"/>
          </p:cNvSpPr>
          <p:nvPr>
            <p:ph type="body" idx="1"/>
          </p:nvPr>
        </p:nvSpPr>
        <p:spPr>
          <a:xfrm>
            <a:off x="838200" y="914400"/>
            <a:ext cx="7772400" cy="1981200"/>
          </a:xfrm>
        </p:spPr>
        <p:txBody>
          <a:bodyPr/>
          <a:lstStyle/>
          <a:p>
            <a:pPr>
              <a:buFont typeface="Wingdings" pitchFamily="2" charset="2"/>
              <a:buNone/>
            </a:pPr>
            <a:r>
              <a:rPr lang="en-GB" sz="2800" b="1" i="1" smtClean="0">
                <a:solidFill>
                  <a:srgbClr val="660066"/>
                </a:solidFill>
              </a:rPr>
              <a:t>	</a:t>
            </a:r>
            <a:r>
              <a:rPr lang="en-GB" sz="2800" b="1" smtClean="0">
                <a:solidFill>
                  <a:srgbClr val="002060"/>
                </a:solidFill>
              </a:rPr>
              <a:t>New Economic Geography</a:t>
            </a:r>
          </a:p>
          <a:p>
            <a:pPr>
              <a:buClr>
                <a:srgbClr val="FF0066"/>
              </a:buClr>
              <a:buFont typeface="Wingdings" pitchFamily="2" charset="2"/>
              <a:buChar char="q"/>
            </a:pPr>
            <a:r>
              <a:rPr lang="en-GB" sz="2400" b="1" smtClean="0">
                <a:solidFill>
                  <a:srgbClr val="002060"/>
                </a:solidFill>
              </a:rPr>
              <a:t>Home market effect</a:t>
            </a:r>
          </a:p>
          <a:p>
            <a:pPr>
              <a:buClr>
                <a:srgbClr val="FF0066"/>
              </a:buClr>
              <a:buFont typeface="Wingdings" pitchFamily="2" charset="2"/>
              <a:buChar char="q"/>
            </a:pPr>
            <a:r>
              <a:rPr lang="en-GB" sz="2400" b="1" smtClean="0">
                <a:solidFill>
                  <a:srgbClr val="002060"/>
                </a:solidFill>
              </a:rPr>
              <a:t>Footloose labour/industries model</a:t>
            </a:r>
          </a:p>
          <a:p>
            <a:pPr>
              <a:buClr>
                <a:srgbClr val="FF0066"/>
              </a:buClr>
              <a:buFont typeface="Wingdings" pitchFamily="2" charset="2"/>
              <a:buChar char="q"/>
            </a:pPr>
            <a:r>
              <a:rPr lang="en-GB" sz="2400" b="1" smtClean="0">
                <a:solidFill>
                  <a:srgbClr val="002060"/>
                </a:solidFill>
              </a:rPr>
              <a:t>Vertically linked industries model</a:t>
            </a:r>
            <a:endParaRPr lang="en-GB" sz="2400" smtClean="0">
              <a:solidFill>
                <a:srgbClr val="002060"/>
              </a:solidFill>
            </a:endParaRPr>
          </a:p>
        </p:txBody>
      </p:sp>
      <p:grpSp>
        <p:nvGrpSpPr>
          <p:cNvPr id="109571" name="Group 15"/>
          <p:cNvGrpSpPr>
            <a:grpSpLocks/>
          </p:cNvGrpSpPr>
          <p:nvPr/>
        </p:nvGrpSpPr>
        <p:grpSpPr bwMode="auto">
          <a:xfrm>
            <a:off x="228600" y="2895600"/>
            <a:ext cx="3429000" cy="3657600"/>
            <a:chOff x="144" y="1824"/>
            <a:chExt cx="2160" cy="2304"/>
          </a:xfrm>
        </p:grpSpPr>
        <p:sp>
          <p:nvSpPr>
            <p:cNvPr id="109578" name="AutoShape 9"/>
            <p:cNvSpPr>
              <a:spLocks noChangeArrowheads="1"/>
            </p:cNvSpPr>
            <p:nvPr/>
          </p:nvSpPr>
          <p:spPr bwMode="auto">
            <a:xfrm>
              <a:off x="1104" y="1824"/>
              <a:ext cx="432" cy="576"/>
            </a:xfrm>
            <a:prstGeom prst="downArrow">
              <a:avLst>
                <a:gd name="adj1" fmla="val 50000"/>
                <a:gd name="adj2" fmla="val 33333"/>
              </a:avLst>
            </a:prstGeom>
            <a:solidFill>
              <a:schemeClr val="accent1"/>
            </a:solidFill>
            <a:ln w="38100">
              <a:solidFill>
                <a:schemeClr val="tx1"/>
              </a:solidFill>
              <a:miter lim="800000"/>
              <a:headEnd type="none" w="sm" len="sm"/>
              <a:tailEnd type="none" w="lg" len="med"/>
            </a:ln>
          </p:spPr>
          <p:txBody>
            <a:bodyPr wrap="none" lIns="92075" tIns="46038" rIns="92075" bIns="46038" anchor="ctr"/>
            <a:lstStyle/>
            <a:p>
              <a:pPr eaLnBrk="0" hangingPunct="0"/>
              <a:endParaRPr lang="en-US"/>
            </a:p>
          </p:txBody>
        </p:sp>
        <p:sp>
          <p:nvSpPr>
            <p:cNvPr id="109579" name="AutoShape 11"/>
            <p:cNvSpPr>
              <a:spLocks noChangeArrowheads="1"/>
            </p:cNvSpPr>
            <p:nvPr/>
          </p:nvSpPr>
          <p:spPr bwMode="auto">
            <a:xfrm>
              <a:off x="1104" y="3552"/>
              <a:ext cx="384" cy="576"/>
            </a:xfrm>
            <a:prstGeom prst="upArrow">
              <a:avLst>
                <a:gd name="adj1" fmla="val 50000"/>
                <a:gd name="adj2" fmla="val 37500"/>
              </a:avLst>
            </a:prstGeom>
            <a:solidFill>
              <a:schemeClr val="accent1"/>
            </a:solidFill>
            <a:ln w="38100">
              <a:solidFill>
                <a:schemeClr val="tx1"/>
              </a:solidFill>
              <a:miter lim="800000"/>
              <a:headEnd type="none" w="sm" len="sm"/>
              <a:tailEnd type="none" w="lg" len="med"/>
            </a:ln>
          </p:spPr>
          <p:txBody>
            <a:bodyPr wrap="none" lIns="92075" tIns="46038" rIns="92075" bIns="46038" anchor="ctr"/>
            <a:lstStyle/>
            <a:p>
              <a:pPr eaLnBrk="0" hangingPunct="0"/>
              <a:endParaRPr lang="en-US"/>
            </a:p>
          </p:txBody>
        </p:sp>
        <p:sp>
          <p:nvSpPr>
            <p:cNvPr id="101389" name="Comment 13"/>
            <p:cNvSpPr>
              <a:spLocks noChangeArrowheads="1"/>
            </p:cNvSpPr>
            <p:nvPr/>
          </p:nvSpPr>
          <p:spPr bwMode="auto">
            <a:xfrm>
              <a:off x="144" y="2448"/>
              <a:ext cx="2160" cy="984"/>
            </a:xfrm>
            <a:prstGeom prst="rect">
              <a:avLst/>
            </a:prstGeom>
            <a:solidFill>
              <a:srgbClr val="FCFF91"/>
            </a:solidFill>
            <a:ln w="9525">
              <a:solidFill>
                <a:srgbClr val="000000"/>
              </a:solidFill>
              <a:miter lim="800000"/>
              <a:headEnd/>
              <a:tailEnd/>
            </a:ln>
            <a:effectLst>
              <a:outerShdw dist="107763" dir="2700000" algn="ctr" rotWithShape="0">
                <a:srgbClr val="808080"/>
              </a:outerShdw>
            </a:effectLst>
          </p:spPr>
          <p:txBody>
            <a:bodyPr>
              <a:spAutoFit/>
            </a:bodyPr>
            <a:lstStyle/>
            <a:p>
              <a:pPr algn="ctr">
                <a:defRPr/>
              </a:pPr>
              <a:r>
                <a:rPr lang="en-GB" b="1">
                  <a:solidFill>
                    <a:srgbClr val="FF0066"/>
                  </a:solidFill>
                  <a:latin typeface="Arial" charset="0"/>
                  <a:cs typeface="+mn-cs"/>
                </a:rPr>
                <a:t>Centripetal forces</a:t>
              </a:r>
            </a:p>
            <a:p>
              <a:pPr algn="ctr">
                <a:defRPr/>
              </a:pPr>
              <a:r>
                <a:rPr lang="en-GB" b="1">
                  <a:solidFill>
                    <a:srgbClr val="660066"/>
                  </a:solidFill>
                  <a:latin typeface="Arial" charset="0"/>
                  <a:cs typeface="+mn-cs"/>
                </a:rPr>
                <a:t>Market-size</a:t>
              </a:r>
            </a:p>
            <a:p>
              <a:pPr algn="ctr">
                <a:defRPr/>
              </a:pPr>
              <a:r>
                <a:rPr lang="en-GB" b="1">
                  <a:solidFill>
                    <a:srgbClr val="660066"/>
                  </a:solidFill>
                  <a:latin typeface="Arial" charset="0"/>
                  <a:cs typeface="+mn-cs"/>
                </a:rPr>
                <a:t>Thick Labour market External economies </a:t>
              </a:r>
              <a:endParaRPr lang="en-GB" sz="1600">
                <a:solidFill>
                  <a:srgbClr val="000000"/>
                </a:solidFill>
                <a:latin typeface="Arial" charset="0"/>
                <a:cs typeface="+mn-cs"/>
              </a:endParaRPr>
            </a:p>
          </p:txBody>
        </p:sp>
      </p:grpSp>
      <p:grpSp>
        <p:nvGrpSpPr>
          <p:cNvPr id="109572" name="Group 16"/>
          <p:cNvGrpSpPr>
            <a:grpSpLocks/>
          </p:cNvGrpSpPr>
          <p:nvPr/>
        </p:nvGrpSpPr>
        <p:grpSpPr bwMode="auto">
          <a:xfrm>
            <a:off x="4876800" y="2971800"/>
            <a:ext cx="3733800" cy="3657600"/>
            <a:chOff x="2544" y="1872"/>
            <a:chExt cx="2352" cy="2304"/>
          </a:xfrm>
        </p:grpSpPr>
        <p:sp>
          <p:nvSpPr>
            <p:cNvPr id="109575" name="AutoShape 10"/>
            <p:cNvSpPr>
              <a:spLocks noChangeArrowheads="1"/>
            </p:cNvSpPr>
            <p:nvPr/>
          </p:nvSpPr>
          <p:spPr bwMode="auto">
            <a:xfrm>
              <a:off x="3552" y="1872"/>
              <a:ext cx="336" cy="528"/>
            </a:xfrm>
            <a:prstGeom prst="upArrow">
              <a:avLst>
                <a:gd name="adj1" fmla="val 50000"/>
                <a:gd name="adj2" fmla="val 39286"/>
              </a:avLst>
            </a:prstGeom>
            <a:solidFill>
              <a:schemeClr val="accent1"/>
            </a:solidFill>
            <a:ln w="38100">
              <a:solidFill>
                <a:schemeClr val="tx1"/>
              </a:solidFill>
              <a:miter lim="800000"/>
              <a:headEnd type="none" w="sm" len="sm"/>
              <a:tailEnd type="none" w="lg" len="med"/>
            </a:ln>
          </p:spPr>
          <p:txBody>
            <a:bodyPr wrap="none" lIns="92075" tIns="46038" rIns="92075" bIns="46038" anchor="ctr"/>
            <a:lstStyle/>
            <a:p>
              <a:pPr eaLnBrk="0" hangingPunct="0"/>
              <a:endParaRPr lang="en-US"/>
            </a:p>
          </p:txBody>
        </p:sp>
        <p:sp>
          <p:nvSpPr>
            <p:cNvPr id="109576" name="AutoShape 12"/>
            <p:cNvSpPr>
              <a:spLocks noChangeArrowheads="1"/>
            </p:cNvSpPr>
            <p:nvPr/>
          </p:nvSpPr>
          <p:spPr bwMode="auto">
            <a:xfrm>
              <a:off x="3600" y="3552"/>
              <a:ext cx="384" cy="624"/>
            </a:xfrm>
            <a:prstGeom prst="downArrow">
              <a:avLst>
                <a:gd name="adj1" fmla="val 50000"/>
                <a:gd name="adj2" fmla="val 40625"/>
              </a:avLst>
            </a:prstGeom>
            <a:solidFill>
              <a:schemeClr val="accent1"/>
            </a:solidFill>
            <a:ln w="38100">
              <a:solidFill>
                <a:schemeClr val="tx1"/>
              </a:solidFill>
              <a:miter lim="800000"/>
              <a:headEnd type="none" w="sm" len="sm"/>
              <a:tailEnd type="none" w="lg" len="med"/>
            </a:ln>
          </p:spPr>
          <p:txBody>
            <a:bodyPr wrap="none" lIns="92075" tIns="46038" rIns="92075" bIns="46038" anchor="ctr"/>
            <a:lstStyle/>
            <a:p>
              <a:pPr eaLnBrk="0" hangingPunct="0"/>
              <a:endParaRPr lang="en-US"/>
            </a:p>
          </p:txBody>
        </p:sp>
        <p:sp>
          <p:nvSpPr>
            <p:cNvPr id="101390" name="Comment 14"/>
            <p:cNvSpPr>
              <a:spLocks noChangeArrowheads="1"/>
            </p:cNvSpPr>
            <p:nvPr/>
          </p:nvSpPr>
          <p:spPr bwMode="auto">
            <a:xfrm>
              <a:off x="2544" y="2448"/>
              <a:ext cx="2352" cy="984"/>
            </a:xfrm>
            <a:prstGeom prst="rect">
              <a:avLst/>
            </a:prstGeom>
            <a:solidFill>
              <a:srgbClr val="FCFF91"/>
            </a:solidFill>
            <a:ln w="9525">
              <a:solidFill>
                <a:srgbClr val="000000"/>
              </a:solidFill>
              <a:miter lim="800000"/>
              <a:headEnd/>
              <a:tailEnd/>
            </a:ln>
            <a:effectLst>
              <a:outerShdw dist="107763" dir="2700000" algn="ctr" rotWithShape="0">
                <a:srgbClr val="808080"/>
              </a:outerShdw>
            </a:effectLst>
          </p:spPr>
          <p:txBody>
            <a:bodyPr>
              <a:spAutoFit/>
            </a:bodyPr>
            <a:lstStyle/>
            <a:p>
              <a:pPr algn="ctr">
                <a:defRPr/>
              </a:pPr>
              <a:r>
                <a:rPr lang="en-GB" b="1">
                  <a:solidFill>
                    <a:srgbClr val="FF0066"/>
                  </a:solidFill>
                  <a:latin typeface="Arial" charset="0"/>
                  <a:cs typeface="+mn-cs"/>
                </a:rPr>
                <a:t>Centrifugal forces</a:t>
              </a:r>
            </a:p>
            <a:p>
              <a:pPr algn="ctr">
                <a:defRPr/>
              </a:pPr>
              <a:r>
                <a:rPr lang="en-GB" b="1">
                  <a:solidFill>
                    <a:srgbClr val="660066"/>
                  </a:solidFill>
                  <a:latin typeface="Arial" charset="0"/>
                  <a:cs typeface="+mn-cs"/>
                </a:rPr>
                <a:t>Immobile factors</a:t>
              </a:r>
            </a:p>
            <a:p>
              <a:pPr algn="ctr">
                <a:defRPr/>
              </a:pPr>
              <a:r>
                <a:rPr lang="en-GB" b="1">
                  <a:solidFill>
                    <a:srgbClr val="660066"/>
                  </a:solidFill>
                  <a:latin typeface="Arial" charset="0"/>
                  <a:cs typeface="+mn-cs"/>
                </a:rPr>
                <a:t>Land rents</a:t>
              </a:r>
            </a:p>
            <a:p>
              <a:pPr algn="ctr">
                <a:defRPr/>
              </a:pPr>
              <a:r>
                <a:rPr lang="en-GB" b="1">
                  <a:solidFill>
                    <a:srgbClr val="660066"/>
                  </a:solidFill>
                  <a:latin typeface="Arial" charset="0"/>
                  <a:cs typeface="+mn-cs"/>
                </a:rPr>
                <a:t>External diseconomies</a:t>
              </a:r>
            </a:p>
          </p:txBody>
        </p:sp>
      </p:grpSp>
      <p:sp>
        <p:nvSpPr>
          <p:cNvPr id="109573" name="Footer Placeholder 4"/>
          <p:cNvSpPr txBox="1">
            <a:spLocks/>
          </p:cNvSpPr>
          <p:nvPr/>
        </p:nvSpPr>
        <p:spPr bwMode="auto">
          <a:xfrm>
            <a:off x="2590800" y="6248400"/>
            <a:ext cx="3962400" cy="457200"/>
          </a:xfrm>
          <a:prstGeom prst="rect">
            <a:avLst/>
          </a:prstGeom>
          <a:noFill/>
          <a:ln w="9525">
            <a:noFill/>
            <a:miter lim="800000"/>
            <a:headEnd/>
            <a:tailEnd/>
          </a:ln>
        </p:spPr>
        <p:txBody>
          <a:bodyPr/>
          <a:lstStyle/>
          <a:p>
            <a:pPr algn="ctr" eaLnBrk="0" hangingPunct="0"/>
            <a:r>
              <a:rPr lang="en-GB" sz="1400" i="1">
                <a:solidFill>
                  <a:srgbClr val="339966"/>
                </a:solidFill>
                <a:latin typeface="Book Antiqua" pitchFamily="18" charset="0"/>
                <a:cs typeface="Times New Roman" pitchFamily="18" charset="0"/>
              </a:rPr>
              <a:t>Regional and Local Economics (RALE) </a:t>
            </a:r>
          </a:p>
          <a:p>
            <a:pPr algn="ctr" eaLnBrk="0" hangingPunct="0"/>
            <a:r>
              <a:rPr lang="en-GB" sz="1400" i="1">
                <a:solidFill>
                  <a:srgbClr val="339966"/>
                </a:solidFill>
                <a:latin typeface="Book Antiqua" pitchFamily="18" charset="0"/>
                <a:cs typeface="Times New Roman" pitchFamily="18" charset="0"/>
              </a:rPr>
              <a:t>Lecture slides – Lecture 4b</a:t>
            </a:r>
          </a:p>
        </p:txBody>
      </p:sp>
      <p:sp>
        <p:nvSpPr>
          <p:cNvPr id="15" name="TextBox 14"/>
          <p:cNvSpPr txBox="1">
            <a:spLocks noChangeArrowheads="1"/>
          </p:cNvSpPr>
          <p:nvPr/>
        </p:nvSpPr>
        <p:spPr bwMode="auto">
          <a:xfrm>
            <a:off x="6643688" y="1928813"/>
            <a:ext cx="2071687" cy="246062"/>
          </a:xfrm>
          <a:prstGeom prst="rect">
            <a:avLst/>
          </a:prstGeom>
          <a:noFill/>
          <a:ln w="9525">
            <a:noFill/>
            <a:miter lim="800000"/>
            <a:headEnd/>
            <a:tailEnd/>
          </a:ln>
        </p:spPr>
        <p:txBody>
          <a:bodyPr>
            <a:spAutoFit/>
          </a:bodyPr>
          <a:lstStyle/>
          <a:p>
            <a:pPr algn="ctr" eaLnBrk="0" hangingPunct="0"/>
            <a:r>
              <a:rPr lang="en-GB" sz="1000" b="1">
                <a:solidFill>
                  <a:srgbClr val="000099"/>
                </a:solidFill>
                <a:latin typeface="Arial" charset="0"/>
              </a:rPr>
              <a:t>See Krugman 1998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1"/>
          </p:nvPr>
        </p:nvSpPr>
        <p:spPr/>
        <p:txBody>
          <a:bodyPr/>
          <a:lstStyle/>
          <a:p>
            <a:pPr>
              <a:defRPr/>
            </a:pPr>
            <a:fld id="{DC74AD19-1AD3-4F90-9E43-5247DEC15B88}" type="slidenum">
              <a:rPr lang="en-GB"/>
              <a:pPr>
                <a:defRPr/>
              </a:pPr>
              <a:t>13</a:t>
            </a:fld>
            <a:endParaRPr lang="en-GB">
              <a:latin typeface="Times New Roman" charset="0"/>
            </a:endParaRPr>
          </a:p>
        </p:txBody>
      </p:sp>
      <p:sp>
        <p:nvSpPr>
          <p:cNvPr id="111618" name="Rectangle 1026"/>
          <p:cNvSpPr>
            <a:spLocks noGrp="1" noChangeArrowheads="1"/>
          </p:cNvSpPr>
          <p:nvPr>
            <p:ph type="body" idx="1"/>
          </p:nvPr>
        </p:nvSpPr>
        <p:spPr>
          <a:xfrm>
            <a:off x="609600" y="1752600"/>
            <a:ext cx="8001000" cy="4114800"/>
          </a:xfrm>
        </p:spPr>
        <p:txBody>
          <a:bodyPr/>
          <a:lstStyle/>
          <a:p>
            <a:pPr>
              <a:lnSpc>
                <a:spcPct val="70000"/>
              </a:lnSpc>
              <a:spcBef>
                <a:spcPct val="10000"/>
              </a:spcBef>
              <a:buClr>
                <a:schemeClr val="tx2"/>
              </a:buClr>
              <a:buFont typeface="Wingdings" pitchFamily="2" charset="2"/>
              <a:buNone/>
            </a:pPr>
            <a:r>
              <a:rPr lang="en-GB" sz="2800" b="1" i="1" smtClean="0">
                <a:solidFill>
                  <a:srgbClr val="660066"/>
                </a:solidFill>
              </a:rPr>
              <a:t>	</a:t>
            </a:r>
            <a:r>
              <a:rPr lang="en-GB" sz="2800" b="1" smtClean="0">
                <a:solidFill>
                  <a:srgbClr val="002060"/>
                </a:solidFill>
              </a:rPr>
              <a:t>Conclusions - Why specialisation exists</a:t>
            </a:r>
          </a:p>
          <a:p>
            <a:pPr>
              <a:lnSpc>
                <a:spcPct val="90000"/>
              </a:lnSpc>
              <a:spcBef>
                <a:spcPct val="10000"/>
              </a:spcBef>
              <a:buClr>
                <a:srgbClr val="FF0066"/>
              </a:buClr>
              <a:buFont typeface="Wingdings" pitchFamily="2" charset="2"/>
              <a:buChar char="q"/>
            </a:pPr>
            <a:r>
              <a:rPr lang="en-GB" sz="2400" b="1" smtClean="0">
                <a:solidFill>
                  <a:srgbClr val="002060"/>
                </a:solidFill>
              </a:rPr>
              <a:t>Ricardian opportunity cost advantage creates climate for trade. </a:t>
            </a:r>
          </a:p>
          <a:p>
            <a:pPr>
              <a:lnSpc>
                <a:spcPct val="90000"/>
              </a:lnSpc>
              <a:spcBef>
                <a:spcPct val="10000"/>
              </a:spcBef>
              <a:buClr>
                <a:srgbClr val="FF0066"/>
              </a:buClr>
              <a:buFont typeface="Wingdings" pitchFamily="2" charset="2"/>
              <a:buChar char="q"/>
            </a:pPr>
            <a:r>
              <a:rPr lang="en-GB" sz="2400" b="1" smtClean="0">
                <a:solidFill>
                  <a:srgbClr val="002060"/>
                </a:solidFill>
              </a:rPr>
              <a:t>Heckschler-Ohlin theorem predicts local factor abundance as the reason for regional specialisation</a:t>
            </a:r>
          </a:p>
          <a:p>
            <a:pPr>
              <a:lnSpc>
                <a:spcPct val="90000"/>
              </a:lnSpc>
              <a:spcBef>
                <a:spcPct val="10000"/>
              </a:spcBef>
              <a:buClr>
                <a:srgbClr val="FF0066"/>
              </a:buClr>
              <a:buFont typeface="Wingdings" pitchFamily="2" charset="2"/>
              <a:buChar char="q"/>
            </a:pPr>
            <a:r>
              <a:rPr lang="en-GB" sz="2400" b="1" smtClean="0">
                <a:solidFill>
                  <a:srgbClr val="002060"/>
                </a:solidFill>
              </a:rPr>
              <a:t>Intra-industry trade models explain observed behaviour</a:t>
            </a:r>
          </a:p>
          <a:p>
            <a:pPr>
              <a:lnSpc>
                <a:spcPct val="90000"/>
              </a:lnSpc>
              <a:spcBef>
                <a:spcPct val="10000"/>
              </a:spcBef>
              <a:buClr>
                <a:srgbClr val="FF0066"/>
              </a:buClr>
              <a:buFont typeface="Wingdings" pitchFamily="2" charset="2"/>
              <a:buChar char="q"/>
            </a:pPr>
            <a:r>
              <a:rPr lang="en-GB" sz="2400" b="1" smtClean="0">
                <a:solidFill>
                  <a:srgbClr val="002060"/>
                </a:solidFill>
              </a:rPr>
              <a:t>Geography still matters.</a:t>
            </a:r>
          </a:p>
          <a:p>
            <a:pPr>
              <a:lnSpc>
                <a:spcPct val="90000"/>
              </a:lnSpc>
              <a:spcBef>
                <a:spcPct val="10000"/>
              </a:spcBef>
              <a:buClr>
                <a:srgbClr val="FF0066"/>
              </a:buClr>
            </a:pPr>
            <a:endParaRPr lang="en-GB" sz="2400" smtClean="0">
              <a:solidFill>
                <a:srgbClr val="002060"/>
              </a:solidFill>
            </a:endParaRPr>
          </a:p>
          <a:p>
            <a:pPr>
              <a:lnSpc>
                <a:spcPct val="90000"/>
              </a:lnSpc>
              <a:spcBef>
                <a:spcPct val="10000"/>
              </a:spcBef>
              <a:buClr>
                <a:srgbClr val="FF0066"/>
              </a:buClr>
              <a:buFont typeface="Wingdings" pitchFamily="2" charset="2"/>
              <a:buNone/>
            </a:pPr>
            <a:r>
              <a:rPr lang="en-GB" sz="2400" b="1" smtClean="0">
                <a:solidFill>
                  <a:srgbClr val="002060"/>
                </a:solidFill>
              </a:rPr>
              <a:t>	Next Week Inter-regional Labour Migration</a:t>
            </a:r>
            <a:endParaRPr lang="en-GB" sz="2400" smtClean="0">
              <a:solidFill>
                <a:srgbClr val="002060"/>
              </a:solidFill>
            </a:endParaRPr>
          </a:p>
        </p:txBody>
      </p:sp>
      <p:sp>
        <p:nvSpPr>
          <p:cNvPr id="111619" name="Footer Placeholder 4"/>
          <p:cNvSpPr txBox="1">
            <a:spLocks/>
          </p:cNvSpPr>
          <p:nvPr/>
        </p:nvSpPr>
        <p:spPr bwMode="auto">
          <a:xfrm>
            <a:off x="2590800" y="6248400"/>
            <a:ext cx="3962400" cy="457200"/>
          </a:xfrm>
          <a:prstGeom prst="rect">
            <a:avLst/>
          </a:prstGeom>
          <a:noFill/>
          <a:ln w="9525">
            <a:noFill/>
            <a:miter lim="800000"/>
            <a:headEnd/>
            <a:tailEnd/>
          </a:ln>
        </p:spPr>
        <p:txBody>
          <a:bodyPr/>
          <a:lstStyle/>
          <a:p>
            <a:pPr algn="ctr" eaLnBrk="0" hangingPunct="0"/>
            <a:r>
              <a:rPr lang="en-GB" sz="1400" i="1">
                <a:solidFill>
                  <a:srgbClr val="339966"/>
                </a:solidFill>
                <a:latin typeface="Book Antiqua" pitchFamily="18" charset="0"/>
                <a:cs typeface="Times New Roman" pitchFamily="18" charset="0"/>
              </a:rPr>
              <a:t>Regional and Local Economics (RALE) </a:t>
            </a:r>
          </a:p>
          <a:p>
            <a:pPr algn="ctr" eaLnBrk="0" hangingPunct="0"/>
            <a:r>
              <a:rPr lang="en-GB" sz="1400" i="1">
                <a:solidFill>
                  <a:srgbClr val="339966"/>
                </a:solidFill>
                <a:latin typeface="Book Antiqua" pitchFamily="18" charset="0"/>
                <a:cs typeface="Times New Roman" pitchFamily="18" charset="0"/>
              </a:rPr>
              <a:t>Lecture slides – Lecture 4b</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1"/>
          </p:nvPr>
        </p:nvSpPr>
        <p:spPr/>
        <p:txBody>
          <a:bodyPr/>
          <a:lstStyle/>
          <a:p>
            <a:pPr>
              <a:defRPr/>
            </a:pPr>
            <a:fld id="{E0DA2473-5B65-4CB7-B376-4907CFAF0EED}" type="slidenum">
              <a:rPr lang="en-GB"/>
              <a:pPr>
                <a:defRPr/>
              </a:pPr>
              <a:t>2</a:t>
            </a:fld>
            <a:endParaRPr lang="en-GB">
              <a:latin typeface="Times New Roman" charset="0"/>
            </a:endParaRPr>
          </a:p>
        </p:txBody>
      </p:sp>
      <p:sp>
        <p:nvSpPr>
          <p:cNvPr id="17410" name="Rectangle 2"/>
          <p:cNvSpPr>
            <a:spLocks noGrp="1" noChangeArrowheads="1"/>
          </p:cNvSpPr>
          <p:nvPr>
            <p:ph type="body" idx="1"/>
          </p:nvPr>
        </p:nvSpPr>
        <p:spPr>
          <a:xfrm>
            <a:off x="533400" y="1143000"/>
            <a:ext cx="7467600" cy="4724400"/>
          </a:xfrm>
        </p:spPr>
        <p:txBody>
          <a:bodyPr/>
          <a:lstStyle/>
          <a:p>
            <a:pPr lvl="1" algn="ctr">
              <a:lnSpc>
                <a:spcPct val="90000"/>
              </a:lnSpc>
              <a:buFont typeface="Wingdings" pitchFamily="2" charset="2"/>
              <a:buNone/>
            </a:pPr>
            <a:r>
              <a:rPr lang="en-GB" b="1" i="1" smtClean="0">
                <a:solidFill>
                  <a:srgbClr val="002060"/>
                </a:solidFill>
              </a:rPr>
              <a:t>Lecture 8</a:t>
            </a:r>
          </a:p>
          <a:p>
            <a:pPr>
              <a:lnSpc>
                <a:spcPct val="90000"/>
              </a:lnSpc>
              <a:buClr>
                <a:schemeClr val="tx2"/>
              </a:buClr>
              <a:buFont typeface="Wingdings" pitchFamily="2" charset="2"/>
              <a:buNone/>
            </a:pPr>
            <a:r>
              <a:rPr lang="en-GB" sz="2400" b="1" smtClean="0">
                <a:solidFill>
                  <a:srgbClr val="002060"/>
                </a:solidFill>
              </a:rPr>
              <a:t>Last lecture: - Industrial Location Theory</a:t>
            </a:r>
          </a:p>
          <a:p>
            <a:pPr>
              <a:lnSpc>
                <a:spcPct val="90000"/>
              </a:lnSpc>
              <a:buClr>
                <a:schemeClr val="tx2"/>
              </a:buClr>
              <a:buFont typeface="Wingdings" pitchFamily="2" charset="2"/>
              <a:buNone/>
            </a:pPr>
            <a:r>
              <a:rPr lang="en-GB" sz="2400" b="1" smtClean="0">
                <a:solidFill>
                  <a:srgbClr val="002060"/>
                </a:solidFill>
              </a:rPr>
              <a:t>This lecture: - Interregional Trade</a:t>
            </a:r>
          </a:p>
          <a:p>
            <a:pPr lvl="1">
              <a:lnSpc>
                <a:spcPct val="90000"/>
              </a:lnSpc>
              <a:buFont typeface="Wingdings" pitchFamily="2" charset="2"/>
              <a:buNone/>
            </a:pPr>
            <a:endParaRPr lang="en-GB" sz="2000" b="1" smtClean="0">
              <a:solidFill>
                <a:srgbClr val="002060"/>
              </a:solidFill>
            </a:endParaRPr>
          </a:p>
          <a:p>
            <a:pPr lvl="1">
              <a:lnSpc>
                <a:spcPct val="90000"/>
              </a:lnSpc>
              <a:buFont typeface="Wingdings" pitchFamily="2" charset="2"/>
              <a:buNone/>
            </a:pPr>
            <a:r>
              <a:rPr lang="en-GB" sz="2400" b="1" smtClean="0">
                <a:solidFill>
                  <a:srgbClr val="002060"/>
                </a:solidFill>
              </a:rPr>
              <a:t>Aim:</a:t>
            </a:r>
          </a:p>
          <a:p>
            <a:pPr lvl="2">
              <a:lnSpc>
                <a:spcPct val="90000"/>
              </a:lnSpc>
              <a:buClr>
                <a:srgbClr val="FF0066"/>
              </a:buClr>
              <a:buSzTx/>
              <a:buFont typeface="Wingdings" pitchFamily="2" charset="2"/>
              <a:buChar char="q"/>
            </a:pPr>
            <a:r>
              <a:rPr lang="en-GB" b="1" smtClean="0">
                <a:solidFill>
                  <a:srgbClr val="002060"/>
                </a:solidFill>
              </a:rPr>
              <a:t>To discover why regions specialise in certain commodities </a:t>
            </a:r>
          </a:p>
          <a:p>
            <a:pPr>
              <a:lnSpc>
                <a:spcPct val="90000"/>
              </a:lnSpc>
              <a:buFont typeface="Wingdings" pitchFamily="2" charset="2"/>
              <a:buNone/>
            </a:pPr>
            <a:r>
              <a:rPr lang="en-GB" sz="2400" b="1" smtClean="0">
                <a:solidFill>
                  <a:srgbClr val="002060"/>
                </a:solidFill>
              </a:rPr>
              <a:t>	Outcomes:</a:t>
            </a:r>
          </a:p>
          <a:p>
            <a:pPr lvl="2">
              <a:lnSpc>
                <a:spcPct val="90000"/>
              </a:lnSpc>
              <a:buClr>
                <a:srgbClr val="FF0066"/>
              </a:buClr>
              <a:buSzTx/>
              <a:buFont typeface="Wingdings" pitchFamily="2" charset="2"/>
              <a:buChar char="q"/>
            </a:pPr>
            <a:r>
              <a:rPr lang="en-GB" b="1" smtClean="0">
                <a:solidFill>
                  <a:srgbClr val="002060"/>
                </a:solidFill>
              </a:rPr>
              <a:t>Awareness of Ricardian and Heckscher-Ohlin theories of regional trade</a:t>
            </a:r>
          </a:p>
          <a:p>
            <a:pPr lvl="2">
              <a:lnSpc>
                <a:spcPct val="90000"/>
              </a:lnSpc>
              <a:buClr>
                <a:srgbClr val="FF0066"/>
              </a:buClr>
              <a:buSzTx/>
              <a:buFont typeface="Wingdings" pitchFamily="2" charset="2"/>
              <a:buChar char="q"/>
            </a:pPr>
            <a:r>
              <a:rPr lang="en-GB" b="1" smtClean="0">
                <a:solidFill>
                  <a:srgbClr val="002060"/>
                </a:solidFill>
              </a:rPr>
              <a:t>Awareness of more radical explanations of regional trade and specialisation</a:t>
            </a:r>
            <a:endParaRPr lang="en-GB" smtClean="0">
              <a:solidFill>
                <a:srgbClr val="002060"/>
              </a:solidFill>
            </a:endParaRPr>
          </a:p>
          <a:p>
            <a:pPr>
              <a:lnSpc>
                <a:spcPct val="90000"/>
              </a:lnSpc>
              <a:buFont typeface="Wingdings" pitchFamily="2" charset="2"/>
              <a:buNone/>
            </a:pPr>
            <a:r>
              <a:rPr lang="en-GB" sz="2000" b="1" i="1" smtClean="0"/>
              <a:t>	</a:t>
            </a:r>
          </a:p>
        </p:txBody>
      </p:sp>
      <p:sp>
        <p:nvSpPr>
          <p:cNvPr id="17411" name="Footer Placeholder 4"/>
          <p:cNvSpPr txBox="1">
            <a:spLocks/>
          </p:cNvSpPr>
          <p:nvPr/>
        </p:nvSpPr>
        <p:spPr bwMode="auto">
          <a:xfrm>
            <a:off x="2590800" y="6248400"/>
            <a:ext cx="3962400" cy="457200"/>
          </a:xfrm>
          <a:prstGeom prst="rect">
            <a:avLst/>
          </a:prstGeom>
          <a:noFill/>
          <a:ln w="9525">
            <a:noFill/>
            <a:miter lim="800000"/>
            <a:headEnd/>
            <a:tailEnd/>
          </a:ln>
        </p:spPr>
        <p:txBody>
          <a:bodyPr/>
          <a:lstStyle/>
          <a:p>
            <a:pPr algn="ctr" eaLnBrk="0" hangingPunct="0"/>
            <a:r>
              <a:rPr lang="en-GB" sz="1400" i="1">
                <a:solidFill>
                  <a:srgbClr val="339966"/>
                </a:solidFill>
                <a:latin typeface="Book Antiqua" pitchFamily="18" charset="0"/>
                <a:cs typeface="Times New Roman" pitchFamily="18" charset="0"/>
              </a:rPr>
              <a:t>Regional and Local Economics (RALE) </a:t>
            </a:r>
          </a:p>
          <a:p>
            <a:pPr algn="ctr" eaLnBrk="0" hangingPunct="0"/>
            <a:r>
              <a:rPr lang="en-GB" sz="1400" i="1">
                <a:solidFill>
                  <a:srgbClr val="339966"/>
                </a:solidFill>
                <a:latin typeface="Book Antiqua" pitchFamily="18" charset="0"/>
                <a:cs typeface="Times New Roman" pitchFamily="18" charset="0"/>
              </a:rPr>
              <a:t>Lecture slides – Lecture 4b</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1"/>
          </p:nvPr>
        </p:nvSpPr>
        <p:spPr/>
        <p:txBody>
          <a:bodyPr/>
          <a:lstStyle/>
          <a:p>
            <a:pPr>
              <a:defRPr/>
            </a:pPr>
            <a:fld id="{65904CD7-9C58-42BE-AF9B-A8A68C254A0A}" type="slidenum">
              <a:rPr lang="en-GB"/>
              <a:pPr>
                <a:defRPr/>
              </a:pPr>
              <a:t>3</a:t>
            </a:fld>
            <a:endParaRPr lang="en-GB">
              <a:latin typeface="Times New Roman" charset="0"/>
            </a:endParaRPr>
          </a:p>
        </p:txBody>
      </p:sp>
      <p:sp>
        <p:nvSpPr>
          <p:cNvPr id="19458" name="Rectangle 2"/>
          <p:cNvSpPr>
            <a:spLocks noGrp="1" noChangeArrowheads="1"/>
          </p:cNvSpPr>
          <p:nvPr>
            <p:ph type="body" idx="1"/>
          </p:nvPr>
        </p:nvSpPr>
        <p:spPr>
          <a:xfrm>
            <a:off x="428625" y="1285875"/>
            <a:ext cx="8229600" cy="5072063"/>
          </a:xfrm>
        </p:spPr>
        <p:txBody>
          <a:bodyPr/>
          <a:lstStyle/>
          <a:p>
            <a:pPr>
              <a:buClr>
                <a:srgbClr val="FF0066"/>
              </a:buClr>
              <a:buFont typeface="Wingdings" pitchFamily="2" charset="2"/>
              <a:buChar char="q"/>
            </a:pPr>
            <a:r>
              <a:rPr lang="en-GB" sz="2800" b="1" smtClean="0">
                <a:solidFill>
                  <a:srgbClr val="002060"/>
                </a:solidFill>
              </a:rPr>
              <a:t>Proposition - Regions need to trade if they are to be prosperous.</a:t>
            </a:r>
            <a:r>
              <a:rPr lang="en-GB" sz="2800" smtClean="0">
                <a:solidFill>
                  <a:srgbClr val="002060"/>
                </a:solidFill>
              </a:rPr>
              <a:t> </a:t>
            </a:r>
          </a:p>
          <a:p>
            <a:pPr>
              <a:buClr>
                <a:srgbClr val="FF0066"/>
              </a:buClr>
              <a:buFont typeface="Wingdings" pitchFamily="2" charset="2"/>
              <a:buChar char="q"/>
            </a:pPr>
            <a:r>
              <a:rPr lang="en-GB" sz="2800" b="1" smtClean="0">
                <a:solidFill>
                  <a:srgbClr val="002060"/>
                </a:solidFill>
              </a:rPr>
              <a:t>All regions are becoming more “open” EU, GATT.</a:t>
            </a:r>
          </a:p>
          <a:p>
            <a:pPr>
              <a:buClr>
                <a:srgbClr val="FF0066"/>
              </a:buClr>
              <a:buFont typeface="Wingdings" pitchFamily="2" charset="2"/>
              <a:buNone/>
            </a:pPr>
            <a:r>
              <a:rPr lang="en-GB" b="1" smtClean="0">
                <a:solidFill>
                  <a:srgbClr val="002060"/>
                </a:solidFill>
              </a:rPr>
              <a:t>	</a:t>
            </a:r>
            <a:r>
              <a:rPr lang="en-GB" sz="2800" b="1" smtClean="0">
                <a:solidFill>
                  <a:srgbClr val="002060"/>
                </a:solidFill>
              </a:rPr>
              <a:t>Proportion of goods and services % GDP</a:t>
            </a:r>
          </a:p>
          <a:p>
            <a:pPr>
              <a:buClr>
                <a:srgbClr val="FF0066"/>
              </a:buClr>
              <a:buFont typeface="Wingdings" pitchFamily="2" charset="2"/>
              <a:buNone/>
            </a:pPr>
            <a:r>
              <a:rPr lang="en-GB" sz="2800" b="1" smtClean="0">
                <a:solidFill>
                  <a:srgbClr val="002060"/>
                </a:solidFill>
              </a:rPr>
              <a:t>				exported	imported</a:t>
            </a:r>
          </a:p>
          <a:p>
            <a:pPr>
              <a:buClr>
                <a:srgbClr val="FF0066"/>
              </a:buClr>
              <a:buFont typeface="Wingdings" pitchFamily="2" charset="2"/>
              <a:buNone/>
            </a:pPr>
            <a:r>
              <a:rPr lang="en-GB" sz="2800" b="1" smtClean="0">
                <a:solidFill>
                  <a:srgbClr val="002060"/>
                </a:solidFill>
              </a:rPr>
              <a:t>	Luxembourg 	93%		80%</a:t>
            </a:r>
          </a:p>
          <a:p>
            <a:pPr>
              <a:buClr>
                <a:srgbClr val="FF0066"/>
              </a:buClr>
              <a:buFont typeface="Wingdings" pitchFamily="2" charset="2"/>
              <a:buNone/>
            </a:pPr>
            <a:r>
              <a:rPr lang="en-GB" sz="2800" b="1" smtClean="0">
                <a:solidFill>
                  <a:srgbClr val="002060"/>
                </a:solidFill>
              </a:rPr>
              <a:t>	Belgium          	75%		69%</a:t>
            </a:r>
          </a:p>
          <a:p>
            <a:pPr>
              <a:buClr>
                <a:srgbClr val="FF0066"/>
              </a:buClr>
              <a:buFont typeface="Wingdings" pitchFamily="2" charset="2"/>
              <a:buNone/>
            </a:pPr>
            <a:r>
              <a:rPr lang="en-GB" sz="2800" b="1" smtClean="0">
                <a:solidFill>
                  <a:srgbClr val="002060"/>
                </a:solidFill>
              </a:rPr>
              <a:t>	Greece		16%		24%</a:t>
            </a:r>
          </a:p>
          <a:p>
            <a:pPr>
              <a:lnSpc>
                <a:spcPct val="120000"/>
              </a:lnSpc>
              <a:buClr>
                <a:srgbClr val="FF0066"/>
              </a:buClr>
              <a:buFont typeface="Wingdings" pitchFamily="2" charset="2"/>
              <a:buChar char="q"/>
            </a:pPr>
            <a:r>
              <a:rPr lang="en-GB" sz="2800" b="1" smtClean="0">
                <a:solidFill>
                  <a:srgbClr val="002060"/>
                </a:solidFill>
              </a:rPr>
              <a:t>Success breeds Success.</a:t>
            </a:r>
            <a:endParaRPr lang="en-GB" sz="2800" b="1" i="1" smtClean="0">
              <a:solidFill>
                <a:srgbClr val="002060"/>
              </a:solidFill>
            </a:endParaRPr>
          </a:p>
          <a:p>
            <a:pPr>
              <a:lnSpc>
                <a:spcPct val="120000"/>
              </a:lnSpc>
              <a:buFont typeface="Wingdings" pitchFamily="2" charset="2"/>
              <a:buNone/>
            </a:pPr>
            <a:endParaRPr lang="en-GB" sz="2800" i="1" smtClean="0">
              <a:solidFill>
                <a:srgbClr val="660066"/>
              </a:solidFill>
            </a:endParaRPr>
          </a:p>
        </p:txBody>
      </p:sp>
      <p:sp>
        <p:nvSpPr>
          <p:cNvPr id="19459" name="Footer Placeholder 4"/>
          <p:cNvSpPr txBox="1">
            <a:spLocks/>
          </p:cNvSpPr>
          <p:nvPr/>
        </p:nvSpPr>
        <p:spPr bwMode="auto">
          <a:xfrm>
            <a:off x="2590800" y="6248400"/>
            <a:ext cx="3962400" cy="457200"/>
          </a:xfrm>
          <a:prstGeom prst="rect">
            <a:avLst/>
          </a:prstGeom>
          <a:noFill/>
          <a:ln w="9525">
            <a:noFill/>
            <a:miter lim="800000"/>
            <a:headEnd/>
            <a:tailEnd/>
          </a:ln>
        </p:spPr>
        <p:txBody>
          <a:bodyPr/>
          <a:lstStyle/>
          <a:p>
            <a:pPr algn="ctr" eaLnBrk="0" hangingPunct="0"/>
            <a:r>
              <a:rPr lang="en-GB" sz="1400" i="1">
                <a:solidFill>
                  <a:srgbClr val="339966"/>
                </a:solidFill>
                <a:latin typeface="Book Antiqua" pitchFamily="18" charset="0"/>
                <a:cs typeface="Times New Roman" pitchFamily="18" charset="0"/>
              </a:rPr>
              <a:t>Regional and Local Economics (RALE) </a:t>
            </a:r>
          </a:p>
          <a:p>
            <a:pPr algn="ctr" eaLnBrk="0" hangingPunct="0"/>
            <a:r>
              <a:rPr lang="en-GB" sz="1400" i="1">
                <a:solidFill>
                  <a:srgbClr val="339966"/>
                </a:solidFill>
                <a:latin typeface="Book Antiqua" pitchFamily="18" charset="0"/>
                <a:cs typeface="Times New Roman" pitchFamily="18" charset="0"/>
              </a:rPr>
              <a:t>Lecture slides – Lecture 4b</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225" name="Footer Placeholder 4"/>
          <p:cNvSpPr>
            <a:spLocks noGrp="1"/>
          </p:cNvSpPr>
          <p:nvPr>
            <p:ph type="ftr" sz="quarter" idx="4294967295"/>
          </p:nvPr>
        </p:nvSpPr>
        <p:spPr>
          <a:noFill/>
        </p:spPr>
        <p:txBody>
          <a:bodyPr/>
          <a:lstStyle/>
          <a:p>
            <a:r>
              <a:rPr lang="en-GB">
                <a:cs typeface="Times New Roman" pitchFamily="18" charset="0"/>
              </a:rPr>
              <a:t>Regional and Local Economic Analysis (RALE) Lecture slides – Lecture 8</a:t>
            </a:r>
          </a:p>
        </p:txBody>
      </p:sp>
      <p:sp>
        <p:nvSpPr>
          <p:cNvPr id="7" name="Slide Number Placeholder 5"/>
          <p:cNvSpPr>
            <a:spLocks noGrp="1"/>
          </p:cNvSpPr>
          <p:nvPr>
            <p:ph type="sldNum" sz="quarter" idx="11"/>
          </p:nvPr>
        </p:nvSpPr>
        <p:spPr/>
        <p:txBody>
          <a:bodyPr/>
          <a:lstStyle/>
          <a:p>
            <a:pPr>
              <a:defRPr/>
            </a:pPr>
            <a:fld id="{6E96F548-029E-4E1D-A2A0-404712572575}" type="slidenum">
              <a:rPr lang="en-GB"/>
              <a:pPr>
                <a:defRPr/>
              </a:pPr>
              <a:t>4</a:t>
            </a:fld>
            <a:endParaRPr lang="en-GB">
              <a:latin typeface="Times New Roman" charset="0"/>
            </a:endParaRPr>
          </a:p>
        </p:txBody>
      </p:sp>
      <p:sp>
        <p:nvSpPr>
          <p:cNvPr id="91227" name="Rectangle 2"/>
          <p:cNvSpPr>
            <a:spLocks noGrp="1" noChangeArrowheads="1"/>
          </p:cNvSpPr>
          <p:nvPr>
            <p:ph type="body" idx="1"/>
          </p:nvPr>
        </p:nvSpPr>
        <p:spPr>
          <a:xfrm>
            <a:off x="838200" y="914400"/>
            <a:ext cx="6705600" cy="1524000"/>
          </a:xfrm>
        </p:spPr>
        <p:txBody>
          <a:bodyPr/>
          <a:lstStyle/>
          <a:p>
            <a:pPr>
              <a:lnSpc>
                <a:spcPct val="120000"/>
              </a:lnSpc>
              <a:buClr>
                <a:srgbClr val="FF0066"/>
              </a:buClr>
              <a:buFont typeface="Wingdings" pitchFamily="2" charset="2"/>
              <a:buChar char="q"/>
            </a:pPr>
            <a:r>
              <a:rPr lang="en-GB" sz="2000" b="1" smtClean="0">
                <a:solidFill>
                  <a:srgbClr val="002060"/>
                </a:solidFill>
              </a:rPr>
              <a:t>Ricardian Trade Theory - regions can gain from trade by specialising in production and export of goods in which they have a “comparative advantage”</a:t>
            </a:r>
            <a:r>
              <a:rPr lang="en-GB" sz="2000" b="1" i="1" smtClean="0">
                <a:solidFill>
                  <a:srgbClr val="002060"/>
                </a:solidFill>
              </a:rPr>
              <a:t>	</a:t>
            </a:r>
          </a:p>
          <a:p>
            <a:pPr>
              <a:lnSpc>
                <a:spcPct val="120000"/>
              </a:lnSpc>
              <a:buClr>
                <a:srgbClr val="FF0066"/>
              </a:buClr>
              <a:buFont typeface="Wingdings" pitchFamily="2" charset="2"/>
              <a:buNone/>
            </a:pPr>
            <a:r>
              <a:rPr lang="en-GB" sz="2000" b="1" i="1" smtClean="0"/>
              <a:t>		</a:t>
            </a:r>
            <a:endParaRPr lang="en-GB" sz="2000" i="1" smtClean="0"/>
          </a:p>
        </p:txBody>
      </p:sp>
      <p:sp>
        <p:nvSpPr>
          <p:cNvPr id="91223" name="Comment 87"/>
          <p:cNvSpPr>
            <a:spLocks noChangeArrowheads="1"/>
          </p:cNvSpPr>
          <p:nvPr/>
        </p:nvSpPr>
        <p:spPr bwMode="auto">
          <a:xfrm>
            <a:off x="228600" y="4800600"/>
            <a:ext cx="8610600" cy="1830388"/>
          </a:xfrm>
          <a:prstGeom prst="rect">
            <a:avLst/>
          </a:prstGeom>
          <a:solidFill>
            <a:srgbClr val="FCFF91"/>
          </a:solidFill>
          <a:ln w="9525">
            <a:solidFill>
              <a:srgbClr val="000000"/>
            </a:solidFill>
            <a:miter lim="800000"/>
            <a:headEnd/>
            <a:tailEnd/>
          </a:ln>
          <a:effectLst>
            <a:outerShdw dist="107763" dir="2700000" algn="ctr" rotWithShape="0">
              <a:srgbClr val="808080"/>
            </a:outerShdw>
          </a:effectLst>
        </p:spPr>
        <p:txBody>
          <a:bodyPr>
            <a:spAutoFit/>
          </a:bodyPr>
          <a:lstStyle/>
          <a:p>
            <a:pPr>
              <a:lnSpc>
                <a:spcPct val="80000"/>
              </a:lnSpc>
              <a:spcBef>
                <a:spcPct val="50000"/>
              </a:spcBef>
              <a:defRPr/>
            </a:pPr>
            <a:r>
              <a:rPr lang="en-GB" sz="1800" b="1" dirty="0">
                <a:solidFill>
                  <a:srgbClr val="002060"/>
                </a:solidFill>
                <a:latin typeface="Arial" charset="0"/>
                <a:cs typeface="+mn-cs"/>
              </a:rPr>
              <a:t>Possibility of mutually advantageous gains from trade. </a:t>
            </a:r>
          </a:p>
          <a:p>
            <a:pPr>
              <a:lnSpc>
                <a:spcPct val="80000"/>
              </a:lnSpc>
              <a:spcBef>
                <a:spcPct val="50000"/>
              </a:spcBef>
              <a:buClr>
                <a:srgbClr val="FF0066"/>
              </a:buClr>
              <a:buFont typeface="Wingdings" pitchFamily="2" charset="2"/>
              <a:buChar char="q"/>
              <a:defRPr/>
            </a:pPr>
            <a:r>
              <a:rPr lang="en-GB" sz="1800" b="1" dirty="0">
                <a:solidFill>
                  <a:srgbClr val="002060"/>
                </a:solidFill>
                <a:latin typeface="Arial" charset="0"/>
                <a:cs typeface="+mn-cs"/>
              </a:rPr>
              <a:t>Exchange rate cars for wheat South 1:5 North 1:7 if world rate settles at 1:6</a:t>
            </a:r>
          </a:p>
          <a:p>
            <a:pPr>
              <a:lnSpc>
                <a:spcPct val="80000"/>
              </a:lnSpc>
              <a:spcBef>
                <a:spcPct val="50000"/>
              </a:spcBef>
              <a:buClr>
                <a:srgbClr val="FF0066"/>
              </a:buClr>
              <a:buFont typeface="Wingdings" pitchFamily="2" charset="2"/>
              <a:buChar char="q"/>
              <a:defRPr/>
            </a:pPr>
            <a:r>
              <a:rPr lang="en-GB" sz="1800" b="1" dirty="0">
                <a:solidFill>
                  <a:srgbClr val="002060"/>
                </a:solidFill>
                <a:latin typeface="Arial" charset="0"/>
                <a:cs typeface="+mn-cs"/>
              </a:rPr>
              <a:t>South exchanges one car for 6 tonnes of wheat can only get 5 tonnes at home</a:t>
            </a:r>
          </a:p>
          <a:p>
            <a:pPr>
              <a:lnSpc>
                <a:spcPct val="80000"/>
              </a:lnSpc>
              <a:spcBef>
                <a:spcPct val="50000"/>
              </a:spcBef>
              <a:buClr>
                <a:srgbClr val="FF0066"/>
              </a:buClr>
              <a:buFont typeface="Wingdings" pitchFamily="2" charset="2"/>
              <a:buChar char="q"/>
              <a:defRPr/>
            </a:pPr>
            <a:r>
              <a:rPr lang="en-GB" sz="1800" b="1" dirty="0">
                <a:solidFill>
                  <a:srgbClr val="002060"/>
                </a:solidFill>
                <a:latin typeface="Arial" charset="0"/>
                <a:cs typeface="+mn-cs"/>
              </a:rPr>
              <a:t>North imports car for 6 tonnes of wheat but cost of home produced is 7 tonnes</a:t>
            </a:r>
          </a:p>
        </p:txBody>
      </p:sp>
      <p:graphicFrame>
        <p:nvGraphicFramePr>
          <p:cNvPr id="91224" name="Object 88"/>
          <p:cNvGraphicFramePr>
            <a:graphicFrameLocks noChangeAspect="1"/>
          </p:cNvGraphicFramePr>
          <p:nvPr/>
        </p:nvGraphicFramePr>
        <p:xfrm>
          <a:off x="838200" y="2667000"/>
          <a:ext cx="6553200" cy="1766888"/>
        </p:xfrm>
        <a:graphic>
          <a:graphicData uri="http://schemas.openxmlformats.org/presentationml/2006/ole">
            <p:oleObj spid="_x0000_s91224" name="Worksheet" r:id="rId4" imgW="1936440" imgH="494640" progId="Excel.Sheet.8">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91224"/>
                                        </p:tgtEl>
                                        <p:attrNameLst>
                                          <p:attrName>style.visibility</p:attrName>
                                        </p:attrNameLst>
                                      </p:cBhvr>
                                      <p:to>
                                        <p:strVal val="visible"/>
                                      </p:to>
                                    </p:set>
                                    <p:anim calcmode="lin" valueType="num">
                                      <p:cBhvr additive="base">
                                        <p:cTn id="7" dur="500" fill="hold"/>
                                        <p:tgtEl>
                                          <p:spTgt spid="91224"/>
                                        </p:tgtEl>
                                        <p:attrNameLst>
                                          <p:attrName>ppt_x</p:attrName>
                                        </p:attrNameLst>
                                      </p:cBhvr>
                                      <p:tavLst>
                                        <p:tav tm="0">
                                          <p:val>
                                            <p:strVal val="0-#ppt_w/2"/>
                                          </p:val>
                                        </p:tav>
                                        <p:tav tm="100000">
                                          <p:val>
                                            <p:strVal val="#ppt_x"/>
                                          </p:val>
                                        </p:tav>
                                      </p:tavLst>
                                    </p:anim>
                                    <p:anim calcmode="lin" valueType="num">
                                      <p:cBhvr additive="base">
                                        <p:cTn id="8" dur="500" fill="hold"/>
                                        <p:tgtEl>
                                          <p:spTgt spid="9122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1223">
                                            <p:bg/>
                                          </p:spTgt>
                                        </p:tgtEl>
                                        <p:attrNameLst>
                                          <p:attrName>style.visibility</p:attrName>
                                        </p:attrNameLst>
                                      </p:cBhvr>
                                      <p:to>
                                        <p:strVal val="visible"/>
                                      </p:to>
                                    </p:set>
                                    <p:anim calcmode="lin" valueType="num">
                                      <p:cBhvr additive="base">
                                        <p:cTn id="13" dur="500" fill="hold"/>
                                        <p:tgtEl>
                                          <p:spTgt spid="91223">
                                            <p:bg/>
                                          </p:spTgt>
                                        </p:tgtEl>
                                        <p:attrNameLst>
                                          <p:attrName>ppt_x</p:attrName>
                                        </p:attrNameLst>
                                      </p:cBhvr>
                                      <p:tavLst>
                                        <p:tav tm="0">
                                          <p:val>
                                            <p:strVal val="0-#ppt_w/2"/>
                                          </p:val>
                                        </p:tav>
                                        <p:tav tm="100000">
                                          <p:val>
                                            <p:strVal val="#ppt_x"/>
                                          </p:val>
                                        </p:tav>
                                      </p:tavLst>
                                    </p:anim>
                                    <p:anim calcmode="lin" valueType="num">
                                      <p:cBhvr additive="base">
                                        <p:cTn id="14" dur="500" fill="hold"/>
                                        <p:tgtEl>
                                          <p:spTgt spid="91223">
                                            <p:bg/>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1223">
                                            <p:txEl>
                                              <p:pRg st="0" end="0"/>
                                            </p:txEl>
                                          </p:spTgt>
                                        </p:tgtEl>
                                        <p:attrNameLst>
                                          <p:attrName>style.visibility</p:attrName>
                                        </p:attrNameLst>
                                      </p:cBhvr>
                                      <p:to>
                                        <p:strVal val="visible"/>
                                      </p:to>
                                    </p:set>
                                    <p:anim calcmode="lin" valueType="num">
                                      <p:cBhvr additive="base">
                                        <p:cTn id="19" dur="500" fill="hold"/>
                                        <p:tgtEl>
                                          <p:spTgt spid="91223">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122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1223">
                                            <p:txEl>
                                              <p:pRg st="1" end="1"/>
                                            </p:txEl>
                                          </p:spTgt>
                                        </p:tgtEl>
                                        <p:attrNameLst>
                                          <p:attrName>style.visibility</p:attrName>
                                        </p:attrNameLst>
                                      </p:cBhvr>
                                      <p:to>
                                        <p:strVal val="visible"/>
                                      </p:to>
                                    </p:set>
                                    <p:anim calcmode="lin" valueType="num">
                                      <p:cBhvr additive="base">
                                        <p:cTn id="25" dur="500" fill="hold"/>
                                        <p:tgtEl>
                                          <p:spTgt spid="91223">
                                            <p:txEl>
                                              <p:pRg st="1" end="1"/>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122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91223">
                                            <p:txEl>
                                              <p:pRg st="2" end="2"/>
                                            </p:txEl>
                                          </p:spTgt>
                                        </p:tgtEl>
                                        <p:attrNameLst>
                                          <p:attrName>style.visibility</p:attrName>
                                        </p:attrNameLst>
                                      </p:cBhvr>
                                      <p:to>
                                        <p:strVal val="visible"/>
                                      </p:to>
                                    </p:set>
                                    <p:anim calcmode="lin" valueType="num">
                                      <p:cBhvr additive="base">
                                        <p:cTn id="31" dur="500" fill="hold"/>
                                        <p:tgtEl>
                                          <p:spTgt spid="91223">
                                            <p:txEl>
                                              <p:pRg st="2" end="2"/>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9122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91223">
                                            <p:txEl>
                                              <p:pRg st="3" end="3"/>
                                            </p:txEl>
                                          </p:spTgt>
                                        </p:tgtEl>
                                        <p:attrNameLst>
                                          <p:attrName>style.visibility</p:attrName>
                                        </p:attrNameLst>
                                      </p:cBhvr>
                                      <p:to>
                                        <p:strVal val="visible"/>
                                      </p:to>
                                    </p:set>
                                    <p:anim calcmode="lin" valueType="num">
                                      <p:cBhvr additive="base">
                                        <p:cTn id="37" dur="500" fill="hold"/>
                                        <p:tgtEl>
                                          <p:spTgt spid="91223">
                                            <p:txEl>
                                              <p:pRg st="3" end="3"/>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9122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223" grpId="0" build="p" animBg="1"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1"/>
          </p:nvPr>
        </p:nvSpPr>
        <p:spPr/>
        <p:txBody>
          <a:bodyPr/>
          <a:lstStyle/>
          <a:p>
            <a:pPr>
              <a:defRPr/>
            </a:pPr>
            <a:fld id="{5F134929-9FEE-4DEE-8FC0-4AA00EF110ED}" type="slidenum">
              <a:rPr lang="en-GB"/>
              <a:pPr>
                <a:defRPr/>
              </a:pPr>
              <a:t>5</a:t>
            </a:fld>
            <a:endParaRPr lang="en-GB">
              <a:latin typeface="Times New Roman" charset="0"/>
            </a:endParaRPr>
          </a:p>
        </p:txBody>
      </p:sp>
      <p:sp>
        <p:nvSpPr>
          <p:cNvPr id="92162" name="Rectangle 2"/>
          <p:cNvSpPr>
            <a:spLocks noGrp="1" noChangeArrowheads="1"/>
          </p:cNvSpPr>
          <p:nvPr>
            <p:ph type="body" idx="1"/>
          </p:nvPr>
        </p:nvSpPr>
        <p:spPr>
          <a:xfrm>
            <a:off x="838200" y="838200"/>
            <a:ext cx="6934200" cy="5257800"/>
          </a:xfrm>
        </p:spPr>
        <p:txBody>
          <a:bodyPr/>
          <a:lstStyle/>
          <a:p>
            <a:pPr>
              <a:buClr>
                <a:srgbClr val="FF0066"/>
              </a:buClr>
            </a:pPr>
            <a:endParaRPr lang="en-GB" sz="2400" b="1" i="1" smtClean="0"/>
          </a:p>
          <a:p>
            <a:pPr>
              <a:lnSpc>
                <a:spcPct val="210000"/>
              </a:lnSpc>
              <a:buFont typeface="Wingdings" pitchFamily="2" charset="2"/>
              <a:buNone/>
            </a:pPr>
            <a:r>
              <a:rPr lang="en-GB" sz="2400" b="1" smtClean="0">
                <a:solidFill>
                  <a:srgbClr val="002060"/>
                </a:solidFill>
              </a:rPr>
              <a:t>Question - what is the source of comparative advantage? </a:t>
            </a:r>
          </a:p>
          <a:p>
            <a:pPr>
              <a:lnSpc>
                <a:spcPct val="210000"/>
              </a:lnSpc>
              <a:buClr>
                <a:srgbClr val="FF0066"/>
              </a:buClr>
              <a:buFont typeface="Wingdings" pitchFamily="2" charset="2"/>
              <a:buChar char="q"/>
            </a:pPr>
            <a:r>
              <a:rPr lang="en-GB" sz="2400" b="1" smtClean="0">
                <a:solidFill>
                  <a:srgbClr val="002060"/>
                </a:solidFill>
              </a:rPr>
              <a:t>Labour productivity (is this realistic?)</a:t>
            </a:r>
          </a:p>
          <a:p>
            <a:pPr>
              <a:lnSpc>
                <a:spcPct val="210000"/>
              </a:lnSpc>
              <a:buClr>
                <a:srgbClr val="FF0066"/>
              </a:buClr>
              <a:buFont typeface="Wingdings" pitchFamily="2" charset="2"/>
              <a:buChar char="q"/>
            </a:pPr>
            <a:r>
              <a:rPr lang="en-GB" sz="2400" b="1" smtClean="0">
                <a:solidFill>
                  <a:srgbClr val="002060"/>
                </a:solidFill>
              </a:rPr>
              <a:t>Technology or capital stock?</a:t>
            </a:r>
          </a:p>
          <a:p>
            <a:pPr>
              <a:lnSpc>
                <a:spcPct val="210000"/>
              </a:lnSpc>
              <a:buClr>
                <a:srgbClr val="FF0066"/>
              </a:buClr>
              <a:buFont typeface="Wingdings" pitchFamily="2" charset="2"/>
              <a:buChar char="q"/>
            </a:pPr>
            <a:r>
              <a:rPr lang="en-GB" sz="2400" b="1" smtClean="0">
                <a:solidFill>
                  <a:srgbClr val="002060"/>
                </a:solidFill>
              </a:rPr>
              <a:t>Could it be wages?</a:t>
            </a:r>
            <a:endParaRPr lang="en-GB" sz="2400" smtClean="0">
              <a:solidFill>
                <a:srgbClr val="002060"/>
              </a:solidFill>
            </a:endParaRPr>
          </a:p>
        </p:txBody>
      </p:sp>
      <p:sp>
        <p:nvSpPr>
          <p:cNvPr id="93187" name="Footer Placeholder 4"/>
          <p:cNvSpPr txBox="1">
            <a:spLocks/>
          </p:cNvSpPr>
          <p:nvPr/>
        </p:nvSpPr>
        <p:spPr bwMode="auto">
          <a:xfrm>
            <a:off x="2590800" y="6248400"/>
            <a:ext cx="3962400" cy="457200"/>
          </a:xfrm>
          <a:prstGeom prst="rect">
            <a:avLst/>
          </a:prstGeom>
          <a:noFill/>
          <a:ln w="9525">
            <a:noFill/>
            <a:miter lim="800000"/>
            <a:headEnd/>
            <a:tailEnd/>
          </a:ln>
        </p:spPr>
        <p:txBody>
          <a:bodyPr/>
          <a:lstStyle/>
          <a:p>
            <a:pPr algn="ctr" eaLnBrk="0" hangingPunct="0"/>
            <a:r>
              <a:rPr lang="en-GB" sz="1400" i="1">
                <a:solidFill>
                  <a:srgbClr val="339966"/>
                </a:solidFill>
                <a:latin typeface="Book Antiqua" pitchFamily="18" charset="0"/>
                <a:cs typeface="Times New Roman" pitchFamily="18" charset="0"/>
              </a:rPr>
              <a:t>Regional and Local Economics (RALE) </a:t>
            </a:r>
          </a:p>
          <a:p>
            <a:pPr algn="ctr" eaLnBrk="0" hangingPunct="0"/>
            <a:r>
              <a:rPr lang="en-GB" sz="1400" i="1">
                <a:solidFill>
                  <a:srgbClr val="339966"/>
                </a:solidFill>
                <a:latin typeface="Book Antiqua" pitchFamily="18" charset="0"/>
                <a:cs typeface="Times New Roman" pitchFamily="18" charset="0"/>
              </a:rPr>
              <a:t>Lecture slides – Lecture 4b</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2162">
                                            <p:txEl>
                                              <p:pRg st="1" end="1"/>
                                            </p:txEl>
                                          </p:spTgt>
                                        </p:tgtEl>
                                        <p:attrNameLst>
                                          <p:attrName>style.visibility</p:attrName>
                                        </p:attrNameLst>
                                      </p:cBhvr>
                                      <p:to>
                                        <p:strVal val="visible"/>
                                      </p:to>
                                    </p:set>
                                    <p:anim calcmode="lin" valueType="num">
                                      <p:cBhvr additive="base">
                                        <p:cTn id="7" dur="500" fill="hold"/>
                                        <p:tgtEl>
                                          <p:spTgt spid="92162">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216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2162">
                                            <p:txEl>
                                              <p:pRg st="2" end="2"/>
                                            </p:txEl>
                                          </p:spTgt>
                                        </p:tgtEl>
                                        <p:attrNameLst>
                                          <p:attrName>style.visibility</p:attrName>
                                        </p:attrNameLst>
                                      </p:cBhvr>
                                      <p:to>
                                        <p:strVal val="visible"/>
                                      </p:to>
                                    </p:set>
                                    <p:anim calcmode="lin" valueType="num">
                                      <p:cBhvr additive="base">
                                        <p:cTn id="13" dur="500" fill="hold"/>
                                        <p:tgtEl>
                                          <p:spTgt spid="92162">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216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2162">
                                            <p:txEl>
                                              <p:pRg st="3" end="3"/>
                                            </p:txEl>
                                          </p:spTgt>
                                        </p:tgtEl>
                                        <p:attrNameLst>
                                          <p:attrName>style.visibility</p:attrName>
                                        </p:attrNameLst>
                                      </p:cBhvr>
                                      <p:to>
                                        <p:strVal val="visible"/>
                                      </p:to>
                                    </p:set>
                                    <p:anim calcmode="lin" valueType="num">
                                      <p:cBhvr additive="base">
                                        <p:cTn id="19" dur="500" fill="hold"/>
                                        <p:tgtEl>
                                          <p:spTgt spid="92162">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216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2162">
                                            <p:txEl>
                                              <p:pRg st="4" end="4"/>
                                            </p:txEl>
                                          </p:spTgt>
                                        </p:tgtEl>
                                        <p:attrNameLst>
                                          <p:attrName>style.visibility</p:attrName>
                                        </p:attrNameLst>
                                      </p:cBhvr>
                                      <p:to>
                                        <p:strVal val="visible"/>
                                      </p:to>
                                    </p:set>
                                    <p:anim calcmode="lin" valueType="num">
                                      <p:cBhvr additive="base">
                                        <p:cTn id="25" dur="500" fill="hold"/>
                                        <p:tgtEl>
                                          <p:spTgt spid="92162">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2162">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2"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 name="Slide Number Placeholder 5"/>
          <p:cNvSpPr>
            <a:spLocks noGrp="1"/>
          </p:cNvSpPr>
          <p:nvPr>
            <p:ph type="sldNum" sz="quarter" idx="11"/>
          </p:nvPr>
        </p:nvSpPr>
        <p:spPr/>
        <p:txBody>
          <a:bodyPr/>
          <a:lstStyle/>
          <a:p>
            <a:pPr>
              <a:defRPr/>
            </a:pPr>
            <a:fld id="{5992CD02-850D-4FF8-B9AC-71331F7F158A}" type="slidenum">
              <a:rPr lang="en-GB"/>
              <a:pPr>
                <a:defRPr/>
              </a:pPr>
              <a:t>6</a:t>
            </a:fld>
            <a:endParaRPr lang="en-GB">
              <a:latin typeface="Times New Roman" charset="0"/>
            </a:endParaRPr>
          </a:p>
        </p:txBody>
      </p:sp>
      <p:grpSp>
        <p:nvGrpSpPr>
          <p:cNvPr id="124956" name="Group 28"/>
          <p:cNvGrpSpPr>
            <a:grpSpLocks/>
          </p:cNvGrpSpPr>
          <p:nvPr/>
        </p:nvGrpSpPr>
        <p:grpSpPr bwMode="auto">
          <a:xfrm>
            <a:off x="381000" y="1676400"/>
            <a:ext cx="7405688" cy="4632325"/>
            <a:chOff x="240" y="1056"/>
            <a:chExt cx="4665" cy="2918"/>
          </a:xfrm>
        </p:grpSpPr>
        <p:sp>
          <p:nvSpPr>
            <p:cNvPr id="95249" name="Line 4"/>
            <p:cNvSpPr>
              <a:spLocks noChangeShapeType="1"/>
            </p:cNvSpPr>
            <p:nvPr/>
          </p:nvSpPr>
          <p:spPr bwMode="auto">
            <a:xfrm>
              <a:off x="912" y="1392"/>
              <a:ext cx="0" cy="2256"/>
            </a:xfrm>
            <a:prstGeom prst="line">
              <a:avLst/>
            </a:prstGeom>
            <a:noFill/>
            <a:ln w="38100">
              <a:solidFill>
                <a:schemeClr val="tx1"/>
              </a:solidFill>
              <a:round/>
              <a:headEnd type="none" w="sm" len="sm"/>
              <a:tailEnd type="none" w="lg" len="med"/>
            </a:ln>
          </p:spPr>
          <p:txBody>
            <a:bodyPr wrap="none" lIns="92075" tIns="46038" rIns="92075" bIns="46038"/>
            <a:lstStyle/>
            <a:p>
              <a:endParaRPr lang="en-US"/>
            </a:p>
          </p:txBody>
        </p:sp>
        <p:sp>
          <p:nvSpPr>
            <p:cNvPr id="95250" name="Line 5"/>
            <p:cNvSpPr>
              <a:spLocks noChangeShapeType="1"/>
            </p:cNvSpPr>
            <p:nvPr/>
          </p:nvSpPr>
          <p:spPr bwMode="auto">
            <a:xfrm>
              <a:off x="912" y="3648"/>
              <a:ext cx="3744" cy="0"/>
            </a:xfrm>
            <a:prstGeom prst="line">
              <a:avLst/>
            </a:prstGeom>
            <a:noFill/>
            <a:ln w="38100">
              <a:solidFill>
                <a:schemeClr val="tx1"/>
              </a:solidFill>
              <a:round/>
              <a:headEnd type="none" w="sm" len="sm"/>
              <a:tailEnd type="none" w="lg" len="med"/>
            </a:ln>
          </p:spPr>
          <p:txBody>
            <a:bodyPr wrap="none" lIns="92075" tIns="46038" rIns="92075" bIns="46038"/>
            <a:lstStyle/>
            <a:p>
              <a:endParaRPr lang="en-US"/>
            </a:p>
          </p:txBody>
        </p:sp>
        <p:sp>
          <p:nvSpPr>
            <p:cNvPr id="95251" name="Freeform 6"/>
            <p:cNvSpPr>
              <a:spLocks/>
            </p:cNvSpPr>
            <p:nvPr/>
          </p:nvSpPr>
          <p:spPr bwMode="auto">
            <a:xfrm>
              <a:off x="1392" y="1440"/>
              <a:ext cx="2475" cy="1824"/>
            </a:xfrm>
            <a:custGeom>
              <a:avLst/>
              <a:gdLst>
                <a:gd name="T0" fmla="*/ 0 w 2475"/>
                <a:gd name="T1" fmla="*/ 0 h 1824"/>
                <a:gd name="T2" fmla="*/ 821 w 2475"/>
                <a:gd name="T3" fmla="*/ 1504 h 1824"/>
                <a:gd name="T4" fmla="*/ 2475 w 2475"/>
                <a:gd name="T5" fmla="*/ 1755 h 1824"/>
                <a:gd name="T6" fmla="*/ 0 60000 65536"/>
                <a:gd name="T7" fmla="*/ 0 60000 65536"/>
                <a:gd name="T8" fmla="*/ 0 60000 65536"/>
                <a:gd name="T9" fmla="*/ 0 w 2475"/>
                <a:gd name="T10" fmla="*/ 0 h 1824"/>
                <a:gd name="T11" fmla="*/ 2475 w 2475"/>
                <a:gd name="T12" fmla="*/ 1824 h 1824"/>
              </a:gdLst>
              <a:ahLst/>
              <a:cxnLst>
                <a:cxn ang="T6">
                  <a:pos x="T0" y="T1"/>
                </a:cxn>
                <a:cxn ang="T7">
                  <a:pos x="T2" y="T3"/>
                </a:cxn>
                <a:cxn ang="T8">
                  <a:pos x="T4" y="T5"/>
                </a:cxn>
              </a:cxnLst>
              <a:rect l="T9" t="T10" r="T11" b="T12"/>
              <a:pathLst>
                <a:path w="2475" h="1824">
                  <a:moveTo>
                    <a:pt x="0" y="0"/>
                  </a:moveTo>
                  <a:cubicBezTo>
                    <a:pt x="137" y="251"/>
                    <a:pt x="409" y="1212"/>
                    <a:pt x="821" y="1504"/>
                  </a:cubicBezTo>
                  <a:cubicBezTo>
                    <a:pt x="1285" y="1824"/>
                    <a:pt x="2131" y="1703"/>
                    <a:pt x="2475" y="1755"/>
                  </a:cubicBezTo>
                </a:path>
              </a:pathLst>
            </a:custGeom>
            <a:noFill/>
            <a:ln w="25400" cap="flat" cmpd="sng">
              <a:solidFill>
                <a:srgbClr val="00FFFF"/>
              </a:solidFill>
              <a:prstDash val="solid"/>
              <a:round/>
              <a:headEnd type="none" w="sm" len="sm"/>
              <a:tailEnd type="none" w="lg" len="med"/>
            </a:ln>
          </p:spPr>
          <p:txBody>
            <a:bodyPr wrap="none" lIns="92075" tIns="46038" rIns="92075" bIns="46038"/>
            <a:lstStyle/>
            <a:p>
              <a:endParaRPr lang="en-US"/>
            </a:p>
          </p:txBody>
        </p:sp>
        <p:sp>
          <p:nvSpPr>
            <p:cNvPr id="95252" name="Text Box 7"/>
            <p:cNvSpPr txBox="1">
              <a:spLocks noChangeArrowheads="1"/>
            </p:cNvSpPr>
            <p:nvPr/>
          </p:nvSpPr>
          <p:spPr bwMode="auto">
            <a:xfrm>
              <a:off x="3552" y="3168"/>
              <a:ext cx="735" cy="212"/>
            </a:xfrm>
            <a:prstGeom prst="rect">
              <a:avLst/>
            </a:prstGeom>
            <a:noFill/>
            <a:ln w="38100">
              <a:noFill/>
              <a:miter lim="800000"/>
              <a:headEnd type="none" w="sm" len="sm"/>
              <a:tailEnd type="none" w="lg" len="med"/>
            </a:ln>
          </p:spPr>
          <p:txBody>
            <a:bodyPr wrap="none" lIns="92075" tIns="46038" rIns="92075" bIns="46038">
              <a:spAutoFit/>
            </a:bodyPr>
            <a:lstStyle/>
            <a:p>
              <a:pPr eaLnBrk="0" hangingPunct="0"/>
              <a:r>
                <a:rPr lang="en-GB" sz="1600">
                  <a:latin typeface="Arial" charset="0"/>
                </a:rPr>
                <a:t>Cars 1 unit</a:t>
              </a:r>
            </a:p>
          </p:txBody>
        </p:sp>
        <p:sp>
          <p:nvSpPr>
            <p:cNvPr id="95253" name="Text Box 8"/>
            <p:cNvSpPr txBox="1">
              <a:spLocks noChangeArrowheads="1"/>
            </p:cNvSpPr>
            <p:nvPr/>
          </p:nvSpPr>
          <p:spPr bwMode="auto">
            <a:xfrm>
              <a:off x="4032" y="3648"/>
              <a:ext cx="873" cy="326"/>
            </a:xfrm>
            <a:prstGeom prst="rect">
              <a:avLst/>
            </a:prstGeom>
            <a:noFill/>
            <a:ln w="38100">
              <a:noFill/>
              <a:miter lim="800000"/>
              <a:headEnd type="none" w="sm" len="sm"/>
              <a:tailEnd type="none" w="lg" len="med"/>
            </a:ln>
          </p:spPr>
          <p:txBody>
            <a:bodyPr wrap="none" lIns="92075" tIns="46038" rIns="92075" bIns="46038">
              <a:spAutoFit/>
            </a:bodyPr>
            <a:lstStyle/>
            <a:p>
              <a:pPr eaLnBrk="0" hangingPunct="0"/>
              <a:r>
                <a:rPr lang="en-GB" sz="1400">
                  <a:latin typeface="Arial" charset="0"/>
                </a:rPr>
                <a:t>Ratio of labour </a:t>
              </a:r>
            </a:p>
            <a:p>
              <a:pPr eaLnBrk="0" hangingPunct="0"/>
              <a:r>
                <a:rPr lang="en-GB" sz="1400">
                  <a:latin typeface="Arial" charset="0"/>
                </a:rPr>
                <a:t>to capital L/K</a:t>
              </a:r>
            </a:p>
          </p:txBody>
        </p:sp>
        <p:sp>
          <p:nvSpPr>
            <p:cNvPr id="95254" name="Text Box 9"/>
            <p:cNvSpPr txBox="1">
              <a:spLocks noChangeArrowheads="1"/>
            </p:cNvSpPr>
            <p:nvPr/>
          </p:nvSpPr>
          <p:spPr bwMode="auto">
            <a:xfrm>
              <a:off x="240" y="1056"/>
              <a:ext cx="864" cy="339"/>
            </a:xfrm>
            <a:prstGeom prst="rect">
              <a:avLst/>
            </a:prstGeom>
            <a:noFill/>
            <a:ln w="38100">
              <a:noFill/>
              <a:miter lim="800000"/>
              <a:headEnd type="none" w="sm" len="sm"/>
              <a:tailEnd type="none" w="lg" len="med"/>
            </a:ln>
          </p:spPr>
          <p:txBody>
            <a:bodyPr lIns="92075" tIns="46038" rIns="92075" bIns="46038">
              <a:spAutoFit/>
            </a:bodyPr>
            <a:lstStyle/>
            <a:p>
              <a:pPr eaLnBrk="0" hangingPunct="0">
                <a:spcBef>
                  <a:spcPct val="50000"/>
                </a:spcBef>
              </a:pPr>
              <a:r>
                <a:rPr lang="en-GB" sz="1400">
                  <a:latin typeface="Arial" charset="0"/>
                </a:rPr>
                <a:t>P of labour/ </a:t>
              </a:r>
            </a:p>
            <a:p>
              <a:pPr eaLnBrk="0" hangingPunct="0">
                <a:lnSpc>
                  <a:spcPct val="60000"/>
                </a:lnSpc>
                <a:spcBef>
                  <a:spcPct val="50000"/>
                </a:spcBef>
              </a:pPr>
              <a:r>
                <a:rPr lang="en-GB" sz="1400">
                  <a:latin typeface="Arial" charset="0"/>
                </a:rPr>
                <a:t>price of capital</a:t>
              </a:r>
            </a:p>
          </p:txBody>
        </p:sp>
        <p:sp>
          <p:nvSpPr>
            <p:cNvPr id="95255" name="Line 12"/>
            <p:cNvSpPr>
              <a:spLocks noChangeShapeType="1"/>
            </p:cNvSpPr>
            <p:nvPr/>
          </p:nvSpPr>
          <p:spPr bwMode="auto">
            <a:xfrm>
              <a:off x="912" y="2688"/>
              <a:ext cx="1056" cy="0"/>
            </a:xfrm>
            <a:prstGeom prst="line">
              <a:avLst/>
            </a:prstGeom>
            <a:noFill/>
            <a:ln w="38100">
              <a:solidFill>
                <a:srgbClr val="FF0000"/>
              </a:solidFill>
              <a:prstDash val="sysDot"/>
              <a:round/>
              <a:headEnd type="none" w="sm" len="sm"/>
              <a:tailEnd type="none" w="lg" len="med"/>
            </a:ln>
          </p:spPr>
          <p:txBody>
            <a:bodyPr wrap="none" lIns="92075" tIns="46038" rIns="92075" bIns="46038"/>
            <a:lstStyle/>
            <a:p>
              <a:endParaRPr lang="en-US"/>
            </a:p>
          </p:txBody>
        </p:sp>
        <p:sp>
          <p:nvSpPr>
            <p:cNvPr id="95256" name="Line 13"/>
            <p:cNvSpPr>
              <a:spLocks noChangeShapeType="1"/>
            </p:cNvSpPr>
            <p:nvPr/>
          </p:nvSpPr>
          <p:spPr bwMode="auto">
            <a:xfrm>
              <a:off x="1968" y="2688"/>
              <a:ext cx="0" cy="960"/>
            </a:xfrm>
            <a:prstGeom prst="line">
              <a:avLst/>
            </a:prstGeom>
            <a:noFill/>
            <a:ln w="38100">
              <a:solidFill>
                <a:srgbClr val="FF0000"/>
              </a:solidFill>
              <a:prstDash val="sysDot"/>
              <a:round/>
              <a:headEnd type="none" w="sm" len="sm"/>
              <a:tailEnd type="none" w="lg" len="med"/>
            </a:ln>
          </p:spPr>
          <p:txBody>
            <a:bodyPr wrap="none" lIns="92075" tIns="46038" rIns="92075" bIns="46038"/>
            <a:lstStyle/>
            <a:p>
              <a:endParaRPr lang="en-US"/>
            </a:p>
          </p:txBody>
        </p:sp>
        <p:sp>
          <p:nvSpPr>
            <p:cNvPr id="95257" name="Text Box 14"/>
            <p:cNvSpPr txBox="1">
              <a:spLocks noChangeArrowheads="1"/>
            </p:cNvSpPr>
            <p:nvPr/>
          </p:nvSpPr>
          <p:spPr bwMode="auto">
            <a:xfrm>
              <a:off x="1814" y="3638"/>
              <a:ext cx="383" cy="212"/>
            </a:xfrm>
            <a:prstGeom prst="rect">
              <a:avLst/>
            </a:prstGeom>
            <a:noFill/>
            <a:ln w="38100">
              <a:noFill/>
              <a:miter lim="800000"/>
              <a:headEnd type="none" w="sm" len="sm"/>
              <a:tailEnd type="none" w="lg" len="med"/>
            </a:ln>
          </p:spPr>
          <p:txBody>
            <a:bodyPr wrap="none" lIns="92075" tIns="46038" rIns="92075" bIns="46038">
              <a:spAutoFit/>
            </a:bodyPr>
            <a:lstStyle/>
            <a:p>
              <a:pPr eaLnBrk="0" hangingPunct="0"/>
              <a:r>
                <a:rPr lang="en-GB" sz="1600" b="1">
                  <a:solidFill>
                    <a:schemeClr val="accent2"/>
                  </a:solidFill>
                  <a:latin typeface="Arial" charset="0"/>
                </a:rPr>
                <a:t>R </a:t>
              </a:r>
              <a:r>
                <a:rPr lang="en-GB" sz="1600" b="1" baseline="30000">
                  <a:solidFill>
                    <a:schemeClr val="accent2"/>
                  </a:solidFill>
                  <a:latin typeface="Arial" charset="0"/>
                </a:rPr>
                <a:t>c</a:t>
              </a:r>
              <a:r>
                <a:rPr lang="en-GB" sz="1600" b="1">
                  <a:solidFill>
                    <a:schemeClr val="accent2"/>
                  </a:solidFill>
                  <a:latin typeface="Arial" charset="0"/>
                </a:rPr>
                <a:t> </a:t>
              </a:r>
              <a:r>
                <a:rPr lang="en-GB" sz="1600" b="1" baseline="-25000">
                  <a:solidFill>
                    <a:schemeClr val="accent2"/>
                  </a:solidFill>
                  <a:latin typeface="Arial" charset="0"/>
                </a:rPr>
                <a:t>n</a:t>
              </a:r>
            </a:p>
          </p:txBody>
        </p:sp>
        <p:sp>
          <p:nvSpPr>
            <p:cNvPr id="95258" name="Line 15"/>
            <p:cNvSpPr>
              <a:spLocks noChangeShapeType="1"/>
            </p:cNvSpPr>
            <p:nvPr/>
          </p:nvSpPr>
          <p:spPr bwMode="auto">
            <a:xfrm>
              <a:off x="912" y="2160"/>
              <a:ext cx="768" cy="0"/>
            </a:xfrm>
            <a:prstGeom prst="line">
              <a:avLst/>
            </a:prstGeom>
            <a:noFill/>
            <a:ln w="38100">
              <a:solidFill>
                <a:srgbClr val="FF0000"/>
              </a:solidFill>
              <a:prstDash val="sysDot"/>
              <a:round/>
              <a:headEnd type="none" w="sm" len="sm"/>
              <a:tailEnd type="none" w="lg" len="med"/>
            </a:ln>
          </p:spPr>
          <p:txBody>
            <a:bodyPr wrap="none" lIns="92075" tIns="46038" rIns="92075" bIns="46038"/>
            <a:lstStyle/>
            <a:p>
              <a:endParaRPr lang="en-US"/>
            </a:p>
          </p:txBody>
        </p:sp>
        <p:sp>
          <p:nvSpPr>
            <p:cNvPr id="95259" name="Line 16"/>
            <p:cNvSpPr>
              <a:spLocks noChangeShapeType="1"/>
            </p:cNvSpPr>
            <p:nvPr/>
          </p:nvSpPr>
          <p:spPr bwMode="auto">
            <a:xfrm>
              <a:off x="1680" y="2208"/>
              <a:ext cx="0" cy="1440"/>
            </a:xfrm>
            <a:prstGeom prst="line">
              <a:avLst/>
            </a:prstGeom>
            <a:noFill/>
            <a:ln w="38100">
              <a:solidFill>
                <a:srgbClr val="FF0000"/>
              </a:solidFill>
              <a:prstDash val="sysDot"/>
              <a:round/>
              <a:headEnd type="none" w="sm" len="sm"/>
              <a:tailEnd type="none" w="lg" len="med"/>
            </a:ln>
          </p:spPr>
          <p:txBody>
            <a:bodyPr wrap="none" lIns="92075" tIns="46038" rIns="92075" bIns="46038"/>
            <a:lstStyle/>
            <a:p>
              <a:endParaRPr lang="en-US"/>
            </a:p>
          </p:txBody>
        </p:sp>
        <p:sp>
          <p:nvSpPr>
            <p:cNvPr id="95260" name="Text Box 17"/>
            <p:cNvSpPr txBox="1">
              <a:spLocks noChangeArrowheads="1"/>
            </p:cNvSpPr>
            <p:nvPr/>
          </p:nvSpPr>
          <p:spPr bwMode="auto">
            <a:xfrm>
              <a:off x="1440" y="3648"/>
              <a:ext cx="384" cy="212"/>
            </a:xfrm>
            <a:prstGeom prst="rect">
              <a:avLst/>
            </a:prstGeom>
            <a:noFill/>
            <a:ln w="38100">
              <a:noFill/>
              <a:miter lim="800000"/>
              <a:headEnd type="none" w="sm" len="sm"/>
              <a:tailEnd type="none" w="lg" len="med"/>
            </a:ln>
          </p:spPr>
          <p:txBody>
            <a:bodyPr lIns="92075" tIns="46038" rIns="92075" bIns="46038">
              <a:spAutoFit/>
            </a:bodyPr>
            <a:lstStyle/>
            <a:p>
              <a:pPr eaLnBrk="0" hangingPunct="0"/>
              <a:r>
                <a:rPr lang="en-GB" sz="1600" b="1">
                  <a:solidFill>
                    <a:srgbClr val="008000"/>
                  </a:solidFill>
                  <a:latin typeface="Arial" charset="0"/>
                </a:rPr>
                <a:t>R </a:t>
              </a:r>
              <a:r>
                <a:rPr lang="en-GB" sz="1600" b="1" baseline="30000">
                  <a:solidFill>
                    <a:srgbClr val="008000"/>
                  </a:solidFill>
                  <a:latin typeface="Arial" charset="0"/>
                </a:rPr>
                <a:t>c</a:t>
              </a:r>
              <a:r>
                <a:rPr lang="en-GB" sz="1600" b="1">
                  <a:solidFill>
                    <a:srgbClr val="008000"/>
                  </a:solidFill>
                  <a:latin typeface="Arial" charset="0"/>
                </a:rPr>
                <a:t> </a:t>
              </a:r>
              <a:r>
                <a:rPr lang="en-GB" sz="1600" b="1" baseline="-25000">
                  <a:solidFill>
                    <a:srgbClr val="008000"/>
                  </a:solidFill>
                  <a:latin typeface="Arial" charset="0"/>
                </a:rPr>
                <a:t>s</a:t>
              </a:r>
            </a:p>
          </p:txBody>
        </p:sp>
        <p:sp>
          <p:nvSpPr>
            <p:cNvPr id="95261" name="Text Box 18"/>
            <p:cNvSpPr txBox="1">
              <a:spLocks noChangeArrowheads="1"/>
            </p:cNvSpPr>
            <p:nvPr/>
          </p:nvSpPr>
          <p:spPr bwMode="auto">
            <a:xfrm>
              <a:off x="432" y="2064"/>
              <a:ext cx="384" cy="212"/>
            </a:xfrm>
            <a:prstGeom prst="rect">
              <a:avLst/>
            </a:prstGeom>
            <a:noFill/>
            <a:ln w="38100">
              <a:noFill/>
              <a:miter lim="800000"/>
              <a:headEnd type="none" w="sm" len="sm"/>
              <a:tailEnd type="none" w="lg" len="med"/>
            </a:ln>
          </p:spPr>
          <p:txBody>
            <a:bodyPr lIns="92075" tIns="46038" rIns="92075" bIns="46038">
              <a:spAutoFit/>
            </a:bodyPr>
            <a:lstStyle/>
            <a:p>
              <a:pPr eaLnBrk="0" hangingPunct="0"/>
              <a:r>
                <a:rPr lang="en-GB" sz="1600" b="1">
                  <a:solidFill>
                    <a:srgbClr val="008000"/>
                  </a:solidFill>
                  <a:latin typeface="Arial" charset="0"/>
                </a:rPr>
                <a:t>F </a:t>
              </a:r>
              <a:r>
                <a:rPr lang="en-GB" sz="1600" b="1" baseline="30000">
                  <a:solidFill>
                    <a:srgbClr val="008000"/>
                  </a:solidFill>
                  <a:latin typeface="Arial" charset="0"/>
                </a:rPr>
                <a:t>c</a:t>
              </a:r>
              <a:r>
                <a:rPr lang="en-GB" sz="1600" b="1">
                  <a:solidFill>
                    <a:srgbClr val="008000"/>
                  </a:solidFill>
                  <a:latin typeface="Arial" charset="0"/>
                </a:rPr>
                <a:t> </a:t>
              </a:r>
              <a:r>
                <a:rPr lang="en-GB" sz="1600" b="1" baseline="-25000">
                  <a:solidFill>
                    <a:srgbClr val="008000"/>
                  </a:solidFill>
                  <a:latin typeface="Arial" charset="0"/>
                </a:rPr>
                <a:t>s</a:t>
              </a:r>
            </a:p>
          </p:txBody>
        </p:sp>
        <p:sp>
          <p:nvSpPr>
            <p:cNvPr id="95262" name="Text Box 19"/>
            <p:cNvSpPr txBox="1">
              <a:spLocks noChangeArrowheads="1"/>
            </p:cNvSpPr>
            <p:nvPr/>
          </p:nvSpPr>
          <p:spPr bwMode="auto">
            <a:xfrm>
              <a:off x="432" y="2544"/>
              <a:ext cx="369" cy="212"/>
            </a:xfrm>
            <a:prstGeom prst="rect">
              <a:avLst/>
            </a:prstGeom>
            <a:noFill/>
            <a:ln w="38100">
              <a:noFill/>
              <a:miter lim="800000"/>
              <a:headEnd type="none" w="sm" len="sm"/>
              <a:tailEnd type="none" w="lg" len="med"/>
            </a:ln>
          </p:spPr>
          <p:txBody>
            <a:bodyPr wrap="none" lIns="92075" tIns="46038" rIns="92075" bIns="46038">
              <a:spAutoFit/>
            </a:bodyPr>
            <a:lstStyle/>
            <a:p>
              <a:pPr eaLnBrk="0" hangingPunct="0"/>
              <a:r>
                <a:rPr lang="en-GB" sz="1600" b="1">
                  <a:solidFill>
                    <a:schemeClr val="accent2"/>
                  </a:solidFill>
                  <a:latin typeface="Arial" charset="0"/>
                </a:rPr>
                <a:t>F </a:t>
              </a:r>
              <a:r>
                <a:rPr lang="en-GB" sz="1600" b="1" baseline="30000">
                  <a:solidFill>
                    <a:schemeClr val="accent2"/>
                  </a:solidFill>
                  <a:latin typeface="Arial" charset="0"/>
                </a:rPr>
                <a:t>c</a:t>
              </a:r>
              <a:r>
                <a:rPr lang="en-GB" sz="1600" b="1">
                  <a:solidFill>
                    <a:schemeClr val="accent2"/>
                  </a:solidFill>
                  <a:latin typeface="Arial" charset="0"/>
                </a:rPr>
                <a:t> </a:t>
              </a:r>
              <a:r>
                <a:rPr lang="en-GB" sz="1600" b="1" baseline="-25000">
                  <a:solidFill>
                    <a:schemeClr val="accent2"/>
                  </a:solidFill>
                  <a:latin typeface="Arial" charset="0"/>
                </a:rPr>
                <a:t>n</a:t>
              </a:r>
            </a:p>
          </p:txBody>
        </p:sp>
      </p:grpSp>
      <p:grpSp>
        <p:nvGrpSpPr>
          <p:cNvPr id="124958" name="Group 30"/>
          <p:cNvGrpSpPr>
            <a:grpSpLocks/>
          </p:cNvGrpSpPr>
          <p:nvPr/>
        </p:nvGrpSpPr>
        <p:grpSpPr bwMode="auto">
          <a:xfrm>
            <a:off x="2667000" y="2235200"/>
            <a:ext cx="4525963" cy="3892550"/>
            <a:chOff x="1680" y="1408"/>
            <a:chExt cx="2851" cy="2452"/>
          </a:xfrm>
        </p:grpSpPr>
        <p:sp>
          <p:nvSpPr>
            <p:cNvPr id="95240" name="Text Box 24"/>
            <p:cNvSpPr txBox="1">
              <a:spLocks noChangeArrowheads="1"/>
            </p:cNvSpPr>
            <p:nvPr/>
          </p:nvSpPr>
          <p:spPr bwMode="auto">
            <a:xfrm>
              <a:off x="2160" y="3648"/>
              <a:ext cx="432" cy="212"/>
            </a:xfrm>
            <a:prstGeom prst="rect">
              <a:avLst/>
            </a:prstGeom>
            <a:noFill/>
            <a:ln w="38100">
              <a:noFill/>
              <a:miter lim="800000"/>
              <a:headEnd type="none" w="sm" len="sm"/>
              <a:tailEnd type="none" w="lg" len="med"/>
            </a:ln>
          </p:spPr>
          <p:txBody>
            <a:bodyPr lIns="92075" tIns="46038" rIns="92075" bIns="46038">
              <a:spAutoFit/>
            </a:bodyPr>
            <a:lstStyle/>
            <a:p>
              <a:pPr eaLnBrk="0" hangingPunct="0"/>
              <a:r>
                <a:rPr lang="en-GB" sz="1600" b="1">
                  <a:solidFill>
                    <a:srgbClr val="FF9900"/>
                  </a:solidFill>
                  <a:latin typeface="Arial" charset="0"/>
                </a:rPr>
                <a:t>R </a:t>
              </a:r>
              <a:r>
                <a:rPr lang="en-GB" sz="1600" b="1" baseline="30000">
                  <a:solidFill>
                    <a:srgbClr val="FF9900"/>
                  </a:solidFill>
                  <a:latin typeface="Arial" charset="0"/>
                </a:rPr>
                <a:t>w</a:t>
              </a:r>
              <a:r>
                <a:rPr lang="en-GB" sz="1600" b="1">
                  <a:solidFill>
                    <a:srgbClr val="FF9900"/>
                  </a:solidFill>
                  <a:latin typeface="Arial" charset="0"/>
                </a:rPr>
                <a:t> </a:t>
              </a:r>
              <a:r>
                <a:rPr lang="en-GB" sz="1600" b="1" baseline="-25000">
                  <a:solidFill>
                    <a:srgbClr val="FF9900"/>
                  </a:solidFill>
                  <a:latin typeface="Arial" charset="0"/>
                </a:rPr>
                <a:t>s</a:t>
              </a:r>
            </a:p>
          </p:txBody>
        </p:sp>
        <p:grpSp>
          <p:nvGrpSpPr>
            <p:cNvPr id="95241" name="Group 29"/>
            <p:cNvGrpSpPr>
              <a:grpSpLocks/>
            </p:cNvGrpSpPr>
            <p:nvPr/>
          </p:nvGrpSpPr>
          <p:grpSpPr bwMode="auto">
            <a:xfrm>
              <a:off x="1680" y="1408"/>
              <a:ext cx="2851" cy="2240"/>
              <a:chOff x="1680" y="1408"/>
              <a:chExt cx="2851" cy="2240"/>
            </a:xfrm>
          </p:grpSpPr>
          <p:sp>
            <p:nvSpPr>
              <p:cNvPr id="95243" name="Freeform 10"/>
              <p:cNvSpPr>
                <a:spLocks/>
              </p:cNvSpPr>
              <p:nvPr/>
            </p:nvSpPr>
            <p:spPr bwMode="auto">
              <a:xfrm>
                <a:off x="1938" y="1408"/>
                <a:ext cx="1816" cy="1524"/>
              </a:xfrm>
              <a:custGeom>
                <a:avLst/>
                <a:gdLst>
                  <a:gd name="T0" fmla="*/ 0 w 1816"/>
                  <a:gd name="T1" fmla="*/ 0 h 1524"/>
                  <a:gd name="T2" fmla="*/ 622 w 1816"/>
                  <a:gd name="T3" fmla="*/ 1161 h 1524"/>
                  <a:gd name="T4" fmla="*/ 1816 w 1816"/>
                  <a:gd name="T5" fmla="*/ 1524 h 1524"/>
                  <a:gd name="T6" fmla="*/ 0 60000 65536"/>
                  <a:gd name="T7" fmla="*/ 0 60000 65536"/>
                  <a:gd name="T8" fmla="*/ 0 60000 65536"/>
                  <a:gd name="T9" fmla="*/ 0 w 1816"/>
                  <a:gd name="T10" fmla="*/ 0 h 1524"/>
                  <a:gd name="T11" fmla="*/ 1816 w 1816"/>
                  <a:gd name="T12" fmla="*/ 1524 h 1524"/>
                </a:gdLst>
                <a:ahLst/>
                <a:cxnLst>
                  <a:cxn ang="T6">
                    <a:pos x="T0" y="T1"/>
                  </a:cxn>
                  <a:cxn ang="T7">
                    <a:pos x="T2" y="T3"/>
                  </a:cxn>
                  <a:cxn ang="T8">
                    <a:pos x="T4" y="T5"/>
                  </a:cxn>
                </a:cxnLst>
                <a:rect l="T9" t="T10" r="T11" b="T12"/>
                <a:pathLst>
                  <a:path w="1816" h="1524">
                    <a:moveTo>
                      <a:pt x="0" y="0"/>
                    </a:moveTo>
                    <a:cubicBezTo>
                      <a:pt x="104" y="194"/>
                      <a:pt x="319" y="907"/>
                      <a:pt x="622" y="1161"/>
                    </a:cubicBezTo>
                    <a:cubicBezTo>
                      <a:pt x="1086" y="1481"/>
                      <a:pt x="1567" y="1449"/>
                      <a:pt x="1816" y="1524"/>
                    </a:cubicBezTo>
                  </a:path>
                </a:pathLst>
              </a:custGeom>
              <a:noFill/>
              <a:ln w="25400" cap="flat" cmpd="sng">
                <a:solidFill>
                  <a:srgbClr val="FF6600"/>
                </a:solidFill>
                <a:prstDash val="solid"/>
                <a:round/>
                <a:headEnd type="none" w="sm" len="sm"/>
                <a:tailEnd type="none" w="lg" len="med"/>
              </a:ln>
            </p:spPr>
            <p:txBody>
              <a:bodyPr wrap="none" lIns="92075" tIns="46038" rIns="92075" bIns="46038"/>
              <a:lstStyle/>
              <a:p>
                <a:endParaRPr lang="en-US"/>
              </a:p>
            </p:txBody>
          </p:sp>
          <p:sp>
            <p:nvSpPr>
              <p:cNvPr id="95244" name="Text Box 11"/>
              <p:cNvSpPr txBox="1">
                <a:spLocks noChangeArrowheads="1"/>
              </p:cNvSpPr>
              <p:nvPr/>
            </p:nvSpPr>
            <p:spPr bwMode="auto">
              <a:xfrm>
                <a:off x="3696" y="2784"/>
                <a:ext cx="835" cy="212"/>
              </a:xfrm>
              <a:prstGeom prst="rect">
                <a:avLst/>
              </a:prstGeom>
              <a:noFill/>
              <a:ln w="38100">
                <a:noFill/>
                <a:miter lim="800000"/>
                <a:headEnd type="none" w="sm" len="sm"/>
                <a:tailEnd type="none" w="lg" len="med"/>
              </a:ln>
            </p:spPr>
            <p:txBody>
              <a:bodyPr wrap="none" lIns="92075" tIns="46038" rIns="92075" bIns="46038">
                <a:spAutoFit/>
              </a:bodyPr>
              <a:lstStyle/>
              <a:p>
                <a:pPr eaLnBrk="0" hangingPunct="0"/>
                <a:r>
                  <a:rPr lang="en-GB" sz="1600">
                    <a:latin typeface="Arial" charset="0"/>
                  </a:rPr>
                  <a:t>Wheat 1 unit</a:t>
                </a:r>
              </a:p>
            </p:txBody>
          </p:sp>
          <p:sp>
            <p:nvSpPr>
              <p:cNvPr id="95245" name="Line 21"/>
              <p:cNvSpPr>
                <a:spLocks noChangeShapeType="1"/>
              </p:cNvSpPr>
              <p:nvPr/>
            </p:nvSpPr>
            <p:spPr bwMode="auto">
              <a:xfrm>
                <a:off x="1680" y="2160"/>
                <a:ext cx="576" cy="0"/>
              </a:xfrm>
              <a:prstGeom prst="line">
                <a:avLst/>
              </a:prstGeom>
              <a:noFill/>
              <a:ln w="38100">
                <a:solidFill>
                  <a:srgbClr val="FF0000"/>
                </a:solidFill>
                <a:prstDash val="sysDot"/>
                <a:round/>
                <a:headEnd type="none" w="sm" len="sm"/>
                <a:tailEnd type="none" w="lg" len="med"/>
              </a:ln>
            </p:spPr>
            <p:txBody>
              <a:bodyPr wrap="none" lIns="92075" tIns="46038" rIns="92075" bIns="46038"/>
              <a:lstStyle/>
              <a:p>
                <a:endParaRPr lang="en-US"/>
              </a:p>
            </p:txBody>
          </p:sp>
          <p:sp>
            <p:nvSpPr>
              <p:cNvPr id="95246" name="Line 22"/>
              <p:cNvSpPr>
                <a:spLocks noChangeShapeType="1"/>
              </p:cNvSpPr>
              <p:nvPr/>
            </p:nvSpPr>
            <p:spPr bwMode="auto">
              <a:xfrm>
                <a:off x="2256" y="2160"/>
                <a:ext cx="0" cy="1488"/>
              </a:xfrm>
              <a:prstGeom prst="line">
                <a:avLst/>
              </a:prstGeom>
              <a:noFill/>
              <a:ln w="38100">
                <a:solidFill>
                  <a:srgbClr val="FF0000"/>
                </a:solidFill>
                <a:prstDash val="sysDot"/>
                <a:round/>
                <a:headEnd type="none" w="sm" len="sm"/>
                <a:tailEnd type="none" w="lg" len="med"/>
              </a:ln>
            </p:spPr>
            <p:txBody>
              <a:bodyPr wrap="none" lIns="92075" tIns="46038" rIns="92075" bIns="46038"/>
              <a:lstStyle/>
              <a:p>
                <a:endParaRPr lang="en-US"/>
              </a:p>
            </p:txBody>
          </p:sp>
          <p:sp>
            <p:nvSpPr>
              <p:cNvPr id="95247" name="Line 25"/>
              <p:cNvSpPr>
                <a:spLocks noChangeShapeType="1"/>
              </p:cNvSpPr>
              <p:nvPr/>
            </p:nvSpPr>
            <p:spPr bwMode="auto">
              <a:xfrm>
                <a:off x="1968" y="2688"/>
                <a:ext cx="816" cy="0"/>
              </a:xfrm>
              <a:prstGeom prst="line">
                <a:avLst/>
              </a:prstGeom>
              <a:noFill/>
              <a:ln w="38100">
                <a:solidFill>
                  <a:srgbClr val="FF0000"/>
                </a:solidFill>
                <a:prstDash val="sysDot"/>
                <a:round/>
                <a:headEnd type="none" w="sm" len="sm"/>
                <a:tailEnd type="none" w="lg" len="med"/>
              </a:ln>
            </p:spPr>
            <p:txBody>
              <a:bodyPr wrap="none" lIns="92075" tIns="46038" rIns="92075" bIns="46038"/>
              <a:lstStyle/>
              <a:p>
                <a:endParaRPr lang="en-US"/>
              </a:p>
            </p:txBody>
          </p:sp>
          <p:sp>
            <p:nvSpPr>
              <p:cNvPr id="95248" name="Line 26"/>
              <p:cNvSpPr>
                <a:spLocks noChangeShapeType="1"/>
              </p:cNvSpPr>
              <p:nvPr/>
            </p:nvSpPr>
            <p:spPr bwMode="auto">
              <a:xfrm>
                <a:off x="2736" y="2688"/>
                <a:ext cx="0" cy="960"/>
              </a:xfrm>
              <a:prstGeom prst="line">
                <a:avLst/>
              </a:prstGeom>
              <a:noFill/>
              <a:ln w="38100">
                <a:solidFill>
                  <a:srgbClr val="FF0000"/>
                </a:solidFill>
                <a:prstDash val="sysDot"/>
                <a:round/>
                <a:headEnd type="none" w="sm" len="sm"/>
                <a:tailEnd type="none" w="lg" len="med"/>
              </a:ln>
            </p:spPr>
            <p:txBody>
              <a:bodyPr wrap="none" lIns="92075" tIns="46038" rIns="92075" bIns="46038"/>
              <a:lstStyle/>
              <a:p>
                <a:endParaRPr lang="en-US"/>
              </a:p>
            </p:txBody>
          </p:sp>
        </p:grpSp>
        <p:sp>
          <p:nvSpPr>
            <p:cNvPr id="95242" name="Text Box 27"/>
            <p:cNvSpPr txBox="1">
              <a:spLocks noChangeArrowheads="1"/>
            </p:cNvSpPr>
            <p:nvPr/>
          </p:nvSpPr>
          <p:spPr bwMode="auto">
            <a:xfrm>
              <a:off x="2544" y="3648"/>
              <a:ext cx="402" cy="212"/>
            </a:xfrm>
            <a:prstGeom prst="rect">
              <a:avLst/>
            </a:prstGeom>
            <a:noFill/>
            <a:ln w="38100">
              <a:noFill/>
              <a:miter lim="800000"/>
              <a:headEnd type="none" w="sm" len="sm"/>
              <a:tailEnd type="none" w="lg" len="med"/>
            </a:ln>
          </p:spPr>
          <p:txBody>
            <a:bodyPr wrap="none" lIns="92075" tIns="46038" rIns="92075" bIns="46038">
              <a:spAutoFit/>
            </a:bodyPr>
            <a:lstStyle/>
            <a:p>
              <a:pPr eaLnBrk="0" hangingPunct="0"/>
              <a:r>
                <a:rPr lang="en-GB" sz="1600" b="1">
                  <a:solidFill>
                    <a:srgbClr val="FF0000"/>
                  </a:solidFill>
                  <a:latin typeface="Arial" charset="0"/>
                </a:rPr>
                <a:t>R </a:t>
              </a:r>
              <a:r>
                <a:rPr lang="en-GB" sz="1600" b="1" baseline="30000">
                  <a:solidFill>
                    <a:srgbClr val="FF0000"/>
                  </a:solidFill>
                  <a:latin typeface="Arial" charset="0"/>
                </a:rPr>
                <a:t>w</a:t>
              </a:r>
              <a:r>
                <a:rPr lang="en-GB" sz="1600" b="1">
                  <a:solidFill>
                    <a:srgbClr val="FF0000"/>
                  </a:solidFill>
                  <a:latin typeface="Arial" charset="0"/>
                </a:rPr>
                <a:t> </a:t>
              </a:r>
              <a:r>
                <a:rPr lang="en-GB" sz="1600" b="1" baseline="-25000">
                  <a:solidFill>
                    <a:srgbClr val="FF0000"/>
                  </a:solidFill>
                  <a:latin typeface="Arial" charset="0"/>
                </a:rPr>
                <a:t>n</a:t>
              </a:r>
            </a:p>
          </p:txBody>
        </p:sp>
      </p:grpSp>
      <p:sp>
        <p:nvSpPr>
          <p:cNvPr id="124959" name="Rectangle 31"/>
          <p:cNvSpPr>
            <a:spLocks noGrp="1" noChangeArrowheads="1"/>
          </p:cNvSpPr>
          <p:nvPr>
            <p:ph type="body" idx="1"/>
          </p:nvPr>
        </p:nvSpPr>
        <p:spPr>
          <a:xfrm>
            <a:off x="5105400" y="1371600"/>
            <a:ext cx="3886200" cy="2895600"/>
          </a:xfrm>
          <a:solidFill>
            <a:srgbClr val="FFFF99"/>
          </a:solidFill>
        </p:spPr>
        <p:txBody>
          <a:bodyPr/>
          <a:lstStyle/>
          <a:p>
            <a:pPr>
              <a:spcBef>
                <a:spcPct val="0"/>
              </a:spcBef>
              <a:buClr>
                <a:srgbClr val="FF0066"/>
              </a:buClr>
              <a:buFont typeface="Wingdings" pitchFamily="2" charset="2"/>
              <a:buChar char="q"/>
            </a:pPr>
            <a:r>
              <a:rPr lang="en-GB" sz="1800" b="1" smtClean="0">
                <a:solidFill>
                  <a:srgbClr val="002060"/>
                </a:solidFill>
              </a:rPr>
              <a:t>Simple version only two factors of production K and L.</a:t>
            </a:r>
          </a:p>
          <a:p>
            <a:pPr>
              <a:spcBef>
                <a:spcPct val="0"/>
              </a:spcBef>
              <a:buClr>
                <a:srgbClr val="FF0066"/>
              </a:buClr>
              <a:buFont typeface="Wingdings" pitchFamily="2" charset="2"/>
              <a:buChar char="q"/>
            </a:pPr>
            <a:r>
              <a:rPr lang="en-GB" sz="1800" b="1" smtClean="0">
                <a:solidFill>
                  <a:srgbClr val="002060"/>
                </a:solidFill>
              </a:rPr>
              <a:t>Comparative advantage from initial factor endowment each region specialising in its rich factor.</a:t>
            </a:r>
          </a:p>
          <a:p>
            <a:pPr>
              <a:spcBef>
                <a:spcPct val="0"/>
              </a:spcBef>
              <a:buClr>
                <a:srgbClr val="FF0066"/>
              </a:buClr>
              <a:buFont typeface="Wingdings" pitchFamily="2" charset="2"/>
              <a:buChar char="q"/>
            </a:pPr>
            <a:r>
              <a:rPr lang="en-GB" sz="1800" b="1" smtClean="0">
                <a:solidFill>
                  <a:srgbClr val="002060"/>
                </a:solidFill>
              </a:rPr>
              <a:t>capital abundance in south leads to car production </a:t>
            </a:r>
          </a:p>
          <a:p>
            <a:pPr>
              <a:spcBef>
                <a:spcPct val="0"/>
              </a:spcBef>
              <a:buClr>
                <a:srgbClr val="FF0066"/>
              </a:buClr>
              <a:buFont typeface="Wingdings" pitchFamily="2" charset="2"/>
              <a:buChar char="q"/>
            </a:pPr>
            <a:r>
              <a:rPr lang="en-GB" sz="1800" b="1" smtClean="0">
                <a:solidFill>
                  <a:srgbClr val="002060"/>
                </a:solidFill>
              </a:rPr>
              <a:t>Labour abundance in north leads to wheat production.</a:t>
            </a:r>
          </a:p>
          <a:p>
            <a:endParaRPr lang="en-GB" sz="1800" smtClean="0">
              <a:solidFill>
                <a:srgbClr val="660066"/>
              </a:solidFill>
            </a:endParaRPr>
          </a:p>
        </p:txBody>
      </p:sp>
      <p:sp>
        <p:nvSpPr>
          <p:cNvPr id="95237" name="Text Box 32"/>
          <p:cNvSpPr txBox="1">
            <a:spLocks noChangeArrowheads="1"/>
          </p:cNvSpPr>
          <p:nvPr/>
        </p:nvSpPr>
        <p:spPr bwMode="auto">
          <a:xfrm>
            <a:off x="1371600" y="838200"/>
            <a:ext cx="6019800" cy="519113"/>
          </a:xfrm>
          <a:prstGeom prst="rect">
            <a:avLst/>
          </a:prstGeom>
          <a:noFill/>
          <a:ln w="12700">
            <a:noFill/>
            <a:miter lim="800000"/>
            <a:headEnd type="none" w="sm" len="sm"/>
            <a:tailEnd type="none" w="sm" len="sm"/>
          </a:ln>
        </p:spPr>
        <p:txBody>
          <a:bodyPr lIns="92075" tIns="46038" rIns="92075" bIns="46038">
            <a:spAutoFit/>
          </a:bodyPr>
          <a:lstStyle/>
          <a:p>
            <a:pPr eaLnBrk="0" hangingPunct="0">
              <a:spcBef>
                <a:spcPct val="50000"/>
              </a:spcBef>
              <a:buClr>
                <a:schemeClr val="tx2"/>
              </a:buClr>
              <a:buSzPct val="75000"/>
              <a:buFont typeface="Monotype Sorts"/>
              <a:buNone/>
            </a:pPr>
            <a:r>
              <a:rPr lang="en-GB" sz="2800" b="1">
                <a:solidFill>
                  <a:srgbClr val="660066"/>
                </a:solidFill>
                <a:latin typeface="Arial" charset="0"/>
              </a:rPr>
              <a:t>Heckscher- Ohlin Trade Theorem</a:t>
            </a:r>
          </a:p>
        </p:txBody>
      </p:sp>
      <p:sp>
        <p:nvSpPr>
          <p:cNvPr id="95238" name="Footer Placeholder 4"/>
          <p:cNvSpPr txBox="1">
            <a:spLocks/>
          </p:cNvSpPr>
          <p:nvPr/>
        </p:nvSpPr>
        <p:spPr bwMode="auto">
          <a:xfrm>
            <a:off x="2590800" y="6248400"/>
            <a:ext cx="3962400" cy="457200"/>
          </a:xfrm>
          <a:prstGeom prst="rect">
            <a:avLst/>
          </a:prstGeom>
          <a:noFill/>
          <a:ln w="9525">
            <a:noFill/>
            <a:miter lim="800000"/>
            <a:headEnd/>
            <a:tailEnd/>
          </a:ln>
        </p:spPr>
        <p:txBody>
          <a:bodyPr/>
          <a:lstStyle/>
          <a:p>
            <a:pPr algn="ctr" eaLnBrk="0" hangingPunct="0"/>
            <a:r>
              <a:rPr lang="en-GB" sz="1400" i="1">
                <a:solidFill>
                  <a:srgbClr val="339966"/>
                </a:solidFill>
                <a:latin typeface="Book Antiqua" pitchFamily="18" charset="0"/>
                <a:cs typeface="Times New Roman" pitchFamily="18" charset="0"/>
              </a:rPr>
              <a:t>Regional and Local Economics (RALE) </a:t>
            </a:r>
          </a:p>
          <a:p>
            <a:pPr algn="ctr" eaLnBrk="0" hangingPunct="0"/>
            <a:r>
              <a:rPr lang="en-GB" sz="1400" i="1">
                <a:solidFill>
                  <a:srgbClr val="339966"/>
                </a:solidFill>
                <a:latin typeface="Book Antiqua" pitchFamily="18" charset="0"/>
                <a:cs typeface="Times New Roman" pitchFamily="18" charset="0"/>
              </a:rPr>
              <a:t>Lecture slides – Lecture 4b</a:t>
            </a:r>
          </a:p>
        </p:txBody>
      </p:sp>
      <p:sp>
        <p:nvSpPr>
          <p:cNvPr id="34" name="TextBox 33"/>
          <p:cNvSpPr txBox="1">
            <a:spLocks noChangeArrowheads="1"/>
          </p:cNvSpPr>
          <p:nvPr/>
        </p:nvSpPr>
        <p:spPr bwMode="auto">
          <a:xfrm>
            <a:off x="7000875" y="4929188"/>
            <a:ext cx="1928813" cy="400050"/>
          </a:xfrm>
          <a:prstGeom prst="rect">
            <a:avLst/>
          </a:prstGeom>
          <a:noFill/>
          <a:ln w="9525">
            <a:noFill/>
            <a:miter lim="800000"/>
            <a:headEnd/>
            <a:tailEnd/>
          </a:ln>
        </p:spPr>
        <p:txBody>
          <a:bodyPr>
            <a:spAutoFit/>
          </a:bodyPr>
          <a:lstStyle/>
          <a:p>
            <a:pPr algn="ctr" eaLnBrk="0" hangingPunct="0"/>
            <a:r>
              <a:rPr lang="en-GB" sz="1000" b="1">
                <a:solidFill>
                  <a:srgbClr val="000099"/>
                </a:solidFill>
                <a:latin typeface="Arial" charset="0"/>
              </a:rPr>
              <a:t>Adapted from Armstrong and Taylor (2000) pp 125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4959">
                                            <p:bg/>
                                          </p:spTgt>
                                        </p:tgtEl>
                                        <p:attrNameLst>
                                          <p:attrName>style.visibility</p:attrName>
                                        </p:attrNameLst>
                                      </p:cBhvr>
                                      <p:to>
                                        <p:strVal val="visible"/>
                                      </p:to>
                                    </p:set>
                                    <p:anim calcmode="lin" valueType="num">
                                      <p:cBhvr additive="base">
                                        <p:cTn id="7" dur="500" fill="hold"/>
                                        <p:tgtEl>
                                          <p:spTgt spid="124959">
                                            <p:bg/>
                                          </p:spTgt>
                                        </p:tgtEl>
                                        <p:attrNameLst>
                                          <p:attrName>ppt_x</p:attrName>
                                        </p:attrNameLst>
                                      </p:cBhvr>
                                      <p:tavLst>
                                        <p:tav tm="0">
                                          <p:val>
                                            <p:strVal val="0-#ppt_w/2"/>
                                          </p:val>
                                        </p:tav>
                                        <p:tav tm="100000">
                                          <p:val>
                                            <p:strVal val="#ppt_x"/>
                                          </p:val>
                                        </p:tav>
                                      </p:tavLst>
                                    </p:anim>
                                    <p:anim calcmode="lin" valueType="num">
                                      <p:cBhvr additive="base">
                                        <p:cTn id="8" dur="500" fill="hold"/>
                                        <p:tgtEl>
                                          <p:spTgt spid="124959">
                                            <p:bg/>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4959">
                                            <p:txEl>
                                              <p:pRg st="0" end="0"/>
                                            </p:txEl>
                                          </p:spTgt>
                                        </p:tgtEl>
                                        <p:attrNameLst>
                                          <p:attrName>style.visibility</p:attrName>
                                        </p:attrNameLst>
                                      </p:cBhvr>
                                      <p:to>
                                        <p:strVal val="visible"/>
                                      </p:to>
                                    </p:set>
                                    <p:anim calcmode="lin" valueType="num">
                                      <p:cBhvr additive="base">
                                        <p:cTn id="13" dur="500" fill="hold"/>
                                        <p:tgtEl>
                                          <p:spTgt spid="124959">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49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24959">
                                            <p:txEl>
                                              <p:pRg st="1" end="1"/>
                                            </p:txEl>
                                          </p:spTgt>
                                        </p:tgtEl>
                                        <p:attrNameLst>
                                          <p:attrName>style.visibility</p:attrName>
                                        </p:attrNameLst>
                                      </p:cBhvr>
                                      <p:to>
                                        <p:strVal val="visible"/>
                                      </p:to>
                                    </p:set>
                                    <p:anim calcmode="lin" valueType="num">
                                      <p:cBhvr additive="base">
                                        <p:cTn id="19" dur="500" fill="hold"/>
                                        <p:tgtEl>
                                          <p:spTgt spid="124959">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249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24959">
                                            <p:txEl>
                                              <p:pRg st="2" end="2"/>
                                            </p:txEl>
                                          </p:spTgt>
                                        </p:tgtEl>
                                        <p:attrNameLst>
                                          <p:attrName>style.visibility</p:attrName>
                                        </p:attrNameLst>
                                      </p:cBhvr>
                                      <p:to>
                                        <p:strVal val="visible"/>
                                      </p:to>
                                    </p:set>
                                    <p:anim calcmode="lin" valueType="num">
                                      <p:cBhvr additive="base">
                                        <p:cTn id="25" dur="500" fill="hold"/>
                                        <p:tgtEl>
                                          <p:spTgt spid="124959">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2495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24959">
                                            <p:txEl>
                                              <p:pRg st="3" end="3"/>
                                            </p:txEl>
                                          </p:spTgt>
                                        </p:tgtEl>
                                        <p:attrNameLst>
                                          <p:attrName>style.visibility</p:attrName>
                                        </p:attrNameLst>
                                      </p:cBhvr>
                                      <p:to>
                                        <p:strVal val="visible"/>
                                      </p:to>
                                    </p:set>
                                    <p:anim calcmode="lin" valueType="num">
                                      <p:cBhvr additive="base">
                                        <p:cTn id="31" dur="500" fill="hold"/>
                                        <p:tgtEl>
                                          <p:spTgt spid="124959">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2495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124956"/>
                                        </p:tgtEl>
                                        <p:attrNameLst>
                                          <p:attrName>style.visibility</p:attrName>
                                        </p:attrNameLst>
                                      </p:cBhvr>
                                      <p:to>
                                        <p:strVal val="visible"/>
                                      </p:to>
                                    </p:set>
                                    <p:anim calcmode="lin" valueType="num">
                                      <p:cBhvr additive="base">
                                        <p:cTn id="37" dur="500" fill="hold"/>
                                        <p:tgtEl>
                                          <p:spTgt spid="124956"/>
                                        </p:tgtEl>
                                        <p:attrNameLst>
                                          <p:attrName>ppt_x</p:attrName>
                                        </p:attrNameLst>
                                      </p:cBhvr>
                                      <p:tavLst>
                                        <p:tav tm="0">
                                          <p:val>
                                            <p:strVal val="0-#ppt_w/2"/>
                                          </p:val>
                                        </p:tav>
                                        <p:tav tm="100000">
                                          <p:val>
                                            <p:strVal val="#ppt_x"/>
                                          </p:val>
                                        </p:tav>
                                      </p:tavLst>
                                    </p:anim>
                                    <p:anim calcmode="lin" valueType="num">
                                      <p:cBhvr additive="base">
                                        <p:cTn id="38" dur="500" fill="hold"/>
                                        <p:tgtEl>
                                          <p:spTgt spid="124956"/>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124958"/>
                                        </p:tgtEl>
                                        <p:attrNameLst>
                                          <p:attrName>style.visibility</p:attrName>
                                        </p:attrNameLst>
                                      </p:cBhvr>
                                      <p:to>
                                        <p:strVal val="visible"/>
                                      </p:to>
                                    </p:set>
                                    <p:anim calcmode="lin" valueType="num">
                                      <p:cBhvr additive="base">
                                        <p:cTn id="43" dur="500" fill="hold"/>
                                        <p:tgtEl>
                                          <p:spTgt spid="124958"/>
                                        </p:tgtEl>
                                        <p:attrNameLst>
                                          <p:attrName>ppt_x</p:attrName>
                                        </p:attrNameLst>
                                      </p:cBhvr>
                                      <p:tavLst>
                                        <p:tav tm="0">
                                          <p:val>
                                            <p:strVal val="0-#ppt_w/2"/>
                                          </p:val>
                                        </p:tav>
                                        <p:tav tm="100000">
                                          <p:val>
                                            <p:strVal val="#ppt_x"/>
                                          </p:val>
                                        </p:tav>
                                      </p:tavLst>
                                    </p:anim>
                                    <p:anim calcmode="lin" valueType="num">
                                      <p:cBhvr additive="base">
                                        <p:cTn id="44" dur="500" fill="hold"/>
                                        <p:tgtEl>
                                          <p:spTgt spid="124958"/>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59" grpId="0" build="p" animBg="1" autoUpdateAnimBg="0"/>
      <p:bldP spid="3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2" name="Footer Placeholder 4"/>
          <p:cNvSpPr>
            <a:spLocks noGrp="1"/>
          </p:cNvSpPr>
          <p:nvPr>
            <p:ph type="ftr" sz="quarter" idx="4294967295"/>
          </p:nvPr>
        </p:nvSpPr>
        <p:spPr>
          <a:noFill/>
        </p:spPr>
        <p:txBody>
          <a:bodyPr/>
          <a:lstStyle/>
          <a:p>
            <a:r>
              <a:rPr lang="en-GB">
                <a:cs typeface="Times New Roman" pitchFamily="18" charset="0"/>
              </a:rPr>
              <a:t>Regional and Local Economic Analysis (RALE) Lecture slides – Lecture 8</a:t>
            </a:r>
          </a:p>
        </p:txBody>
      </p:sp>
      <p:sp>
        <p:nvSpPr>
          <p:cNvPr id="6" name="Slide Number Placeholder 5"/>
          <p:cNvSpPr>
            <a:spLocks noGrp="1"/>
          </p:cNvSpPr>
          <p:nvPr>
            <p:ph type="sldNum" sz="quarter" idx="11"/>
          </p:nvPr>
        </p:nvSpPr>
        <p:spPr/>
        <p:txBody>
          <a:bodyPr/>
          <a:lstStyle/>
          <a:p>
            <a:pPr>
              <a:defRPr/>
            </a:pPr>
            <a:fld id="{47F5E02C-28C8-49DE-9F4D-A9FF5D8F1B48}" type="slidenum">
              <a:rPr lang="en-GB"/>
              <a:pPr>
                <a:defRPr/>
              </a:pPr>
              <a:t>7</a:t>
            </a:fld>
            <a:endParaRPr lang="en-GB">
              <a:latin typeface="Times New Roman" charset="0"/>
            </a:endParaRPr>
          </a:p>
        </p:txBody>
      </p:sp>
      <p:graphicFrame>
        <p:nvGraphicFramePr>
          <p:cNvPr id="94211" name="Object 3"/>
          <p:cNvGraphicFramePr>
            <a:graphicFrameLocks noChangeAspect="1"/>
          </p:cNvGraphicFramePr>
          <p:nvPr/>
        </p:nvGraphicFramePr>
        <p:xfrm>
          <a:off x="1981200" y="796925"/>
          <a:ext cx="5105400" cy="3746500"/>
        </p:xfrm>
        <a:graphic>
          <a:graphicData uri="http://schemas.openxmlformats.org/presentationml/2006/ole">
            <p:oleObj spid="_x0000_s94211" name="Document" r:id="rId4" imgW="5258520" imgH="3859200" progId="Word.Document.8">
              <p:embed/>
            </p:oleObj>
          </a:graphicData>
        </a:graphic>
      </p:graphicFrame>
      <p:sp>
        <p:nvSpPr>
          <p:cNvPr id="94214" name="Comment 6"/>
          <p:cNvSpPr>
            <a:spLocks noChangeArrowheads="1"/>
          </p:cNvSpPr>
          <p:nvPr/>
        </p:nvSpPr>
        <p:spPr bwMode="auto">
          <a:xfrm>
            <a:off x="304800" y="4648200"/>
            <a:ext cx="8534400" cy="2052638"/>
          </a:xfrm>
          <a:prstGeom prst="rect">
            <a:avLst/>
          </a:prstGeom>
          <a:solidFill>
            <a:srgbClr val="CCFFCC"/>
          </a:solidFill>
          <a:ln w="9525">
            <a:solidFill>
              <a:srgbClr val="000000"/>
            </a:solidFill>
            <a:miter lim="800000"/>
            <a:headEnd/>
            <a:tailEnd/>
          </a:ln>
          <a:effectLst>
            <a:outerShdw dist="107763" dir="2700000" algn="ctr" rotWithShape="0">
              <a:srgbClr val="808080"/>
            </a:outerShdw>
          </a:effectLst>
        </p:spPr>
        <p:txBody>
          <a:bodyPr>
            <a:spAutoFit/>
          </a:bodyPr>
          <a:lstStyle/>
          <a:p>
            <a:pPr>
              <a:spcBef>
                <a:spcPct val="50000"/>
              </a:spcBef>
              <a:defRPr/>
            </a:pPr>
            <a:r>
              <a:rPr lang="en-GB" sz="1800" b="1" dirty="0">
                <a:solidFill>
                  <a:srgbClr val="002060"/>
                </a:solidFill>
                <a:latin typeface="Arial" charset="0"/>
                <a:cs typeface="+mn-cs"/>
              </a:rPr>
              <a:t>Prediction </a:t>
            </a:r>
          </a:p>
          <a:p>
            <a:pPr>
              <a:lnSpc>
                <a:spcPct val="80000"/>
              </a:lnSpc>
              <a:spcBef>
                <a:spcPct val="50000"/>
              </a:spcBef>
              <a:buClr>
                <a:srgbClr val="FF0066"/>
              </a:buClr>
              <a:buFont typeface="Wingdings" pitchFamily="2" charset="2"/>
              <a:buChar char="q"/>
              <a:defRPr/>
            </a:pPr>
            <a:r>
              <a:rPr lang="en-GB" sz="1800" b="1" dirty="0">
                <a:solidFill>
                  <a:srgbClr val="002060"/>
                </a:solidFill>
                <a:latin typeface="Arial" charset="0"/>
                <a:cs typeface="+mn-cs"/>
              </a:rPr>
              <a:t>South has an advantage in producing cars because it uses a lot of its cheaper factor (capital) </a:t>
            </a:r>
          </a:p>
          <a:p>
            <a:pPr>
              <a:spcBef>
                <a:spcPct val="50000"/>
              </a:spcBef>
              <a:buClr>
                <a:srgbClr val="FF0066"/>
              </a:buClr>
              <a:buFont typeface="Wingdings" pitchFamily="2" charset="2"/>
              <a:buChar char="q"/>
              <a:defRPr/>
            </a:pPr>
            <a:r>
              <a:rPr lang="en-GB" sz="1800" b="1" dirty="0">
                <a:solidFill>
                  <a:srgbClr val="002060"/>
                </a:solidFill>
                <a:latin typeface="Arial" charset="0"/>
                <a:cs typeface="+mn-cs"/>
              </a:rPr>
              <a:t>North has advantage in Wheat because it uses a lot of its cheaper factor (Labour)</a:t>
            </a:r>
          </a:p>
          <a:p>
            <a:pPr>
              <a:spcBef>
                <a:spcPct val="50000"/>
              </a:spcBef>
              <a:buClr>
                <a:srgbClr val="FF0066"/>
              </a:buClr>
              <a:buFont typeface="Wingdings" pitchFamily="2" charset="2"/>
              <a:buChar char="q"/>
              <a:defRPr/>
            </a:pPr>
            <a:r>
              <a:rPr lang="en-GB" sz="1800" b="1" dirty="0">
                <a:solidFill>
                  <a:srgbClr val="002060"/>
                </a:solidFill>
                <a:latin typeface="Arial" charset="0"/>
                <a:cs typeface="+mn-cs"/>
              </a:rPr>
              <a:t>The difference in the price ratios creates the opportunity for trade</a:t>
            </a:r>
          </a:p>
        </p:txBody>
      </p:sp>
      <p:sp>
        <p:nvSpPr>
          <p:cNvPr id="7" name="TextBox 6"/>
          <p:cNvSpPr txBox="1">
            <a:spLocks noChangeArrowheads="1"/>
          </p:cNvSpPr>
          <p:nvPr/>
        </p:nvSpPr>
        <p:spPr bwMode="auto">
          <a:xfrm>
            <a:off x="500063" y="1714500"/>
            <a:ext cx="2428875" cy="400050"/>
          </a:xfrm>
          <a:prstGeom prst="rect">
            <a:avLst/>
          </a:prstGeom>
          <a:noFill/>
          <a:ln w="9525">
            <a:noFill/>
            <a:miter lim="800000"/>
            <a:headEnd/>
            <a:tailEnd/>
          </a:ln>
        </p:spPr>
        <p:txBody>
          <a:bodyPr>
            <a:spAutoFit/>
          </a:bodyPr>
          <a:lstStyle/>
          <a:p>
            <a:pPr algn="ctr" eaLnBrk="0" hangingPunct="0"/>
            <a:r>
              <a:rPr lang="en-GB" sz="1000" b="1">
                <a:solidFill>
                  <a:srgbClr val="000099"/>
                </a:solidFill>
                <a:latin typeface="Arial" charset="0"/>
              </a:rPr>
              <a:t>Adapted from Armstrong and Taylor (2000) pp 125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4214">
                                            <p:bg/>
                                          </p:spTgt>
                                        </p:tgtEl>
                                        <p:attrNameLst>
                                          <p:attrName>style.visibility</p:attrName>
                                        </p:attrNameLst>
                                      </p:cBhvr>
                                      <p:to>
                                        <p:strVal val="visible"/>
                                      </p:to>
                                    </p:set>
                                    <p:anim calcmode="lin" valueType="num">
                                      <p:cBhvr additive="base">
                                        <p:cTn id="7" dur="500" fill="hold"/>
                                        <p:tgtEl>
                                          <p:spTgt spid="94214">
                                            <p:bg/>
                                          </p:spTgt>
                                        </p:tgtEl>
                                        <p:attrNameLst>
                                          <p:attrName>ppt_x</p:attrName>
                                        </p:attrNameLst>
                                      </p:cBhvr>
                                      <p:tavLst>
                                        <p:tav tm="0">
                                          <p:val>
                                            <p:strVal val="0-#ppt_w/2"/>
                                          </p:val>
                                        </p:tav>
                                        <p:tav tm="100000">
                                          <p:val>
                                            <p:strVal val="#ppt_x"/>
                                          </p:val>
                                        </p:tav>
                                      </p:tavLst>
                                    </p:anim>
                                    <p:anim calcmode="lin" valueType="num">
                                      <p:cBhvr additive="base">
                                        <p:cTn id="8" dur="500" fill="hold"/>
                                        <p:tgtEl>
                                          <p:spTgt spid="94214">
                                            <p:bg/>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4214">
                                            <p:txEl>
                                              <p:pRg st="0" end="0"/>
                                            </p:txEl>
                                          </p:spTgt>
                                        </p:tgtEl>
                                        <p:attrNameLst>
                                          <p:attrName>style.visibility</p:attrName>
                                        </p:attrNameLst>
                                      </p:cBhvr>
                                      <p:to>
                                        <p:strVal val="visible"/>
                                      </p:to>
                                    </p:set>
                                    <p:anim calcmode="lin" valueType="num">
                                      <p:cBhvr additive="base">
                                        <p:cTn id="13" dur="500" fill="hold"/>
                                        <p:tgtEl>
                                          <p:spTgt spid="94214">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421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4214">
                                            <p:txEl>
                                              <p:pRg st="1" end="1"/>
                                            </p:txEl>
                                          </p:spTgt>
                                        </p:tgtEl>
                                        <p:attrNameLst>
                                          <p:attrName>style.visibility</p:attrName>
                                        </p:attrNameLst>
                                      </p:cBhvr>
                                      <p:to>
                                        <p:strVal val="visible"/>
                                      </p:to>
                                    </p:set>
                                    <p:anim calcmode="lin" valueType="num">
                                      <p:cBhvr additive="base">
                                        <p:cTn id="19" dur="500" fill="hold"/>
                                        <p:tgtEl>
                                          <p:spTgt spid="94214">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421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4214">
                                            <p:txEl>
                                              <p:pRg st="2" end="2"/>
                                            </p:txEl>
                                          </p:spTgt>
                                        </p:tgtEl>
                                        <p:attrNameLst>
                                          <p:attrName>style.visibility</p:attrName>
                                        </p:attrNameLst>
                                      </p:cBhvr>
                                      <p:to>
                                        <p:strVal val="visible"/>
                                      </p:to>
                                    </p:set>
                                    <p:anim calcmode="lin" valueType="num">
                                      <p:cBhvr additive="base">
                                        <p:cTn id="25" dur="500" fill="hold"/>
                                        <p:tgtEl>
                                          <p:spTgt spid="94214">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421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94214">
                                            <p:txEl>
                                              <p:pRg st="3" end="3"/>
                                            </p:txEl>
                                          </p:spTgt>
                                        </p:tgtEl>
                                        <p:attrNameLst>
                                          <p:attrName>style.visibility</p:attrName>
                                        </p:attrNameLst>
                                      </p:cBhvr>
                                      <p:to>
                                        <p:strVal val="visible"/>
                                      </p:to>
                                    </p:set>
                                    <p:anim calcmode="lin" valueType="num">
                                      <p:cBhvr additive="base">
                                        <p:cTn id="31" dur="500" fill="hold"/>
                                        <p:tgtEl>
                                          <p:spTgt spid="94214">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9421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4" grpId="0" build="p" animBg="1" autoUpdateAnimBg="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1"/>
          </p:nvPr>
        </p:nvSpPr>
        <p:spPr/>
        <p:txBody>
          <a:bodyPr/>
          <a:lstStyle/>
          <a:p>
            <a:pPr>
              <a:defRPr/>
            </a:pPr>
            <a:fld id="{CD3A9005-FA5E-48C3-A5AB-4D1DBB61149D}" type="slidenum">
              <a:rPr lang="en-GB"/>
              <a:pPr>
                <a:defRPr/>
              </a:pPr>
              <a:t>8</a:t>
            </a:fld>
            <a:endParaRPr lang="en-GB">
              <a:latin typeface="Times New Roman" charset="0"/>
            </a:endParaRPr>
          </a:p>
        </p:txBody>
      </p:sp>
      <p:sp>
        <p:nvSpPr>
          <p:cNvPr id="100354" name="Rectangle 3"/>
          <p:cNvSpPr>
            <a:spLocks noGrp="1" noChangeArrowheads="1"/>
          </p:cNvSpPr>
          <p:nvPr>
            <p:ph type="body" idx="1"/>
          </p:nvPr>
        </p:nvSpPr>
        <p:spPr>
          <a:xfrm>
            <a:off x="228600" y="838200"/>
            <a:ext cx="7391400" cy="5257800"/>
          </a:xfrm>
        </p:spPr>
        <p:txBody>
          <a:bodyPr/>
          <a:lstStyle/>
          <a:p>
            <a:pPr algn="ctr">
              <a:lnSpc>
                <a:spcPct val="90000"/>
              </a:lnSpc>
              <a:buClr>
                <a:srgbClr val="FF0066"/>
              </a:buClr>
              <a:buFont typeface="Wingdings" pitchFamily="2" charset="2"/>
              <a:buNone/>
            </a:pPr>
            <a:r>
              <a:rPr lang="en-GB" sz="2800" b="1" smtClean="0">
                <a:solidFill>
                  <a:srgbClr val="002060"/>
                </a:solidFill>
                <a:cs typeface="Times New Roman" pitchFamily="18" charset="0"/>
              </a:rPr>
              <a:t>Restrictive assumptions</a:t>
            </a:r>
          </a:p>
          <a:p>
            <a:pPr algn="just">
              <a:lnSpc>
                <a:spcPct val="90000"/>
              </a:lnSpc>
              <a:buClr>
                <a:srgbClr val="FF0066"/>
              </a:buClr>
              <a:buFont typeface="Wingdings" pitchFamily="2" charset="2"/>
              <a:buChar char="q"/>
            </a:pPr>
            <a:r>
              <a:rPr lang="en-GB" sz="2000" b="1" smtClean="0">
                <a:solidFill>
                  <a:srgbClr val="002060"/>
                </a:solidFill>
                <a:cs typeface="Times New Roman" pitchFamily="18" charset="0"/>
              </a:rPr>
              <a:t>There are only two factors of production – labour and capital</a:t>
            </a:r>
          </a:p>
          <a:p>
            <a:pPr algn="just">
              <a:lnSpc>
                <a:spcPct val="90000"/>
              </a:lnSpc>
              <a:buClr>
                <a:srgbClr val="FF0066"/>
              </a:buClr>
              <a:buFont typeface="Wingdings" pitchFamily="2" charset="2"/>
              <a:buChar char="q"/>
            </a:pPr>
            <a:r>
              <a:rPr lang="en-GB" sz="2000" b="1" smtClean="0">
                <a:solidFill>
                  <a:srgbClr val="002060"/>
                </a:solidFill>
                <a:cs typeface="Times New Roman" pitchFamily="18" charset="0"/>
              </a:rPr>
              <a:t>Factors of production are of the same quality in both regions</a:t>
            </a:r>
          </a:p>
          <a:p>
            <a:pPr algn="just">
              <a:lnSpc>
                <a:spcPct val="90000"/>
              </a:lnSpc>
              <a:buClr>
                <a:srgbClr val="FF0066"/>
              </a:buClr>
              <a:buFont typeface="Wingdings" pitchFamily="2" charset="2"/>
              <a:buChar char="q"/>
            </a:pPr>
            <a:r>
              <a:rPr lang="en-GB" sz="2000" b="1" smtClean="0">
                <a:solidFill>
                  <a:srgbClr val="002060"/>
                </a:solidFill>
                <a:cs typeface="Times New Roman" pitchFamily="18" charset="0"/>
              </a:rPr>
              <a:t>Each region’s endowments of capital and labour are fixed</a:t>
            </a:r>
          </a:p>
          <a:p>
            <a:pPr algn="just">
              <a:lnSpc>
                <a:spcPct val="90000"/>
              </a:lnSpc>
              <a:buClr>
                <a:srgbClr val="FF0066"/>
              </a:buClr>
              <a:buFont typeface="Wingdings" pitchFamily="2" charset="2"/>
              <a:buChar char="q"/>
            </a:pPr>
            <a:r>
              <a:rPr lang="en-GB" sz="2000" b="1" smtClean="0">
                <a:solidFill>
                  <a:srgbClr val="002060"/>
                </a:solidFill>
                <a:cs typeface="Times New Roman" pitchFamily="18" charset="0"/>
              </a:rPr>
              <a:t>Production functions are the same in each region (no regional advantage from superior technology)</a:t>
            </a:r>
          </a:p>
          <a:p>
            <a:pPr algn="just">
              <a:lnSpc>
                <a:spcPct val="90000"/>
              </a:lnSpc>
              <a:buClr>
                <a:srgbClr val="FF0066"/>
              </a:buClr>
              <a:buFont typeface="Wingdings" pitchFamily="2" charset="2"/>
              <a:buChar char="q"/>
            </a:pPr>
            <a:r>
              <a:rPr lang="en-GB" sz="2000" b="1" smtClean="0">
                <a:solidFill>
                  <a:srgbClr val="002060"/>
                </a:solidFill>
                <a:cs typeface="Times New Roman" pitchFamily="18" charset="0"/>
              </a:rPr>
              <a:t>Production functions have constant returns to scale</a:t>
            </a:r>
          </a:p>
          <a:p>
            <a:pPr algn="just">
              <a:lnSpc>
                <a:spcPct val="90000"/>
              </a:lnSpc>
              <a:buClr>
                <a:srgbClr val="FF0066"/>
              </a:buClr>
              <a:buFont typeface="Wingdings" pitchFamily="2" charset="2"/>
              <a:buChar char="q"/>
            </a:pPr>
            <a:r>
              <a:rPr lang="en-GB" sz="2000" b="1" smtClean="0">
                <a:solidFill>
                  <a:srgbClr val="002060"/>
                </a:solidFill>
                <a:cs typeface="Times New Roman" pitchFamily="18" charset="0"/>
              </a:rPr>
              <a:t>There is perfect competition in each region’s factor and commodity markets</a:t>
            </a:r>
          </a:p>
          <a:p>
            <a:pPr algn="just">
              <a:lnSpc>
                <a:spcPct val="90000"/>
              </a:lnSpc>
              <a:buClr>
                <a:srgbClr val="FF0066"/>
              </a:buClr>
              <a:buFont typeface="Wingdings" pitchFamily="2" charset="2"/>
              <a:buChar char="q"/>
            </a:pPr>
            <a:r>
              <a:rPr lang="en-GB" sz="2000" b="1" smtClean="0">
                <a:solidFill>
                  <a:srgbClr val="002060"/>
                </a:solidFill>
                <a:cs typeface="Times New Roman" pitchFamily="18" charset="0"/>
              </a:rPr>
              <a:t>Trade is free of all obstructions (tariffs etc.)</a:t>
            </a:r>
          </a:p>
          <a:p>
            <a:pPr algn="just">
              <a:lnSpc>
                <a:spcPct val="90000"/>
              </a:lnSpc>
              <a:buClr>
                <a:srgbClr val="FF0066"/>
              </a:buClr>
              <a:buFont typeface="Wingdings" pitchFamily="2" charset="2"/>
              <a:buChar char="q"/>
            </a:pPr>
            <a:r>
              <a:rPr lang="en-GB" sz="2000" b="1" smtClean="0">
                <a:solidFill>
                  <a:srgbClr val="002060"/>
                </a:solidFill>
                <a:cs typeface="Times New Roman" pitchFamily="18" charset="0"/>
              </a:rPr>
              <a:t>There is strong factor intensity at all sets of factor prices</a:t>
            </a:r>
          </a:p>
          <a:p>
            <a:pPr algn="just">
              <a:lnSpc>
                <a:spcPct val="90000"/>
              </a:lnSpc>
              <a:buClr>
                <a:srgbClr val="FF0066"/>
              </a:buClr>
              <a:buFont typeface="Wingdings" pitchFamily="2" charset="2"/>
              <a:buChar char="q"/>
            </a:pPr>
            <a:r>
              <a:rPr lang="en-GB" sz="2000" b="1" smtClean="0">
                <a:solidFill>
                  <a:srgbClr val="002060"/>
                </a:solidFill>
                <a:cs typeface="Times New Roman" pitchFamily="18" charset="0"/>
              </a:rPr>
              <a:t>Tastes are identical in all regions and do not vary with regional income levels</a:t>
            </a:r>
            <a:endParaRPr lang="en-GB" sz="2000" b="1" smtClean="0">
              <a:solidFill>
                <a:srgbClr val="002060"/>
              </a:solidFill>
            </a:endParaRPr>
          </a:p>
        </p:txBody>
      </p:sp>
      <p:sp>
        <p:nvSpPr>
          <p:cNvPr id="100355" name="Footer Placeholder 4"/>
          <p:cNvSpPr txBox="1">
            <a:spLocks/>
          </p:cNvSpPr>
          <p:nvPr/>
        </p:nvSpPr>
        <p:spPr bwMode="auto">
          <a:xfrm>
            <a:off x="2590800" y="6248400"/>
            <a:ext cx="3962400" cy="457200"/>
          </a:xfrm>
          <a:prstGeom prst="rect">
            <a:avLst/>
          </a:prstGeom>
          <a:noFill/>
          <a:ln w="9525">
            <a:noFill/>
            <a:miter lim="800000"/>
            <a:headEnd/>
            <a:tailEnd/>
          </a:ln>
        </p:spPr>
        <p:txBody>
          <a:bodyPr/>
          <a:lstStyle/>
          <a:p>
            <a:pPr algn="ctr" eaLnBrk="0" hangingPunct="0"/>
            <a:r>
              <a:rPr lang="en-GB" sz="1400" i="1">
                <a:solidFill>
                  <a:srgbClr val="339966"/>
                </a:solidFill>
                <a:latin typeface="Book Antiqua" pitchFamily="18" charset="0"/>
                <a:cs typeface="Times New Roman" pitchFamily="18" charset="0"/>
              </a:rPr>
              <a:t>Regional and Local Economics (RALE) </a:t>
            </a:r>
          </a:p>
          <a:p>
            <a:pPr algn="ctr" eaLnBrk="0" hangingPunct="0"/>
            <a:r>
              <a:rPr lang="en-GB" sz="1400" i="1">
                <a:solidFill>
                  <a:srgbClr val="339966"/>
                </a:solidFill>
                <a:latin typeface="Book Antiqua" pitchFamily="18" charset="0"/>
                <a:cs typeface="Times New Roman" pitchFamily="18" charset="0"/>
              </a:rPr>
              <a:t>Lecture slides – Lecture 4b</a:t>
            </a:r>
          </a:p>
        </p:txBody>
      </p:sp>
    </p:spTree>
  </p:cSld>
  <p:clrMapOvr>
    <a:masterClrMapping/>
  </p:clrMapOvr>
  <p:transition>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1"/>
          </p:nvPr>
        </p:nvSpPr>
        <p:spPr/>
        <p:txBody>
          <a:bodyPr/>
          <a:lstStyle/>
          <a:p>
            <a:pPr>
              <a:defRPr/>
            </a:pPr>
            <a:fld id="{055BABF2-54C2-422E-8C3E-7E8765F87ADD}" type="slidenum">
              <a:rPr lang="en-GB"/>
              <a:pPr>
                <a:defRPr/>
              </a:pPr>
              <a:t>9</a:t>
            </a:fld>
            <a:endParaRPr lang="en-GB">
              <a:latin typeface="Times New Roman" charset="0"/>
            </a:endParaRPr>
          </a:p>
        </p:txBody>
      </p:sp>
      <p:graphicFrame>
        <p:nvGraphicFramePr>
          <p:cNvPr id="98306" name="Object 2"/>
          <p:cNvGraphicFramePr>
            <a:graphicFrameLocks noChangeAspect="1"/>
          </p:cNvGraphicFramePr>
          <p:nvPr/>
        </p:nvGraphicFramePr>
        <p:xfrm>
          <a:off x="304800" y="1600200"/>
          <a:ext cx="6477000" cy="4751388"/>
        </p:xfrm>
        <a:graphic>
          <a:graphicData uri="http://schemas.openxmlformats.org/presentationml/2006/ole">
            <p:oleObj spid="_x0000_s98306" name="Document" r:id="rId4" imgW="5258520" imgH="3859200" progId="Word.Document.8">
              <p:embed/>
            </p:oleObj>
          </a:graphicData>
        </a:graphic>
      </p:graphicFrame>
      <p:sp>
        <p:nvSpPr>
          <p:cNvPr id="98308" name="Text Box 3"/>
          <p:cNvSpPr txBox="1">
            <a:spLocks noChangeArrowheads="1"/>
          </p:cNvSpPr>
          <p:nvPr/>
        </p:nvSpPr>
        <p:spPr bwMode="auto">
          <a:xfrm>
            <a:off x="381000" y="838200"/>
            <a:ext cx="7315200" cy="831850"/>
          </a:xfrm>
          <a:prstGeom prst="rect">
            <a:avLst/>
          </a:prstGeom>
          <a:noFill/>
          <a:ln w="38100">
            <a:noFill/>
            <a:miter lim="800000"/>
            <a:headEnd type="none" w="sm" len="sm"/>
            <a:tailEnd type="none" w="lg" len="med"/>
          </a:ln>
        </p:spPr>
        <p:txBody>
          <a:bodyPr lIns="92075" tIns="46038" rIns="92075" bIns="46038">
            <a:spAutoFit/>
          </a:bodyPr>
          <a:lstStyle/>
          <a:p>
            <a:pPr>
              <a:spcBef>
                <a:spcPct val="50000"/>
              </a:spcBef>
            </a:pPr>
            <a:r>
              <a:rPr lang="en-GB" b="1">
                <a:solidFill>
                  <a:srgbClr val="002060"/>
                </a:solidFill>
                <a:latin typeface="Arial" charset="0"/>
              </a:rPr>
              <a:t>Relaxing the assumption of fixed factor endowment</a:t>
            </a:r>
          </a:p>
        </p:txBody>
      </p:sp>
      <p:sp>
        <p:nvSpPr>
          <p:cNvPr id="98309" name="Rectangle 4"/>
          <p:cNvSpPr>
            <a:spLocks noGrp="1" noChangeArrowheads="1"/>
          </p:cNvSpPr>
          <p:nvPr>
            <p:ph type="body" idx="1"/>
          </p:nvPr>
        </p:nvSpPr>
        <p:spPr>
          <a:xfrm>
            <a:off x="4267200" y="1752600"/>
            <a:ext cx="4876800" cy="1828800"/>
          </a:xfrm>
        </p:spPr>
        <p:txBody>
          <a:bodyPr/>
          <a:lstStyle/>
          <a:p>
            <a:pPr>
              <a:lnSpc>
                <a:spcPct val="90000"/>
              </a:lnSpc>
              <a:buClr>
                <a:srgbClr val="FF0066"/>
              </a:buClr>
              <a:buFont typeface="Wingdings" pitchFamily="2" charset="2"/>
              <a:buChar char="q"/>
            </a:pPr>
            <a:r>
              <a:rPr lang="en-GB" sz="2000" b="1" smtClean="0">
                <a:solidFill>
                  <a:srgbClr val="002060"/>
                </a:solidFill>
                <a:sym typeface="WP Greek Courier"/>
              </a:rPr>
              <a:t>More than two factors of production</a:t>
            </a:r>
          </a:p>
          <a:p>
            <a:pPr>
              <a:lnSpc>
                <a:spcPct val="90000"/>
              </a:lnSpc>
              <a:buClr>
                <a:srgbClr val="FF0066"/>
              </a:buClr>
              <a:buFont typeface="Wingdings" pitchFamily="2" charset="2"/>
              <a:buChar char="q"/>
            </a:pPr>
            <a:r>
              <a:rPr lang="en-GB" sz="2000" b="1" smtClean="0">
                <a:solidFill>
                  <a:srgbClr val="002060"/>
                </a:solidFill>
                <a:sym typeface="WP Greek Courier"/>
              </a:rPr>
              <a:t>Factor quality (human capital)</a:t>
            </a:r>
          </a:p>
          <a:p>
            <a:pPr>
              <a:lnSpc>
                <a:spcPct val="90000"/>
              </a:lnSpc>
              <a:buClr>
                <a:srgbClr val="FF0066"/>
              </a:buClr>
              <a:buFont typeface="Wingdings" pitchFamily="2" charset="2"/>
              <a:buChar char="q"/>
            </a:pPr>
            <a:r>
              <a:rPr lang="en-GB" sz="2000" b="1" smtClean="0">
                <a:solidFill>
                  <a:srgbClr val="002060"/>
                </a:solidFill>
                <a:sym typeface="WP Greek Courier"/>
              </a:rPr>
              <a:t>Strong factor intensities</a:t>
            </a:r>
          </a:p>
          <a:p>
            <a:pPr>
              <a:lnSpc>
                <a:spcPct val="90000"/>
              </a:lnSpc>
              <a:buClr>
                <a:srgbClr val="FF0066"/>
              </a:buClr>
              <a:buFont typeface="Wingdings" pitchFamily="2" charset="2"/>
              <a:buChar char="q"/>
            </a:pPr>
            <a:r>
              <a:rPr lang="en-GB" sz="2000" b="1" smtClean="0">
                <a:solidFill>
                  <a:srgbClr val="002060"/>
                </a:solidFill>
                <a:sym typeface="WP Greek Courier"/>
              </a:rPr>
              <a:t>Constant returns to scale</a:t>
            </a:r>
          </a:p>
          <a:p>
            <a:pPr>
              <a:lnSpc>
                <a:spcPct val="90000"/>
              </a:lnSpc>
              <a:buClr>
                <a:srgbClr val="FF0066"/>
              </a:buClr>
              <a:buFont typeface="Wingdings" pitchFamily="2" charset="2"/>
              <a:buChar char="q"/>
            </a:pPr>
            <a:r>
              <a:rPr lang="en-GB" sz="2000" b="1" smtClean="0">
                <a:solidFill>
                  <a:srgbClr val="002060"/>
                </a:solidFill>
                <a:sym typeface="WP Greek Courier"/>
              </a:rPr>
              <a:t>Factor migration</a:t>
            </a:r>
          </a:p>
        </p:txBody>
      </p:sp>
      <p:sp>
        <p:nvSpPr>
          <p:cNvPr id="98310" name="Footer Placeholder 4"/>
          <p:cNvSpPr txBox="1">
            <a:spLocks/>
          </p:cNvSpPr>
          <p:nvPr/>
        </p:nvSpPr>
        <p:spPr bwMode="auto">
          <a:xfrm>
            <a:off x="2590800" y="6248400"/>
            <a:ext cx="3962400" cy="457200"/>
          </a:xfrm>
          <a:prstGeom prst="rect">
            <a:avLst/>
          </a:prstGeom>
          <a:noFill/>
          <a:ln w="9525">
            <a:noFill/>
            <a:miter lim="800000"/>
            <a:headEnd/>
            <a:tailEnd/>
          </a:ln>
        </p:spPr>
        <p:txBody>
          <a:bodyPr/>
          <a:lstStyle/>
          <a:p>
            <a:pPr algn="ctr" eaLnBrk="0" hangingPunct="0"/>
            <a:r>
              <a:rPr lang="en-GB" sz="1400" i="1">
                <a:solidFill>
                  <a:srgbClr val="339966"/>
                </a:solidFill>
                <a:latin typeface="Book Antiqua" pitchFamily="18" charset="0"/>
                <a:cs typeface="Times New Roman" pitchFamily="18" charset="0"/>
              </a:rPr>
              <a:t>Regional and Local Economics (RALE) </a:t>
            </a:r>
          </a:p>
          <a:p>
            <a:pPr algn="ctr" eaLnBrk="0" hangingPunct="0"/>
            <a:r>
              <a:rPr lang="en-GB" sz="1400" i="1">
                <a:solidFill>
                  <a:srgbClr val="339966"/>
                </a:solidFill>
                <a:latin typeface="Book Antiqua" pitchFamily="18" charset="0"/>
                <a:cs typeface="Times New Roman" pitchFamily="18" charset="0"/>
              </a:rPr>
              <a:t>Lecture slides – Lecture 4b</a:t>
            </a:r>
          </a:p>
        </p:txBody>
      </p:sp>
      <p:sp>
        <p:nvSpPr>
          <p:cNvPr id="9" name="TextBox 8"/>
          <p:cNvSpPr txBox="1">
            <a:spLocks noChangeArrowheads="1"/>
          </p:cNvSpPr>
          <p:nvPr/>
        </p:nvSpPr>
        <p:spPr bwMode="auto">
          <a:xfrm>
            <a:off x="357188" y="2428875"/>
            <a:ext cx="2428875" cy="400050"/>
          </a:xfrm>
          <a:prstGeom prst="rect">
            <a:avLst/>
          </a:prstGeom>
          <a:noFill/>
          <a:ln w="9525">
            <a:noFill/>
            <a:miter lim="800000"/>
            <a:headEnd/>
            <a:tailEnd/>
          </a:ln>
        </p:spPr>
        <p:txBody>
          <a:bodyPr>
            <a:spAutoFit/>
          </a:bodyPr>
          <a:lstStyle/>
          <a:p>
            <a:pPr algn="ctr" eaLnBrk="0" hangingPunct="0"/>
            <a:r>
              <a:rPr lang="en-GB" sz="1000" b="1">
                <a:solidFill>
                  <a:srgbClr val="000099"/>
                </a:solidFill>
                <a:latin typeface="Arial" charset="0"/>
              </a:rPr>
              <a:t>Adapted from Armstrong and Taylor (2000) pp 130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theme/theme1.xml><?xml version="1.0" encoding="utf-8"?>
<a:theme xmlns:a="http://schemas.openxmlformats.org/drawingml/2006/main" name="Uni_OHP_Col2_PP97">
  <a:themeElements>
    <a:clrScheme name="Uni_OHP_Col2_PP97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Uni_OHP_Col2_PP97">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sm" len="sm"/>
          <a:tailEnd type="triangle" w="lg" len="med"/>
        </a:ln>
        <a:effectLst/>
      </a:spPr>
      <a:bodyPr vert="horz" wrap="none" lIns="92075" tIns="46038" rIns="92075" bIns="46038"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sm" len="sm"/>
          <a:tailEnd type="triangle" w="lg" len="med"/>
        </a:ln>
        <a:effectLst/>
      </a:spPr>
      <a:bodyPr vert="horz" wrap="none" lIns="92075" tIns="46038" rIns="92075" bIns="46038"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Uni_OHP_Col2_PP97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ni_OHP_Col2_PP97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ni_OHP_Col2_PP97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ni_OHP_Col2_PP97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ni_OHP_Col2_PP97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ni_OHP_Col2_PP97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ni_OHP_Col2_PP97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Office\Templates\Uni_OHP_Col2_PP97.pot</Template>
  <TotalTime>21893</TotalTime>
  <Words>2652</Words>
  <Application>Microsoft PowerPoint</Application>
  <PresentationFormat>On-screen Show (4:3)</PresentationFormat>
  <Paragraphs>222</Paragraphs>
  <Slides>13</Slides>
  <Notes>13</Notes>
  <HiddenSlides>0</HiddenSlides>
  <MMClips>0</MMClips>
  <ScaleCrop>false</ScaleCrop>
  <HeadingPairs>
    <vt:vector size="8" baseType="variant">
      <vt:variant>
        <vt:lpstr>Fonts Used</vt:lpstr>
      </vt:variant>
      <vt:variant>
        <vt:i4>6</vt:i4>
      </vt:variant>
      <vt:variant>
        <vt:lpstr>Design Template</vt:lpstr>
      </vt:variant>
      <vt:variant>
        <vt:i4>12</vt:i4>
      </vt:variant>
      <vt:variant>
        <vt:lpstr>Embedded OLE Servers</vt:lpstr>
      </vt:variant>
      <vt:variant>
        <vt:i4>2</vt:i4>
      </vt:variant>
      <vt:variant>
        <vt:lpstr>Slide Titles</vt:lpstr>
      </vt:variant>
      <vt:variant>
        <vt:i4>13</vt:i4>
      </vt:variant>
    </vt:vector>
  </HeadingPairs>
  <TitlesOfParts>
    <vt:vector size="33" baseType="lpstr">
      <vt:lpstr>Times New Roman</vt:lpstr>
      <vt:lpstr>Arial</vt:lpstr>
      <vt:lpstr>Wingdings</vt:lpstr>
      <vt:lpstr>Book Antiqua</vt:lpstr>
      <vt:lpstr>Monotype Sorts</vt:lpstr>
      <vt:lpstr>WP Greek Courier</vt:lpstr>
      <vt:lpstr>Uni_OHP_Col2_PP97</vt:lpstr>
      <vt:lpstr>Uni_OHP_Col2_PP97</vt:lpstr>
      <vt:lpstr>Uni_OHP_Col2_PP97</vt:lpstr>
      <vt:lpstr>Uni_OHP_Col2_PP97</vt:lpstr>
      <vt:lpstr>Uni_OHP_Col2_PP97</vt:lpstr>
      <vt:lpstr>Uni_OHP_Col2_PP97</vt:lpstr>
      <vt:lpstr>Uni_OHP_Col2_PP97</vt:lpstr>
      <vt:lpstr>Uni_OHP_Col2_PP97</vt:lpstr>
      <vt:lpstr>Uni_OHP_Col2_PP97</vt:lpstr>
      <vt:lpstr>Uni_OHP_Col2_PP97</vt:lpstr>
      <vt:lpstr>Uni_OHP_Col2_PP97</vt:lpstr>
      <vt:lpstr>Uni_OHP_Col2_PP97</vt:lpstr>
      <vt:lpstr>Worksheet</vt:lpstr>
      <vt:lpstr>Document</vt:lpstr>
      <vt:lpstr>Interregional Trade</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UNIVERSITY OF PORTSMOUTH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Interregional Trade</dc:title>
  <dc:subject>Local &amp; Regional Economics</dc:subject>
  <dc:creator>Jeff Grainger</dc:creator>
  <cp:lastModifiedBy>plmlp</cp:lastModifiedBy>
  <cp:revision>111</cp:revision>
  <cp:lastPrinted>2000-09-27T13:29:50Z</cp:lastPrinted>
  <dcterms:created xsi:type="dcterms:W3CDTF">1998-10-23T14:37:10Z</dcterms:created>
  <dcterms:modified xsi:type="dcterms:W3CDTF">2010-02-23T16:30:45Z</dcterms:modified>
</cp:coreProperties>
</file>