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3"/>
  </p:notesMasterIdLst>
  <p:handoutMasterIdLst>
    <p:handoutMasterId r:id="rId24"/>
  </p:handoutMasterIdLst>
  <p:sldIdLst>
    <p:sldId id="271" r:id="rId2"/>
    <p:sldId id="256" r:id="rId3"/>
    <p:sldId id="257" r:id="rId4"/>
    <p:sldId id="258" r:id="rId5"/>
    <p:sldId id="259" r:id="rId6"/>
    <p:sldId id="260" r:id="rId7"/>
    <p:sldId id="275" r:id="rId8"/>
    <p:sldId id="272" r:id="rId9"/>
    <p:sldId id="261" r:id="rId10"/>
    <p:sldId id="273" r:id="rId11"/>
    <p:sldId id="276" r:id="rId12"/>
    <p:sldId id="263" r:id="rId13"/>
    <p:sldId id="274" r:id="rId14"/>
    <p:sldId id="277" r:id="rId15"/>
    <p:sldId id="278" r:id="rId16"/>
    <p:sldId id="279" r:id="rId17"/>
    <p:sldId id="264" r:id="rId18"/>
    <p:sldId id="265" r:id="rId19"/>
    <p:sldId id="267" r:id="rId20"/>
    <p:sldId id="268" r:id="rId21"/>
    <p:sldId id="270" r:id="rId22"/>
  </p:sldIdLst>
  <p:sldSz cx="9144000" cy="6858000" type="screen4x3"/>
  <p:notesSz cx="6854825" cy="971391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FF"/>
    <a:srgbClr val="FFCCFF"/>
    <a:srgbClr val="800080"/>
    <a:srgbClr val="660066"/>
    <a:srgbClr val="FFFFFF"/>
    <a:srgbClr val="CCFF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763" autoAdjust="0"/>
    <p:restoredTop sz="91005" autoAdjust="0"/>
  </p:normalViewPr>
  <p:slideViewPr>
    <p:cSldViewPr snapToObjects="1">
      <p:cViewPr varScale="1">
        <p:scale>
          <a:sx n="98" d="100"/>
          <a:sy n="98" d="100"/>
        </p:scale>
        <p:origin x="-114" y="-26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492"/>
    </p:cViewPr>
  </p:sorterViewPr>
  <p:notesViewPr>
    <p:cSldViewPr snapToObjects="1">
      <p:cViewPr>
        <p:scale>
          <a:sx n="100" d="100"/>
          <a:sy n="100" d="100"/>
        </p:scale>
        <p:origin x="-180" y="2928"/>
      </p:cViewPr>
      <p:guideLst>
        <p:guide orient="horz" pos="3059"/>
        <p:guide pos="215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0.xml"/><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0213" cy="48577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0" hangingPunct="0">
              <a:defRPr sz="1200">
                <a:latin typeface="Times New Roman" charset="0"/>
                <a:cs typeface="+mn-cs"/>
              </a:defRPr>
            </a:lvl1pPr>
          </a:lstStyle>
          <a:p>
            <a:pPr>
              <a:defRPr/>
            </a:pPr>
            <a:endParaRPr lang="en-GB"/>
          </a:p>
        </p:txBody>
      </p:sp>
      <p:sp>
        <p:nvSpPr>
          <p:cNvPr id="11267" name="Rectangle 3"/>
          <p:cNvSpPr>
            <a:spLocks noGrp="1" noChangeArrowheads="1"/>
          </p:cNvSpPr>
          <p:nvPr>
            <p:ph type="dt" sz="quarter" idx="1"/>
          </p:nvPr>
        </p:nvSpPr>
        <p:spPr bwMode="auto">
          <a:xfrm>
            <a:off x="3884613" y="0"/>
            <a:ext cx="2970212" cy="48577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0" hangingPunct="0">
              <a:defRPr sz="1200">
                <a:latin typeface="Times New Roman" charset="0"/>
                <a:cs typeface="+mn-cs"/>
              </a:defRPr>
            </a:lvl1pPr>
          </a:lstStyle>
          <a:p>
            <a:pPr>
              <a:defRPr/>
            </a:pPr>
            <a:endParaRPr lang="en-GB"/>
          </a:p>
        </p:txBody>
      </p:sp>
      <p:sp>
        <p:nvSpPr>
          <p:cNvPr id="11268" name="Rectangle 4"/>
          <p:cNvSpPr>
            <a:spLocks noGrp="1" noChangeArrowheads="1"/>
          </p:cNvSpPr>
          <p:nvPr>
            <p:ph type="ftr" sz="quarter" idx="2"/>
          </p:nvPr>
        </p:nvSpPr>
        <p:spPr bwMode="auto">
          <a:xfrm>
            <a:off x="0" y="9228138"/>
            <a:ext cx="2970213" cy="48577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0" hangingPunct="0">
              <a:defRPr sz="1200">
                <a:latin typeface="Times New Roman" charset="0"/>
                <a:cs typeface="+mn-cs"/>
              </a:defRPr>
            </a:lvl1pPr>
          </a:lstStyle>
          <a:p>
            <a:pPr>
              <a:defRPr/>
            </a:pPr>
            <a:endParaRPr lang="en-GB"/>
          </a:p>
        </p:txBody>
      </p:sp>
      <p:sp>
        <p:nvSpPr>
          <p:cNvPr id="11269" name="Rectangle 5"/>
          <p:cNvSpPr>
            <a:spLocks noGrp="1" noChangeArrowheads="1"/>
          </p:cNvSpPr>
          <p:nvPr>
            <p:ph type="sldNum" sz="quarter" idx="3"/>
          </p:nvPr>
        </p:nvSpPr>
        <p:spPr bwMode="auto">
          <a:xfrm>
            <a:off x="3884613" y="9228138"/>
            <a:ext cx="2970212" cy="48577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0" hangingPunct="0">
              <a:defRPr sz="1200">
                <a:latin typeface="Times New Roman" charset="0"/>
                <a:cs typeface="+mn-cs"/>
              </a:defRPr>
            </a:lvl1pPr>
          </a:lstStyle>
          <a:p>
            <a:pPr>
              <a:defRPr/>
            </a:pPr>
            <a:fld id="{4E3B815E-5CB0-4250-A57B-63E80E09516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0213" cy="454025"/>
          </a:xfrm>
          <a:prstGeom prst="rect">
            <a:avLst/>
          </a:prstGeom>
          <a:noFill/>
          <a:ln w="9525">
            <a:noFill/>
            <a:miter lim="800000"/>
            <a:headEnd/>
            <a:tailEnd/>
          </a:ln>
          <a:effectLst/>
        </p:spPr>
        <p:txBody>
          <a:bodyPr vert="horz" wrap="square" lIns="91716" tIns="45858" rIns="91716" bIns="45858" numCol="1" anchor="t" anchorCtr="0" compatLnSpc="1">
            <a:prstTxWarp prst="textNoShape">
              <a:avLst/>
            </a:prstTxWarp>
          </a:bodyPr>
          <a:lstStyle>
            <a:lvl1pPr defTabSz="911225" eaLnBrk="0" hangingPunct="0">
              <a:spcBef>
                <a:spcPct val="20000"/>
              </a:spcBef>
              <a:buClr>
                <a:schemeClr val="tx2"/>
              </a:buClr>
              <a:buSzPct val="75000"/>
              <a:buFont typeface="Monotype Sorts" pitchFamily="2" charset="2"/>
              <a:buNone/>
              <a:defRPr sz="1200">
                <a:latin typeface="Times New Roman" charset="0"/>
                <a:cs typeface="+mn-cs"/>
              </a:defRPr>
            </a:lvl1pPr>
          </a:lstStyle>
          <a:p>
            <a:pPr>
              <a:defRPr/>
            </a:pPr>
            <a:endParaRPr lang="en-GB"/>
          </a:p>
        </p:txBody>
      </p:sp>
      <p:sp>
        <p:nvSpPr>
          <p:cNvPr id="28675" name="Rectangle 3"/>
          <p:cNvSpPr>
            <a:spLocks noGrp="1" noChangeArrowheads="1"/>
          </p:cNvSpPr>
          <p:nvPr>
            <p:ph type="dt" idx="1"/>
          </p:nvPr>
        </p:nvSpPr>
        <p:spPr bwMode="auto">
          <a:xfrm>
            <a:off x="3884613" y="0"/>
            <a:ext cx="2970212" cy="454025"/>
          </a:xfrm>
          <a:prstGeom prst="rect">
            <a:avLst/>
          </a:prstGeom>
          <a:noFill/>
          <a:ln w="9525">
            <a:noFill/>
            <a:miter lim="800000"/>
            <a:headEnd/>
            <a:tailEnd/>
          </a:ln>
          <a:effectLst/>
        </p:spPr>
        <p:txBody>
          <a:bodyPr vert="horz" wrap="square" lIns="91716" tIns="45858" rIns="91716" bIns="45858" numCol="1" anchor="t" anchorCtr="0" compatLnSpc="1">
            <a:prstTxWarp prst="textNoShape">
              <a:avLst/>
            </a:prstTxWarp>
          </a:bodyPr>
          <a:lstStyle>
            <a:lvl1pPr algn="r" defTabSz="911225" eaLnBrk="0" hangingPunct="0">
              <a:spcBef>
                <a:spcPct val="20000"/>
              </a:spcBef>
              <a:buClr>
                <a:schemeClr val="tx2"/>
              </a:buClr>
              <a:buSzPct val="75000"/>
              <a:buFont typeface="Monotype Sorts" pitchFamily="2" charset="2"/>
              <a:buNone/>
              <a:defRPr sz="1200">
                <a:latin typeface="Times New Roman" charset="0"/>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003300" y="757238"/>
            <a:ext cx="4848225" cy="3635375"/>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619625"/>
            <a:ext cx="5026025" cy="4392613"/>
          </a:xfrm>
          <a:prstGeom prst="rect">
            <a:avLst/>
          </a:prstGeom>
          <a:noFill/>
          <a:ln w="9525">
            <a:noFill/>
            <a:miter lim="800000"/>
            <a:headEnd/>
            <a:tailEnd/>
          </a:ln>
          <a:effectLst/>
        </p:spPr>
        <p:txBody>
          <a:bodyPr vert="horz" wrap="square" lIns="91716" tIns="45858" rIns="91716" bIns="4585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8678" name="Rectangle 6"/>
          <p:cNvSpPr>
            <a:spLocks noGrp="1" noChangeArrowheads="1"/>
          </p:cNvSpPr>
          <p:nvPr>
            <p:ph type="ftr" sz="quarter" idx="4"/>
          </p:nvPr>
        </p:nvSpPr>
        <p:spPr bwMode="auto">
          <a:xfrm>
            <a:off x="0" y="9239250"/>
            <a:ext cx="2970213" cy="454025"/>
          </a:xfrm>
          <a:prstGeom prst="rect">
            <a:avLst/>
          </a:prstGeom>
          <a:noFill/>
          <a:ln w="9525">
            <a:noFill/>
            <a:miter lim="800000"/>
            <a:headEnd/>
            <a:tailEnd/>
          </a:ln>
          <a:effectLst/>
        </p:spPr>
        <p:txBody>
          <a:bodyPr vert="horz" wrap="square" lIns="91716" tIns="45858" rIns="91716" bIns="45858" numCol="1" anchor="b" anchorCtr="0" compatLnSpc="1">
            <a:prstTxWarp prst="textNoShape">
              <a:avLst/>
            </a:prstTxWarp>
          </a:bodyPr>
          <a:lstStyle>
            <a:lvl1pPr defTabSz="911225" eaLnBrk="0" hangingPunct="0">
              <a:spcBef>
                <a:spcPct val="20000"/>
              </a:spcBef>
              <a:buClr>
                <a:schemeClr val="tx2"/>
              </a:buClr>
              <a:buSzPct val="75000"/>
              <a:buFont typeface="Monotype Sorts" pitchFamily="2" charset="2"/>
              <a:buNone/>
              <a:defRPr sz="1200">
                <a:latin typeface="Times New Roman" charset="0"/>
                <a:cs typeface="+mn-cs"/>
              </a:defRPr>
            </a:lvl1pPr>
          </a:lstStyle>
          <a:p>
            <a:pPr>
              <a:defRPr/>
            </a:pPr>
            <a:endParaRPr lang="en-GB"/>
          </a:p>
        </p:txBody>
      </p:sp>
      <p:sp>
        <p:nvSpPr>
          <p:cNvPr id="28679" name="Rectangle 7"/>
          <p:cNvSpPr>
            <a:spLocks noGrp="1" noChangeArrowheads="1"/>
          </p:cNvSpPr>
          <p:nvPr>
            <p:ph type="sldNum" sz="quarter" idx="5"/>
          </p:nvPr>
        </p:nvSpPr>
        <p:spPr bwMode="auto">
          <a:xfrm>
            <a:off x="3884613" y="9239250"/>
            <a:ext cx="2970212" cy="454025"/>
          </a:xfrm>
          <a:prstGeom prst="rect">
            <a:avLst/>
          </a:prstGeom>
          <a:noFill/>
          <a:ln w="9525">
            <a:noFill/>
            <a:miter lim="800000"/>
            <a:headEnd/>
            <a:tailEnd/>
          </a:ln>
          <a:effectLst/>
        </p:spPr>
        <p:txBody>
          <a:bodyPr vert="horz" wrap="square" lIns="91716" tIns="45858" rIns="91716" bIns="45858" numCol="1" anchor="b" anchorCtr="0" compatLnSpc="1">
            <a:prstTxWarp prst="textNoShape">
              <a:avLst/>
            </a:prstTxWarp>
          </a:bodyPr>
          <a:lstStyle>
            <a:lvl1pPr algn="r" defTabSz="911225" eaLnBrk="0" hangingPunct="0">
              <a:spcBef>
                <a:spcPct val="20000"/>
              </a:spcBef>
              <a:buClr>
                <a:schemeClr val="tx2"/>
              </a:buClr>
              <a:buSzPct val="75000"/>
              <a:buFont typeface="Monotype Sorts" pitchFamily="2" charset="2"/>
              <a:buNone/>
              <a:defRPr sz="1200">
                <a:latin typeface="Times New Roman" charset="0"/>
                <a:cs typeface="+mn-cs"/>
              </a:defRPr>
            </a:lvl1pPr>
          </a:lstStyle>
          <a:p>
            <a:pPr>
              <a:defRPr/>
            </a:pPr>
            <a:fld id="{DC547882-E3B0-4DB1-81FA-82C48CE52E1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a:buFont typeface="Monotype Sorts"/>
              <a:buNone/>
            </a:pPr>
            <a:fld id="{2FE13A76-ACD7-4253-AB41-68F2FEADDB25}" type="slidenum">
              <a:rPr lang="en-GB" smtClean="0">
                <a:latin typeface="Times New Roman" pitchFamily="18" charset="0"/>
                <a:cs typeface="Arial" charset="0"/>
              </a:rPr>
              <a:pPr>
                <a:buFont typeface="Monotype Sorts"/>
                <a:buNone/>
              </a:pPr>
              <a:t>1</a:t>
            </a:fld>
            <a:endParaRPr lang="en-GB" smtClean="0">
              <a:latin typeface="Times New Roman" pitchFamily="18" charset="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pPr>
              <a:buFont typeface="Monotype Sorts"/>
              <a:buNone/>
            </a:pPr>
            <a:fld id="{4ADAB7C6-064D-4470-A548-DBBE14F04712}" type="slidenum">
              <a:rPr lang="en-GB" smtClean="0">
                <a:latin typeface="Times New Roman" pitchFamily="18" charset="0"/>
                <a:cs typeface="Arial" charset="0"/>
              </a:rPr>
              <a:pPr>
                <a:buFont typeface="Monotype Sorts"/>
                <a:buNone/>
              </a:pPr>
              <a:t>10</a:t>
            </a:fld>
            <a:endParaRPr lang="en-GB" smtClean="0">
              <a:latin typeface="Times New Roman" pitchFamily="18" charset="0"/>
              <a:cs typeface="Arial"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GB" smtClean="0">
                <a:latin typeface="Times New Roman" pitchFamily="18" charset="0"/>
              </a:rPr>
              <a:t>McCann uses the example of a road building programme adjacent to M1 which has the effect of reducing transport costs this alters the shape of the envelope budget constraint. The firm is able to maximise its profit by substituting more of input M1 and by moving close to the source M1. This is conditional on the elasticity of substitution if it is high then the firm is more likely to substitute greater quantities of input M1 and move closer to its source.</a:t>
            </a:r>
          </a:p>
          <a:p>
            <a:r>
              <a:rPr lang="en-GB" b="1" smtClean="0">
                <a:solidFill>
                  <a:srgbClr val="FF0000"/>
                </a:solidFill>
                <a:latin typeface="Times New Roman" pitchFamily="18" charset="0"/>
              </a:rPr>
              <a:t>Figures 1.13 and 1.14 show </a:t>
            </a:r>
            <a:r>
              <a:rPr lang="en-GB" smtClean="0">
                <a:latin typeface="Times New Roman" pitchFamily="18" charset="0"/>
              </a:rPr>
              <a:t>expansion paths The dotted lines are envelope budget constraints associated with higher levels of production and the solid isoquants the combinations of inputs associated with that level of output. In 1.13 the optimum input mix changes clearly in favour of input 2 and the location also nearer to the source of input 2. If it curved upwards it would be towards input 1.</a:t>
            </a:r>
          </a:p>
          <a:p>
            <a:endParaRPr lang="en-GB" smtClean="0">
              <a:latin typeface="Times New Roman" pitchFamily="18" charset="0"/>
            </a:endParaRPr>
          </a:p>
          <a:p>
            <a:r>
              <a:rPr lang="en-GB" smtClean="0">
                <a:latin typeface="Times New Roman" pitchFamily="18" charset="0"/>
              </a:rPr>
              <a:t>If the expansion path is a straight line then the input mix and the location of the firm remain constant, this is the basic Moses result.</a:t>
            </a:r>
          </a:p>
          <a:p>
            <a:endParaRPr lang="en-GB" smtClean="0">
              <a:latin typeface="Times New Roman" pitchFamily="18" charset="0"/>
            </a:endParaRPr>
          </a:p>
          <a:p>
            <a:endParaRPr lang="en-GB"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93187" name="Slide Number Placeholder 3"/>
          <p:cNvSpPr>
            <a:spLocks noGrp="1"/>
          </p:cNvSpPr>
          <p:nvPr>
            <p:ph type="sldNum" sz="quarter" idx="5"/>
          </p:nvPr>
        </p:nvSpPr>
        <p:spPr>
          <a:noFill/>
        </p:spPr>
        <p:txBody>
          <a:bodyPr/>
          <a:lstStyle/>
          <a:p>
            <a:pPr>
              <a:buFont typeface="Monotype Sorts"/>
              <a:buNone/>
            </a:pPr>
            <a:fld id="{E2083F2F-AE0A-40F8-8E9E-0900DB5E0D8F}" type="slidenum">
              <a:rPr lang="en-GB" smtClean="0">
                <a:latin typeface="Times New Roman" pitchFamily="18" charset="0"/>
                <a:cs typeface="Arial" charset="0"/>
              </a:rPr>
              <a:pPr>
                <a:buFont typeface="Monotype Sorts"/>
                <a:buNone/>
              </a:pPr>
              <a:t>11</a:t>
            </a:fld>
            <a:endParaRPr lang="en-GB" smtClean="0">
              <a:latin typeface="Times New Roman" pitchFamily="18"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pPr>
              <a:buFont typeface="Monotype Sorts"/>
              <a:buNone/>
            </a:pPr>
            <a:fld id="{1A2930A7-8FAB-4E61-A2FE-85F578580DFE}" type="slidenum">
              <a:rPr lang="en-GB" smtClean="0">
                <a:latin typeface="Times New Roman" pitchFamily="18" charset="0"/>
                <a:cs typeface="Arial" charset="0"/>
              </a:rPr>
              <a:pPr>
                <a:buFont typeface="Monotype Sorts"/>
                <a:buNone/>
              </a:pPr>
              <a:t>12</a:t>
            </a:fld>
            <a:endParaRPr lang="en-GB" smtClean="0">
              <a:latin typeface="Times New Roman" pitchFamily="18" charset="0"/>
              <a:cs typeface="Arial" charset="0"/>
            </a:endParaRPr>
          </a:p>
        </p:txBody>
      </p:sp>
      <p:sp>
        <p:nvSpPr>
          <p:cNvPr id="95234"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533400" y="4392613"/>
            <a:ext cx="5791200" cy="4619625"/>
          </a:xfrm>
        </p:spPr>
        <p:txBody>
          <a:bodyPr/>
          <a:lstStyle/>
          <a:p>
            <a:pPr>
              <a:defRPr/>
            </a:pPr>
            <a:r>
              <a:rPr lang="en-GB" dirty="0"/>
              <a:t>Assumes two firms producing an identical good located at A &amp; B production cost is the vertical distance a &amp; b. firm A is more efficient than B. Transport costs represented by sloping line as they move from the point of origin these costs increase. Consumers are assumed to buy from the cheapest source thus in OX they buy from Company A and in XL from company B. Despite the fact that firm A is more efficient in production the associated transport cost confer monopoly power on firm B in XL.  </a:t>
            </a:r>
            <a:endParaRPr lang="en-GB" dirty="0" smtClean="0"/>
          </a:p>
          <a:p>
            <a:pPr>
              <a:defRPr/>
            </a:pPr>
            <a:endParaRPr lang="en-GB" dirty="0"/>
          </a:p>
          <a:p>
            <a:pPr>
              <a:defRPr/>
            </a:pPr>
            <a:r>
              <a:rPr lang="en-GB" dirty="0"/>
              <a:t>Two general rules apply </a:t>
            </a:r>
          </a:p>
          <a:p>
            <a:pPr marL="228600" indent="-228600">
              <a:buFontTx/>
              <a:buAutoNum type="alphaLcParenR"/>
              <a:defRPr/>
            </a:pPr>
            <a:r>
              <a:rPr lang="en-GB" dirty="0" smtClean="0"/>
              <a:t>the </a:t>
            </a:r>
            <a:r>
              <a:rPr lang="en-GB" dirty="0"/>
              <a:t>greater the value of transport rates </a:t>
            </a:r>
            <a:r>
              <a:rPr lang="en-GB" dirty="0" err="1"/>
              <a:t>t</a:t>
            </a:r>
            <a:r>
              <a:rPr lang="en-GB" baseline="-25000" dirty="0" err="1"/>
              <a:t>a</a:t>
            </a:r>
            <a:r>
              <a:rPr lang="en-GB" dirty="0"/>
              <a:t> and </a:t>
            </a:r>
            <a:r>
              <a:rPr lang="en-GB" dirty="0" err="1"/>
              <a:t>t</a:t>
            </a:r>
            <a:r>
              <a:rPr lang="en-GB" baseline="-25000" dirty="0" err="1"/>
              <a:t>b</a:t>
            </a:r>
            <a:r>
              <a:rPr lang="en-GB" dirty="0"/>
              <a:t> the lower will be the fall in market area of the firm and the greater its monopoly power and ability to marginally increase price p</a:t>
            </a:r>
            <a:r>
              <a:rPr lang="en-GB" baseline="-25000" dirty="0"/>
              <a:t>a</a:t>
            </a:r>
            <a:r>
              <a:rPr lang="en-GB" dirty="0"/>
              <a:t> or </a:t>
            </a:r>
            <a:r>
              <a:rPr lang="en-GB" dirty="0" err="1"/>
              <a:t>p</a:t>
            </a:r>
            <a:r>
              <a:rPr lang="en-GB" baseline="-25000" dirty="0" err="1"/>
              <a:t>b</a:t>
            </a:r>
            <a:r>
              <a:rPr lang="en-GB" dirty="0" smtClean="0"/>
              <a:t>.</a:t>
            </a:r>
          </a:p>
          <a:p>
            <a:pPr marL="228600" indent="-228600">
              <a:buFontTx/>
              <a:buAutoNum type="alphaLcParenR"/>
              <a:defRPr/>
            </a:pPr>
            <a:endParaRPr lang="en-GB" dirty="0"/>
          </a:p>
          <a:p>
            <a:pPr marL="228600" indent="-228600">
              <a:buFontTx/>
              <a:buAutoNum type="alphaLcParenR"/>
              <a:defRPr/>
            </a:pPr>
            <a:r>
              <a:rPr lang="en-GB" dirty="0" smtClean="0"/>
              <a:t>b</a:t>
            </a:r>
            <a:r>
              <a:rPr lang="en-GB" dirty="0"/>
              <a:t>) The further apart the firms the lower will be the fall in market area of the firm and the greater its monopoly power for any marginal increase in the prices p</a:t>
            </a:r>
            <a:r>
              <a:rPr lang="en-GB" baseline="-25000" dirty="0"/>
              <a:t>a</a:t>
            </a:r>
            <a:r>
              <a:rPr lang="en-GB" dirty="0"/>
              <a:t> or </a:t>
            </a:r>
            <a:r>
              <a:rPr lang="en-GB" dirty="0" err="1"/>
              <a:t>p</a:t>
            </a:r>
            <a:r>
              <a:rPr lang="en-GB" baseline="-25000" dirty="0" err="1"/>
              <a:t>b</a:t>
            </a:r>
            <a:r>
              <a:rPr lang="en-GB"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pPr>
              <a:buFont typeface="Monotype Sorts"/>
              <a:buNone/>
            </a:pPr>
            <a:fld id="{8860AF84-3D71-4791-9BCE-539AF4C9C343}" type="slidenum">
              <a:rPr lang="en-GB" smtClean="0">
                <a:latin typeface="Times New Roman" pitchFamily="18" charset="0"/>
                <a:cs typeface="Arial" charset="0"/>
              </a:rPr>
              <a:pPr>
                <a:buFont typeface="Monotype Sorts"/>
                <a:buNone/>
              </a:pPr>
              <a:t>13</a:t>
            </a:fld>
            <a:endParaRPr lang="en-GB" smtClean="0">
              <a:latin typeface="Times New Roman" pitchFamily="18" charset="0"/>
              <a:cs typeface="Arial" charset="0"/>
            </a:endParaRPr>
          </a:p>
        </p:txBody>
      </p:sp>
      <p:sp>
        <p:nvSpPr>
          <p:cNvPr id="97282" name="Rectangle 1026"/>
          <p:cNvSpPr>
            <a:spLocks noGrp="1" noRot="1" noChangeAspect="1" noChangeArrowheads="1" noTextEdit="1"/>
          </p:cNvSpPr>
          <p:nvPr>
            <p:ph type="sldImg"/>
          </p:nvPr>
        </p:nvSpPr>
        <p:spPr>
          <a:ln/>
        </p:spPr>
      </p:sp>
      <p:sp>
        <p:nvSpPr>
          <p:cNvPr id="97283" name="Rectangle 1027"/>
          <p:cNvSpPr>
            <a:spLocks noGrp="1" noChangeArrowheads="1"/>
          </p:cNvSpPr>
          <p:nvPr>
            <p:ph type="body" idx="1"/>
          </p:nvPr>
        </p:nvSpPr>
        <p:spPr>
          <a:noFill/>
          <a:ln/>
        </p:spPr>
        <p:txBody>
          <a:bodyPr/>
          <a:lstStyle/>
          <a:p>
            <a:r>
              <a:rPr lang="en-GB" smtClean="0">
                <a:latin typeface="Times New Roman" pitchFamily="18" charset="0"/>
              </a:rPr>
              <a:t>If time go over to the Hotelling model of strategic behaviour briefly game theory above.</a:t>
            </a:r>
          </a:p>
          <a:p>
            <a:r>
              <a:rPr lang="en-GB" smtClean="0">
                <a:latin typeface="Times New Roman" pitchFamily="18" charset="0"/>
              </a:rPr>
              <a:t>Initial position two firms identical cost structures share the market, both firms expect the other to remain in their current location. Firm A moves location close to B but still the same side as the previous location in order to gain market share. It is thus able to dominate the market leaving firm B with a reduced share. The strategy backfires however because firm B moves to the left of C giving it the major market share. This tit for tat strategy is played out until each firm is located close to X at this point both control half the market each. There have been no gains from moving.</a:t>
            </a:r>
          </a:p>
          <a:p>
            <a:endParaRPr lang="en-GB" smtClean="0">
              <a:latin typeface="Times New Roman" pitchFamily="18" charset="0"/>
            </a:endParaRPr>
          </a:p>
          <a:p>
            <a:r>
              <a:rPr lang="en-GB" smtClean="0">
                <a:latin typeface="Times New Roman" pitchFamily="18" charset="0"/>
              </a:rPr>
              <a:t>OHP 7 welfare loss at edges gains at the centre from co-location (</a:t>
            </a:r>
            <a:r>
              <a:rPr lang="en-GB" b="1" smtClean="0">
                <a:latin typeface="Times New Roman" pitchFamily="18" charset="0"/>
              </a:rPr>
              <a:t>See Figure 1.18</a:t>
            </a:r>
            <a:r>
              <a:rPr lang="en-GB" smtClean="0">
                <a:latin typeface="Times New Roman" pitchFamily="18" charset="0"/>
              </a:rPr>
              <a:t>). 2</a:t>
            </a:r>
            <a:r>
              <a:rPr lang="en-GB" baseline="30000" smtClean="0">
                <a:latin typeface="Times New Roman" pitchFamily="18" charset="0"/>
              </a:rPr>
              <a:t>nd</a:t>
            </a:r>
            <a:r>
              <a:rPr lang="en-GB" smtClean="0">
                <a:latin typeface="Times New Roman" pitchFamily="18" charset="0"/>
              </a:rPr>
              <a:t> part implications of being forced into price competition – firm B can either respond by lowering price further or moving out and surrendering part of the market </a:t>
            </a:r>
            <a:r>
              <a:rPr lang="en-GB" b="1" smtClean="0">
                <a:latin typeface="Times New Roman" pitchFamily="18" charset="0"/>
              </a:rPr>
              <a:t>(see Figure 1.19)</a:t>
            </a:r>
            <a:r>
              <a:rPr lang="en-GB" smtClean="0">
                <a:latin typeface="Times New Roman" pitchFamily="18" charset="0"/>
              </a:rPr>
              <a:t>.</a:t>
            </a:r>
          </a:p>
          <a:p>
            <a:endParaRPr lang="en-GB" smtClean="0">
              <a:latin typeface="Times New Roman" pitchFamily="18" charset="0"/>
            </a:endParaRPr>
          </a:p>
          <a:p>
            <a:r>
              <a:rPr lang="en-GB" smtClean="0">
                <a:latin typeface="Times New Roman" pitchFamily="18" charset="0"/>
              </a:rPr>
              <a:t>Hotelling paradox where firms essentially selling the same product cluster using non price competition such as packaging or appearance Hotelling suggests that prices will be driven down or firms will relocate to gain some monopoly power but we observe clustering in retail parks and city centres, Thus, suggesting </a:t>
            </a:r>
            <a:r>
              <a:rPr lang="en-GB" b="1" smtClean="0">
                <a:latin typeface="Times New Roman" pitchFamily="18" charset="0"/>
              </a:rPr>
              <a:t>non-price competition such as customer service, convenience, or offers</a:t>
            </a:r>
            <a:r>
              <a:rPr lang="en-GB" smtClean="0">
                <a:latin typeface="Times New Roman" pitchFamily="18" charset="0"/>
              </a:rPr>
              <a:t> .</a:t>
            </a:r>
          </a:p>
          <a:p>
            <a:endParaRPr lang="en-GB"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99331" name="Slide Number Placeholder 3"/>
          <p:cNvSpPr>
            <a:spLocks noGrp="1"/>
          </p:cNvSpPr>
          <p:nvPr>
            <p:ph type="sldNum" sz="quarter" idx="5"/>
          </p:nvPr>
        </p:nvSpPr>
        <p:spPr>
          <a:noFill/>
        </p:spPr>
        <p:txBody>
          <a:bodyPr/>
          <a:lstStyle/>
          <a:p>
            <a:pPr>
              <a:buFont typeface="Monotype Sorts"/>
              <a:buNone/>
            </a:pPr>
            <a:fld id="{CB956753-C1FB-488A-9125-E8D729377531}" type="slidenum">
              <a:rPr lang="en-GB" smtClean="0">
                <a:latin typeface="Times New Roman" pitchFamily="18" charset="0"/>
                <a:cs typeface="Arial" charset="0"/>
              </a:rPr>
              <a:pPr>
                <a:buFont typeface="Monotype Sorts"/>
                <a:buNone/>
              </a:pPr>
              <a:t>14</a:t>
            </a:fld>
            <a:endParaRPr lang="en-GB" smtClean="0">
              <a:latin typeface="Times New Roman" pitchFamily="18"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01379" name="Slide Number Placeholder 3"/>
          <p:cNvSpPr>
            <a:spLocks noGrp="1"/>
          </p:cNvSpPr>
          <p:nvPr>
            <p:ph type="sldNum" sz="quarter" idx="5"/>
          </p:nvPr>
        </p:nvSpPr>
        <p:spPr>
          <a:noFill/>
        </p:spPr>
        <p:txBody>
          <a:bodyPr/>
          <a:lstStyle/>
          <a:p>
            <a:pPr>
              <a:buFont typeface="Monotype Sorts"/>
              <a:buNone/>
            </a:pPr>
            <a:fld id="{20766956-9AED-4D4A-853C-8E54661DC797}" type="slidenum">
              <a:rPr lang="en-GB" smtClean="0">
                <a:latin typeface="Times New Roman" pitchFamily="18" charset="0"/>
                <a:cs typeface="Arial" charset="0"/>
              </a:rPr>
              <a:pPr>
                <a:buFont typeface="Monotype Sorts"/>
                <a:buNone/>
              </a:pPr>
              <a:t>15</a:t>
            </a:fld>
            <a:endParaRPr lang="en-GB" smtClean="0">
              <a:latin typeface="Times New Roman" pitchFamily="18"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03427" name="Slide Number Placeholder 3"/>
          <p:cNvSpPr>
            <a:spLocks noGrp="1"/>
          </p:cNvSpPr>
          <p:nvPr>
            <p:ph type="sldNum" sz="quarter" idx="5"/>
          </p:nvPr>
        </p:nvSpPr>
        <p:spPr>
          <a:noFill/>
        </p:spPr>
        <p:txBody>
          <a:bodyPr/>
          <a:lstStyle/>
          <a:p>
            <a:pPr>
              <a:buFont typeface="Monotype Sorts"/>
              <a:buNone/>
            </a:pPr>
            <a:fld id="{766010AE-F33D-49C1-A747-412F446F09CB}" type="slidenum">
              <a:rPr lang="en-GB" smtClean="0">
                <a:latin typeface="Times New Roman" pitchFamily="18" charset="0"/>
                <a:cs typeface="Arial" charset="0"/>
              </a:rPr>
              <a:pPr>
                <a:buFont typeface="Monotype Sorts"/>
                <a:buNone/>
              </a:pPr>
              <a:t>16</a:t>
            </a:fld>
            <a:endParaRPr lang="en-GB" smtClean="0">
              <a:latin typeface="Times New Roman" pitchFamily="18"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pPr>
              <a:buFont typeface="Monotype Sorts"/>
              <a:buNone/>
            </a:pPr>
            <a:fld id="{D525EFD2-550C-46D0-B921-4367D3F41EA0}" type="slidenum">
              <a:rPr lang="en-GB" smtClean="0">
                <a:latin typeface="Times New Roman" pitchFamily="18" charset="0"/>
                <a:cs typeface="Arial" charset="0"/>
              </a:rPr>
              <a:pPr>
                <a:buFont typeface="Monotype Sorts"/>
                <a:buNone/>
              </a:pPr>
              <a:t>17</a:t>
            </a:fld>
            <a:endParaRPr lang="en-GB" smtClean="0">
              <a:latin typeface="Times New Roman" pitchFamily="18" charset="0"/>
              <a:cs typeface="Arial"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381000" y="4392613"/>
            <a:ext cx="6245225" cy="4619625"/>
          </a:xfrm>
          <a:noFill/>
          <a:ln/>
        </p:spPr>
        <p:txBody>
          <a:bodyPr/>
          <a:lstStyle/>
          <a:p>
            <a:r>
              <a:rPr lang="en-GB" b="1" smtClean="0">
                <a:solidFill>
                  <a:srgbClr val="FF0000"/>
                </a:solidFill>
                <a:latin typeface="Times New Roman" pitchFamily="18" charset="0"/>
              </a:rPr>
              <a:t>In the Hotelling model maximisation of sales revenue and profits coincide</a:t>
            </a:r>
            <a:r>
              <a:rPr lang="en-GB" smtClean="0">
                <a:latin typeface="Times New Roman" pitchFamily="18" charset="0"/>
              </a:rPr>
              <a:t>. But what if firms costs of production or transportation vary with location as they do in the Weber and Moses models, </a:t>
            </a:r>
            <a:r>
              <a:rPr lang="en-GB" b="1" smtClean="0">
                <a:solidFill>
                  <a:srgbClr val="FF0000"/>
                </a:solidFill>
                <a:latin typeface="Times New Roman" pitchFamily="18" charset="0"/>
              </a:rPr>
              <a:t>sales and profit maximisation may not coincide</a:t>
            </a:r>
            <a:r>
              <a:rPr lang="en-GB" smtClean="0">
                <a:latin typeface="Times New Roman" pitchFamily="18" charset="0"/>
              </a:rPr>
              <a:t>. In modern firms </a:t>
            </a:r>
            <a:r>
              <a:rPr lang="en-GB" smtClean="0">
                <a:solidFill>
                  <a:srgbClr val="FF0000"/>
                </a:solidFill>
                <a:latin typeface="Times New Roman" pitchFamily="18" charset="0"/>
              </a:rPr>
              <a:t>profit maximisation is not always the prime goal because of the complex nature of the firm managers for instance may have different goals such as market share or revenue maximisation</a:t>
            </a:r>
            <a:r>
              <a:rPr lang="en-GB" smtClean="0">
                <a:latin typeface="Times New Roman" pitchFamily="18" charset="0"/>
              </a:rPr>
              <a:t>. </a:t>
            </a:r>
          </a:p>
          <a:p>
            <a:endParaRPr lang="en-GB" smtClean="0">
              <a:latin typeface="Times New Roman" pitchFamily="18" charset="0"/>
            </a:endParaRPr>
          </a:p>
          <a:p>
            <a:r>
              <a:rPr lang="en-GB" smtClean="0">
                <a:latin typeface="Times New Roman" pitchFamily="18" charset="0"/>
              </a:rPr>
              <a:t> If the firm chooses to </a:t>
            </a:r>
            <a:r>
              <a:rPr lang="en-GB" b="1" smtClean="0">
                <a:solidFill>
                  <a:srgbClr val="FF0000"/>
                </a:solidFill>
                <a:latin typeface="Times New Roman" pitchFamily="18" charset="0"/>
              </a:rPr>
              <a:t>maximise profit </a:t>
            </a:r>
            <a:r>
              <a:rPr lang="en-GB" smtClean="0">
                <a:latin typeface="Times New Roman" pitchFamily="18" charset="0"/>
              </a:rPr>
              <a:t>it will locate at P. </a:t>
            </a:r>
          </a:p>
          <a:p>
            <a:r>
              <a:rPr lang="en-GB" smtClean="0">
                <a:latin typeface="Times New Roman" pitchFamily="18" charset="0"/>
              </a:rPr>
              <a:t>It wishes </a:t>
            </a:r>
            <a:r>
              <a:rPr lang="en-GB" b="1" smtClean="0">
                <a:solidFill>
                  <a:srgbClr val="FF0000"/>
                </a:solidFill>
                <a:latin typeface="Times New Roman" pitchFamily="18" charset="0"/>
              </a:rPr>
              <a:t>to minimise cost </a:t>
            </a:r>
            <a:r>
              <a:rPr lang="en-GB" smtClean="0">
                <a:latin typeface="Times New Roman" pitchFamily="18" charset="0"/>
              </a:rPr>
              <a:t>it will locate at point C</a:t>
            </a:r>
          </a:p>
          <a:p>
            <a:r>
              <a:rPr lang="en-GB" smtClean="0">
                <a:latin typeface="Times New Roman" pitchFamily="18" charset="0"/>
              </a:rPr>
              <a:t>If it wishes to </a:t>
            </a:r>
            <a:r>
              <a:rPr lang="en-GB" b="1" smtClean="0">
                <a:solidFill>
                  <a:srgbClr val="FF0000"/>
                </a:solidFill>
                <a:latin typeface="Times New Roman" pitchFamily="18" charset="0"/>
              </a:rPr>
              <a:t>maximise revenue </a:t>
            </a:r>
            <a:r>
              <a:rPr lang="en-GB" smtClean="0">
                <a:latin typeface="Times New Roman" pitchFamily="18" charset="0"/>
              </a:rPr>
              <a:t>it will locate at point S</a:t>
            </a:r>
          </a:p>
          <a:p>
            <a:endParaRPr lang="en-GB" smtClean="0">
              <a:latin typeface="Times New Roman" pitchFamily="18" charset="0"/>
            </a:endParaRPr>
          </a:p>
          <a:p>
            <a:r>
              <a:rPr lang="en-GB" b="1" smtClean="0">
                <a:solidFill>
                  <a:srgbClr val="FF0000"/>
                </a:solidFill>
                <a:latin typeface="Times New Roman" pitchFamily="18" charset="0"/>
              </a:rPr>
              <a:t>But locational moves are not costless</a:t>
            </a:r>
            <a:r>
              <a:rPr lang="en-GB" smtClean="0">
                <a:latin typeface="Times New Roman" pitchFamily="18" charset="0"/>
              </a:rPr>
              <a:t>, firms will tend to maintain their location </a:t>
            </a:r>
            <a:r>
              <a:rPr lang="en-GB" b="1" smtClean="0">
                <a:solidFill>
                  <a:srgbClr val="FF0000"/>
                </a:solidFill>
                <a:latin typeface="Times New Roman" pitchFamily="18" charset="0"/>
              </a:rPr>
              <a:t>so long as profits are positive</a:t>
            </a:r>
            <a:r>
              <a:rPr lang="en-GB" smtClean="0">
                <a:latin typeface="Times New Roman" pitchFamily="18" charset="0"/>
              </a:rPr>
              <a:t>. Instead it will attempt to </a:t>
            </a:r>
            <a:r>
              <a:rPr lang="en-GB" b="1" smtClean="0">
                <a:solidFill>
                  <a:srgbClr val="FF0000"/>
                </a:solidFill>
                <a:latin typeface="Times New Roman" pitchFamily="18" charset="0"/>
              </a:rPr>
              <a:t>reorganise its factor allocations or price and non-price competition</a:t>
            </a:r>
            <a:r>
              <a:rPr lang="en-GB" smtClean="0">
                <a:latin typeface="Times New Roman" pitchFamily="18" charset="0"/>
              </a:rPr>
              <a:t>. Movement would be a last resort, given imperfect information and the attendant costs. The firm will only move if </a:t>
            </a:r>
            <a:r>
              <a:rPr lang="en-GB" smtClean="0">
                <a:solidFill>
                  <a:srgbClr val="FF0000"/>
                </a:solidFill>
                <a:latin typeface="Times New Roman" pitchFamily="18" charset="0"/>
              </a:rPr>
              <a:t>relocation costs were insignificant </a:t>
            </a:r>
            <a:r>
              <a:rPr lang="en-GB" smtClean="0">
                <a:latin typeface="Times New Roman" pitchFamily="18" charset="0"/>
              </a:rPr>
              <a:t>and </a:t>
            </a:r>
            <a:r>
              <a:rPr lang="en-GB" smtClean="0">
                <a:solidFill>
                  <a:srgbClr val="FF0000"/>
                </a:solidFill>
                <a:latin typeface="Times New Roman" pitchFamily="18" charset="0"/>
              </a:rPr>
              <a:t>spatial cost and revenue differences significant.</a:t>
            </a:r>
          </a:p>
          <a:p>
            <a:endParaRPr lang="en-GB" smtClean="0">
              <a:latin typeface="Times New Roman" pitchFamily="18" charset="0"/>
            </a:endParaRPr>
          </a:p>
          <a:p>
            <a:r>
              <a:rPr lang="en-GB" smtClean="0">
                <a:latin typeface="Times New Roman" pitchFamily="18" charset="0"/>
              </a:rPr>
              <a:t>Read Alchian’s </a:t>
            </a:r>
            <a:r>
              <a:rPr lang="en-GB" b="1" smtClean="0">
                <a:solidFill>
                  <a:srgbClr val="FF0000"/>
                </a:solidFill>
                <a:latin typeface="Times New Roman" pitchFamily="18" charset="0"/>
              </a:rPr>
              <a:t>adoptive</a:t>
            </a:r>
            <a:r>
              <a:rPr lang="en-GB" smtClean="0">
                <a:latin typeface="Times New Roman" pitchFamily="18" charset="0"/>
              </a:rPr>
              <a:t> </a:t>
            </a:r>
            <a:r>
              <a:rPr lang="en-GB" smtClean="0">
                <a:solidFill>
                  <a:srgbClr val="FF0000"/>
                </a:solidFill>
                <a:latin typeface="Times New Roman" pitchFamily="18" charset="0"/>
              </a:rPr>
              <a:t>and </a:t>
            </a:r>
            <a:r>
              <a:rPr lang="en-GB" b="1" smtClean="0">
                <a:solidFill>
                  <a:srgbClr val="FF0000"/>
                </a:solidFill>
                <a:latin typeface="Times New Roman" pitchFamily="18" charset="0"/>
              </a:rPr>
              <a:t>adaptive</a:t>
            </a:r>
            <a:r>
              <a:rPr lang="en-GB" smtClean="0">
                <a:solidFill>
                  <a:srgbClr val="FF0000"/>
                </a:solidFill>
                <a:latin typeface="Times New Roman" pitchFamily="18" charset="0"/>
              </a:rPr>
              <a:t> </a:t>
            </a:r>
            <a:r>
              <a:rPr lang="en-GB" smtClean="0">
                <a:latin typeface="Times New Roman" pitchFamily="18" charset="0"/>
              </a:rPr>
              <a:t>environments it give an idea as to why firms tend to </a:t>
            </a:r>
            <a:r>
              <a:rPr lang="en-GB" b="1" smtClean="0">
                <a:solidFill>
                  <a:srgbClr val="FF0000"/>
                </a:solidFill>
                <a:latin typeface="Times New Roman" pitchFamily="18" charset="0"/>
              </a:rPr>
              <a:t>follow the leader</a:t>
            </a:r>
            <a:r>
              <a:rPr lang="en-GB" smtClean="0">
                <a:latin typeface="Times New Roman" pitchFamily="18" charset="0"/>
              </a:rPr>
              <a:t> in locational decisions. This is typified in Oligopoly situations but small firms will not more than likely they locate where their founders were resident. But subsequently they will look at the behaviour of market leaders and come to the conclusion that the optimum location is close to the local market leader. </a:t>
            </a:r>
          </a:p>
          <a:p>
            <a:endParaRPr lang="en-GB"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pPr>
              <a:buFont typeface="Monotype Sorts"/>
              <a:buNone/>
            </a:pPr>
            <a:fld id="{B23962FC-A9C0-4510-98E9-47D571CC6E23}" type="slidenum">
              <a:rPr lang="en-GB" smtClean="0">
                <a:latin typeface="Times New Roman" pitchFamily="18" charset="0"/>
                <a:cs typeface="Arial" charset="0"/>
              </a:rPr>
              <a:pPr>
                <a:buFont typeface="Monotype Sorts"/>
                <a:buNone/>
              </a:pPr>
              <a:t>18</a:t>
            </a:fld>
            <a:endParaRPr lang="en-GB" smtClean="0">
              <a:latin typeface="Times New Roman" pitchFamily="18" charset="0"/>
              <a:cs typeface="Arial" charset="0"/>
            </a:endParaRPr>
          </a:p>
        </p:txBody>
      </p:sp>
      <p:sp>
        <p:nvSpPr>
          <p:cNvPr id="107522" name="Rectangle 2"/>
          <p:cNvSpPr>
            <a:spLocks noGrp="1" noRot="1" noChangeAspect="1" noChangeArrowheads="1" noTextEdit="1"/>
          </p:cNvSpPr>
          <p:nvPr>
            <p:ph type="sldImg"/>
          </p:nvPr>
        </p:nvSpPr>
        <p:spPr>
          <a:xfrm>
            <a:off x="1649413" y="381000"/>
            <a:ext cx="3556000" cy="2667000"/>
          </a:xfrm>
          <a:ln/>
        </p:spPr>
      </p:sp>
      <p:sp>
        <p:nvSpPr>
          <p:cNvPr id="107523" name="Rectangle 3"/>
          <p:cNvSpPr>
            <a:spLocks noGrp="1" noChangeArrowheads="1"/>
          </p:cNvSpPr>
          <p:nvPr>
            <p:ph type="body" idx="1"/>
          </p:nvPr>
        </p:nvSpPr>
        <p:spPr>
          <a:xfrm>
            <a:off x="228600" y="3352800"/>
            <a:ext cx="6245225" cy="5659438"/>
          </a:xfrm>
          <a:noFill/>
          <a:ln/>
        </p:spPr>
        <p:txBody>
          <a:bodyPr/>
          <a:lstStyle/>
          <a:p>
            <a:r>
              <a:rPr lang="en-GB" smtClean="0">
                <a:latin typeface="Times New Roman" pitchFamily="18" charset="0"/>
              </a:rPr>
              <a:t>In the case of returns to scale it is argued if all firms cluster then they will be competing for the same resources and bid up the price of input factors such as land and labour. </a:t>
            </a:r>
          </a:p>
          <a:p>
            <a:r>
              <a:rPr lang="en-GB" smtClean="0">
                <a:latin typeface="Times New Roman" pitchFamily="18" charset="0"/>
              </a:rPr>
              <a:t>The alternative view is that because of clustering they achieve economies of scale through specialisation. Thus despite high factor costs their specialisation allows them </a:t>
            </a:r>
            <a:r>
              <a:rPr lang="en-GB" b="1" smtClean="0">
                <a:solidFill>
                  <a:srgbClr val="FF0000"/>
                </a:solidFill>
                <a:latin typeface="Times New Roman" pitchFamily="18" charset="0"/>
              </a:rPr>
              <a:t>efficiency gains which more than compensate for high factor costs</a:t>
            </a:r>
            <a:r>
              <a:rPr lang="en-GB" smtClean="0">
                <a:latin typeface="Times New Roman" pitchFamily="18" charset="0"/>
              </a:rPr>
              <a:t>. (</a:t>
            </a:r>
            <a:r>
              <a:rPr lang="en-GB" b="1" i="1" smtClean="0">
                <a:latin typeface="Times New Roman" pitchFamily="18" charset="0"/>
              </a:rPr>
              <a:t>all in one location?)</a:t>
            </a:r>
          </a:p>
          <a:p>
            <a:r>
              <a:rPr lang="en-GB" smtClean="0">
                <a:latin typeface="Times New Roman" pitchFamily="18" charset="0"/>
              </a:rPr>
              <a:t>Agglomeration economies describe the benefits to all firms which are independent of the individual firm. Marshall identifies three sources of the economies of scale – </a:t>
            </a:r>
          </a:p>
          <a:p>
            <a:r>
              <a:rPr lang="en-GB" b="1" smtClean="0">
                <a:latin typeface="Times New Roman" pitchFamily="18" charset="0"/>
              </a:rPr>
              <a:t>Information spillover</a:t>
            </a:r>
            <a:r>
              <a:rPr lang="en-GB" smtClean="0">
                <a:latin typeface="Times New Roman" pitchFamily="18" charset="0"/>
              </a:rPr>
              <a:t> – direct face-to-face contact either inside or outside the work context </a:t>
            </a:r>
            <a:r>
              <a:rPr lang="en-GB" b="1" smtClean="0">
                <a:solidFill>
                  <a:srgbClr val="FF0000"/>
                </a:solidFill>
                <a:latin typeface="Times New Roman" pitchFamily="18" charset="0"/>
              </a:rPr>
              <a:t>allows tacit information to be shared</a:t>
            </a:r>
            <a:r>
              <a:rPr lang="en-GB" smtClean="0">
                <a:latin typeface="Times New Roman" pitchFamily="18" charset="0"/>
              </a:rPr>
              <a:t>, this sharing of partial information allows </a:t>
            </a:r>
            <a:r>
              <a:rPr lang="en-GB" b="1" smtClean="0">
                <a:solidFill>
                  <a:srgbClr val="FF0000"/>
                </a:solidFill>
                <a:latin typeface="Times New Roman" pitchFamily="18" charset="0"/>
              </a:rPr>
              <a:t>firms greater knowledge of the market helping their ability to compete</a:t>
            </a:r>
            <a:r>
              <a:rPr lang="en-GB" smtClean="0">
                <a:latin typeface="Times New Roman" pitchFamily="18" charset="0"/>
              </a:rPr>
              <a:t>. Gives forms an information </a:t>
            </a:r>
            <a:r>
              <a:rPr lang="en-GB" b="1" smtClean="0">
                <a:solidFill>
                  <a:srgbClr val="FF0000"/>
                </a:solidFill>
                <a:latin typeface="Times New Roman" pitchFamily="18" charset="0"/>
              </a:rPr>
              <a:t>advantage over those outside </a:t>
            </a:r>
            <a:r>
              <a:rPr lang="en-GB" smtClean="0">
                <a:latin typeface="Times New Roman" pitchFamily="18" charset="0"/>
              </a:rPr>
              <a:t>– example the City of London</a:t>
            </a:r>
          </a:p>
          <a:p>
            <a:r>
              <a:rPr lang="en-GB" b="1" smtClean="0">
                <a:latin typeface="Times New Roman" pitchFamily="18" charset="0"/>
              </a:rPr>
              <a:t>Local non-traded inputs</a:t>
            </a:r>
            <a:r>
              <a:rPr lang="en-GB" smtClean="0">
                <a:latin typeface="Times New Roman" pitchFamily="18" charset="0"/>
              </a:rPr>
              <a:t> provision of specialist inputs to a large group of firms the cost of setting these up are spread over a large number of potential customers making </a:t>
            </a:r>
            <a:r>
              <a:rPr lang="en-GB" b="1" smtClean="0">
                <a:solidFill>
                  <a:srgbClr val="FF0000"/>
                </a:solidFill>
                <a:latin typeface="Times New Roman" pitchFamily="18" charset="0"/>
              </a:rPr>
              <a:t>the average cost of the service low </a:t>
            </a:r>
            <a:r>
              <a:rPr lang="en-GB" smtClean="0">
                <a:latin typeface="Times New Roman" pitchFamily="18" charset="0"/>
              </a:rPr>
              <a:t>– alternatively they </a:t>
            </a:r>
            <a:r>
              <a:rPr lang="en-GB" b="1" smtClean="0">
                <a:solidFill>
                  <a:srgbClr val="FF0000"/>
                </a:solidFill>
                <a:latin typeface="Times New Roman" pitchFamily="18" charset="0"/>
              </a:rPr>
              <a:t>do not have to be transported in from a long distance away</a:t>
            </a:r>
            <a:r>
              <a:rPr lang="en-GB" smtClean="0">
                <a:latin typeface="Times New Roman" pitchFamily="18" charset="0"/>
              </a:rPr>
              <a:t>. Examples include the city with specialised law and software firms and Automotives with specialist testing firms. Also applies to infrastructure with </a:t>
            </a:r>
            <a:r>
              <a:rPr lang="en-GB" b="1" smtClean="0">
                <a:solidFill>
                  <a:srgbClr val="FF0000"/>
                </a:solidFill>
                <a:latin typeface="Times New Roman" pitchFamily="18" charset="0"/>
              </a:rPr>
              <a:t>cost spread amongst all players</a:t>
            </a:r>
            <a:r>
              <a:rPr lang="en-GB" smtClean="0">
                <a:latin typeface="Times New Roman" pitchFamily="18" charset="0"/>
              </a:rPr>
              <a:t>. </a:t>
            </a:r>
          </a:p>
          <a:p>
            <a:r>
              <a:rPr lang="en-GB" b="1" smtClean="0">
                <a:latin typeface="Times New Roman" pitchFamily="18" charset="0"/>
              </a:rPr>
              <a:t>Local skilled labour pool</a:t>
            </a:r>
            <a:r>
              <a:rPr lang="en-GB" smtClean="0">
                <a:latin typeface="Times New Roman" pitchFamily="18" charset="0"/>
              </a:rPr>
              <a:t> allows for a </a:t>
            </a:r>
            <a:r>
              <a:rPr lang="en-GB" b="1" smtClean="0">
                <a:solidFill>
                  <a:srgbClr val="FF0000"/>
                </a:solidFill>
                <a:latin typeface="Times New Roman" pitchFamily="18" charset="0"/>
              </a:rPr>
              <a:t>reduction in labour acquisition costs </a:t>
            </a:r>
            <a:r>
              <a:rPr lang="en-GB" smtClean="0">
                <a:latin typeface="Times New Roman" pitchFamily="18" charset="0"/>
              </a:rPr>
              <a:t>– allows firms to increase their </a:t>
            </a:r>
            <a:r>
              <a:rPr lang="en-GB" b="1" smtClean="0">
                <a:solidFill>
                  <a:srgbClr val="FF0000"/>
                </a:solidFill>
                <a:latin typeface="Times New Roman" pitchFamily="18" charset="0"/>
              </a:rPr>
              <a:t>quantity of labour without the need for a wide search</a:t>
            </a:r>
            <a:r>
              <a:rPr lang="en-GB" smtClean="0">
                <a:latin typeface="Times New Roman" pitchFamily="18" charset="0"/>
              </a:rPr>
              <a:t> – allows the firm to acquire the </a:t>
            </a:r>
            <a:r>
              <a:rPr lang="en-GB" b="1" smtClean="0">
                <a:solidFill>
                  <a:srgbClr val="FF0000"/>
                </a:solidFill>
                <a:latin typeface="Times New Roman" pitchFamily="18" charset="0"/>
              </a:rPr>
              <a:t>required quality of labour that is trained and effective</a:t>
            </a:r>
            <a:r>
              <a:rPr lang="en-GB" smtClean="0">
                <a:latin typeface="Times New Roman" pitchFamily="18" charset="0"/>
              </a:rPr>
              <a:t>.</a:t>
            </a:r>
          </a:p>
          <a:p>
            <a:r>
              <a:rPr lang="en-GB" smtClean="0">
                <a:latin typeface="Times New Roman" pitchFamily="18" charset="0"/>
              </a:rPr>
              <a:t> </a:t>
            </a:r>
          </a:p>
          <a:p>
            <a:r>
              <a:rPr lang="en-GB" smtClean="0">
                <a:latin typeface="Times New Roman" pitchFamily="18" charset="0"/>
              </a:rPr>
              <a:t>Internal economies of scale </a:t>
            </a:r>
            <a:r>
              <a:rPr lang="en-GB" b="1" smtClean="0">
                <a:latin typeface="Times New Roman" pitchFamily="18" charset="0"/>
              </a:rPr>
              <a:t>(within the firm or organisation usually large organisations might term this Fordism) </a:t>
            </a:r>
            <a:r>
              <a:rPr lang="en-GB" smtClean="0">
                <a:latin typeface="Times New Roman" pitchFamily="18" charset="0"/>
              </a:rPr>
              <a:t>suggest concentration of capital and labour in a single location example Bowing in Seattle</a:t>
            </a:r>
          </a:p>
          <a:p>
            <a:r>
              <a:rPr lang="en-GB" smtClean="0">
                <a:latin typeface="Times New Roman" pitchFamily="18" charset="0"/>
              </a:rPr>
              <a:t>Localisation  economies of scale accruing within a </a:t>
            </a:r>
            <a:r>
              <a:rPr lang="en-GB" b="1" smtClean="0">
                <a:solidFill>
                  <a:srgbClr val="FF0000"/>
                </a:solidFill>
                <a:latin typeface="Times New Roman" pitchFamily="18" charset="0"/>
              </a:rPr>
              <a:t>single industrial sector through supply linkages </a:t>
            </a:r>
            <a:r>
              <a:rPr lang="en-GB" smtClean="0">
                <a:latin typeface="Times New Roman" pitchFamily="18" charset="0"/>
              </a:rPr>
              <a:t>for example specialist supplies to the automotive sector in Birmingham – sources of Marshallian agglomeration are likely to be present.</a:t>
            </a:r>
          </a:p>
          <a:p>
            <a:r>
              <a:rPr lang="en-GB" smtClean="0">
                <a:latin typeface="Times New Roman" pitchFamily="18" charset="0"/>
              </a:rPr>
              <a:t>Urbanisation – more than just the economies of scale through internal specialisation or input-output linkages includes the location of other service providers in the urban area which offer services which all or most firms use such as legal, real estate, education etc.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pPr>
              <a:buFont typeface="Monotype Sorts"/>
              <a:buNone/>
            </a:pPr>
            <a:fld id="{528E92E5-8F9A-43CC-B44F-E5787A334273}" type="slidenum">
              <a:rPr lang="en-GB" smtClean="0">
                <a:latin typeface="Times New Roman" pitchFamily="18" charset="0"/>
                <a:cs typeface="Arial" charset="0"/>
              </a:rPr>
              <a:pPr>
                <a:buFont typeface="Monotype Sorts"/>
                <a:buNone/>
              </a:pPr>
              <a:t>19</a:t>
            </a:fld>
            <a:endParaRPr lang="en-GB" smtClean="0">
              <a:latin typeface="Times New Roman" pitchFamily="18" charset="0"/>
              <a:cs typeface="Arial"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304800" y="4876800"/>
            <a:ext cx="6092825" cy="4135438"/>
          </a:xfrm>
          <a:noFill/>
          <a:ln/>
        </p:spPr>
        <p:txBody>
          <a:bodyPr/>
          <a:lstStyle/>
          <a:p>
            <a:r>
              <a:rPr lang="en-GB" smtClean="0">
                <a:latin typeface="Times New Roman" pitchFamily="18" charset="0"/>
              </a:rPr>
              <a:t>Growth Poles refer to key large firms sometimes referred to as propulsive firms. Their size acts as a magnate - size and innovation together are important. But the act of clustering </a:t>
            </a:r>
            <a:r>
              <a:rPr lang="en-GB" b="1" smtClean="0">
                <a:solidFill>
                  <a:srgbClr val="FF0000"/>
                </a:solidFill>
                <a:latin typeface="Times New Roman" pitchFamily="18" charset="0"/>
              </a:rPr>
              <a:t>bids up input prices and reduce efficiencies these are know as backwash effects in the growth pole literature</a:t>
            </a:r>
          </a:p>
          <a:p>
            <a:endParaRPr lang="en-GB" smtClean="0">
              <a:latin typeface="Times New Roman" pitchFamily="18" charset="0"/>
            </a:endParaRPr>
          </a:p>
          <a:p>
            <a:r>
              <a:rPr lang="en-GB" smtClean="0">
                <a:latin typeface="Times New Roman" pitchFamily="18" charset="0"/>
              </a:rPr>
              <a:t>Incubator conditions are less likely to occur with a large dominant industry or firm because many of the business services are internalised by the large firm.</a:t>
            </a:r>
          </a:p>
          <a:p>
            <a:endParaRPr lang="en-GB" smtClean="0">
              <a:latin typeface="Times New Roman" pitchFamily="18" charset="0"/>
            </a:endParaRPr>
          </a:p>
          <a:p>
            <a:r>
              <a:rPr lang="en-GB" b="1" smtClean="0">
                <a:latin typeface="Times New Roman" pitchFamily="18" charset="0"/>
              </a:rPr>
              <a:t>Product life cycle</a:t>
            </a:r>
            <a:r>
              <a:rPr lang="en-GB" smtClean="0">
                <a:latin typeface="Times New Roman" pitchFamily="18" charset="0"/>
              </a:rPr>
              <a:t> information intensive activities in central cities such as R&amp;D and decision making relates to the early stage of the product life-cycle these benefit from agglomeration effects such as information spillover and highly skilled labour. Once a standard product is developed then a move to a low cost production location becomes more imperative. At this point firms may opt for dispersal of activities with R&amp;D remaining close to or co-located with head office in order to maintain control over new products. Manufacturing location may well have transport cost considerations as well as factor inputs.</a:t>
            </a:r>
          </a:p>
          <a:p>
            <a:endParaRPr lang="en-GB"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a:buFont typeface="Monotype Sorts"/>
              <a:buNone/>
            </a:pPr>
            <a:fld id="{DDD56185-4F47-492D-AE02-6A9872B62279}" type="slidenum">
              <a:rPr lang="en-GB" smtClean="0">
                <a:latin typeface="Times New Roman" pitchFamily="18" charset="0"/>
                <a:cs typeface="Arial" charset="0"/>
              </a:rPr>
              <a:pPr>
                <a:buFont typeface="Monotype Sorts"/>
                <a:buNone/>
              </a:pPr>
              <a:t>2</a:t>
            </a:fld>
            <a:endParaRPr lang="en-GB" smtClean="0">
              <a:latin typeface="Times New Roman" pitchFamily="18" charset="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pPr>
              <a:buFont typeface="Monotype Sorts"/>
              <a:buNone/>
            </a:pPr>
            <a:fld id="{CED7A9CF-18DE-4480-953E-7453A8D0400F}" type="slidenum">
              <a:rPr lang="en-GB" smtClean="0">
                <a:latin typeface="Times New Roman" pitchFamily="18" charset="0"/>
                <a:cs typeface="Arial" charset="0"/>
              </a:rPr>
              <a:pPr>
                <a:buFont typeface="Monotype Sorts"/>
                <a:buNone/>
              </a:pPr>
              <a:t>20</a:t>
            </a:fld>
            <a:endParaRPr lang="en-GB" smtClean="0">
              <a:latin typeface="Times New Roman" pitchFamily="18" charset="0"/>
              <a:cs typeface="Arial"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838200" y="4572000"/>
            <a:ext cx="5486400" cy="4543425"/>
          </a:xfrm>
          <a:noFill/>
          <a:ln/>
        </p:spPr>
        <p:txBody>
          <a:bodyPr/>
          <a:lstStyle/>
          <a:p>
            <a:pPr marL="228600" indent="-228600">
              <a:lnSpc>
                <a:spcPct val="90000"/>
              </a:lnSpc>
            </a:pPr>
            <a:r>
              <a:rPr lang="en-GB" smtClean="0">
                <a:latin typeface="Times New Roman" pitchFamily="18" charset="0"/>
                <a:cs typeface="Times New Roman" pitchFamily="18" charset="0"/>
              </a:rPr>
              <a:t>Spatial price discrimination refers to the practice of lowering prices in markets further out from the location of the firm – </a:t>
            </a:r>
            <a:r>
              <a:rPr lang="en-GB" smtClean="0">
                <a:solidFill>
                  <a:srgbClr val="FF0000"/>
                </a:solidFill>
                <a:latin typeface="Times New Roman" pitchFamily="18" charset="0"/>
                <a:cs typeface="Times New Roman" pitchFamily="18" charset="0"/>
              </a:rPr>
              <a:t>it is assumed that the firm has some local monopoly power</a:t>
            </a:r>
            <a:r>
              <a:rPr lang="en-GB" smtClean="0">
                <a:latin typeface="Times New Roman" pitchFamily="18" charset="0"/>
                <a:cs typeface="Times New Roman" pitchFamily="18" charset="0"/>
              </a:rPr>
              <a:t>, </a:t>
            </a:r>
            <a:r>
              <a:rPr lang="en-GB" smtClean="0">
                <a:solidFill>
                  <a:srgbClr val="FF0000"/>
                </a:solidFill>
                <a:latin typeface="Times New Roman" pitchFamily="18" charset="0"/>
                <a:cs typeface="Times New Roman" pitchFamily="18" charset="0"/>
              </a:rPr>
              <a:t>demand is elastic and market delivery price is a function of the haulage distance</a:t>
            </a:r>
            <a:r>
              <a:rPr lang="en-GB" smtClean="0">
                <a:latin typeface="Times New Roman" pitchFamily="18" charset="0"/>
                <a:cs typeface="Times New Roman" pitchFamily="18" charset="0"/>
              </a:rPr>
              <a:t>. Firm already has a cushion from its monopoly power locally and can afford to raise prices in order to cross subsidise consumers further out.   </a:t>
            </a:r>
          </a:p>
          <a:p>
            <a:pPr marL="228600" indent="-228600">
              <a:lnSpc>
                <a:spcPct val="90000"/>
              </a:lnSpc>
            </a:pPr>
            <a:endParaRPr lang="en-GB" b="1" smtClean="0">
              <a:latin typeface="Times New Roman" pitchFamily="18" charset="0"/>
            </a:endParaRPr>
          </a:p>
          <a:p>
            <a:pPr marL="228600" indent="-228600">
              <a:lnSpc>
                <a:spcPct val="90000"/>
              </a:lnSpc>
            </a:pPr>
            <a:r>
              <a:rPr lang="en-GB" b="1" smtClean="0">
                <a:latin typeface="Times New Roman" pitchFamily="18" charset="0"/>
              </a:rPr>
              <a:t>Aggregate linkage analysis</a:t>
            </a:r>
            <a:r>
              <a:rPr lang="en-GB" smtClean="0">
                <a:latin typeface="Times New Roman" pitchFamily="18" charset="0"/>
              </a:rPr>
              <a:t> weak in reality because of examples of low value agricultural produce shipped over large distances (New Zealand) and high value products shipped over short distances – within the EU. </a:t>
            </a:r>
            <a:r>
              <a:rPr lang="en-GB" b="1" smtClean="0">
                <a:solidFill>
                  <a:srgbClr val="FF0000"/>
                </a:solidFill>
                <a:latin typeface="Times New Roman" pitchFamily="18" charset="0"/>
              </a:rPr>
              <a:t>However there is evidence that specialised products are produced in a small number of locations </a:t>
            </a:r>
            <a:r>
              <a:rPr lang="en-GB" smtClean="0">
                <a:latin typeface="Times New Roman" pitchFamily="18" charset="0"/>
              </a:rPr>
              <a:t>– silicon chips where quality and reliability might be the driving forces. Low valued standardised products produced in many locations meaning that transport costs are lower.</a:t>
            </a:r>
          </a:p>
          <a:p>
            <a:pPr marL="228600" indent="-228600">
              <a:lnSpc>
                <a:spcPct val="90000"/>
              </a:lnSpc>
            </a:pPr>
            <a:r>
              <a:rPr lang="en-GB" b="1" smtClean="0">
                <a:latin typeface="Times New Roman" pitchFamily="18" charset="0"/>
              </a:rPr>
              <a:t>Reilly’s law</a:t>
            </a:r>
            <a:r>
              <a:rPr lang="en-GB" smtClean="0">
                <a:latin typeface="Times New Roman" pitchFamily="18" charset="0"/>
              </a:rPr>
              <a:t> based on empirical observations that it is the pull of the size of the market that will attract customers from far away examples might include the mega shopping centres. Thus these areas will attract goods from a larger area and purchasers also from a wider area compared with smaller centres.</a:t>
            </a:r>
            <a:endParaRPr lang="en-GB" smtClean="0">
              <a:latin typeface="Times New Roman" pitchFamily="18" charset="0"/>
              <a:cs typeface="Times New Roman" pitchFamily="18" charset="0"/>
            </a:endParaRPr>
          </a:p>
          <a:p>
            <a:pPr marL="228600" indent="-228600">
              <a:lnSpc>
                <a:spcPct val="90000"/>
              </a:lnSpc>
            </a:pPr>
            <a:endParaRPr lang="en-GB" smtClean="0">
              <a:latin typeface="Times New Roman" pitchFamily="18" charset="0"/>
              <a:cs typeface="Times New Roman" pitchFamily="18" charset="0"/>
            </a:endParaRPr>
          </a:p>
          <a:p>
            <a:pPr marL="228600" indent="-228600">
              <a:lnSpc>
                <a:spcPct val="90000"/>
              </a:lnSpc>
            </a:pPr>
            <a:endParaRPr lang="en-GB" smtClean="0">
              <a:latin typeface="Times New Roman" pitchFamily="18" charset="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pPr>
              <a:buFont typeface="Monotype Sorts"/>
              <a:buNone/>
            </a:pPr>
            <a:fld id="{06154C6F-CEDC-491C-AEDC-6E9C3649122C}" type="slidenum">
              <a:rPr lang="en-GB" smtClean="0">
                <a:latin typeface="Times New Roman" pitchFamily="18" charset="0"/>
                <a:cs typeface="Arial" charset="0"/>
              </a:rPr>
              <a:pPr>
                <a:buFont typeface="Monotype Sorts"/>
                <a:buNone/>
              </a:pPr>
              <a:t>21</a:t>
            </a:fld>
            <a:endParaRPr lang="en-GB" smtClean="0">
              <a:latin typeface="Times New Roman" pitchFamily="18" charset="0"/>
              <a:cs typeface="Arial"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a:buFont typeface="Monotype Sorts"/>
              <a:buNone/>
            </a:pPr>
            <a:fld id="{35F76651-2002-47F0-BD10-B68F7CF3DBB0}" type="slidenum">
              <a:rPr lang="en-GB" smtClean="0">
                <a:latin typeface="Times New Roman" pitchFamily="18" charset="0"/>
                <a:cs typeface="Arial" charset="0"/>
              </a:rPr>
              <a:pPr>
                <a:buFont typeface="Monotype Sorts"/>
                <a:buNone/>
              </a:pPr>
              <a:t>3</a:t>
            </a:fld>
            <a:endParaRPr lang="en-GB" smtClean="0">
              <a:latin typeface="Times New Roman" pitchFamily="18" charset="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GB" smtClean="0">
                <a:latin typeface="Times New Roman" pitchFamily="18" charset="0"/>
              </a:rPr>
              <a:t>McCann  concentrates on the capital investment angle of locating in a particular location in the first place, i.e. the capital embodied in the firm</a:t>
            </a:r>
          </a:p>
          <a:p>
            <a:endParaRPr lang="en-GB" smtClean="0">
              <a:latin typeface="Times New Roman" pitchFamily="18" charset="0"/>
            </a:endParaRPr>
          </a:p>
          <a:p>
            <a:r>
              <a:rPr lang="en-GB" smtClean="0">
                <a:latin typeface="Times New Roman" pitchFamily="18" charset="0"/>
              </a:rPr>
              <a:t>Starts by looking at classical and neo-classical models specifically those by </a:t>
            </a:r>
            <a:r>
              <a:rPr lang="en-GB" b="1" smtClean="0">
                <a:solidFill>
                  <a:srgbClr val="FF0000"/>
                </a:solidFill>
                <a:latin typeface="Times New Roman" pitchFamily="18" charset="0"/>
              </a:rPr>
              <a:t>Weber, Moses and Hotelling </a:t>
            </a:r>
            <a:r>
              <a:rPr lang="en-GB" smtClean="0">
                <a:latin typeface="Times New Roman" pitchFamily="18" charset="0"/>
              </a:rPr>
              <a:t>each gives different insights into reasons for and consequences of industrial location behaviour.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a:buFont typeface="Monotype Sorts"/>
              <a:buNone/>
            </a:pPr>
            <a:fld id="{3CD56BA0-2FD1-46E0-9E54-FDB406683F12}" type="slidenum">
              <a:rPr lang="en-GB" smtClean="0">
                <a:latin typeface="Times New Roman" pitchFamily="18" charset="0"/>
                <a:cs typeface="Arial" charset="0"/>
              </a:rPr>
              <a:pPr>
                <a:buFont typeface="Monotype Sorts"/>
                <a:buNone/>
              </a:pPr>
              <a:t>4</a:t>
            </a:fld>
            <a:endParaRPr lang="en-GB" smtClean="0">
              <a:latin typeface="Times New Roman" pitchFamily="18" charset="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457200" y="4619625"/>
            <a:ext cx="6016625" cy="3762375"/>
          </a:xfrm>
          <a:noFill/>
          <a:ln/>
        </p:spPr>
        <p:txBody>
          <a:bodyPr/>
          <a:lstStyle/>
          <a:p>
            <a:pPr marL="228600" indent="-228600">
              <a:buClr>
                <a:srgbClr val="FF0066"/>
              </a:buClr>
            </a:pPr>
            <a:r>
              <a:rPr lang="en-GB" b="1" smtClean="0">
                <a:latin typeface="Times New Roman" pitchFamily="18" charset="0"/>
              </a:rPr>
              <a:t>The Weber location model goes back to Laundhart in 1885 and was developed on by Weber in 1909. </a:t>
            </a:r>
          </a:p>
          <a:p>
            <a:pPr marL="228600" indent="-228600">
              <a:buClr>
                <a:srgbClr val="FF0066"/>
              </a:buClr>
            </a:pPr>
            <a:r>
              <a:rPr lang="en-GB" smtClean="0">
                <a:latin typeface="Times New Roman" pitchFamily="18" charset="0"/>
              </a:rPr>
              <a:t>The firm is viewed as a </a:t>
            </a:r>
            <a:r>
              <a:rPr lang="en-GB" b="1" smtClean="0">
                <a:solidFill>
                  <a:srgbClr val="FF0000"/>
                </a:solidFill>
                <a:latin typeface="Times New Roman" pitchFamily="18" charset="0"/>
              </a:rPr>
              <a:t>single establishment</a:t>
            </a:r>
            <a:r>
              <a:rPr lang="en-GB" smtClean="0">
                <a:latin typeface="Times New Roman" pitchFamily="18" charset="0"/>
              </a:rPr>
              <a:t>. Profit maximiser and price taker. It operates in perfect competition. The question is given a choice, </a:t>
            </a:r>
            <a:r>
              <a:rPr lang="en-GB" b="1" smtClean="0">
                <a:solidFill>
                  <a:srgbClr val="FF0000"/>
                </a:solidFill>
                <a:latin typeface="Times New Roman" pitchFamily="18" charset="0"/>
              </a:rPr>
              <a:t>where</a:t>
            </a:r>
            <a:r>
              <a:rPr lang="en-GB" smtClean="0">
                <a:latin typeface="Times New Roman" pitchFamily="18" charset="0"/>
              </a:rPr>
              <a:t> will the firm locate? The fairly obvious answer is </a:t>
            </a:r>
            <a:r>
              <a:rPr lang="en-GB" b="1" smtClean="0">
                <a:solidFill>
                  <a:srgbClr val="FF0000"/>
                </a:solidFill>
                <a:latin typeface="Times New Roman" pitchFamily="18" charset="0"/>
              </a:rPr>
              <a:t>where it will maximise its profits</a:t>
            </a:r>
            <a:r>
              <a:rPr lang="en-GB" smtClean="0">
                <a:latin typeface="Times New Roman" pitchFamily="18" charset="0"/>
              </a:rPr>
              <a:t>. The </a:t>
            </a:r>
            <a:r>
              <a:rPr lang="en-GB" smtClean="0">
                <a:solidFill>
                  <a:srgbClr val="FF0000"/>
                </a:solidFill>
                <a:latin typeface="Times New Roman" pitchFamily="18" charset="0"/>
              </a:rPr>
              <a:t>prices of capital, labour and land are assumed to be the same in each location</a:t>
            </a:r>
            <a:r>
              <a:rPr lang="en-GB" smtClean="0">
                <a:latin typeface="Times New Roman" pitchFamily="18" charset="0"/>
              </a:rPr>
              <a:t>.</a:t>
            </a:r>
          </a:p>
          <a:p>
            <a:pPr marL="228600" indent="-228600">
              <a:buClr>
                <a:srgbClr val="FF0066"/>
              </a:buClr>
            </a:pPr>
            <a:r>
              <a:rPr lang="en-GB" smtClean="0">
                <a:latin typeface="Times New Roman" pitchFamily="18" charset="0"/>
              </a:rPr>
              <a:t>The main components of the model are the locations of its raw material inputs </a:t>
            </a:r>
            <a:r>
              <a:rPr lang="en-GB" b="1" smtClean="0">
                <a:solidFill>
                  <a:srgbClr val="FF0000"/>
                </a:solidFill>
                <a:latin typeface="Times New Roman" pitchFamily="18" charset="0"/>
              </a:rPr>
              <a:t>M1 and M2</a:t>
            </a:r>
            <a:r>
              <a:rPr lang="en-GB" b="1" smtClean="0">
                <a:latin typeface="Times New Roman" pitchFamily="18" charset="0"/>
              </a:rPr>
              <a:t> </a:t>
            </a:r>
            <a:r>
              <a:rPr lang="en-GB" smtClean="0">
                <a:latin typeface="Times New Roman" pitchFamily="18" charset="0"/>
              </a:rPr>
              <a:t>and its final market </a:t>
            </a:r>
            <a:r>
              <a:rPr lang="en-GB" b="1" smtClean="0">
                <a:latin typeface="Times New Roman" pitchFamily="18" charset="0"/>
              </a:rPr>
              <a:t>M3</a:t>
            </a:r>
            <a:r>
              <a:rPr lang="en-GB" smtClean="0">
                <a:latin typeface="Times New Roman" pitchFamily="18" charset="0"/>
              </a:rPr>
              <a:t>. </a:t>
            </a:r>
            <a:r>
              <a:rPr lang="en-GB" b="1" smtClean="0">
                <a:solidFill>
                  <a:srgbClr val="FF0000"/>
                </a:solidFill>
                <a:latin typeface="Times New Roman" pitchFamily="18" charset="0"/>
              </a:rPr>
              <a:t>K </a:t>
            </a:r>
            <a:r>
              <a:rPr lang="en-GB" smtClean="0">
                <a:latin typeface="Times New Roman" pitchFamily="18" charset="0"/>
              </a:rPr>
              <a:t>is the location of the firm. </a:t>
            </a:r>
            <a:r>
              <a:rPr lang="en-GB" b="1" smtClean="0">
                <a:solidFill>
                  <a:srgbClr val="FF0000"/>
                </a:solidFill>
                <a:latin typeface="Times New Roman" pitchFamily="18" charset="0"/>
              </a:rPr>
              <a:t>d1 and d2 and d3 </a:t>
            </a:r>
            <a:r>
              <a:rPr lang="en-GB" smtClean="0">
                <a:latin typeface="Times New Roman" pitchFamily="18" charset="0"/>
              </a:rPr>
              <a:t>are the distances over which the materials/ goods are shipped. </a:t>
            </a:r>
          </a:p>
          <a:p>
            <a:pPr marL="228600" indent="-228600">
              <a:buClr>
                <a:srgbClr val="FF0066"/>
              </a:buClr>
            </a:pPr>
            <a:r>
              <a:rPr lang="en-GB" smtClean="0">
                <a:solidFill>
                  <a:srgbClr val="FF0000"/>
                </a:solidFill>
                <a:latin typeface="Times New Roman" pitchFamily="18" charset="0"/>
              </a:rPr>
              <a:t>m weight in tonnes</a:t>
            </a:r>
            <a:r>
              <a:rPr lang="en-GB" smtClean="0">
                <a:latin typeface="Times New Roman" pitchFamily="18" charset="0"/>
              </a:rPr>
              <a:t> of material input goods 1 and 2 consumed by the firm and weight of output good m3 produced by the firm</a:t>
            </a:r>
          </a:p>
          <a:p>
            <a:pPr marL="228600" indent="-228600">
              <a:buClr>
                <a:srgbClr val="FF0066"/>
              </a:buClr>
            </a:pPr>
            <a:r>
              <a:rPr lang="en-GB" b="1" smtClean="0">
                <a:solidFill>
                  <a:srgbClr val="FF0000"/>
                </a:solidFill>
                <a:latin typeface="Times New Roman" pitchFamily="18" charset="0"/>
              </a:rPr>
              <a:t>p price per tonne </a:t>
            </a:r>
            <a:r>
              <a:rPr lang="en-GB" smtClean="0">
                <a:latin typeface="Times New Roman" pitchFamily="18" charset="0"/>
              </a:rPr>
              <a:t>of the input goods 1 and 2 at their point of production p3 is the price per tonne of the output good at the market location</a:t>
            </a:r>
          </a:p>
          <a:p>
            <a:pPr marL="228600" indent="-228600">
              <a:buClr>
                <a:srgbClr val="FF0066"/>
              </a:buClr>
            </a:pPr>
            <a:r>
              <a:rPr lang="en-GB" b="1" smtClean="0">
                <a:solidFill>
                  <a:srgbClr val="FF0000"/>
                </a:solidFill>
                <a:latin typeface="Times New Roman" pitchFamily="18" charset="0"/>
              </a:rPr>
              <a:t>t transport rates per tonne-mile </a:t>
            </a:r>
            <a:r>
              <a:rPr lang="en-GB" smtClean="0">
                <a:latin typeface="Times New Roman" pitchFamily="18" charset="0"/>
              </a:rPr>
              <a:t>for hauling input goods 1 and 2 and transport rates per tonne-mile for hauling output good 3</a:t>
            </a:r>
          </a:p>
          <a:p>
            <a:pPr marL="228600" indent="-228600">
              <a:buClr>
                <a:srgbClr val="FF0066"/>
              </a:buClr>
            </a:pPr>
            <a:r>
              <a:rPr lang="en-GB" smtClean="0">
                <a:solidFill>
                  <a:srgbClr val="FF0000"/>
                </a:solidFill>
                <a:latin typeface="Times New Roman" pitchFamily="18" charset="0"/>
              </a:rPr>
              <a:t>In the Weber location production model  if input and output transport costs were the same for each unit and the costs and weights of inputs were also the same the firm would locate at the mid point of the triangle</a:t>
            </a:r>
            <a:r>
              <a:rPr lang="en-GB" smtClean="0">
                <a:latin typeface="Times New Roman" pitchFamily="18"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a:buFont typeface="Monotype Sorts"/>
              <a:buNone/>
            </a:pPr>
            <a:fld id="{1CABB65B-B100-4F9A-8535-F2DB04F32D8B}" type="slidenum">
              <a:rPr lang="en-GB" smtClean="0">
                <a:latin typeface="Times New Roman" pitchFamily="18" charset="0"/>
                <a:cs typeface="Arial" charset="0"/>
              </a:rPr>
              <a:pPr>
                <a:buFont typeface="Monotype Sorts"/>
                <a:buNone/>
              </a:pPr>
              <a:t>5</a:t>
            </a:fld>
            <a:endParaRPr lang="en-GB" smtClean="0">
              <a:latin typeface="Times New Roman" pitchFamily="18" charset="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533400" y="4468813"/>
            <a:ext cx="5864225" cy="4543425"/>
          </a:xfrm>
          <a:noFill/>
          <a:ln/>
        </p:spPr>
        <p:txBody>
          <a:bodyPr/>
          <a:lstStyle/>
          <a:p>
            <a:r>
              <a:rPr lang="en-GB" smtClean="0">
                <a:latin typeface="Times New Roman" pitchFamily="18" charset="0"/>
              </a:rPr>
              <a:t>However</a:t>
            </a:r>
            <a:r>
              <a:rPr lang="en-GB" b="1" smtClean="0">
                <a:solidFill>
                  <a:srgbClr val="FF0000"/>
                </a:solidFill>
                <a:latin typeface="Times New Roman" pitchFamily="18" charset="0"/>
              </a:rPr>
              <a:t>, if the transport costs were different, possibly because the weight or bulk of the inputs were different the firm would locate closer to the source of the input with more expensive transport costs. </a:t>
            </a:r>
          </a:p>
          <a:p>
            <a:endParaRPr lang="en-GB" smtClean="0">
              <a:latin typeface="Times New Roman" pitchFamily="18" charset="0"/>
            </a:endParaRPr>
          </a:p>
          <a:p>
            <a:r>
              <a:rPr lang="en-GB" b="1" smtClean="0">
                <a:solidFill>
                  <a:srgbClr val="FF0000"/>
                </a:solidFill>
                <a:latin typeface="Times New Roman" pitchFamily="18" charset="0"/>
              </a:rPr>
              <a:t>McCann uses the example of car production with the two inputs plastic and steel. </a:t>
            </a:r>
            <a:r>
              <a:rPr lang="en-GB" smtClean="0">
                <a:latin typeface="Times New Roman" pitchFamily="18" charset="0"/>
              </a:rPr>
              <a:t>Steel is sourced from M1 and Plastic from M2. </a:t>
            </a:r>
            <a:r>
              <a:rPr lang="en-GB" smtClean="0">
                <a:solidFill>
                  <a:srgbClr val="FF0000"/>
                </a:solidFill>
                <a:latin typeface="Times New Roman" pitchFamily="18" charset="0"/>
              </a:rPr>
              <a:t>The red firm firm A uses equal weights of steel </a:t>
            </a:r>
            <a:r>
              <a:rPr lang="en-GB" smtClean="0">
                <a:latin typeface="Times New Roman" pitchFamily="18" charset="0"/>
              </a:rPr>
              <a:t>and plastic but because plastic is twice as bulky as steel its transport costs per tonne are double. Thus the firm locates closer to the source of plastic. </a:t>
            </a:r>
          </a:p>
          <a:p>
            <a:r>
              <a:rPr lang="en-GB" smtClean="0">
                <a:latin typeface="Times New Roman" pitchFamily="18" charset="0"/>
              </a:rPr>
              <a:t>In the second example the car is made from 3 parts steel and one part plastic. So even thought the transport rates are the same the </a:t>
            </a:r>
            <a:r>
              <a:rPr lang="en-GB" smtClean="0">
                <a:solidFill>
                  <a:srgbClr val="FF0000"/>
                </a:solidFill>
                <a:latin typeface="Times New Roman" pitchFamily="18" charset="0"/>
              </a:rPr>
              <a:t>total quantity of steel being moved is 3 times </a:t>
            </a:r>
            <a:r>
              <a:rPr lang="en-GB" smtClean="0">
                <a:latin typeface="Times New Roman" pitchFamily="18" charset="0"/>
              </a:rPr>
              <a:t>that of plastic. </a:t>
            </a:r>
            <a:r>
              <a:rPr lang="en-GB" b="1" smtClean="0">
                <a:solidFill>
                  <a:srgbClr val="FF0000"/>
                </a:solidFill>
                <a:latin typeface="Times New Roman" pitchFamily="18" charset="0"/>
              </a:rPr>
              <a:t>Therefore firm B (blue locates closer to the source of steel.</a:t>
            </a:r>
          </a:p>
          <a:p>
            <a:endParaRPr lang="en-GB" smtClean="0">
              <a:latin typeface="Times New Roman" pitchFamily="18" charset="0"/>
            </a:endParaRPr>
          </a:p>
          <a:p>
            <a:r>
              <a:rPr lang="en-GB" smtClean="0">
                <a:latin typeface="Times New Roman" pitchFamily="18" charset="0"/>
              </a:rPr>
              <a:t>A similar argument holds for output transport costs in the case used by McCann he cites firm A (red)  is less output market orientated than B (blue) in that the weight of its output is lower that that of firm B. </a:t>
            </a:r>
            <a:r>
              <a:rPr lang="en-GB" smtClean="0">
                <a:solidFill>
                  <a:srgbClr val="FF0000"/>
                </a:solidFill>
                <a:latin typeface="Times New Roman" pitchFamily="18" charset="0"/>
              </a:rPr>
              <a:t>Uses the example of Chelsea Tractors and Minis which firm makes the tractors? (B)</a:t>
            </a:r>
            <a:r>
              <a:rPr lang="en-GB" smtClean="0">
                <a:latin typeface="Times New Roman" pitchFamily="18"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pPr>
              <a:buFont typeface="Monotype Sorts"/>
              <a:buNone/>
            </a:pPr>
            <a:fld id="{DD4BA151-85AB-470D-A196-4BA0C0D40719}" type="slidenum">
              <a:rPr lang="en-GB" smtClean="0">
                <a:latin typeface="Times New Roman" pitchFamily="18" charset="0"/>
                <a:cs typeface="Arial" charset="0"/>
              </a:rPr>
              <a:pPr>
                <a:buFont typeface="Monotype Sorts"/>
                <a:buNone/>
              </a:pPr>
              <a:t>6</a:t>
            </a:fld>
            <a:endParaRPr lang="en-GB" smtClean="0">
              <a:latin typeface="Times New Roman" pitchFamily="18" charset="0"/>
              <a:cs typeface="Arial" charset="0"/>
            </a:endParaRPr>
          </a:p>
        </p:txBody>
      </p:sp>
      <p:sp>
        <p:nvSpPr>
          <p:cNvPr id="82946" name="Rectangle 1026"/>
          <p:cNvSpPr>
            <a:spLocks noGrp="1" noRot="1" noChangeAspect="1" noChangeArrowheads="1" noTextEdit="1"/>
          </p:cNvSpPr>
          <p:nvPr>
            <p:ph type="sldImg"/>
          </p:nvPr>
        </p:nvSpPr>
        <p:spPr>
          <a:ln/>
        </p:spPr>
      </p:sp>
      <p:sp>
        <p:nvSpPr>
          <p:cNvPr id="82947" name="Rectangle 1027"/>
          <p:cNvSpPr>
            <a:spLocks noGrp="1" noChangeArrowheads="1"/>
          </p:cNvSpPr>
          <p:nvPr>
            <p:ph type="body" idx="1"/>
          </p:nvPr>
        </p:nvSpPr>
        <p:spPr>
          <a:xfrm>
            <a:off x="457200" y="4619625"/>
            <a:ext cx="6016625" cy="4392613"/>
          </a:xfrm>
          <a:noFill/>
          <a:ln/>
        </p:spPr>
        <p:txBody>
          <a:bodyPr/>
          <a:lstStyle/>
          <a:p>
            <a:r>
              <a:rPr lang="en-GB" smtClean="0">
                <a:latin typeface="Times New Roman" pitchFamily="18" charset="0"/>
              </a:rPr>
              <a:t>McCann moves on to Isodapane analysis, looking at the effect of moving from the optimum location in terms of transport costs K to locations further out where transport costs are higher.  </a:t>
            </a:r>
          </a:p>
          <a:p>
            <a:r>
              <a:rPr lang="en-GB" smtClean="0">
                <a:latin typeface="Times New Roman" pitchFamily="18" charset="0"/>
              </a:rPr>
              <a:t>To be worthwhile moving the firm would need to make savings in the cost of its other inputs (labour and land) greater than the additional transport costs. McCann hypothesises that if factor input costs at locations </a:t>
            </a:r>
            <a:r>
              <a:rPr lang="en-GB" b="1" smtClean="0">
                <a:solidFill>
                  <a:srgbClr val="FF0000"/>
                </a:solidFill>
                <a:latin typeface="Times New Roman" pitchFamily="18" charset="0"/>
              </a:rPr>
              <a:t>Q, R, S, T were $12, $20, $35 and $55 less than at K </a:t>
            </a:r>
            <a:r>
              <a:rPr lang="en-GB" smtClean="0">
                <a:latin typeface="Times New Roman" pitchFamily="18" charset="0"/>
              </a:rPr>
              <a:t>then the optimum location would be at T (see table).</a:t>
            </a:r>
          </a:p>
          <a:p>
            <a:endParaRPr lang="en-GB" smtClean="0">
              <a:latin typeface="Times New Roman" pitchFamily="18" charset="0"/>
            </a:endParaRPr>
          </a:p>
          <a:p>
            <a:r>
              <a:rPr lang="en-GB" smtClean="0">
                <a:latin typeface="Times New Roman" pitchFamily="18" charset="0"/>
              </a:rPr>
              <a:t>He goes on to look at how much input factors would have to alter to make the firm indifferent between competing locations in this case input factor price falls </a:t>
            </a:r>
            <a:r>
              <a:rPr lang="en-GB" smtClean="0">
                <a:solidFill>
                  <a:srgbClr val="FF0000"/>
                </a:solidFill>
                <a:latin typeface="Times New Roman" pitchFamily="18" charset="0"/>
              </a:rPr>
              <a:t>would have to exactly match the increase in transport costs </a:t>
            </a:r>
            <a:r>
              <a:rPr lang="en-GB" b="1" smtClean="0">
                <a:solidFill>
                  <a:srgbClr val="FF0000"/>
                </a:solidFill>
                <a:latin typeface="Times New Roman" pitchFamily="18" charset="0"/>
              </a:rPr>
              <a:t>(see third diagram)</a:t>
            </a:r>
            <a:r>
              <a:rPr lang="en-GB" smtClean="0">
                <a:latin typeface="Times New Roman" pitchFamily="18" charset="0"/>
              </a:rPr>
              <a:t>. </a:t>
            </a:r>
            <a:r>
              <a:rPr lang="en-GB" smtClean="0">
                <a:solidFill>
                  <a:srgbClr val="FF0000"/>
                </a:solidFill>
                <a:latin typeface="Times New Roman" pitchFamily="18" charset="0"/>
              </a:rPr>
              <a:t>The slope of the factor price curve is called the interregional equilibrium factor price gradient</a:t>
            </a:r>
            <a:r>
              <a:rPr lang="en-GB" smtClean="0">
                <a:latin typeface="Times New Roman" pitchFamily="18" charset="0"/>
              </a:rPr>
              <a:t>. (He uses labour as the example but it could as easily be rent)</a:t>
            </a:r>
          </a:p>
          <a:p>
            <a:r>
              <a:rPr lang="en-GB" smtClean="0">
                <a:latin typeface="Times New Roman" pitchFamily="18" charset="0"/>
              </a:rPr>
              <a:t>There would be different gradients for each firm dependant on the mix of factor inputs and its individual costs of transportation.</a:t>
            </a:r>
          </a:p>
          <a:p>
            <a:r>
              <a:rPr lang="en-GB" smtClean="0">
                <a:latin typeface="Times New Roman" pitchFamily="18" charset="0"/>
              </a:rPr>
              <a:t>McCann goes on to look at alternative locations for inputs and markets – (</a:t>
            </a:r>
            <a:r>
              <a:rPr lang="en-GB" b="1" smtClean="0">
                <a:solidFill>
                  <a:srgbClr val="FF0000"/>
                </a:solidFill>
                <a:latin typeface="Times New Roman" pitchFamily="18" charset="0"/>
              </a:rPr>
              <a:t>See Figue 1.6) </a:t>
            </a:r>
            <a:r>
              <a:rPr lang="en-GB" smtClean="0">
                <a:latin typeface="Times New Roman" pitchFamily="18" charset="0"/>
              </a:rPr>
              <a:t>use OHP </a:t>
            </a:r>
          </a:p>
          <a:p>
            <a:r>
              <a:rPr lang="en-GB" smtClean="0">
                <a:latin typeface="Times New Roman" pitchFamily="18" charset="0"/>
              </a:rPr>
              <a:t>Model allows us to examine the factor price conditions under which an area becomes a more or less attractive location for investment and also to see how locational behaviour might change in response to factor conditions. </a:t>
            </a:r>
            <a:r>
              <a:rPr lang="en-GB" smtClean="0">
                <a:solidFill>
                  <a:srgbClr val="FF0066"/>
                </a:solidFill>
                <a:latin typeface="Times New Roman" pitchFamily="18" charset="0"/>
              </a:rPr>
              <a:t>But firms do not constantly move: because this also involves costs. </a:t>
            </a:r>
            <a:r>
              <a:rPr lang="en-GB" smtClean="0">
                <a:latin typeface="Times New Roman" pitchFamily="18" charset="0"/>
              </a:rPr>
              <a:t>However, </a:t>
            </a:r>
            <a:r>
              <a:rPr lang="en-GB" smtClean="0">
                <a:solidFill>
                  <a:srgbClr val="FF0000"/>
                </a:solidFill>
                <a:latin typeface="Times New Roman" pitchFamily="18" charset="0"/>
              </a:rPr>
              <a:t>the opportunity cost of moving could also be incorporated and this would make the equilibrium inter-regional wage gradient steeper</a:t>
            </a:r>
            <a:r>
              <a:rPr lang="en-GB" smtClean="0">
                <a:latin typeface="Times New Roman" pitchFamily="18" charset="0"/>
              </a:rPr>
              <a:t> </a:t>
            </a:r>
          </a:p>
          <a:p>
            <a:r>
              <a:rPr lang="en-GB" smtClean="0">
                <a:latin typeface="Times New Roman" pitchFamily="18"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84995" name="Slide Number Placeholder 3"/>
          <p:cNvSpPr>
            <a:spLocks noGrp="1"/>
          </p:cNvSpPr>
          <p:nvPr>
            <p:ph type="sldNum" sz="quarter" idx="5"/>
          </p:nvPr>
        </p:nvSpPr>
        <p:spPr>
          <a:noFill/>
        </p:spPr>
        <p:txBody>
          <a:bodyPr/>
          <a:lstStyle/>
          <a:p>
            <a:pPr>
              <a:buFont typeface="Monotype Sorts"/>
              <a:buNone/>
            </a:pPr>
            <a:fld id="{99FCB010-85B6-4468-AB32-64AE2B284AB1}" type="slidenum">
              <a:rPr lang="en-GB" smtClean="0">
                <a:latin typeface="Times New Roman" pitchFamily="18" charset="0"/>
                <a:cs typeface="Arial" charset="0"/>
              </a:rPr>
              <a:pPr>
                <a:buFont typeface="Monotype Sorts"/>
                <a:buNone/>
              </a:pPr>
              <a:t>7</a:t>
            </a:fld>
            <a:endParaRPr lang="en-GB" smtClean="0">
              <a:latin typeface="Times New Roman" pitchFamily="18"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pPr>
              <a:buFont typeface="Monotype Sorts"/>
              <a:buNone/>
            </a:pPr>
            <a:fld id="{CDD0B6E0-F971-406D-A830-E0861C6797F4}" type="slidenum">
              <a:rPr lang="en-GB" smtClean="0">
                <a:latin typeface="Times New Roman" pitchFamily="18" charset="0"/>
                <a:cs typeface="Arial" charset="0"/>
              </a:rPr>
              <a:pPr>
                <a:buFont typeface="Monotype Sorts"/>
                <a:buNone/>
              </a:pPr>
              <a:t>8</a:t>
            </a:fld>
            <a:endParaRPr lang="en-GB" smtClean="0">
              <a:latin typeface="Times New Roman" pitchFamily="18" charset="0"/>
              <a:cs typeface="Arial" charset="0"/>
            </a:endParaRPr>
          </a:p>
        </p:txBody>
      </p:sp>
      <p:sp>
        <p:nvSpPr>
          <p:cNvPr id="87042" name="Rectangle 1026"/>
          <p:cNvSpPr>
            <a:spLocks noGrp="1" noRot="1" noChangeAspect="1" noChangeArrowheads="1" noTextEdit="1"/>
          </p:cNvSpPr>
          <p:nvPr>
            <p:ph type="sldImg"/>
          </p:nvPr>
        </p:nvSpPr>
        <p:spPr>
          <a:ln/>
        </p:spPr>
      </p:sp>
      <p:sp>
        <p:nvSpPr>
          <p:cNvPr id="87043" name="Rectangle 1027"/>
          <p:cNvSpPr>
            <a:spLocks noGrp="1" noChangeArrowheads="1"/>
          </p:cNvSpPr>
          <p:nvPr>
            <p:ph type="body" idx="1"/>
          </p:nvPr>
        </p:nvSpPr>
        <p:spPr>
          <a:noFill/>
          <a:ln/>
        </p:spPr>
        <p:txBody>
          <a:bodyPr/>
          <a:lstStyle/>
          <a:p>
            <a:r>
              <a:rPr lang="en-GB" smtClean="0">
                <a:latin typeface="Times New Roman" pitchFamily="18" charset="0"/>
              </a:rPr>
              <a:t>McCann goes on to develop the Weber model further by looking at what happens if new sources of inputs and new output markets are found.</a:t>
            </a:r>
          </a:p>
          <a:p>
            <a:endParaRPr lang="en-GB" smtClean="0">
              <a:latin typeface="Times New Roman" pitchFamily="18" charset="0"/>
            </a:endParaRPr>
          </a:p>
          <a:p>
            <a:r>
              <a:rPr lang="en-GB" smtClean="0">
                <a:latin typeface="Times New Roman" pitchFamily="18" charset="0"/>
              </a:rPr>
              <a:t>Starts of from the previous isodaplane diagram and introduces the labour saving location F where the savings from labour costs outweigh the increased transport costs. Raw material input locations remain the same but the optimal location is outside the Weber triangle.</a:t>
            </a:r>
          </a:p>
          <a:p>
            <a:endParaRPr lang="en-GB" smtClean="0">
              <a:latin typeface="Times New Roman" pitchFamily="18" charset="0"/>
            </a:endParaRPr>
          </a:p>
          <a:p>
            <a:r>
              <a:rPr lang="en-GB" smtClean="0">
                <a:latin typeface="Times New Roman" pitchFamily="18" charset="0"/>
              </a:rPr>
              <a:t>He then goes on to hypothesise that the firm identifies another source of raw material (Steel) at M</a:t>
            </a:r>
            <a:r>
              <a:rPr lang="en-GB" baseline="-25000" smtClean="0">
                <a:latin typeface="Times New Roman" pitchFamily="18" charset="0"/>
              </a:rPr>
              <a:t>4</a:t>
            </a:r>
            <a:r>
              <a:rPr lang="en-GB" smtClean="0">
                <a:latin typeface="Times New Roman" pitchFamily="18" charset="0"/>
              </a:rPr>
              <a:t> this is nearer to the optimal production location than M</a:t>
            </a:r>
            <a:r>
              <a:rPr lang="en-GB" baseline="-25000" smtClean="0">
                <a:latin typeface="Times New Roman" pitchFamily="18" charset="0"/>
              </a:rPr>
              <a:t>1</a:t>
            </a:r>
            <a:r>
              <a:rPr lang="en-GB" smtClean="0">
                <a:latin typeface="Times New Roman" pitchFamily="18" charset="0"/>
              </a:rPr>
              <a:t> thus saving some transport costs and thus increasing profit. This in turn implies that another Weber optimum location can be identified at G.</a:t>
            </a:r>
          </a:p>
          <a:p>
            <a:r>
              <a:rPr lang="en-GB" smtClean="0">
                <a:latin typeface="Times New Roman" pitchFamily="18" charset="0"/>
              </a:rPr>
              <a:t>From this position the firm may choose to supply market M5 rather than M3 thus making further transport savings and again boosting profits. Alternatively it could supply both M3 and M5.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pPr>
              <a:buFont typeface="Monotype Sorts"/>
              <a:buNone/>
            </a:pPr>
            <a:fld id="{F97BAFD7-9735-427F-85A5-89C89A325398}" type="slidenum">
              <a:rPr lang="en-GB" smtClean="0">
                <a:latin typeface="Times New Roman" pitchFamily="18" charset="0"/>
                <a:cs typeface="Arial" charset="0"/>
              </a:rPr>
              <a:pPr>
                <a:buFont typeface="Monotype Sorts"/>
                <a:buNone/>
              </a:pPr>
              <a:t>9</a:t>
            </a:fld>
            <a:endParaRPr lang="en-GB" smtClean="0">
              <a:latin typeface="Times New Roman" pitchFamily="18" charset="0"/>
              <a:cs typeface="Arial" charset="0"/>
            </a:endParaRPr>
          </a:p>
        </p:txBody>
      </p:sp>
      <p:sp>
        <p:nvSpPr>
          <p:cNvPr id="89090" name="Rectangle 2"/>
          <p:cNvSpPr>
            <a:spLocks noGrp="1" noRot="1" noChangeAspect="1" noChangeArrowheads="1" noTextEdit="1"/>
          </p:cNvSpPr>
          <p:nvPr>
            <p:ph type="sldImg"/>
          </p:nvPr>
        </p:nvSpPr>
        <p:spPr>
          <a:xfrm>
            <a:off x="990600" y="762000"/>
            <a:ext cx="4848225" cy="3635375"/>
          </a:xfrm>
          <a:ln/>
        </p:spPr>
      </p:sp>
      <p:sp>
        <p:nvSpPr>
          <p:cNvPr id="89091" name="Rectangle 3"/>
          <p:cNvSpPr>
            <a:spLocks noGrp="1" noChangeArrowheads="1"/>
          </p:cNvSpPr>
          <p:nvPr>
            <p:ph type="body" idx="1"/>
          </p:nvPr>
        </p:nvSpPr>
        <p:spPr>
          <a:xfrm>
            <a:off x="762000" y="4800600"/>
            <a:ext cx="5334000" cy="4211638"/>
          </a:xfrm>
          <a:noFill/>
          <a:ln/>
        </p:spPr>
        <p:txBody>
          <a:bodyPr/>
          <a:lstStyle/>
          <a:p>
            <a:pPr>
              <a:lnSpc>
                <a:spcPct val="90000"/>
              </a:lnSpc>
            </a:pPr>
            <a:r>
              <a:rPr lang="en-GB" smtClean="0">
                <a:latin typeface="Times New Roman" pitchFamily="18" charset="0"/>
              </a:rPr>
              <a:t>Weber model assumes fixed relationship between inputs and outputs, but in reality firms will substitute in favour of the cheaper input. Moses bases his analysis on the Weber triangle but this time the location of the firm relative to its output market M3 if somewhere on a plane equidistant from M3.</a:t>
            </a:r>
          </a:p>
          <a:p>
            <a:pPr>
              <a:lnSpc>
                <a:spcPct val="90000"/>
              </a:lnSpc>
            </a:pPr>
            <a:endParaRPr lang="en-GB" smtClean="0">
              <a:latin typeface="Times New Roman" pitchFamily="18" charset="0"/>
            </a:endParaRPr>
          </a:p>
          <a:p>
            <a:pPr>
              <a:lnSpc>
                <a:spcPct val="90000"/>
              </a:lnSpc>
            </a:pPr>
            <a:r>
              <a:rPr lang="en-GB" smtClean="0">
                <a:latin typeface="Times New Roman" pitchFamily="18" charset="0"/>
              </a:rPr>
              <a:t>The Moses model uses the standard microeconomic approach to show that if the costs of inputs are constant then a series of budget constraints can be constructed showing the relative price of transport between the two extreme possible locations where the firm might locate if it were still to be the same distance from its output market M3 points l and j. Anywhere along the budget constrains l and j are possible locations.</a:t>
            </a:r>
          </a:p>
          <a:p>
            <a:pPr>
              <a:lnSpc>
                <a:spcPct val="90000"/>
              </a:lnSpc>
            </a:pPr>
            <a:r>
              <a:rPr lang="en-GB" smtClean="0">
                <a:latin typeface="Times New Roman" pitchFamily="18" charset="0"/>
              </a:rPr>
              <a:t>The isoquant denotes the possible combinations of inputs that are technically feasible, this gives us the optimum location, subject to the relative transport price of the two inputs. </a:t>
            </a:r>
            <a:r>
              <a:rPr lang="en-GB" b="1" smtClean="0">
                <a:latin typeface="Times New Roman" pitchFamily="18" charset="0"/>
              </a:rPr>
              <a:t>The conjunction of the output isoquant and the envelope budget constraint is the optimum location for the firm.</a:t>
            </a:r>
            <a:endParaRPr lang="en-GB"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dirty="0" smtClean="0"/>
            </a:lvl1pPr>
          </a:lstStyle>
          <a:p>
            <a:pPr>
              <a:defRPr/>
            </a:pPr>
            <a:r>
              <a:rPr lang="en-GB"/>
              <a:t>Regional and Local Economic Analysis (RELOCE) Lecture slides – Lecture 4a</a:t>
            </a:r>
            <a:r>
              <a:rPr lang="en-GB" i="0">
                <a:solidFill>
                  <a:schemeClr val="tx1"/>
                </a:solidFill>
                <a:latin typeface="+mn-lt"/>
              </a:rPr>
              <a:t> </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228E7721-5FCB-447D-8FE5-39B87EF0FF67}" type="slidenum">
              <a:rPr lang="en-GB"/>
              <a:pPr>
                <a:defRPr/>
              </a:pPr>
              <a:t>‹#›</a:t>
            </a:fld>
            <a:endParaRPr lang="en-GB">
              <a:latin typeface="Times New Roman"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i="0" dirty="0">
                <a:solidFill>
                  <a:schemeClr val="tx1"/>
                </a:solidFill>
                <a:latin typeface="+mn-l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3C9C239-115F-4ED2-9F6F-F24A75E18C2D}" type="slidenum">
              <a:rPr lang="en-GB"/>
              <a:pPr>
                <a:defRPr/>
              </a:pPr>
              <a:t>‹#›</a:t>
            </a:fld>
            <a:endParaRPr lang="en-GB">
              <a:latin typeface="Times New Roman"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i="0" dirty="0">
                <a:solidFill>
                  <a:schemeClr val="tx1"/>
                </a:solidFill>
                <a:latin typeface="+mn-l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3C922E0-CBC1-4D9E-9C16-E80C8A2FB75C}" type="slidenum">
              <a:rPr lang="en-GB"/>
              <a:pPr>
                <a:defRPr/>
              </a:pPr>
              <a:t>‹#›</a:t>
            </a:fld>
            <a:endParaRPr lang="en-GB">
              <a:latin typeface="Times New Roman"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4348" y="785794"/>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21336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Slide Number Placeholder 10"/>
          <p:cNvSpPr>
            <a:spLocks noGrp="1"/>
          </p:cNvSpPr>
          <p:nvPr>
            <p:ph type="sldNum" sz="quarter" idx="11"/>
          </p:nvPr>
        </p:nvSpPr>
        <p:spPr/>
        <p:txBody>
          <a:bodyPr/>
          <a:lstStyle>
            <a:lvl1pPr>
              <a:defRPr smtClean="0"/>
            </a:lvl1pPr>
          </a:lstStyle>
          <a:p>
            <a:pPr>
              <a:defRPr/>
            </a:pPr>
            <a:fld id="{2BFB6CE3-9B61-4231-BED4-C2D90F48BB28}" type="slidenum">
              <a:rPr lang="en-GB"/>
              <a:pPr>
                <a:defRPr/>
              </a:pPr>
              <a:t>‹#›</a:t>
            </a:fld>
            <a:endParaRPr lang="en-GB"/>
          </a:p>
        </p:txBody>
      </p:sp>
      <p:sp>
        <p:nvSpPr>
          <p:cNvPr id="6" name="Footer Placeholder 11"/>
          <p:cNvSpPr>
            <a:spLocks noGrp="1"/>
          </p:cNvSpPr>
          <p:nvPr>
            <p:ph type="ftr" sz="quarter" idx="12"/>
          </p:nvPr>
        </p:nvSpPr>
        <p:spPr/>
        <p:txBody>
          <a:bodyPr/>
          <a:lstStyle>
            <a:lvl1pPr>
              <a:defRPr/>
            </a:lvl1pPr>
          </a:lstStyle>
          <a:p>
            <a:pPr>
              <a:defRPr/>
            </a:pPr>
            <a:r>
              <a:rPr lang="en-GB"/>
              <a:t>Regional and Local Economics (RELOCE) </a:t>
            </a:r>
          </a:p>
          <a:p>
            <a:pPr>
              <a:defRPr/>
            </a:pPr>
            <a:r>
              <a:rPr lang="en-GB"/>
              <a:t>Lecture slides – Lecture 4a</a:t>
            </a:r>
            <a:r>
              <a:rPr lang="en-GB">
                <a:latin typeface="+mn-lt"/>
              </a:rPr>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i="0" dirty="0">
                <a:solidFill>
                  <a:schemeClr val="tx1"/>
                </a:solidFill>
                <a:latin typeface="+mn-l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8920AB0-76A7-469A-BC12-5DE0AA94FF0B}" type="slidenum">
              <a:rPr lang="en-GB"/>
              <a:pPr>
                <a:defRPr/>
              </a:pPr>
              <a:t>‹#›</a:t>
            </a:fld>
            <a:endParaRPr lang="en-GB">
              <a:latin typeface="Times New Roman"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i="0" dirty="0">
                <a:solidFill>
                  <a:schemeClr val="tx1"/>
                </a:solidFill>
                <a:latin typeface="+mn-l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423A1C5C-A356-48B1-B2D1-1A668E58A4B8}" type="slidenum">
              <a:rPr lang="en-GB"/>
              <a:pPr>
                <a:defRPr/>
              </a:pPr>
              <a:t>‹#›</a:t>
            </a:fld>
            <a:endParaRPr lang="en-GB">
              <a:latin typeface="Times New Roman"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GB"/>
          </a:p>
        </p:txBody>
      </p:sp>
      <p:sp>
        <p:nvSpPr>
          <p:cNvPr id="8" name="Footer Placeholder 7"/>
          <p:cNvSpPr>
            <a:spLocks noGrp="1"/>
          </p:cNvSpPr>
          <p:nvPr>
            <p:ph type="ftr" sz="quarter" idx="11"/>
          </p:nvPr>
        </p:nvSpPr>
        <p:spPr/>
        <p:txBody>
          <a:bodyPr/>
          <a:lstStyle>
            <a:lvl1pPr>
              <a:defRPr i="0" dirty="0">
                <a:solidFill>
                  <a:schemeClr val="tx1"/>
                </a:solidFill>
                <a:latin typeface="+mn-lt"/>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6E0E47EA-42CC-409A-BDD2-89B091245C47}" type="slidenum">
              <a:rPr lang="en-GB"/>
              <a:pPr>
                <a:defRPr/>
              </a:pPr>
              <a:t>‹#›</a:t>
            </a:fld>
            <a:endParaRPr lang="en-GB">
              <a:latin typeface="Times New Roman"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i="0" dirty="0">
                <a:solidFill>
                  <a:schemeClr val="tx1"/>
                </a:solidFill>
                <a:latin typeface="+mn-lt"/>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A00CAF5F-CDC8-4CA0-9D18-0E0BE5298934}" type="slidenum">
              <a:rPr lang="en-GB"/>
              <a:pPr>
                <a:defRPr/>
              </a:pPr>
              <a:t>‹#›</a:t>
            </a:fld>
            <a:endParaRPr lang="en-GB">
              <a:latin typeface="Times New Roman"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p>
        </p:txBody>
      </p:sp>
      <p:sp>
        <p:nvSpPr>
          <p:cNvPr id="3" name="Footer Placeholder 2"/>
          <p:cNvSpPr>
            <a:spLocks noGrp="1"/>
          </p:cNvSpPr>
          <p:nvPr>
            <p:ph type="ftr" sz="quarter" idx="11"/>
          </p:nvPr>
        </p:nvSpPr>
        <p:spPr/>
        <p:txBody>
          <a:bodyPr/>
          <a:lstStyle>
            <a:lvl1pPr>
              <a:defRPr i="0" dirty="0">
                <a:solidFill>
                  <a:schemeClr val="tx1"/>
                </a:solidFill>
                <a:latin typeface="+mn-lt"/>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34D7889C-0F17-451B-BC61-F838DA3F70B1}" type="slidenum">
              <a:rPr lang="en-GB"/>
              <a:pPr>
                <a:defRPr/>
              </a:pPr>
              <a:t>‹#›</a:t>
            </a:fld>
            <a:endParaRPr lang="en-GB">
              <a:latin typeface="Times New Roman"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i="0" dirty="0">
                <a:solidFill>
                  <a:schemeClr val="tx1"/>
                </a:solidFill>
                <a:latin typeface="+mn-l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815D40F5-496F-4F76-A184-8C6DCE82647E}" type="slidenum">
              <a:rPr lang="en-GB"/>
              <a:pPr>
                <a:defRPr/>
              </a:pPr>
              <a:t>‹#›</a:t>
            </a:fld>
            <a:endParaRPr lang="en-GB">
              <a:latin typeface="Times New Roman"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i="0" dirty="0">
                <a:solidFill>
                  <a:schemeClr val="tx1"/>
                </a:solidFill>
                <a:latin typeface="+mn-l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12825810-401F-4145-9D8B-27D7E96FE21A}" type="slidenum">
              <a:rPr lang="en-GB"/>
              <a:pPr>
                <a:defRPr/>
              </a:pPr>
              <a:t>‹#›</a:t>
            </a:fld>
            <a:endParaRPr lang="en-GB">
              <a:latin typeface="Times New Roma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8548"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en-GB"/>
          </a:p>
        </p:txBody>
      </p:sp>
      <p:sp>
        <p:nvSpPr>
          <p:cNvPr id="108549" name="Rectangle 1029"/>
          <p:cNvSpPr>
            <a:spLocks noGrp="1" noChangeArrowheads="1"/>
          </p:cNvSpPr>
          <p:nvPr>
            <p:ph type="ftr" sz="quarter" idx="3"/>
          </p:nvPr>
        </p:nvSpPr>
        <p:spPr bwMode="auto">
          <a:xfrm>
            <a:off x="2667000" y="6248400"/>
            <a:ext cx="381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i="1" dirty="0" smtClean="0">
                <a:solidFill>
                  <a:srgbClr val="339966"/>
                </a:solidFill>
                <a:latin typeface="Book Antiqua" pitchFamily="18" charset="0"/>
                <a:cs typeface="Times New Roman" charset="0"/>
              </a:defRPr>
            </a:lvl1pPr>
          </a:lstStyle>
          <a:p>
            <a:pPr>
              <a:defRPr/>
            </a:pPr>
            <a:r>
              <a:rPr lang="en-GB"/>
              <a:t>Regional and Local Economic Analysis (RELOCE) Lecture slides – Lecture 4a</a:t>
            </a:r>
            <a:r>
              <a:rPr lang="en-GB">
                <a:latin typeface="+mn-lt"/>
              </a:rPr>
              <a:t> </a:t>
            </a:r>
            <a:endParaRPr lang="en-GB">
              <a:latin typeface="+mn-lt"/>
            </a:endParaRPr>
          </a:p>
        </p:txBody>
      </p:sp>
      <p:sp>
        <p:nvSpPr>
          <p:cNvPr id="108550"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3A41F4BB-09AD-4077-8CC0-42AA23F26EE5}" type="slidenum">
              <a:rPr lang="en-GB"/>
              <a:pPr>
                <a:defRPr/>
              </a:pPr>
              <a:t>‹#›</a:t>
            </a:fld>
            <a:endParaRPr lang="en-GB"/>
          </a:p>
        </p:txBody>
      </p:sp>
      <p:pic>
        <p:nvPicPr>
          <p:cNvPr id="1031" name="Picture 1031" descr="C:\WINDOWS\DESKTOP\powerpoint logos\portilogo_big_purple_white_100.gif"/>
          <p:cNvPicPr>
            <a:picLocks noChangeAspect="1" noChangeArrowheads="1"/>
          </p:cNvPicPr>
          <p:nvPr/>
        </p:nvPicPr>
        <p:blipFill>
          <a:blip r:embed="rId13"/>
          <a:srcRect/>
          <a:stretch>
            <a:fillRect/>
          </a:stretch>
        </p:blipFill>
        <p:spPr bwMode="auto">
          <a:xfrm>
            <a:off x="7315200" y="304800"/>
            <a:ext cx="1219200" cy="889000"/>
          </a:xfrm>
          <a:prstGeom prst="rect">
            <a:avLst/>
          </a:prstGeom>
          <a:noFill/>
          <a:ln w="9525">
            <a:noFill/>
            <a:miter lim="800000"/>
            <a:headEnd/>
            <a:tailEnd/>
          </a:ln>
        </p:spPr>
      </p:pic>
      <p:sp>
        <p:nvSpPr>
          <p:cNvPr id="108554" name="Text Box 1034"/>
          <p:cNvSpPr txBox="1">
            <a:spLocks noChangeArrowheads="1"/>
          </p:cNvSpPr>
          <p:nvPr userDrawn="1"/>
        </p:nvSpPr>
        <p:spPr bwMode="auto">
          <a:xfrm>
            <a:off x="1219200" y="533400"/>
            <a:ext cx="5791200" cy="457200"/>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endParaRPr lang="en-US">
              <a:latin typeface="Times New Roman" charset="0"/>
              <a:cs typeface="+mn-cs"/>
            </a:endParaRPr>
          </a:p>
        </p:txBody>
      </p:sp>
      <p:sp>
        <p:nvSpPr>
          <p:cNvPr id="108555" name="Text Box 1035"/>
          <p:cNvSpPr txBox="1">
            <a:spLocks noChangeArrowheads="1"/>
          </p:cNvSpPr>
          <p:nvPr userDrawn="1"/>
        </p:nvSpPr>
        <p:spPr bwMode="auto">
          <a:xfrm>
            <a:off x="838200" y="304800"/>
            <a:ext cx="6096000" cy="493713"/>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r>
              <a:rPr lang="en-GB" sz="2600" b="1" dirty="0">
                <a:solidFill>
                  <a:srgbClr val="660066"/>
                </a:solidFill>
                <a:latin typeface="Arial" charset="0"/>
                <a:cs typeface="+mn-cs"/>
              </a:rPr>
              <a:t>Local &amp; Regional </a:t>
            </a:r>
            <a:r>
              <a:rPr lang="en-GB" sz="2600" b="1" dirty="0">
                <a:solidFill>
                  <a:srgbClr val="660066"/>
                </a:solidFill>
                <a:latin typeface="Arial" charset="0"/>
                <a:cs typeface="+mn-cs"/>
              </a:rPr>
              <a:t>Economics</a:t>
            </a:r>
            <a:endParaRPr lang="en-GB" sz="2600" b="1" dirty="0">
              <a:solidFill>
                <a:srgbClr val="660066"/>
              </a:solidFill>
              <a:latin typeface="Arial" charset="0"/>
              <a:cs typeface="+mn-cs"/>
            </a:endParaRPr>
          </a:p>
        </p:txBody>
      </p:sp>
      <p:sp>
        <p:nvSpPr>
          <p:cNvPr id="108556" name="Line 1036"/>
          <p:cNvSpPr>
            <a:spLocks noChangeShapeType="1"/>
          </p:cNvSpPr>
          <p:nvPr userDrawn="1"/>
        </p:nvSpPr>
        <p:spPr bwMode="auto">
          <a:xfrm>
            <a:off x="1066800" y="762000"/>
            <a:ext cx="5791200" cy="0"/>
          </a:xfrm>
          <a:prstGeom prst="line">
            <a:avLst/>
          </a:prstGeom>
          <a:noFill/>
          <a:ln w="76200" cmpd="tri">
            <a:solidFill>
              <a:srgbClr val="660066"/>
            </a:solidFill>
            <a:round/>
            <a:headEnd type="none" w="sm" len="sm"/>
            <a:tailEnd type="none" w="sm" len="sm"/>
          </a:ln>
          <a:effectLst/>
        </p:spPr>
        <p:txBody>
          <a:bodyPr wrap="none" lIns="92075" tIns="46038" rIns="92075" bIns="46038"/>
          <a:lstStyle/>
          <a:p>
            <a:pPr eaLnBrk="0" hangingPunct="0">
              <a:defRPr/>
            </a:pPr>
            <a:endParaRPr lang="en-US">
              <a:latin typeface="Times New Roman" charset="0"/>
              <a:cs typeface="+mn-cs"/>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l" rtl="0" eaLnBrk="0" fontAlgn="base" hangingPunct="0">
        <a:spcBef>
          <a:spcPct val="0"/>
        </a:spcBef>
        <a:spcAft>
          <a:spcPct val="0"/>
        </a:spcAft>
        <a:defRPr sz="3600" b="1">
          <a:solidFill>
            <a:srgbClr val="630063"/>
          </a:solidFill>
          <a:latin typeface="+mj-lt"/>
          <a:ea typeface="+mj-ea"/>
          <a:cs typeface="+mj-cs"/>
        </a:defRPr>
      </a:lvl1pPr>
      <a:lvl2pPr algn="l" rtl="0" eaLnBrk="0" fontAlgn="base" hangingPunct="0">
        <a:spcBef>
          <a:spcPct val="0"/>
        </a:spcBef>
        <a:spcAft>
          <a:spcPct val="0"/>
        </a:spcAft>
        <a:defRPr sz="3600" b="1">
          <a:solidFill>
            <a:srgbClr val="630063"/>
          </a:solidFill>
          <a:latin typeface="Arial" charset="0"/>
        </a:defRPr>
      </a:lvl2pPr>
      <a:lvl3pPr algn="l" rtl="0" eaLnBrk="0" fontAlgn="base" hangingPunct="0">
        <a:spcBef>
          <a:spcPct val="0"/>
        </a:spcBef>
        <a:spcAft>
          <a:spcPct val="0"/>
        </a:spcAft>
        <a:defRPr sz="3600" b="1">
          <a:solidFill>
            <a:srgbClr val="630063"/>
          </a:solidFill>
          <a:latin typeface="Arial" charset="0"/>
        </a:defRPr>
      </a:lvl3pPr>
      <a:lvl4pPr algn="l" rtl="0" eaLnBrk="0" fontAlgn="base" hangingPunct="0">
        <a:spcBef>
          <a:spcPct val="0"/>
        </a:spcBef>
        <a:spcAft>
          <a:spcPct val="0"/>
        </a:spcAft>
        <a:defRPr sz="3600" b="1">
          <a:solidFill>
            <a:srgbClr val="630063"/>
          </a:solidFill>
          <a:latin typeface="Arial" charset="0"/>
        </a:defRPr>
      </a:lvl4pPr>
      <a:lvl5pPr algn="l" rtl="0" eaLnBrk="0" fontAlgn="base" hangingPunct="0">
        <a:spcBef>
          <a:spcPct val="0"/>
        </a:spcBef>
        <a:spcAft>
          <a:spcPct val="0"/>
        </a:spcAft>
        <a:defRPr sz="3600" b="1">
          <a:solidFill>
            <a:srgbClr val="630063"/>
          </a:solidFill>
          <a:latin typeface="Arial" charset="0"/>
        </a:defRPr>
      </a:lvl5pPr>
      <a:lvl6pPr marL="457200" algn="l" rtl="0" eaLnBrk="0" fontAlgn="base" hangingPunct="0">
        <a:spcBef>
          <a:spcPct val="0"/>
        </a:spcBef>
        <a:spcAft>
          <a:spcPct val="0"/>
        </a:spcAft>
        <a:defRPr sz="3600" b="1">
          <a:solidFill>
            <a:srgbClr val="630063"/>
          </a:solidFill>
          <a:latin typeface="Arial" charset="0"/>
        </a:defRPr>
      </a:lvl6pPr>
      <a:lvl7pPr marL="914400" algn="l" rtl="0" eaLnBrk="0" fontAlgn="base" hangingPunct="0">
        <a:spcBef>
          <a:spcPct val="0"/>
        </a:spcBef>
        <a:spcAft>
          <a:spcPct val="0"/>
        </a:spcAft>
        <a:defRPr sz="3600" b="1">
          <a:solidFill>
            <a:srgbClr val="630063"/>
          </a:solidFill>
          <a:latin typeface="Arial" charset="0"/>
        </a:defRPr>
      </a:lvl7pPr>
      <a:lvl8pPr marL="1371600" algn="l" rtl="0" eaLnBrk="0" fontAlgn="base" hangingPunct="0">
        <a:spcBef>
          <a:spcPct val="0"/>
        </a:spcBef>
        <a:spcAft>
          <a:spcPct val="0"/>
        </a:spcAft>
        <a:defRPr sz="3600" b="1">
          <a:solidFill>
            <a:srgbClr val="630063"/>
          </a:solidFill>
          <a:latin typeface="Arial" charset="0"/>
        </a:defRPr>
      </a:lvl8pPr>
      <a:lvl9pPr marL="1828800" algn="l" rtl="0" eaLnBrk="0" fontAlgn="base" hangingPunct="0">
        <a:spcBef>
          <a:spcPct val="0"/>
        </a:spcBef>
        <a:spcAft>
          <a:spcPct val="0"/>
        </a:spcAft>
        <a:defRPr sz="3600" b="1">
          <a:solidFill>
            <a:srgbClr val="630063"/>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n"/>
        <a:defRPr sz="3200">
          <a:solidFill>
            <a:srgbClr val="630063"/>
          </a:solidFill>
          <a:latin typeface="+mn-lt"/>
          <a:ea typeface="+mn-ea"/>
          <a:cs typeface="+mn-cs"/>
        </a:defRPr>
      </a:lvl1pPr>
      <a:lvl2pPr marL="742950" indent="-285750" algn="l" rtl="0" eaLnBrk="0" fontAlgn="base" hangingPunct="0">
        <a:spcBef>
          <a:spcPct val="20000"/>
        </a:spcBef>
        <a:spcAft>
          <a:spcPct val="0"/>
        </a:spcAft>
        <a:buSzPct val="90000"/>
        <a:buFont typeface="Wingdings" pitchFamily="2" charset="2"/>
        <a:buChar char="n"/>
        <a:defRPr sz="2800">
          <a:solidFill>
            <a:srgbClr val="630063"/>
          </a:solidFill>
          <a:latin typeface="+mn-lt"/>
        </a:defRPr>
      </a:lvl2pPr>
      <a:lvl3pPr marL="1143000" indent="-228600" algn="l" rtl="0" eaLnBrk="0" fontAlgn="base" hangingPunct="0">
        <a:spcBef>
          <a:spcPct val="20000"/>
        </a:spcBef>
        <a:spcAft>
          <a:spcPct val="0"/>
        </a:spcAft>
        <a:buSzPct val="80000"/>
        <a:buFont typeface="Wingdings" pitchFamily="2" charset="2"/>
        <a:buChar char="n"/>
        <a:defRPr sz="2400">
          <a:solidFill>
            <a:srgbClr val="630063"/>
          </a:solidFill>
          <a:latin typeface="+mn-lt"/>
        </a:defRPr>
      </a:lvl3pPr>
      <a:lvl4pPr marL="1600200" indent="-228600" algn="l" rtl="0" eaLnBrk="0" fontAlgn="base" hangingPunct="0">
        <a:spcBef>
          <a:spcPct val="20000"/>
        </a:spcBef>
        <a:spcAft>
          <a:spcPct val="0"/>
        </a:spcAft>
        <a:buSzPct val="70000"/>
        <a:buFont typeface="Wingdings" pitchFamily="2" charset="2"/>
        <a:buChar char="n"/>
        <a:defRPr sz="2000">
          <a:solidFill>
            <a:srgbClr val="630063"/>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4"/>
          <p:cNvSpPr>
            <a:spLocks noGrp="1"/>
          </p:cNvSpPr>
          <p:nvPr>
            <p:ph type="ftr" sz="quarter" idx="12"/>
          </p:nvPr>
        </p:nvSpPr>
        <p:spPr>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sp>
        <p:nvSpPr>
          <p:cNvPr id="7" name="Slide Number Placeholder 5"/>
          <p:cNvSpPr>
            <a:spLocks noGrp="1"/>
          </p:cNvSpPr>
          <p:nvPr>
            <p:ph type="sldNum" sz="quarter" idx="11"/>
          </p:nvPr>
        </p:nvSpPr>
        <p:spPr/>
        <p:txBody>
          <a:bodyPr/>
          <a:lstStyle/>
          <a:p>
            <a:pPr>
              <a:defRPr/>
            </a:pPr>
            <a:fld id="{45FEEEA3-85EA-4CED-8963-39396EAE10F0}" type="slidenum">
              <a:rPr lang="en-GB"/>
              <a:pPr>
                <a:defRPr/>
              </a:pPr>
              <a:t>1</a:t>
            </a:fld>
            <a:endParaRPr lang="en-GB" dirty="0">
              <a:latin typeface="Times New Roman" charset="0"/>
            </a:endParaRPr>
          </a:p>
        </p:txBody>
      </p:sp>
      <p:sp>
        <p:nvSpPr>
          <p:cNvPr id="15363" name="Rectangle 1026"/>
          <p:cNvSpPr>
            <a:spLocks noGrp="1" noChangeArrowheads="1"/>
          </p:cNvSpPr>
          <p:nvPr>
            <p:ph type="title"/>
          </p:nvPr>
        </p:nvSpPr>
        <p:spPr>
          <a:xfrm>
            <a:off x="762000" y="1066800"/>
            <a:ext cx="7772400" cy="838200"/>
          </a:xfrm>
        </p:spPr>
        <p:txBody>
          <a:bodyPr/>
          <a:lstStyle/>
          <a:p>
            <a:pPr algn="ctr"/>
            <a:r>
              <a:rPr lang="en-GB" b="0" smtClean="0">
                <a:solidFill>
                  <a:srgbClr val="FF0066"/>
                </a:solidFill>
              </a:rPr>
              <a:t>Industrial Location Theory</a:t>
            </a:r>
          </a:p>
        </p:txBody>
      </p:sp>
      <p:pic>
        <p:nvPicPr>
          <p:cNvPr id="15364" name="Picture 1028" descr="D:\Consultancy old\hep\IOF2004\Printer\Pictures\page30.JPG"/>
          <p:cNvPicPr>
            <a:picLocks noChangeAspect="1" noChangeArrowheads="1"/>
          </p:cNvPicPr>
          <p:nvPr/>
        </p:nvPicPr>
        <p:blipFill>
          <a:blip r:embed="rId3"/>
          <a:srcRect/>
          <a:stretch>
            <a:fillRect/>
          </a:stretch>
        </p:blipFill>
        <p:spPr bwMode="auto">
          <a:xfrm>
            <a:off x="1905000" y="1905000"/>
            <a:ext cx="5454650" cy="3505200"/>
          </a:xfrm>
          <a:prstGeom prst="rect">
            <a:avLst/>
          </a:prstGeom>
          <a:noFill/>
          <a:ln w="9525">
            <a:noFill/>
            <a:miter lim="800000"/>
            <a:headEnd/>
            <a:tailEnd/>
          </a:ln>
        </p:spPr>
      </p:pic>
      <p:sp>
        <p:nvSpPr>
          <p:cNvPr id="15365" name="Text Box 1029"/>
          <p:cNvSpPr txBox="1">
            <a:spLocks noChangeArrowheads="1"/>
          </p:cNvSpPr>
          <p:nvPr/>
        </p:nvSpPr>
        <p:spPr bwMode="auto">
          <a:xfrm>
            <a:off x="1000125" y="5600700"/>
            <a:ext cx="7167563" cy="647700"/>
          </a:xfrm>
          <a:prstGeom prst="rect">
            <a:avLst/>
          </a:prstGeom>
          <a:noFill/>
          <a:ln w="38100">
            <a:noFill/>
            <a:miter lim="800000"/>
            <a:headEnd type="none" w="sm" len="sm"/>
            <a:tailEnd type="none" w="lg" len="med"/>
          </a:ln>
        </p:spPr>
        <p:txBody>
          <a:bodyPr lIns="92075" tIns="46038" rIns="92075" bIns="46038">
            <a:spAutoFit/>
          </a:bodyPr>
          <a:lstStyle/>
          <a:p>
            <a:pPr algn="ctr" eaLnBrk="0" hangingPunct="0"/>
            <a:r>
              <a:rPr lang="en-GB" sz="1800" b="1">
                <a:latin typeface="Arial" charset="0"/>
              </a:rPr>
              <a:t>Reading ad material based on: Urban and Regional Economics, McCann, (2001),Chapters 1 &amp;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B79E16BB-6FAA-49EC-B094-8D3630DB7F92}" type="slidenum">
              <a:rPr lang="en-GB"/>
              <a:pPr>
                <a:defRPr/>
              </a:pPr>
              <a:t>10</a:t>
            </a:fld>
            <a:endParaRPr lang="en-GB">
              <a:latin typeface="Times New Roman" charset="0"/>
            </a:endParaRPr>
          </a:p>
        </p:txBody>
      </p:sp>
      <p:sp>
        <p:nvSpPr>
          <p:cNvPr id="90114" name="Rectangle 6"/>
          <p:cNvSpPr>
            <a:spLocks noChangeArrowheads="1"/>
          </p:cNvSpPr>
          <p:nvPr/>
        </p:nvSpPr>
        <p:spPr bwMode="auto">
          <a:xfrm>
            <a:off x="152400" y="1752600"/>
            <a:ext cx="3133725" cy="2555875"/>
          </a:xfrm>
          <a:prstGeom prst="rect">
            <a:avLst/>
          </a:prstGeom>
          <a:noFill/>
          <a:ln w="38100">
            <a:noFill/>
            <a:miter lim="800000"/>
            <a:headEnd type="none" w="sm" len="sm"/>
            <a:tailEnd type="none" w="lg" len="med"/>
          </a:ln>
        </p:spPr>
        <p:txBody>
          <a:bodyPr lIns="92075" tIns="46038" rIns="92075" bIns="46038">
            <a:spAutoFit/>
          </a:bodyPr>
          <a:lstStyle/>
          <a:p>
            <a:pPr eaLnBrk="0" hangingPunct="0">
              <a:spcBef>
                <a:spcPct val="50000"/>
              </a:spcBef>
              <a:buFont typeface="Wingdings" pitchFamily="2" charset="2"/>
              <a:buChar char="n"/>
            </a:pPr>
            <a:r>
              <a:rPr lang="en-GB" sz="1600" b="1">
                <a:solidFill>
                  <a:srgbClr val="002060"/>
                </a:solidFill>
                <a:latin typeface="Arial" charset="0"/>
              </a:rPr>
              <a:t>Predicts that input substitution will take place</a:t>
            </a:r>
          </a:p>
          <a:p>
            <a:pPr eaLnBrk="0" hangingPunct="0">
              <a:spcBef>
                <a:spcPct val="50000"/>
              </a:spcBef>
              <a:buFont typeface="Wingdings" pitchFamily="2" charset="2"/>
              <a:buChar char="n"/>
            </a:pPr>
            <a:r>
              <a:rPr lang="en-GB" sz="1600" b="1">
                <a:solidFill>
                  <a:srgbClr val="002060"/>
                </a:solidFill>
                <a:latin typeface="Arial" charset="0"/>
              </a:rPr>
              <a:t>The model also looks at returns to scale</a:t>
            </a:r>
          </a:p>
          <a:p>
            <a:pPr eaLnBrk="0" hangingPunct="0">
              <a:spcBef>
                <a:spcPct val="50000"/>
              </a:spcBef>
              <a:buFont typeface="Wingdings" pitchFamily="2" charset="2"/>
              <a:buChar char="n"/>
            </a:pPr>
            <a:r>
              <a:rPr lang="en-GB" sz="1600" b="1">
                <a:solidFill>
                  <a:srgbClr val="002060"/>
                </a:solidFill>
                <a:latin typeface="Arial" charset="0"/>
              </a:rPr>
              <a:t>Problems: market price plays no part; transport costs only small percent of total costs – solution look at total logistics costs</a:t>
            </a:r>
          </a:p>
        </p:txBody>
      </p:sp>
      <p:sp>
        <p:nvSpPr>
          <p:cNvPr id="90115" name="Footer Placeholder 4"/>
          <p:cNvSpPr>
            <a:spLocks noGrp="1"/>
          </p:cNvSpPr>
          <p:nvPr>
            <p:ph type="ftr" sz="quarter" idx="12"/>
          </p:nvPr>
        </p:nvSpPr>
        <p:spPr>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pic>
        <p:nvPicPr>
          <p:cNvPr id="90116" name="Picture 6"/>
          <p:cNvPicPr>
            <a:picLocks noChangeAspect="1" noChangeArrowheads="1"/>
          </p:cNvPicPr>
          <p:nvPr/>
        </p:nvPicPr>
        <p:blipFill>
          <a:blip r:embed="rId3"/>
          <a:srcRect l="6480" r="16667"/>
          <a:stretch>
            <a:fillRect/>
          </a:stretch>
        </p:blipFill>
        <p:spPr bwMode="auto">
          <a:xfrm>
            <a:off x="3286125" y="1285875"/>
            <a:ext cx="5072063" cy="471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4B482D3-6FB4-4C20-B973-32061D453B99}" type="slidenum">
              <a:rPr lang="en-GB" smtClean="0"/>
              <a:pPr>
                <a:defRPr/>
              </a:pPr>
              <a:t>11</a:t>
            </a:fld>
            <a:endParaRPr lang="en-GB">
              <a:latin typeface="Times New Roman" charset="0"/>
            </a:endParaRPr>
          </a:p>
        </p:txBody>
      </p:sp>
      <p:pic>
        <p:nvPicPr>
          <p:cNvPr id="92162" name="Picture 3"/>
          <p:cNvPicPr>
            <a:picLocks noChangeAspect="1" noChangeArrowheads="1"/>
          </p:cNvPicPr>
          <p:nvPr/>
        </p:nvPicPr>
        <p:blipFill>
          <a:blip r:embed="rId3"/>
          <a:srcRect l="18794" r="15224" b="9444"/>
          <a:stretch>
            <a:fillRect/>
          </a:stretch>
        </p:blipFill>
        <p:spPr bwMode="auto">
          <a:xfrm>
            <a:off x="1714500" y="1366838"/>
            <a:ext cx="5643563" cy="4705350"/>
          </a:xfrm>
          <a:prstGeom prst="rect">
            <a:avLst/>
          </a:prstGeom>
          <a:noFill/>
          <a:ln w="9525">
            <a:noFill/>
            <a:miter lim="800000"/>
            <a:headEnd/>
            <a:tailEnd/>
          </a:ln>
        </p:spPr>
      </p:pic>
      <p:sp>
        <p:nvSpPr>
          <p:cNvPr id="92163"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4a</a:t>
            </a:r>
            <a:r>
              <a:rPr lang="en-GB" smtClean="0">
                <a:cs typeface="Times New Roman" pitchFamily="18"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BA4E06A4-5E64-4117-833E-6C67A86BF7BD}" type="slidenum">
              <a:rPr lang="en-GB"/>
              <a:pPr>
                <a:defRPr/>
              </a:pPr>
              <a:t>12</a:t>
            </a:fld>
            <a:endParaRPr lang="en-GB">
              <a:latin typeface="Times New Roman" charset="0"/>
            </a:endParaRPr>
          </a:p>
        </p:txBody>
      </p:sp>
      <p:sp>
        <p:nvSpPr>
          <p:cNvPr id="94210" name="Rectangle 3"/>
          <p:cNvSpPr>
            <a:spLocks noGrp="1" noChangeArrowheads="1"/>
          </p:cNvSpPr>
          <p:nvPr>
            <p:ph type="body" idx="1"/>
          </p:nvPr>
        </p:nvSpPr>
        <p:spPr>
          <a:xfrm>
            <a:off x="228600" y="1143000"/>
            <a:ext cx="2895600" cy="4953000"/>
          </a:xfrm>
        </p:spPr>
        <p:txBody>
          <a:bodyPr/>
          <a:lstStyle/>
          <a:p>
            <a:pPr algn="ctr">
              <a:buFont typeface="Wingdings" pitchFamily="2" charset="2"/>
              <a:buNone/>
            </a:pPr>
            <a:r>
              <a:rPr lang="en-GB" sz="2800" b="1" smtClean="0">
                <a:solidFill>
                  <a:srgbClr val="002060"/>
                </a:solidFill>
              </a:rPr>
              <a:t>Spatial monopoly model </a:t>
            </a:r>
          </a:p>
          <a:p>
            <a:r>
              <a:rPr lang="en-GB" sz="2000" b="1" smtClean="0">
                <a:solidFill>
                  <a:srgbClr val="002060"/>
                </a:solidFill>
              </a:rPr>
              <a:t>Space can confer monopoly power on firms</a:t>
            </a:r>
          </a:p>
          <a:p>
            <a:r>
              <a:rPr lang="en-GB" sz="2000" b="1" smtClean="0">
                <a:solidFill>
                  <a:srgbClr val="002060"/>
                </a:solidFill>
              </a:rPr>
              <a:t>The lower transport and production cost are, the wider the monopoly area. </a:t>
            </a:r>
          </a:p>
          <a:p>
            <a:r>
              <a:rPr lang="en-GB" sz="2000" b="1" smtClean="0">
                <a:solidFill>
                  <a:srgbClr val="002060"/>
                </a:solidFill>
              </a:rPr>
              <a:t>What if the firms move see Hotelling location game</a:t>
            </a:r>
          </a:p>
          <a:p>
            <a:endParaRPr lang="en-GB" sz="2000" b="1" smtClean="0"/>
          </a:p>
        </p:txBody>
      </p:sp>
      <p:pic>
        <p:nvPicPr>
          <p:cNvPr id="94211" name="Picture 4"/>
          <p:cNvPicPr>
            <a:picLocks noChangeAspect="1" noChangeArrowheads="1"/>
          </p:cNvPicPr>
          <p:nvPr/>
        </p:nvPicPr>
        <p:blipFill>
          <a:blip r:embed="rId3"/>
          <a:srcRect/>
          <a:stretch>
            <a:fillRect/>
          </a:stretch>
        </p:blipFill>
        <p:spPr bwMode="auto">
          <a:xfrm>
            <a:off x="3124200" y="1328738"/>
            <a:ext cx="5476875" cy="4881562"/>
          </a:xfrm>
          <a:prstGeom prst="rect">
            <a:avLst/>
          </a:prstGeom>
          <a:noFill/>
          <a:ln w="38100">
            <a:noFill/>
            <a:miter lim="800000"/>
            <a:headEnd type="none" w="sm" len="sm"/>
            <a:tailEnd type="none" w="lg" len="med"/>
          </a:ln>
        </p:spPr>
      </p:pic>
      <p:sp>
        <p:nvSpPr>
          <p:cNvPr id="94212" name="Footer Placeholder 4"/>
          <p:cNvSpPr>
            <a:spLocks noGrp="1"/>
          </p:cNvSpPr>
          <p:nvPr>
            <p:ph type="ftr" sz="quarter" idx="12"/>
          </p:nvPr>
        </p:nvSpPr>
        <p:spPr>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1"/>
          </p:nvPr>
        </p:nvSpPr>
        <p:spPr/>
        <p:txBody>
          <a:bodyPr/>
          <a:lstStyle/>
          <a:p>
            <a:pPr>
              <a:defRPr/>
            </a:pPr>
            <a:fld id="{65CDE878-3945-47F5-BBA4-758BAB87E405}" type="slidenum">
              <a:rPr lang="en-GB"/>
              <a:pPr>
                <a:defRPr/>
              </a:pPr>
              <a:t>13</a:t>
            </a:fld>
            <a:endParaRPr lang="en-GB">
              <a:latin typeface="Times New Roman" charset="0"/>
            </a:endParaRPr>
          </a:p>
        </p:txBody>
      </p:sp>
      <p:grpSp>
        <p:nvGrpSpPr>
          <p:cNvPr id="121898" name="Group 42"/>
          <p:cNvGrpSpPr>
            <a:grpSpLocks/>
          </p:cNvGrpSpPr>
          <p:nvPr/>
        </p:nvGrpSpPr>
        <p:grpSpPr bwMode="auto">
          <a:xfrm>
            <a:off x="304800" y="914400"/>
            <a:ext cx="8312150" cy="4816475"/>
            <a:chOff x="192" y="576"/>
            <a:chExt cx="5236" cy="3034"/>
          </a:xfrm>
        </p:grpSpPr>
        <p:sp>
          <p:nvSpPr>
            <p:cNvPr id="96282" name="Line 19"/>
            <p:cNvSpPr>
              <a:spLocks noChangeShapeType="1"/>
            </p:cNvSpPr>
            <p:nvPr/>
          </p:nvSpPr>
          <p:spPr bwMode="auto">
            <a:xfrm>
              <a:off x="3072" y="1920"/>
              <a:ext cx="0" cy="1344"/>
            </a:xfrm>
            <a:prstGeom prst="line">
              <a:avLst/>
            </a:prstGeom>
            <a:noFill/>
            <a:ln w="25400">
              <a:solidFill>
                <a:schemeClr val="tx1"/>
              </a:solidFill>
              <a:prstDash val="sysDot"/>
              <a:round/>
              <a:headEnd type="none" w="sm" len="sm"/>
              <a:tailEnd type="none" w="lg" len="med"/>
            </a:ln>
          </p:spPr>
          <p:txBody>
            <a:bodyPr wrap="none" lIns="92075" tIns="46038" rIns="92075" bIns="46038"/>
            <a:lstStyle/>
            <a:p>
              <a:endParaRPr lang="en-US"/>
            </a:p>
          </p:txBody>
        </p:sp>
        <p:grpSp>
          <p:nvGrpSpPr>
            <p:cNvPr id="96283" name="Group 39"/>
            <p:cNvGrpSpPr>
              <a:grpSpLocks/>
            </p:cNvGrpSpPr>
            <p:nvPr/>
          </p:nvGrpSpPr>
          <p:grpSpPr bwMode="auto">
            <a:xfrm>
              <a:off x="192" y="576"/>
              <a:ext cx="5236" cy="3034"/>
              <a:chOff x="192" y="576"/>
              <a:chExt cx="5236" cy="3034"/>
            </a:xfrm>
          </p:grpSpPr>
          <p:sp>
            <p:nvSpPr>
              <p:cNvPr id="96284" name="Line 4"/>
              <p:cNvSpPr>
                <a:spLocks noChangeShapeType="1"/>
              </p:cNvSpPr>
              <p:nvPr/>
            </p:nvSpPr>
            <p:spPr bwMode="auto">
              <a:xfrm>
                <a:off x="768" y="3264"/>
                <a:ext cx="4560" cy="0"/>
              </a:xfrm>
              <a:prstGeom prst="line">
                <a:avLst/>
              </a:prstGeom>
              <a:noFill/>
              <a:ln w="38100">
                <a:solidFill>
                  <a:schemeClr val="tx1"/>
                </a:solidFill>
                <a:round/>
                <a:headEnd type="none" w="sm" len="sm"/>
                <a:tailEnd type="none" w="lg" len="med"/>
              </a:ln>
            </p:spPr>
            <p:txBody>
              <a:bodyPr wrap="none" lIns="92075" tIns="46038" rIns="92075" bIns="46038"/>
              <a:lstStyle/>
              <a:p>
                <a:endParaRPr lang="en-US"/>
              </a:p>
            </p:txBody>
          </p:sp>
          <p:sp>
            <p:nvSpPr>
              <p:cNvPr id="96285" name="Line 5"/>
              <p:cNvSpPr>
                <a:spLocks noChangeShapeType="1"/>
              </p:cNvSpPr>
              <p:nvPr/>
            </p:nvSpPr>
            <p:spPr bwMode="auto">
              <a:xfrm flipV="1">
                <a:off x="768" y="816"/>
                <a:ext cx="0" cy="2448"/>
              </a:xfrm>
              <a:prstGeom prst="line">
                <a:avLst/>
              </a:prstGeom>
              <a:noFill/>
              <a:ln w="38100">
                <a:solidFill>
                  <a:schemeClr val="tx1"/>
                </a:solidFill>
                <a:round/>
                <a:headEnd type="none" w="sm" len="sm"/>
                <a:tailEnd type="none" w="lg" len="med"/>
              </a:ln>
            </p:spPr>
            <p:txBody>
              <a:bodyPr wrap="none" lIns="92075" tIns="46038" rIns="92075" bIns="46038"/>
              <a:lstStyle/>
              <a:p>
                <a:endParaRPr lang="en-US"/>
              </a:p>
            </p:txBody>
          </p:sp>
          <p:sp>
            <p:nvSpPr>
              <p:cNvPr id="96286" name="Line 6"/>
              <p:cNvSpPr>
                <a:spLocks noChangeShapeType="1"/>
              </p:cNvSpPr>
              <p:nvPr/>
            </p:nvSpPr>
            <p:spPr bwMode="auto">
              <a:xfrm flipV="1">
                <a:off x="5328" y="816"/>
                <a:ext cx="0" cy="2448"/>
              </a:xfrm>
              <a:prstGeom prst="line">
                <a:avLst/>
              </a:prstGeom>
              <a:noFill/>
              <a:ln w="38100">
                <a:solidFill>
                  <a:schemeClr val="tx1"/>
                </a:solidFill>
                <a:round/>
                <a:headEnd type="none" w="sm" len="sm"/>
                <a:tailEnd type="none" w="lg" len="med"/>
              </a:ln>
            </p:spPr>
            <p:txBody>
              <a:bodyPr wrap="none" lIns="92075" tIns="46038" rIns="92075" bIns="46038"/>
              <a:lstStyle/>
              <a:p>
                <a:endParaRPr lang="en-US"/>
              </a:p>
            </p:txBody>
          </p:sp>
          <p:sp>
            <p:nvSpPr>
              <p:cNvPr id="96287" name="Text Box 7"/>
              <p:cNvSpPr txBox="1">
                <a:spLocks noChangeArrowheads="1"/>
              </p:cNvSpPr>
              <p:nvPr/>
            </p:nvSpPr>
            <p:spPr bwMode="auto">
              <a:xfrm>
                <a:off x="192" y="576"/>
                <a:ext cx="714" cy="212"/>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600">
                    <a:latin typeface="Arial" charset="0"/>
                  </a:rPr>
                  <a:t>Price/ cost</a:t>
                </a:r>
              </a:p>
            </p:txBody>
          </p:sp>
          <p:sp>
            <p:nvSpPr>
              <p:cNvPr id="96288" name="Text Box 8"/>
              <p:cNvSpPr txBox="1">
                <a:spLocks noChangeArrowheads="1"/>
              </p:cNvSpPr>
              <p:nvPr/>
            </p:nvSpPr>
            <p:spPr bwMode="auto">
              <a:xfrm>
                <a:off x="662" y="3335"/>
                <a:ext cx="228" cy="231"/>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800">
                    <a:latin typeface="Arial" charset="0"/>
                  </a:rPr>
                  <a:t>O</a:t>
                </a:r>
              </a:p>
            </p:txBody>
          </p:sp>
          <p:sp>
            <p:nvSpPr>
              <p:cNvPr id="96289" name="Text Box 9"/>
              <p:cNvSpPr txBox="1">
                <a:spLocks noChangeArrowheads="1"/>
              </p:cNvSpPr>
              <p:nvPr/>
            </p:nvSpPr>
            <p:spPr bwMode="auto">
              <a:xfrm>
                <a:off x="5232" y="3312"/>
                <a:ext cx="196" cy="231"/>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800">
                    <a:latin typeface="Arial" charset="0"/>
                  </a:rPr>
                  <a:t>L</a:t>
                </a:r>
              </a:p>
            </p:txBody>
          </p:sp>
          <p:sp>
            <p:nvSpPr>
              <p:cNvPr id="96290" name="Line 10"/>
              <p:cNvSpPr>
                <a:spLocks noChangeShapeType="1"/>
              </p:cNvSpPr>
              <p:nvPr/>
            </p:nvSpPr>
            <p:spPr bwMode="auto">
              <a:xfrm>
                <a:off x="1776" y="2352"/>
                <a:ext cx="0" cy="912"/>
              </a:xfrm>
              <a:prstGeom prst="line">
                <a:avLst/>
              </a:prstGeom>
              <a:noFill/>
              <a:ln w="38100">
                <a:solidFill>
                  <a:schemeClr val="tx1"/>
                </a:solidFill>
                <a:round/>
                <a:headEnd type="none" w="sm" len="sm"/>
                <a:tailEnd type="none" w="lg" len="med"/>
              </a:ln>
            </p:spPr>
            <p:txBody>
              <a:bodyPr wrap="none" lIns="92075" tIns="46038" rIns="92075" bIns="46038"/>
              <a:lstStyle/>
              <a:p>
                <a:endParaRPr lang="en-US"/>
              </a:p>
            </p:txBody>
          </p:sp>
          <p:sp>
            <p:nvSpPr>
              <p:cNvPr id="96291" name="Line 11"/>
              <p:cNvSpPr>
                <a:spLocks noChangeShapeType="1"/>
              </p:cNvSpPr>
              <p:nvPr/>
            </p:nvSpPr>
            <p:spPr bwMode="auto">
              <a:xfrm>
                <a:off x="4320" y="2352"/>
                <a:ext cx="0" cy="912"/>
              </a:xfrm>
              <a:prstGeom prst="line">
                <a:avLst/>
              </a:prstGeom>
              <a:noFill/>
              <a:ln w="38100">
                <a:solidFill>
                  <a:schemeClr val="tx1"/>
                </a:solidFill>
                <a:round/>
                <a:headEnd type="none" w="sm" len="sm"/>
                <a:tailEnd type="none" w="lg" len="med"/>
              </a:ln>
            </p:spPr>
            <p:txBody>
              <a:bodyPr wrap="none" lIns="92075" tIns="46038" rIns="92075" bIns="46038"/>
              <a:lstStyle/>
              <a:p>
                <a:endParaRPr lang="en-US"/>
              </a:p>
            </p:txBody>
          </p:sp>
          <p:sp>
            <p:nvSpPr>
              <p:cNvPr id="96292" name="Line 12"/>
              <p:cNvSpPr>
                <a:spLocks noChangeShapeType="1"/>
              </p:cNvSpPr>
              <p:nvPr/>
            </p:nvSpPr>
            <p:spPr bwMode="auto">
              <a:xfrm flipV="1">
                <a:off x="1776" y="1680"/>
                <a:ext cx="1824" cy="672"/>
              </a:xfrm>
              <a:prstGeom prst="line">
                <a:avLst/>
              </a:prstGeom>
              <a:noFill/>
              <a:ln w="38100">
                <a:solidFill>
                  <a:schemeClr val="tx1"/>
                </a:solidFill>
                <a:round/>
                <a:headEnd type="none" w="sm" len="sm"/>
                <a:tailEnd type="none" w="lg" len="med"/>
              </a:ln>
            </p:spPr>
            <p:txBody>
              <a:bodyPr wrap="none" lIns="92075" tIns="46038" rIns="92075" bIns="46038"/>
              <a:lstStyle/>
              <a:p>
                <a:endParaRPr lang="en-US"/>
              </a:p>
            </p:txBody>
          </p:sp>
          <p:sp>
            <p:nvSpPr>
              <p:cNvPr id="96293" name="Line 13"/>
              <p:cNvSpPr>
                <a:spLocks noChangeShapeType="1"/>
              </p:cNvSpPr>
              <p:nvPr/>
            </p:nvSpPr>
            <p:spPr bwMode="auto">
              <a:xfrm flipH="1" flipV="1">
                <a:off x="2496" y="1680"/>
                <a:ext cx="1824" cy="672"/>
              </a:xfrm>
              <a:prstGeom prst="line">
                <a:avLst/>
              </a:prstGeom>
              <a:noFill/>
              <a:ln w="38100">
                <a:solidFill>
                  <a:schemeClr val="tx1"/>
                </a:solidFill>
                <a:round/>
                <a:headEnd type="none" w="sm" len="sm"/>
                <a:tailEnd type="none" w="lg" len="med"/>
              </a:ln>
            </p:spPr>
            <p:txBody>
              <a:bodyPr wrap="none" lIns="92075" tIns="46038" rIns="92075" bIns="46038"/>
              <a:lstStyle/>
              <a:p>
                <a:endParaRPr lang="en-US"/>
              </a:p>
            </p:txBody>
          </p:sp>
          <p:sp>
            <p:nvSpPr>
              <p:cNvPr id="96294" name="Line 14"/>
              <p:cNvSpPr>
                <a:spLocks noChangeShapeType="1"/>
              </p:cNvSpPr>
              <p:nvPr/>
            </p:nvSpPr>
            <p:spPr bwMode="auto">
              <a:xfrm rot="10800000" flipH="1" flipV="1">
                <a:off x="768" y="2016"/>
                <a:ext cx="1008" cy="336"/>
              </a:xfrm>
              <a:prstGeom prst="line">
                <a:avLst/>
              </a:prstGeom>
              <a:noFill/>
              <a:ln w="38100">
                <a:solidFill>
                  <a:schemeClr val="tx1"/>
                </a:solidFill>
                <a:round/>
                <a:headEnd type="none" w="sm" len="sm"/>
                <a:tailEnd type="none" w="lg" len="med"/>
              </a:ln>
            </p:spPr>
            <p:txBody>
              <a:bodyPr wrap="none" lIns="92075" tIns="46038" rIns="92075" bIns="46038"/>
              <a:lstStyle/>
              <a:p>
                <a:endParaRPr lang="en-US"/>
              </a:p>
            </p:txBody>
          </p:sp>
          <p:sp>
            <p:nvSpPr>
              <p:cNvPr id="96295" name="Line 15"/>
              <p:cNvSpPr>
                <a:spLocks noChangeShapeType="1"/>
              </p:cNvSpPr>
              <p:nvPr/>
            </p:nvSpPr>
            <p:spPr bwMode="auto">
              <a:xfrm flipV="1">
                <a:off x="4320" y="1968"/>
                <a:ext cx="1008" cy="384"/>
              </a:xfrm>
              <a:prstGeom prst="line">
                <a:avLst/>
              </a:prstGeom>
              <a:noFill/>
              <a:ln w="38100">
                <a:solidFill>
                  <a:schemeClr val="tx1"/>
                </a:solidFill>
                <a:round/>
                <a:headEnd type="none" w="sm" len="sm"/>
                <a:tailEnd type="none" w="lg" len="med"/>
              </a:ln>
            </p:spPr>
            <p:txBody>
              <a:bodyPr wrap="none" lIns="92075" tIns="46038" rIns="92075" bIns="46038"/>
              <a:lstStyle/>
              <a:p>
                <a:endParaRPr lang="en-US"/>
              </a:p>
            </p:txBody>
          </p:sp>
          <p:sp>
            <p:nvSpPr>
              <p:cNvPr id="96296" name="Text Box 16"/>
              <p:cNvSpPr txBox="1">
                <a:spLocks noChangeArrowheads="1"/>
              </p:cNvSpPr>
              <p:nvPr/>
            </p:nvSpPr>
            <p:spPr bwMode="auto">
              <a:xfrm>
                <a:off x="1632" y="3264"/>
                <a:ext cx="212" cy="231"/>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800">
                    <a:latin typeface="Arial" charset="0"/>
                  </a:rPr>
                  <a:t>A</a:t>
                </a:r>
              </a:p>
            </p:txBody>
          </p:sp>
          <p:sp>
            <p:nvSpPr>
              <p:cNvPr id="96297" name="Text Box 18"/>
              <p:cNvSpPr txBox="1">
                <a:spLocks noChangeArrowheads="1"/>
              </p:cNvSpPr>
              <p:nvPr/>
            </p:nvSpPr>
            <p:spPr bwMode="auto">
              <a:xfrm>
                <a:off x="4224" y="3264"/>
                <a:ext cx="212" cy="231"/>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800">
                    <a:latin typeface="Arial" charset="0"/>
                  </a:rPr>
                  <a:t>B</a:t>
                </a:r>
              </a:p>
            </p:txBody>
          </p:sp>
          <p:sp>
            <p:nvSpPr>
              <p:cNvPr id="96298" name="Text Box 20"/>
              <p:cNvSpPr txBox="1">
                <a:spLocks noChangeArrowheads="1"/>
              </p:cNvSpPr>
              <p:nvPr/>
            </p:nvSpPr>
            <p:spPr bwMode="auto">
              <a:xfrm>
                <a:off x="2976" y="3360"/>
                <a:ext cx="212" cy="231"/>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800" i="1">
                    <a:latin typeface="Arial" charset="0"/>
                  </a:rPr>
                  <a:t>X</a:t>
                </a:r>
              </a:p>
            </p:txBody>
          </p:sp>
          <p:sp>
            <p:nvSpPr>
              <p:cNvPr id="96299" name="Line 21"/>
              <p:cNvSpPr>
                <a:spLocks noChangeShapeType="1"/>
              </p:cNvSpPr>
              <p:nvPr/>
            </p:nvSpPr>
            <p:spPr bwMode="auto">
              <a:xfrm>
                <a:off x="1680" y="2400"/>
                <a:ext cx="0" cy="816"/>
              </a:xfrm>
              <a:prstGeom prst="line">
                <a:avLst/>
              </a:prstGeom>
              <a:noFill/>
              <a:ln w="19050">
                <a:solidFill>
                  <a:schemeClr val="tx1"/>
                </a:solidFill>
                <a:round/>
                <a:headEnd type="triangle" w="sm" len="sm"/>
                <a:tailEnd type="triangle" w="sm" len="sm"/>
              </a:ln>
            </p:spPr>
            <p:txBody>
              <a:bodyPr wrap="none" lIns="92075" tIns="46038" rIns="92075" bIns="46038"/>
              <a:lstStyle/>
              <a:p>
                <a:endParaRPr lang="en-US"/>
              </a:p>
            </p:txBody>
          </p:sp>
          <p:sp>
            <p:nvSpPr>
              <p:cNvPr id="96300" name="Text Box 22"/>
              <p:cNvSpPr txBox="1">
                <a:spLocks noChangeArrowheads="1"/>
              </p:cNvSpPr>
              <p:nvPr/>
            </p:nvSpPr>
            <p:spPr bwMode="auto">
              <a:xfrm rot="-5400000">
                <a:off x="1229" y="2755"/>
                <a:ext cx="768" cy="154"/>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000" b="1">
                    <a:latin typeface="Arial" charset="0"/>
                  </a:rPr>
                  <a:t>Production costs</a:t>
                </a:r>
              </a:p>
            </p:txBody>
          </p:sp>
          <p:sp>
            <p:nvSpPr>
              <p:cNvPr id="96301" name="Text Box 23"/>
              <p:cNvSpPr txBox="1">
                <a:spLocks noChangeArrowheads="1"/>
              </p:cNvSpPr>
              <p:nvPr/>
            </p:nvSpPr>
            <p:spPr bwMode="auto">
              <a:xfrm>
                <a:off x="864" y="1872"/>
                <a:ext cx="665" cy="154"/>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000">
                    <a:latin typeface="Arial" charset="0"/>
                  </a:rPr>
                  <a:t>Transport costs</a:t>
                </a:r>
              </a:p>
            </p:txBody>
          </p:sp>
          <p:sp>
            <p:nvSpPr>
              <p:cNvPr id="96302" name="Line 24"/>
              <p:cNvSpPr>
                <a:spLocks noChangeShapeType="1"/>
              </p:cNvSpPr>
              <p:nvPr/>
            </p:nvSpPr>
            <p:spPr bwMode="auto">
              <a:xfrm>
                <a:off x="768" y="3552"/>
                <a:ext cx="2304" cy="0"/>
              </a:xfrm>
              <a:prstGeom prst="line">
                <a:avLst/>
              </a:prstGeom>
              <a:noFill/>
              <a:ln w="19050">
                <a:solidFill>
                  <a:schemeClr val="tx1"/>
                </a:solidFill>
                <a:prstDash val="sysDot"/>
                <a:round/>
                <a:headEnd type="triangle" w="sm" len="sm"/>
                <a:tailEnd type="triangle" w="sm" len="sm"/>
              </a:ln>
            </p:spPr>
            <p:txBody>
              <a:bodyPr wrap="none" lIns="92075" tIns="46038" rIns="92075" bIns="46038"/>
              <a:lstStyle/>
              <a:p>
                <a:endParaRPr lang="en-US"/>
              </a:p>
            </p:txBody>
          </p:sp>
          <p:sp>
            <p:nvSpPr>
              <p:cNvPr id="96303" name="Text Box 25"/>
              <p:cNvSpPr txBox="1">
                <a:spLocks noChangeArrowheads="1"/>
              </p:cNvSpPr>
              <p:nvPr/>
            </p:nvSpPr>
            <p:spPr bwMode="auto">
              <a:xfrm>
                <a:off x="1680" y="3456"/>
                <a:ext cx="832" cy="154"/>
              </a:xfrm>
              <a:prstGeom prst="rect">
                <a:avLst/>
              </a:prstGeom>
              <a:solidFill>
                <a:schemeClr val="bg1"/>
              </a:solidFill>
              <a:ln w="38100">
                <a:noFill/>
                <a:miter lim="800000"/>
                <a:headEnd type="none" w="sm" len="sm"/>
                <a:tailEnd type="none" w="lg" len="med"/>
              </a:ln>
            </p:spPr>
            <p:txBody>
              <a:bodyPr wrap="none" lIns="92075" tIns="46038" rIns="92075" bIns="46038">
                <a:spAutoFit/>
              </a:bodyPr>
              <a:lstStyle/>
              <a:p>
                <a:pPr eaLnBrk="0" hangingPunct="0"/>
                <a:r>
                  <a:rPr lang="en-GB" sz="1000">
                    <a:latin typeface="Arial" charset="0"/>
                  </a:rPr>
                  <a:t>Market of A period 1</a:t>
                </a:r>
              </a:p>
            </p:txBody>
          </p:sp>
          <p:sp>
            <p:nvSpPr>
              <p:cNvPr id="96304" name="Line 26"/>
              <p:cNvSpPr>
                <a:spLocks noChangeShapeType="1"/>
              </p:cNvSpPr>
              <p:nvPr/>
            </p:nvSpPr>
            <p:spPr bwMode="auto">
              <a:xfrm>
                <a:off x="3072" y="3552"/>
                <a:ext cx="2304" cy="0"/>
              </a:xfrm>
              <a:prstGeom prst="line">
                <a:avLst/>
              </a:prstGeom>
              <a:noFill/>
              <a:ln w="19050">
                <a:solidFill>
                  <a:schemeClr val="tx1"/>
                </a:solidFill>
                <a:prstDash val="sysDot"/>
                <a:round/>
                <a:headEnd type="triangle" w="sm" len="sm"/>
                <a:tailEnd type="triangle" w="sm" len="sm"/>
              </a:ln>
            </p:spPr>
            <p:txBody>
              <a:bodyPr wrap="none" lIns="92075" tIns="46038" rIns="92075" bIns="46038"/>
              <a:lstStyle/>
              <a:p>
                <a:endParaRPr lang="en-US"/>
              </a:p>
            </p:txBody>
          </p:sp>
          <p:sp>
            <p:nvSpPr>
              <p:cNvPr id="96305" name="Text Box 27"/>
              <p:cNvSpPr txBox="1">
                <a:spLocks noChangeArrowheads="1"/>
              </p:cNvSpPr>
              <p:nvPr/>
            </p:nvSpPr>
            <p:spPr bwMode="auto">
              <a:xfrm>
                <a:off x="3888" y="3456"/>
                <a:ext cx="832" cy="154"/>
              </a:xfrm>
              <a:prstGeom prst="rect">
                <a:avLst/>
              </a:prstGeom>
              <a:solidFill>
                <a:schemeClr val="bg1"/>
              </a:solidFill>
              <a:ln w="38100">
                <a:noFill/>
                <a:miter lim="800000"/>
                <a:headEnd type="none" w="sm" len="sm"/>
                <a:tailEnd type="none" w="lg" len="med"/>
              </a:ln>
            </p:spPr>
            <p:txBody>
              <a:bodyPr wrap="none" lIns="92075" tIns="46038" rIns="92075" bIns="46038">
                <a:spAutoFit/>
              </a:bodyPr>
              <a:lstStyle/>
              <a:p>
                <a:pPr eaLnBrk="0" hangingPunct="0"/>
                <a:r>
                  <a:rPr lang="en-GB" sz="1000">
                    <a:latin typeface="Arial" charset="0"/>
                  </a:rPr>
                  <a:t>Market of B period 1</a:t>
                </a:r>
              </a:p>
            </p:txBody>
          </p:sp>
        </p:grpSp>
      </p:grpSp>
      <p:grpSp>
        <p:nvGrpSpPr>
          <p:cNvPr id="121896" name="Group 40"/>
          <p:cNvGrpSpPr>
            <a:grpSpLocks/>
          </p:cNvGrpSpPr>
          <p:nvPr/>
        </p:nvGrpSpPr>
        <p:grpSpPr bwMode="auto">
          <a:xfrm>
            <a:off x="1219200" y="1752600"/>
            <a:ext cx="7315200" cy="4283075"/>
            <a:chOff x="768" y="1104"/>
            <a:chExt cx="4608" cy="2698"/>
          </a:xfrm>
        </p:grpSpPr>
        <p:sp>
          <p:nvSpPr>
            <p:cNvPr id="96274" name="Text Box 17"/>
            <p:cNvSpPr txBox="1">
              <a:spLocks noChangeArrowheads="1"/>
            </p:cNvSpPr>
            <p:nvPr/>
          </p:nvSpPr>
          <p:spPr bwMode="auto">
            <a:xfrm>
              <a:off x="4080" y="3264"/>
              <a:ext cx="220" cy="231"/>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800">
                  <a:latin typeface="Arial" charset="0"/>
                </a:rPr>
                <a:t>C</a:t>
              </a:r>
            </a:p>
          </p:txBody>
        </p:sp>
        <p:sp>
          <p:nvSpPr>
            <p:cNvPr id="96275" name="Line 29"/>
            <p:cNvSpPr>
              <a:spLocks noChangeShapeType="1"/>
            </p:cNvSpPr>
            <p:nvPr/>
          </p:nvSpPr>
          <p:spPr bwMode="auto">
            <a:xfrm>
              <a:off x="4176" y="2352"/>
              <a:ext cx="0" cy="912"/>
            </a:xfrm>
            <a:prstGeom prst="line">
              <a:avLst/>
            </a:prstGeom>
            <a:noFill/>
            <a:ln w="38100">
              <a:solidFill>
                <a:srgbClr val="FF0000"/>
              </a:solidFill>
              <a:round/>
              <a:headEnd type="none" w="sm" len="sm"/>
              <a:tailEnd type="none" w="lg" len="med"/>
            </a:ln>
          </p:spPr>
          <p:txBody>
            <a:bodyPr wrap="none" lIns="92075" tIns="46038" rIns="92075" bIns="46038"/>
            <a:lstStyle/>
            <a:p>
              <a:endParaRPr lang="en-US"/>
            </a:p>
          </p:txBody>
        </p:sp>
        <p:sp>
          <p:nvSpPr>
            <p:cNvPr id="96276" name="Line 30"/>
            <p:cNvSpPr>
              <a:spLocks noChangeShapeType="1"/>
            </p:cNvSpPr>
            <p:nvPr/>
          </p:nvSpPr>
          <p:spPr bwMode="auto">
            <a:xfrm flipV="1">
              <a:off x="4176" y="1920"/>
              <a:ext cx="1152" cy="432"/>
            </a:xfrm>
            <a:prstGeom prst="line">
              <a:avLst/>
            </a:prstGeom>
            <a:noFill/>
            <a:ln w="38100">
              <a:solidFill>
                <a:srgbClr val="FF0000"/>
              </a:solidFill>
              <a:round/>
              <a:headEnd type="none" w="sm" len="sm"/>
              <a:tailEnd type="none" w="lg" len="med"/>
            </a:ln>
          </p:spPr>
          <p:txBody>
            <a:bodyPr wrap="none" lIns="92075" tIns="46038" rIns="92075" bIns="46038"/>
            <a:lstStyle/>
            <a:p>
              <a:endParaRPr lang="en-US"/>
            </a:p>
          </p:txBody>
        </p:sp>
        <p:sp>
          <p:nvSpPr>
            <p:cNvPr id="96277" name="Line 31"/>
            <p:cNvSpPr>
              <a:spLocks noChangeShapeType="1"/>
            </p:cNvSpPr>
            <p:nvPr/>
          </p:nvSpPr>
          <p:spPr bwMode="auto">
            <a:xfrm flipH="1" flipV="1">
              <a:off x="768" y="1104"/>
              <a:ext cx="3408" cy="1248"/>
            </a:xfrm>
            <a:prstGeom prst="line">
              <a:avLst/>
            </a:prstGeom>
            <a:noFill/>
            <a:ln w="38100">
              <a:solidFill>
                <a:srgbClr val="FF0000"/>
              </a:solidFill>
              <a:round/>
              <a:headEnd type="none" w="sm" len="sm"/>
              <a:tailEnd type="none" w="lg" len="med"/>
            </a:ln>
          </p:spPr>
          <p:txBody>
            <a:bodyPr wrap="none" lIns="92075" tIns="46038" rIns="92075" bIns="46038"/>
            <a:lstStyle/>
            <a:p>
              <a:endParaRPr lang="en-US"/>
            </a:p>
          </p:txBody>
        </p:sp>
        <p:sp>
          <p:nvSpPr>
            <p:cNvPr id="96278" name="Line 32"/>
            <p:cNvSpPr>
              <a:spLocks noChangeShapeType="1"/>
            </p:cNvSpPr>
            <p:nvPr/>
          </p:nvSpPr>
          <p:spPr bwMode="auto">
            <a:xfrm>
              <a:off x="768" y="3744"/>
              <a:ext cx="3408" cy="0"/>
            </a:xfrm>
            <a:prstGeom prst="line">
              <a:avLst/>
            </a:prstGeom>
            <a:noFill/>
            <a:ln w="19050">
              <a:solidFill>
                <a:srgbClr val="FF0000"/>
              </a:solidFill>
              <a:prstDash val="sysDot"/>
              <a:round/>
              <a:headEnd type="triangle" w="sm" len="sm"/>
              <a:tailEnd type="triangle" w="sm" len="sm"/>
            </a:ln>
          </p:spPr>
          <p:txBody>
            <a:bodyPr wrap="none" lIns="92075" tIns="46038" rIns="92075" bIns="46038"/>
            <a:lstStyle/>
            <a:p>
              <a:endParaRPr lang="en-US"/>
            </a:p>
          </p:txBody>
        </p:sp>
        <p:sp>
          <p:nvSpPr>
            <p:cNvPr id="96279" name="Text Box 33"/>
            <p:cNvSpPr txBox="1">
              <a:spLocks noChangeArrowheads="1"/>
            </p:cNvSpPr>
            <p:nvPr/>
          </p:nvSpPr>
          <p:spPr bwMode="auto">
            <a:xfrm>
              <a:off x="1776" y="3648"/>
              <a:ext cx="832" cy="154"/>
            </a:xfrm>
            <a:prstGeom prst="rect">
              <a:avLst/>
            </a:prstGeom>
            <a:solidFill>
              <a:schemeClr val="bg1"/>
            </a:solidFill>
            <a:ln w="38100">
              <a:noFill/>
              <a:miter lim="800000"/>
              <a:headEnd type="none" w="sm" len="sm"/>
              <a:tailEnd type="none" w="lg" len="med"/>
            </a:ln>
          </p:spPr>
          <p:txBody>
            <a:bodyPr wrap="none" lIns="92075" tIns="46038" rIns="92075" bIns="46038">
              <a:spAutoFit/>
            </a:bodyPr>
            <a:lstStyle/>
            <a:p>
              <a:pPr eaLnBrk="0" hangingPunct="0"/>
              <a:r>
                <a:rPr lang="en-GB" sz="1000">
                  <a:latin typeface="Arial" charset="0"/>
                </a:rPr>
                <a:t>Market of A period 2</a:t>
              </a:r>
            </a:p>
          </p:txBody>
        </p:sp>
        <p:sp>
          <p:nvSpPr>
            <p:cNvPr id="96280" name="Line 34"/>
            <p:cNvSpPr>
              <a:spLocks noChangeShapeType="1"/>
            </p:cNvSpPr>
            <p:nvPr/>
          </p:nvSpPr>
          <p:spPr bwMode="auto">
            <a:xfrm>
              <a:off x="4176" y="3744"/>
              <a:ext cx="1200" cy="0"/>
            </a:xfrm>
            <a:prstGeom prst="line">
              <a:avLst/>
            </a:prstGeom>
            <a:noFill/>
            <a:ln w="19050">
              <a:solidFill>
                <a:srgbClr val="FF0000"/>
              </a:solidFill>
              <a:prstDash val="sysDot"/>
              <a:round/>
              <a:headEnd type="triangle" w="sm" len="sm"/>
              <a:tailEnd type="triangle" w="sm" len="sm"/>
            </a:ln>
          </p:spPr>
          <p:txBody>
            <a:bodyPr wrap="none" lIns="92075" tIns="46038" rIns="92075" bIns="46038"/>
            <a:lstStyle/>
            <a:p>
              <a:endParaRPr lang="en-US"/>
            </a:p>
          </p:txBody>
        </p:sp>
        <p:sp>
          <p:nvSpPr>
            <p:cNvPr id="96281" name="Text Box 35"/>
            <p:cNvSpPr txBox="1">
              <a:spLocks noChangeArrowheads="1"/>
            </p:cNvSpPr>
            <p:nvPr/>
          </p:nvSpPr>
          <p:spPr bwMode="auto">
            <a:xfrm>
              <a:off x="4368" y="3648"/>
              <a:ext cx="832" cy="154"/>
            </a:xfrm>
            <a:prstGeom prst="rect">
              <a:avLst/>
            </a:prstGeom>
            <a:solidFill>
              <a:schemeClr val="bg1"/>
            </a:solidFill>
            <a:ln w="38100">
              <a:noFill/>
              <a:miter lim="800000"/>
              <a:headEnd type="none" w="sm" len="sm"/>
              <a:tailEnd type="none" w="lg" len="med"/>
            </a:ln>
          </p:spPr>
          <p:txBody>
            <a:bodyPr wrap="none" lIns="92075" tIns="46038" rIns="92075" bIns="46038">
              <a:spAutoFit/>
            </a:bodyPr>
            <a:lstStyle/>
            <a:p>
              <a:pPr eaLnBrk="0" hangingPunct="0"/>
              <a:r>
                <a:rPr lang="en-GB" sz="1000">
                  <a:latin typeface="Arial" charset="0"/>
                </a:rPr>
                <a:t>Market of B period 2</a:t>
              </a:r>
            </a:p>
          </p:txBody>
        </p:sp>
      </p:grpSp>
      <p:grpSp>
        <p:nvGrpSpPr>
          <p:cNvPr id="121897" name="Group 41"/>
          <p:cNvGrpSpPr>
            <a:grpSpLocks/>
          </p:cNvGrpSpPr>
          <p:nvPr/>
        </p:nvGrpSpPr>
        <p:grpSpPr bwMode="auto">
          <a:xfrm>
            <a:off x="1219200" y="2362200"/>
            <a:ext cx="7239000" cy="2819400"/>
            <a:chOff x="768" y="1488"/>
            <a:chExt cx="4560" cy="1776"/>
          </a:xfrm>
        </p:grpSpPr>
        <p:sp>
          <p:nvSpPr>
            <p:cNvPr id="96271" name="Line 36"/>
            <p:cNvSpPr>
              <a:spLocks noChangeShapeType="1"/>
            </p:cNvSpPr>
            <p:nvPr/>
          </p:nvSpPr>
          <p:spPr bwMode="auto">
            <a:xfrm>
              <a:off x="3072" y="2352"/>
              <a:ext cx="0" cy="912"/>
            </a:xfrm>
            <a:prstGeom prst="line">
              <a:avLst/>
            </a:prstGeom>
            <a:noFill/>
            <a:ln w="38100">
              <a:solidFill>
                <a:srgbClr val="008000"/>
              </a:solidFill>
              <a:round/>
              <a:headEnd type="none" w="sm" len="sm"/>
              <a:tailEnd type="none" w="lg" len="med"/>
            </a:ln>
          </p:spPr>
          <p:txBody>
            <a:bodyPr wrap="none" lIns="92075" tIns="46038" rIns="92075" bIns="46038"/>
            <a:lstStyle/>
            <a:p>
              <a:endParaRPr lang="en-US"/>
            </a:p>
          </p:txBody>
        </p:sp>
        <p:sp>
          <p:nvSpPr>
            <p:cNvPr id="96272" name="Line 37"/>
            <p:cNvSpPr>
              <a:spLocks noChangeShapeType="1"/>
            </p:cNvSpPr>
            <p:nvPr/>
          </p:nvSpPr>
          <p:spPr bwMode="auto">
            <a:xfrm flipH="1" flipV="1">
              <a:off x="768" y="1488"/>
              <a:ext cx="2304" cy="864"/>
            </a:xfrm>
            <a:prstGeom prst="line">
              <a:avLst/>
            </a:prstGeom>
            <a:noFill/>
            <a:ln w="38100">
              <a:solidFill>
                <a:srgbClr val="008000"/>
              </a:solidFill>
              <a:round/>
              <a:headEnd type="none" w="sm" len="sm"/>
              <a:tailEnd type="none" w="lg" len="med"/>
            </a:ln>
          </p:spPr>
          <p:txBody>
            <a:bodyPr wrap="none" lIns="92075" tIns="46038" rIns="92075" bIns="46038"/>
            <a:lstStyle/>
            <a:p>
              <a:endParaRPr lang="en-US"/>
            </a:p>
          </p:txBody>
        </p:sp>
        <p:sp>
          <p:nvSpPr>
            <p:cNvPr id="96273" name="Line 38"/>
            <p:cNvSpPr>
              <a:spLocks noChangeShapeType="1"/>
            </p:cNvSpPr>
            <p:nvPr/>
          </p:nvSpPr>
          <p:spPr bwMode="auto">
            <a:xfrm flipV="1">
              <a:off x="3072" y="1488"/>
              <a:ext cx="2256" cy="864"/>
            </a:xfrm>
            <a:prstGeom prst="line">
              <a:avLst/>
            </a:prstGeom>
            <a:noFill/>
            <a:ln w="38100">
              <a:solidFill>
                <a:srgbClr val="008000"/>
              </a:solidFill>
              <a:round/>
              <a:headEnd type="none" w="sm" len="sm"/>
              <a:tailEnd type="none" w="lg" len="med"/>
            </a:ln>
          </p:spPr>
          <p:txBody>
            <a:bodyPr wrap="none" lIns="92075" tIns="46038" rIns="92075" bIns="46038"/>
            <a:lstStyle/>
            <a:p>
              <a:endParaRPr lang="en-US"/>
            </a:p>
          </p:txBody>
        </p:sp>
      </p:grpSp>
      <p:sp>
        <p:nvSpPr>
          <p:cNvPr id="96261" name="Text Box 43"/>
          <p:cNvSpPr txBox="1">
            <a:spLocks noChangeArrowheads="1"/>
          </p:cNvSpPr>
          <p:nvPr/>
        </p:nvSpPr>
        <p:spPr bwMode="auto">
          <a:xfrm>
            <a:off x="2590800" y="989013"/>
            <a:ext cx="4395788" cy="457200"/>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b="1">
                <a:latin typeface="Arial" charset="0"/>
              </a:rPr>
              <a:t>The Hotelling Location Game</a:t>
            </a:r>
          </a:p>
        </p:txBody>
      </p:sp>
      <p:sp>
        <p:nvSpPr>
          <p:cNvPr id="96262" name="Footer Placeholder 4"/>
          <p:cNvSpPr>
            <a:spLocks noGrp="1"/>
          </p:cNvSpPr>
          <p:nvPr>
            <p:ph type="ftr" sz="quarter" idx="12"/>
          </p:nvPr>
        </p:nvSpPr>
        <p:spPr>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grpSp>
        <p:nvGrpSpPr>
          <p:cNvPr id="79" name="Group 40"/>
          <p:cNvGrpSpPr>
            <a:grpSpLocks/>
          </p:cNvGrpSpPr>
          <p:nvPr/>
        </p:nvGrpSpPr>
        <p:grpSpPr bwMode="auto">
          <a:xfrm>
            <a:off x="1219200" y="1836738"/>
            <a:ext cx="7239000" cy="4191000"/>
            <a:chOff x="874" y="1162"/>
            <a:chExt cx="4560" cy="2640"/>
          </a:xfrm>
        </p:grpSpPr>
        <p:sp>
          <p:nvSpPr>
            <p:cNvPr id="80" name="Text Box 17"/>
            <p:cNvSpPr txBox="1">
              <a:spLocks noChangeArrowheads="1"/>
            </p:cNvSpPr>
            <p:nvPr/>
          </p:nvSpPr>
          <p:spPr bwMode="auto">
            <a:xfrm>
              <a:off x="4080" y="3264"/>
              <a:ext cx="222" cy="233"/>
            </a:xfrm>
            <a:prstGeom prst="rect">
              <a:avLst/>
            </a:prstGeom>
            <a:noFill/>
            <a:ln w="38100">
              <a:noFill/>
              <a:miter lim="800000"/>
              <a:headEnd type="none" w="sm" len="sm"/>
              <a:tailEnd type="none" w="lg" len="med"/>
            </a:ln>
            <a:effectLst/>
          </p:spPr>
          <p:txBody>
            <a:bodyPr wrap="none" lIns="92075" tIns="46038" rIns="92075" bIns="46038">
              <a:spAutoFit/>
            </a:bodyPr>
            <a:lstStyle/>
            <a:p>
              <a:pPr eaLnBrk="0" hangingPunct="0">
                <a:defRPr/>
              </a:pPr>
              <a:r>
                <a:rPr lang="en-GB" sz="1800" b="1" dirty="0">
                  <a:solidFill>
                    <a:schemeClr val="accent6"/>
                  </a:solidFill>
                  <a:latin typeface="Arial" charset="0"/>
                  <a:cs typeface="+mn-cs"/>
                </a:rPr>
                <a:t>D</a:t>
              </a:r>
              <a:endParaRPr lang="en-GB" sz="1800" b="1" dirty="0">
                <a:solidFill>
                  <a:schemeClr val="accent6"/>
                </a:solidFill>
                <a:latin typeface="Arial" charset="0"/>
                <a:cs typeface="+mn-cs"/>
              </a:endParaRPr>
            </a:p>
          </p:txBody>
        </p:sp>
        <p:sp>
          <p:nvSpPr>
            <p:cNvPr id="81" name="Line 29"/>
            <p:cNvSpPr>
              <a:spLocks noChangeShapeType="1"/>
            </p:cNvSpPr>
            <p:nvPr/>
          </p:nvSpPr>
          <p:spPr bwMode="auto">
            <a:xfrm>
              <a:off x="4176" y="2352"/>
              <a:ext cx="0" cy="912"/>
            </a:xfrm>
            <a:prstGeom prst="line">
              <a:avLst/>
            </a:prstGeom>
            <a:noFill/>
            <a:ln w="38100">
              <a:solidFill>
                <a:schemeClr val="accent6"/>
              </a:solidFill>
              <a:round/>
              <a:headEnd type="none" w="sm" len="sm"/>
              <a:tailEnd type="none" w="lg" len="med"/>
            </a:ln>
            <a:effectLst/>
          </p:spPr>
          <p:txBody>
            <a:bodyPr wrap="none" lIns="92075" tIns="46038" rIns="92075" bIns="46038"/>
            <a:lstStyle/>
            <a:p>
              <a:pPr eaLnBrk="0" hangingPunct="0">
                <a:defRPr/>
              </a:pPr>
              <a:endParaRPr lang="en-US">
                <a:latin typeface="Times New Roman" charset="0"/>
                <a:cs typeface="+mn-cs"/>
              </a:endParaRPr>
            </a:p>
          </p:txBody>
        </p:sp>
        <p:sp>
          <p:nvSpPr>
            <p:cNvPr id="96266" name="Line 30"/>
            <p:cNvSpPr>
              <a:spLocks noChangeShapeType="1"/>
            </p:cNvSpPr>
            <p:nvPr/>
          </p:nvSpPr>
          <p:spPr bwMode="auto">
            <a:xfrm flipV="1">
              <a:off x="4176" y="1877"/>
              <a:ext cx="1258" cy="475"/>
            </a:xfrm>
            <a:prstGeom prst="line">
              <a:avLst/>
            </a:prstGeom>
            <a:noFill/>
            <a:ln w="38100">
              <a:solidFill>
                <a:schemeClr val="accent2"/>
              </a:solidFill>
              <a:round/>
              <a:headEnd type="none" w="sm" len="sm"/>
              <a:tailEnd type="none" w="lg" len="med"/>
            </a:ln>
          </p:spPr>
          <p:txBody>
            <a:bodyPr wrap="none" lIns="92075" tIns="46038" rIns="92075" bIns="46038"/>
            <a:lstStyle/>
            <a:p>
              <a:endParaRPr lang="en-US"/>
            </a:p>
          </p:txBody>
        </p:sp>
        <p:sp>
          <p:nvSpPr>
            <p:cNvPr id="83" name="Line 31"/>
            <p:cNvSpPr>
              <a:spLocks noChangeShapeType="1"/>
            </p:cNvSpPr>
            <p:nvPr/>
          </p:nvSpPr>
          <p:spPr bwMode="auto">
            <a:xfrm flipH="1" flipV="1">
              <a:off x="874" y="1162"/>
              <a:ext cx="3302" cy="1195"/>
            </a:xfrm>
            <a:prstGeom prst="line">
              <a:avLst/>
            </a:prstGeom>
            <a:noFill/>
            <a:ln w="38100">
              <a:solidFill>
                <a:schemeClr val="accent6"/>
              </a:solidFill>
              <a:round/>
              <a:headEnd type="none" w="sm" len="sm"/>
              <a:tailEnd type="none" w="lg" len="med"/>
            </a:ln>
            <a:effectLst/>
          </p:spPr>
          <p:txBody>
            <a:bodyPr wrap="none" lIns="92075" tIns="46038" rIns="92075" bIns="46038"/>
            <a:lstStyle/>
            <a:p>
              <a:pPr eaLnBrk="0" hangingPunct="0">
                <a:defRPr/>
              </a:pPr>
              <a:endParaRPr lang="en-US">
                <a:latin typeface="Times New Roman" charset="0"/>
                <a:cs typeface="+mn-cs"/>
              </a:endParaRPr>
            </a:p>
          </p:txBody>
        </p:sp>
        <p:sp>
          <p:nvSpPr>
            <p:cNvPr id="96268" name="Text Box 33"/>
            <p:cNvSpPr txBox="1">
              <a:spLocks noChangeArrowheads="1"/>
            </p:cNvSpPr>
            <p:nvPr/>
          </p:nvSpPr>
          <p:spPr bwMode="auto">
            <a:xfrm>
              <a:off x="1776" y="3648"/>
              <a:ext cx="832" cy="154"/>
            </a:xfrm>
            <a:prstGeom prst="rect">
              <a:avLst/>
            </a:prstGeom>
            <a:solidFill>
              <a:schemeClr val="bg1"/>
            </a:solidFill>
            <a:ln w="38100">
              <a:noFill/>
              <a:miter lim="800000"/>
              <a:headEnd type="none" w="sm" len="sm"/>
              <a:tailEnd type="none" w="lg" len="med"/>
            </a:ln>
          </p:spPr>
          <p:txBody>
            <a:bodyPr wrap="none" lIns="92075" tIns="46038" rIns="92075" bIns="46038">
              <a:spAutoFit/>
            </a:bodyPr>
            <a:lstStyle/>
            <a:p>
              <a:pPr eaLnBrk="0" hangingPunct="0"/>
              <a:r>
                <a:rPr lang="en-GB" sz="1000">
                  <a:latin typeface="Arial" charset="0"/>
                </a:rPr>
                <a:t>Market of A period 2</a:t>
              </a:r>
            </a:p>
          </p:txBody>
        </p:sp>
        <p:sp>
          <p:nvSpPr>
            <p:cNvPr id="96269" name="Line 34"/>
            <p:cNvSpPr>
              <a:spLocks noChangeShapeType="1"/>
            </p:cNvSpPr>
            <p:nvPr/>
          </p:nvSpPr>
          <p:spPr bwMode="auto">
            <a:xfrm>
              <a:off x="4176" y="3744"/>
              <a:ext cx="1200" cy="0"/>
            </a:xfrm>
            <a:prstGeom prst="line">
              <a:avLst/>
            </a:prstGeom>
            <a:noFill/>
            <a:ln w="19050">
              <a:solidFill>
                <a:srgbClr val="FF0000"/>
              </a:solidFill>
              <a:prstDash val="sysDot"/>
              <a:round/>
              <a:headEnd type="triangle" w="sm" len="sm"/>
              <a:tailEnd type="triangle" w="sm" len="sm"/>
            </a:ln>
          </p:spPr>
          <p:txBody>
            <a:bodyPr wrap="none" lIns="92075" tIns="46038" rIns="92075" bIns="46038"/>
            <a:lstStyle/>
            <a:p>
              <a:endParaRPr lang="en-US"/>
            </a:p>
          </p:txBody>
        </p:sp>
        <p:sp>
          <p:nvSpPr>
            <p:cNvPr id="96270" name="Text Box 35"/>
            <p:cNvSpPr txBox="1">
              <a:spLocks noChangeArrowheads="1"/>
            </p:cNvSpPr>
            <p:nvPr/>
          </p:nvSpPr>
          <p:spPr bwMode="auto">
            <a:xfrm>
              <a:off x="4368" y="3648"/>
              <a:ext cx="832" cy="154"/>
            </a:xfrm>
            <a:prstGeom prst="rect">
              <a:avLst/>
            </a:prstGeom>
            <a:solidFill>
              <a:schemeClr val="bg1"/>
            </a:solidFill>
            <a:ln w="38100">
              <a:noFill/>
              <a:miter lim="800000"/>
              <a:headEnd type="none" w="sm" len="sm"/>
              <a:tailEnd type="none" w="lg" len="med"/>
            </a:ln>
          </p:spPr>
          <p:txBody>
            <a:bodyPr wrap="none" lIns="92075" tIns="46038" rIns="92075" bIns="46038">
              <a:spAutoFit/>
            </a:bodyPr>
            <a:lstStyle/>
            <a:p>
              <a:pPr eaLnBrk="0" hangingPunct="0"/>
              <a:r>
                <a:rPr lang="en-GB" sz="1000">
                  <a:latin typeface="Arial" charset="0"/>
                </a:rPr>
                <a:t>Market of B period 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1898"/>
                                        </p:tgtEl>
                                        <p:attrNameLst>
                                          <p:attrName>style.visibility</p:attrName>
                                        </p:attrNameLst>
                                      </p:cBhvr>
                                      <p:to>
                                        <p:strVal val="visible"/>
                                      </p:to>
                                    </p:set>
                                    <p:anim calcmode="lin" valueType="num">
                                      <p:cBhvr additive="base">
                                        <p:cTn id="7" dur="500" fill="hold"/>
                                        <p:tgtEl>
                                          <p:spTgt spid="121898"/>
                                        </p:tgtEl>
                                        <p:attrNameLst>
                                          <p:attrName>ppt_x</p:attrName>
                                        </p:attrNameLst>
                                      </p:cBhvr>
                                      <p:tavLst>
                                        <p:tav tm="0">
                                          <p:val>
                                            <p:strVal val="0-#ppt_w/2"/>
                                          </p:val>
                                        </p:tav>
                                        <p:tav tm="100000">
                                          <p:val>
                                            <p:strVal val="#ppt_x"/>
                                          </p:val>
                                        </p:tav>
                                      </p:tavLst>
                                    </p:anim>
                                    <p:anim calcmode="lin" valueType="num">
                                      <p:cBhvr additive="base">
                                        <p:cTn id="8" dur="500" fill="hold"/>
                                        <p:tgtEl>
                                          <p:spTgt spid="1218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1896"/>
                                        </p:tgtEl>
                                        <p:attrNameLst>
                                          <p:attrName>style.visibility</p:attrName>
                                        </p:attrNameLst>
                                      </p:cBhvr>
                                      <p:to>
                                        <p:strVal val="visible"/>
                                      </p:to>
                                    </p:set>
                                    <p:anim calcmode="lin" valueType="num">
                                      <p:cBhvr additive="base">
                                        <p:cTn id="13" dur="500" fill="hold"/>
                                        <p:tgtEl>
                                          <p:spTgt spid="121896"/>
                                        </p:tgtEl>
                                        <p:attrNameLst>
                                          <p:attrName>ppt_x</p:attrName>
                                        </p:attrNameLst>
                                      </p:cBhvr>
                                      <p:tavLst>
                                        <p:tav tm="0">
                                          <p:val>
                                            <p:strVal val="0-#ppt_w/2"/>
                                          </p:val>
                                        </p:tav>
                                        <p:tav tm="100000">
                                          <p:val>
                                            <p:strVal val="#ppt_x"/>
                                          </p:val>
                                        </p:tav>
                                      </p:tavLst>
                                    </p:anim>
                                    <p:anim calcmode="lin" valueType="num">
                                      <p:cBhvr additive="base">
                                        <p:cTn id="14" dur="500" fill="hold"/>
                                        <p:tgtEl>
                                          <p:spTgt spid="1218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500" fill="hold"/>
                                        <p:tgtEl>
                                          <p:spTgt spid="79"/>
                                        </p:tgtEl>
                                        <p:attrNameLst>
                                          <p:attrName>ppt_x</p:attrName>
                                        </p:attrNameLst>
                                      </p:cBhvr>
                                      <p:tavLst>
                                        <p:tav tm="0">
                                          <p:val>
                                            <p:strVal val="#ppt_x"/>
                                          </p:val>
                                        </p:tav>
                                        <p:tav tm="100000">
                                          <p:val>
                                            <p:strVal val="#ppt_x"/>
                                          </p:val>
                                        </p:tav>
                                      </p:tavLst>
                                    </p:anim>
                                    <p:anim calcmode="lin" valueType="num">
                                      <p:cBhvr additive="base">
                                        <p:cTn id="20"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1897"/>
                                        </p:tgtEl>
                                        <p:attrNameLst>
                                          <p:attrName>style.visibility</p:attrName>
                                        </p:attrNameLst>
                                      </p:cBhvr>
                                      <p:to>
                                        <p:strVal val="visible"/>
                                      </p:to>
                                    </p:set>
                                    <p:anim calcmode="lin" valueType="num">
                                      <p:cBhvr additive="base">
                                        <p:cTn id="25" dur="500" fill="hold"/>
                                        <p:tgtEl>
                                          <p:spTgt spid="121897"/>
                                        </p:tgtEl>
                                        <p:attrNameLst>
                                          <p:attrName>ppt_x</p:attrName>
                                        </p:attrNameLst>
                                      </p:cBhvr>
                                      <p:tavLst>
                                        <p:tav tm="0">
                                          <p:val>
                                            <p:strVal val="0-#ppt_w/2"/>
                                          </p:val>
                                        </p:tav>
                                        <p:tav tm="100000">
                                          <p:val>
                                            <p:strVal val="#ppt_x"/>
                                          </p:val>
                                        </p:tav>
                                      </p:tavLst>
                                    </p:anim>
                                    <p:anim calcmode="lin" valueType="num">
                                      <p:cBhvr additive="base">
                                        <p:cTn id="26" dur="500" fill="hold"/>
                                        <p:tgtEl>
                                          <p:spTgt spid="1218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245401C-AF42-4984-B124-865DB34B333C}" type="slidenum">
              <a:rPr lang="en-GB"/>
              <a:pPr>
                <a:defRPr/>
              </a:pPr>
              <a:t>14</a:t>
            </a:fld>
            <a:endParaRPr lang="en-GB"/>
          </a:p>
        </p:txBody>
      </p:sp>
      <p:sp>
        <p:nvSpPr>
          <p:cNvPr id="5" name="Footer Placeholder 4"/>
          <p:cNvSpPr>
            <a:spLocks noGrp="1"/>
          </p:cNvSpPr>
          <p:nvPr>
            <p:ph type="ftr" sz="quarter" idx="12"/>
          </p:nvPr>
        </p:nvSpPr>
        <p:spPr/>
        <p:txBody>
          <a:bodyPr/>
          <a:lstStyle/>
          <a:p>
            <a:pPr>
              <a:defRPr/>
            </a:pPr>
            <a:r>
              <a:rPr lang="en-GB"/>
              <a:t>Regional and Local Economics (RELOCE) </a:t>
            </a:r>
          </a:p>
          <a:p>
            <a:pPr>
              <a:defRPr/>
            </a:pPr>
            <a:r>
              <a:rPr lang="en-GB"/>
              <a:t>Lecture slides – Lecture 4a</a:t>
            </a:r>
            <a:r>
              <a:rPr lang="en-GB">
                <a:latin typeface="+mn-lt"/>
              </a:rPr>
              <a:t> </a:t>
            </a:r>
            <a:endParaRPr lang="en-GB">
              <a:latin typeface="+mn-lt"/>
            </a:endParaRPr>
          </a:p>
        </p:txBody>
      </p:sp>
      <p:grpSp>
        <p:nvGrpSpPr>
          <p:cNvPr id="98307" name="Group 2"/>
          <p:cNvGrpSpPr>
            <a:grpSpLocks/>
          </p:cNvGrpSpPr>
          <p:nvPr/>
        </p:nvGrpSpPr>
        <p:grpSpPr bwMode="auto">
          <a:xfrm>
            <a:off x="952500" y="952500"/>
            <a:ext cx="7262813" cy="5295900"/>
            <a:chOff x="0" y="0"/>
            <a:chExt cx="9374" cy="6869"/>
          </a:xfrm>
        </p:grpSpPr>
        <p:pic>
          <p:nvPicPr>
            <p:cNvPr id="98312" name="Picture 3"/>
            <p:cNvPicPr>
              <a:picLocks noChangeAspect="1" noChangeArrowheads="1"/>
            </p:cNvPicPr>
            <p:nvPr/>
          </p:nvPicPr>
          <p:blipFill>
            <a:blip r:embed="rId3">
              <a:lum contrast="20000"/>
            </a:blip>
            <a:srcRect/>
            <a:stretch>
              <a:fillRect/>
            </a:stretch>
          </p:blipFill>
          <p:spPr bwMode="auto">
            <a:xfrm>
              <a:off x="0" y="0"/>
              <a:ext cx="9374" cy="6869"/>
            </a:xfrm>
            <a:prstGeom prst="rect">
              <a:avLst/>
            </a:prstGeom>
            <a:noFill/>
            <a:ln w="9525">
              <a:noFill/>
              <a:miter lim="800000"/>
              <a:headEnd/>
              <a:tailEnd/>
            </a:ln>
          </p:spPr>
        </p:pic>
        <p:sp>
          <p:nvSpPr>
            <p:cNvPr id="106500" name="Rectangle 4"/>
            <p:cNvSpPr>
              <a:spLocks noChangeArrowheads="1"/>
            </p:cNvSpPr>
            <p:nvPr/>
          </p:nvSpPr>
          <p:spPr bwMode="auto">
            <a:xfrm>
              <a:off x="4680" y="2909"/>
              <a:ext cx="434" cy="210"/>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a:lstStyle/>
            <a:p>
              <a:pPr eaLnBrk="0" hangingPunct="0">
                <a:defRPr/>
              </a:pPr>
              <a:endParaRPr lang="en-US">
                <a:latin typeface="Times New Roman" charset="0"/>
                <a:cs typeface="+mn-cs"/>
              </a:endParaRPr>
            </a:p>
          </p:txBody>
        </p:sp>
        <p:sp>
          <p:nvSpPr>
            <p:cNvPr id="106501" name="Rectangle 5"/>
            <p:cNvSpPr>
              <a:spLocks noChangeArrowheads="1"/>
            </p:cNvSpPr>
            <p:nvPr/>
          </p:nvSpPr>
          <p:spPr bwMode="auto">
            <a:xfrm>
              <a:off x="2024" y="2475"/>
              <a:ext cx="527" cy="284"/>
            </a:xfrm>
            <a:prstGeom prst="rect">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a:lstStyle/>
            <a:p>
              <a:pPr eaLnBrk="0" hangingPunct="0">
                <a:defRPr/>
              </a:pPr>
              <a:endParaRPr lang="en-US">
                <a:latin typeface="Times New Roman" charset="0"/>
                <a:cs typeface="+mn-cs"/>
              </a:endParaRPr>
            </a:p>
          </p:txBody>
        </p:sp>
        <p:sp>
          <p:nvSpPr>
            <p:cNvPr id="106502" name="Rectangle 6"/>
            <p:cNvSpPr>
              <a:spLocks noChangeArrowheads="1"/>
            </p:cNvSpPr>
            <p:nvPr/>
          </p:nvSpPr>
          <p:spPr bwMode="auto">
            <a:xfrm>
              <a:off x="7186" y="2625"/>
              <a:ext cx="525" cy="284"/>
            </a:xfrm>
            <a:prstGeom prst="rect">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a:lstStyle/>
            <a:p>
              <a:pPr eaLnBrk="0" hangingPunct="0">
                <a:defRPr/>
              </a:pPr>
              <a:endParaRPr lang="en-US">
                <a:latin typeface="Times New Roman" charset="0"/>
                <a:cs typeface="+mn-cs"/>
              </a:endParaRPr>
            </a:p>
          </p:txBody>
        </p:sp>
      </p:grpSp>
      <p:sp>
        <p:nvSpPr>
          <p:cNvPr id="98308" name="TextBox 10"/>
          <p:cNvSpPr txBox="1">
            <a:spLocks noChangeArrowheads="1"/>
          </p:cNvSpPr>
          <p:nvPr/>
        </p:nvSpPr>
        <p:spPr bwMode="auto">
          <a:xfrm>
            <a:off x="4214813" y="2055813"/>
            <a:ext cx="835025" cy="460375"/>
          </a:xfrm>
          <a:prstGeom prst="rect">
            <a:avLst/>
          </a:prstGeom>
          <a:noFill/>
          <a:ln w="9525">
            <a:noFill/>
            <a:miter lim="800000"/>
            <a:headEnd/>
            <a:tailEnd/>
          </a:ln>
        </p:spPr>
        <p:txBody>
          <a:bodyPr wrap="none">
            <a:spAutoFit/>
          </a:bodyPr>
          <a:lstStyle/>
          <a:p>
            <a:pPr eaLnBrk="0" hangingPunct="0"/>
            <a:r>
              <a:rPr lang="en-GB">
                <a:latin typeface="Arial" charset="0"/>
              </a:rPr>
              <a:t>Gain</a:t>
            </a:r>
            <a:endParaRPr lang="en-US">
              <a:latin typeface="Arial" charset="0"/>
            </a:endParaRPr>
          </a:p>
        </p:txBody>
      </p:sp>
      <p:sp>
        <p:nvSpPr>
          <p:cNvPr id="98309" name="TextBox 11"/>
          <p:cNvSpPr txBox="1">
            <a:spLocks noChangeArrowheads="1"/>
          </p:cNvSpPr>
          <p:nvPr/>
        </p:nvSpPr>
        <p:spPr bwMode="auto">
          <a:xfrm>
            <a:off x="6286500" y="1976438"/>
            <a:ext cx="835025" cy="461962"/>
          </a:xfrm>
          <a:prstGeom prst="rect">
            <a:avLst/>
          </a:prstGeom>
          <a:noFill/>
          <a:ln w="9525">
            <a:noFill/>
            <a:miter lim="800000"/>
            <a:headEnd/>
            <a:tailEnd/>
          </a:ln>
        </p:spPr>
        <p:txBody>
          <a:bodyPr wrap="none">
            <a:spAutoFit/>
          </a:bodyPr>
          <a:lstStyle/>
          <a:p>
            <a:pPr eaLnBrk="0" hangingPunct="0"/>
            <a:r>
              <a:rPr lang="en-GB">
                <a:latin typeface="Arial" charset="0"/>
              </a:rPr>
              <a:t>Loss</a:t>
            </a:r>
            <a:endParaRPr lang="en-US">
              <a:latin typeface="Arial" charset="0"/>
            </a:endParaRPr>
          </a:p>
        </p:txBody>
      </p:sp>
      <p:cxnSp>
        <p:nvCxnSpPr>
          <p:cNvPr id="98310" name="Straight Arrow Connector 14"/>
          <p:cNvCxnSpPr>
            <a:cxnSpLocks noChangeShapeType="1"/>
            <a:stCxn id="98308" idx="2"/>
          </p:cNvCxnSpPr>
          <p:nvPr/>
        </p:nvCxnSpPr>
        <p:spPr bwMode="auto">
          <a:xfrm rot="5400000">
            <a:off x="4265613" y="2828925"/>
            <a:ext cx="679450" cy="53975"/>
          </a:xfrm>
          <a:prstGeom prst="straightConnector1">
            <a:avLst/>
          </a:prstGeom>
          <a:noFill/>
          <a:ln w="38100" algn="ctr">
            <a:solidFill>
              <a:schemeClr val="tx1"/>
            </a:solidFill>
            <a:round/>
            <a:headEnd type="none" w="sm" len="sm"/>
            <a:tailEnd type="arrow" w="med" len="med"/>
          </a:ln>
        </p:spPr>
      </p:cxnSp>
      <p:cxnSp>
        <p:nvCxnSpPr>
          <p:cNvPr id="98311" name="Straight Arrow Connector 15"/>
          <p:cNvCxnSpPr>
            <a:cxnSpLocks noChangeShapeType="1"/>
          </p:cNvCxnSpPr>
          <p:nvPr/>
        </p:nvCxnSpPr>
        <p:spPr bwMode="auto">
          <a:xfrm rot="5400000">
            <a:off x="6559551" y="2609850"/>
            <a:ext cx="679450" cy="53975"/>
          </a:xfrm>
          <a:prstGeom prst="straightConnector1">
            <a:avLst/>
          </a:prstGeom>
          <a:noFill/>
          <a:ln w="38100" algn="ctr">
            <a:solidFill>
              <a:schemeClr val="tx1"/>
            </a:solidFill>
            <a:round/>
            <a:headEnd type="none" w="sm" len="sm"/>
            <a:tailEnd type="arrow"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785813"/>
            <a:ext cx="7772400" cy="552450"/>
          </a:xfrm>
        </p:spPr>
        <p:txBody>
          <a:bodyPr/>
          <a:lstStyle/>
          <a:p>
            <a:pPr>
              <a:defRPr/>
            </a:pPr>
            <a:r>
              <a:rPr lang="en-GB" sz="1600" dirty="0" err="1" smtClean="0">
                <a:latin typeface="+mn-lt"/>
              </a:rPr>
              <a:t>Hotelling</a:t>
            </a:r>
            <a:r>
              <a:rPr lang="en-GB" sz="1600" dirty="0" smtClean="0">
                <a:latin typeface="+mn-lt"/>
              </a:rPr>
              <a:t> suggests prices will be driven down if firms compete</a:t>
            </a:r>
            <a:endParaRPr lang="en-US" sz="1600" dirty="0">
              <a:latin typeface="+mn-lt"/>
            </a:endParaRPr>
          </a:p>
        </p:txBody>
      </p:sp>
      <p:sp>
        <p:nvSpPr>
          <p:cNvPr id="4" name="Slide Number Placeholder 3"/>
          <p:cNvSpPr>
            <a:spLocks noGrp="1"/>
          </p:cNvSpPr>
          <p:nvPr>
            <p:ph type="sldNum" sz="quarter" idx="11"/>
          </p:nvPr>
        </p:nvSpPr>
        <p:spPr/>
        <p:txBody>
          <a:bodyPr/>
          <a:lstStyle/>
          <a:p>
            <a:pPr>
              <a:defRPr/>
            </a:pPr>
            <a:fld id="{9B715CB2-79FC-4384-BA2F-7412743D0A63}" type="slidenum">
              <a:rPr lang="en-GB"/>
              <a:pPr>
                <a:defRPr/>
              </a:pPr>
              <a:t>15</a:t>
            </a:fld>
            <a:endParaRPr lang="en-GB"/>
          </a:p>
        </p:txBody>
      </p:sp>
      <p:sp>
        <p:nvSpPr>
          <p:cNvPr id="5" name="Footer Placeholder 4"/>
          <p:cNvSpPr>
            <a:spLocks noGrp="1"/>
          </p:cNvSpPr>
          <p:nvPr>
            <p:ph type="ftr" sz="quarter" idx="12"/>
          </p:nvPr>
        </p:nvSpPr>
        <p:spPr/>
        <p:txBody>
          <a:bodyPr/>
          <a:lstStyle/>
          <a:p>
            <a:pPr>
              <a:defRPr/>
            </a:pPr>
            <a:r>
              <a:rPr lang="en-GB"/>
              <a:t>Regional and Local Economics (RELOCE) </a:t>
            </a:r>
          </a:p>
          <a:p>
            <a:pPr>
              <a:defRPr/>
            </a:pPr>
            <a:r>
              <a:rPr lang="en-GB"/>
              <a:t>Lecture slides – Lecture 4a</a:t>
            </a:r>
            <a:r>
              <a:rPr lang="en-GB">
                <a:latin typeface="+mn-lt"/>
              </a:rPr>
              <a:t> </a:t>
            </a:r>
            <a:endParaRPr lang="en-GB">
              <a:latin typeface="+mn-lt"/>
            </a:endParaRPr>
          </a:p>
        </p:txBody>
      </p:sp>
      <p:pic>
        <p:nvPicPr>
          <p:cNvPr id="100356" name="Picture 5"/>
          <p:cNvPicPr>
            <a:picLocks noChangeAspect="1" noChangeArrowheads="1"/>
          </p:cNvPicPr>
          <p:nvPr/>
        </p:nvPicPr>
        <p:blipFill>
          <a:blip r:embed="rId3"/>
          <a:srcRect l="8495" r="10577" b="14426"/>
          <a:stretch>
            <a:fillRect/>
          </a:stretch>
        </p:blipFill>
        <p:spPr bwMode="auto">
          <a:xfrm>
            <a:off x="428625" y="1338263"/>
            <a:ext cx="8058150" cy="4910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1071563"/>
            <a:ext cx="7772400" cy="857250"/>
          </a:xfrm>
        </p:spPr>
        <p:txBody>
          <a:bodyPr/>
          <a:lstStyle/>
          <a:p>
            <a:pPr>
              <a:defRPr/>
            </a:pPr>
            <a:r>
              <a:rPr lang="en-GB" sz="2000" dirty="0" smtClean="0">
                <a:latin typeface="+mn-lt"/>
              </a:rPr>
              <a:t>Total profit function firm might choose different output levels but only one is profit maximising</a:t>
            </a:r>
            <a:endParaRPr lang="en-US" sz="2000" dirty="0">
              <a:latin typeface="+mn-lt"/>
            </a:endParaRPr>
          </a:p>
        </p:txBody>
      </p:sp>
      <p:sp>
        <p:nvSpPr>
          <p:cNvPr id="4" name="Slide Number Placeholder 3"/>
          <p:cNvSpPr>
            <a:spLocks noGrp="1"/>
          </p:cNvSpPr>
          <p:nvPr>
            <p:ph type="sldNum" sz="quarter" idx="11"/>
          </p:nvPr>
        </p:nvSpPr>
        <p:spPr/>
        <p:txBody>
          <a:bodyPr/>
          <a:lstStyle/>
          <a:p>
            <a:pPr>
              <a:defRPr/>
            </a:pPr>
            <a:fld id="{B7A09CCE-381C-4789-92E9-C0076339BAB1}" type="slidenum">
              <a:rPr lang="en-GB"/>
              <a:pPr>
                <a:defRPr/>
              </a:pPr>
              <a:t>16</a:t>
            </a:fld>
            <a:endParaRPr lang="en-GB"/>
          </a:p>
        </p:txBody>
      </p:sp>
      <p:sp>
        <p:nvSpPr>
          <p:cNvPr id="5" name="Footer Placeholder 4"/>
          <p:cNvSpPr>
            <a:spLocks noGrp="1"/>
          </p:cNvSpPr>
          <p:nvPr>
            <p:ph type="ftr" sz="quarter" idx="12"/>
          </p:nvPr>
        </p:nvSpPr>
        <p:spPr/>
        <p:txBody>
          <a:bodyPr/>
          <a:lstStyle/>
          <a:p>
            <a:pPr>
              <a:defRPr/>
            </a:pPr>
            <a:r>
              <a:rPr lang="en-GB"/>
              <a:t>Regional and Local Economics (RELOCE) </a:t>
            </a:r>
          </a:p>
          <a:p>
            <a:pPr>
              <a:defRPr/>
            </a:pPr>
            <a:r>
              <a:rPr lang="en-GB"/>
              <a:t>Lecture slides – Lecture 4a</a:t>
            </a:r>
            <a:r>
              <a:rPr lang="en-GB">
                <a:latin typeface="+mn-lt"/>
              </a:rPr>
              <a:t> </a:t>
            </a:r>
            <a:endParaRPr lang="en-GB">
              <a:latin typeface="+mn-lt"/>
            </a:endParaRPr>
          </a:p>
        </p:txBody>
      </p:sp>
      <p:pic>
        <p:nvPicPr>
          <p:cNvPr id="102404" name="Picture 2"/>
          <p:cNvPicPr>
            <a:picLocks noGrp="1" noChangeAspect="1" noChangeArrowheads="1"/>
          </p:cNvPicPr>
          <p:nvPr>
            <p:ph idx="1"/>
          </p:nvPr>
        </p:nvPicPr>
        <p:blipFill>
          <a:blip r:embed="rId3"/>
          <a:srcRect/>
          <a:stretch>
            <a:fillRect/>
          </a:stretch>
        </p:blipFill>
        <p:spPr>
          <a:xfrm>
            <a:off x="1300163" y="2133600"/>
            <a:ext cx="6543675" cy="41148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0AE43B17-60CD-4F18-BF9E-C1861E4A095F}" type="slidenum">
              <a:rPr lang="en-GB"/>
              <a:pPr>
                <a:defRPr/>
              </a:pPr>
              <a:t>17</a:t>
            </a:fld>
            <a:endParaRPr lang="en-GB">
              <a:latin typeface="Times New Roman" charset="0"/>
            </a:endParaRPr>
          </a:p>
        </p:txBody>
      </p:sp>
      <p:sp>
        <p:nvSpPr>
          <p:cNvPr id="104450" name="Rectangle 1027"/>
          <p:cNvSpPr>
            <a:spLocks noGrp="1" noChangeArrowheads="1"/>
          </p:cNvSpPr>
          <p:nvPr>
            <p:ph type="body" idx="1"/>
          </p:nvPr>
        </p:nvSpPr>
        <p:spPr>
          <a:xfrm>
            <a:off x="228600" y="1066800"/>
            <a:ext cx="8701088" cy="1862138"/>
          </a:xfrm>
        </p:spPr>
        <p:txBody>
          <a:bodyPr/>
          <a:lstStyle/>
          <a:p>
            <a:pPr algn="ctr">
              <a:buFont typeface="Wingdings" pitchFamily="2" charset="2"/>
              <a:buNone/>
            </a:pPr>
            <a:r>
              <a:rPr lang="en-GB" sz="1800" b="1" smtClean="0">
                <a:solidFill>
                  <a:srgbClr val="002060"/>
                </a:solidFill>
              </a:rPr>
              <a:t>Behavioural theories of firm location</a:t>
            </a:r>
            <a:endParaRPr lang="en-GB" sz="1800" smtClean="0">
              <a:solidFill>
                <a:srgbClr val="002060"/>
              </a:solidFill>
            </a:endParaRPr>
          </a:p>
          <a:p>
            <a:pPr>
              <a:lnSpc>
                <a:spcPct val="120000"/>
              </a:lnSpc>
              <a:buClr>
                <a:schemeClr val="tx1"/>
              </a:buClr>
              <a:buFont typeface="Wingdings" pitchFamily="2" charset="2"/>
              <a:buChar char="§"/>
            </a:pPr>
            <a:r>
              <a:rPr lang="en-GB" sz="1800" b="1" smtClean="0">
                <a:solidFill>
                  <a:srgbClr val="002060"/>
                </a:solidFill>
              </a:rPr>
              <a:t>Firms make decisions to achieve goals other than profit maximisation</a:t>
            </a:r>
          </a:p>
          <a:p>
            <a:pPr>
              <a:lnSpc>
                <a:spcPct val="120000"/>
              </a:lnSpc>
              <a:buClr>
                <a:schemeClr val="tx1"/>
              </a:buClr>
              <a:buFont typeface="Wingdings" pitchFamily="2" charset="2"/>
              <a:buChar char="§"/>
            </a:pPr>
            <a:r>
              <a:rPr lang="en-GB" sz="1800" b="1" smtClean="0">
                <a:solidFill>
                  <a:srgbClr val="002060"/>
                </a:solidFill>
              </a:rPr>
              <a:t>Revenue maximisation or other performance measures such as market share etc.</a:t>
            </a:r>
          </a:p>
          <a:p>
            <a:pPr>
              <a:lnSpc>
                <a:spcPct val="120000"/>
              </a:lnSpc>
              <a:buClr>
                <a:schemeClr val="tx1"/>
              </a:buClr>
              <a:buFont typeface="Wingdings" pitchFamily="2" charset="2"/>
              <a:buChar char="§"/>
            </a:pPr>
            <a:r>
              <a:rPr lang="en-GB" sz="1800" b="1" smtClean="0">
                <a:solidFill>
                  <a:srgbClr val="002060"/>
                </a:solidFill>
              </a:rPr>
              <a:t>Alchian’s adoptive and adaptive environments</a:t>
            </a:r>
          </a:p>
        </p:txBody>
      </p:sp>
      <p:sp>
        <p:nvSpPr>
          <p:cNvPr id="104451" name="Footer Placeholder 4"/>
          <p:cNvSpPr>
            <a:spLocks noGrp="1"/>
          </p:cNvSpPr>
          <p:nvPr>
            <p:ph type="ftr" sz="quarter" idx="12"/>
          </p:nvPr>
        </p:nvSpPr>
        <p:spPr>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pic>
        <p:nvPicPr>
          <p:cNvPr id="104452" name="Picture 2"/>
          <p:cNvPicPr>
            <a:picLocks noChangeAspect="1" noChangeArrowheads="1"/>
          </p:cNvPicPr>
          <p:nvPr/>
        </p:nvPicPr>
        <p:blipFill>
          <a:blip r:embed="rId3"/>
          <a:srcRect r="3847"/>
          <a:stretch>
            <a:fillRect/>
          </a:stretch>
        </p:blipFill>
        <p:spPr bwMode="auto">
          <a:xfrm>
            <a:off x="1785938" y="3081338"/>
            <a:ext cx="5905500" cy="3154362"/>
          </a:xfrm>
          <a:prstGeom prst="rect">
            <a:avLst/>
          </a:prstGeom>
          <a:noFill/>
          <a:ln w="9525">
            <a:noFill/>
            <a:miter lim="800000"/>
            <a:headEnd/>
            <a:tailEnd/>
          </a:ln>
        </p:spPr>
      </p:pic>
      <p:sp>
        <p:nvSpPr>
          <p:cNvPr id="104453" name="Oval 7"/>
          <p:cNvSpPr>
            <a:spLocks noChangeArrowheads="1"/>
          </p:cNvSpPr>
          <p:nvPr/>
        </p:nvSpPr>
        <p:spPr bwMode="auto">
          <a:xfrm>
            <a:off x="2500313" y="5786438"/>
            <a:ext cx="571500" cy="252412"/>
          </a:xfrm>
          <a:prstGeom prst="ellipse">
            <a:avLst/>
          </a:prstGeom>
          <a:noFill/>
          <a:ln w="38100" algn="ctr">
            <a:solidFill>
              <a:srgbClr val="FF0000"/>
            </a:solidFill>
            <a:round/>
            <a:headEnd type="none" w="sm" len="sm"/>
            <a:tailEnd type="triangle" w="lg" len="med"/>
          </a:ln>
        </p:spPr>
        <p:txBody>
          <a:bodyPr wrap="none" lIns="92075" tIns="46038" rIns="92075" bIns="46038"/>
          <a:lstStyle/>
          <a:p>
            <a:pPr eaLnBrk="0" hangingPunct="0"/>
            <a:endParaRPr lang="en-US"/>
          </a:p>
        </p:txBody>
      </p:sp>
      <p:sp>
        <p:nvSpPr>
          <p:cNvPr id="104454" name="Oval 8"/>
          <p:cNvSpPr>
            <a:spLocks noChangeArrowheads="1"/>
          </p:cNvSpPr>
          <p:nvPr/>
        </p:nvSpPr>
        <p:spPr bwMode="auto">
          <a:xfrm>
            <a:off x="5981700" y="5786438"/>
            <a:ext cx="571500" cy="252412"/>
          </a:xfrm>
          <a:prstGeom prst="ellipse">
            <a:avLst/>
          </a:prstGeom>
          <a:noFill/>
          <a:ln w="38100" algn="ctr">
            <a:solidFill>
              <a:srgbClr val="FF0000"/>
            </a:solidFill>
            <a:round/>
            <a:headEnd type="none" w="sm" len="sm"/>
            <a:tailEnd type="triangle" w="lg" len="med"/>
          </a:ln>
        </p:spPr>
        <p:txBody>
          <a:bodyPr wrap="none" lIns="92075" tIns="46038" rIns="92075" bIns="46038"/>
          <a:lstStyle/>
          <a:p>
            <a:pPr eaLnBrk="0" hangingPunct="0"/>
            <a:endParaRPr lang="en-US"/>
          </a:p>
        </p:txBody>
      </p:sp>
      <p:sp>
        <p:nvSpPr>
          <p:cNvPr id="104455" name="Oval 9"/>
          <p:cNvSpPr>
            <a:spLocks noChangeArrowheads="1"/>
          </p:cNvSpPr>
          <p:nvPr/>
        </p:nvSpPr>
        <p:spPr bwMode="auto">
          <a:xfrm>
            <a:off x="5072063" y="5786438"/>
            <a:ext cx="571500" cy="252412"/>
          </a:xfrm>
          <a:prstGeom prst="ellipse">
            <a:avLst/>
          </a:prstGeom>
          <a:noFill/>
          <a:ln w="38100" algn="ctr">
            <a:solidFill>
              <a:srgbClr val="FF0000"/>
            </a:solidFill>
            <a:round/>
            <a:headEnd type="none" w="sm" len="sm"/>
            <a:tailEnd type="triangle" w="lg" len="med"/>
          </a:ln>
        </p:spPr>
        <p:txBody>
          <a:bodyPr wrap="none" lIns="92075" tIns="46038" rIns="92075" bIns="46038"/>
          <a:lstStyle/>
          <a:p>
            <a:pPr eaLnBrk="0" hangingPunct="0"/>
            <a:endParaRPr lang="en-US"/>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185EC59D-2C40-424E-9C6E-587E00246A8A}" type="slidenum">
              <a:rPr lang="en-GB"/>
              <a:pPr>
                <a:defRPr/>
              </a:pPr>
              <a:t>18</a:t>
            </a:fld>
            <a:endParaRPr lang="en-GB">
              <a:latin typeface="Times New Roman" charset="0"/>
            </a:endParaRPr>
          </a:p>
        </p:txBody>
      </p:sp>
      <p:sp>
        <p:nvSpPr>
          <p:cNvPr id="106498" name="Rectangle 3"/>
          <p:cNvSpPr>
            <a:spLocks noGrp="1" noChangeArrowheads="1"/>
          </p:cNvSpPr>
          <p:nvPr>
            <p:ph type="body" idx="1"/>
          </p:nvPr>
        </p:nvSpPr>
        <p:spPr>
          <a:xfrm>
            <a:off x="609600" y="1066800"/>
            <a:ext cx="8001000" cy="4876800"/>
          </a:xfrm>
        </p:spPr>
        <p:txBody>
          <a:bodyPr/>
          <a:lstStyle/>
          <a:p>
            <a:pPr algn="ctr">
              <a:lnSpc>
                <a:spcPct val="90000"/>
              </a:lnSpc>
              <a:buClr>
                <a:srgbClr val="FF0066"/>
              </a:buClr>
              <a:buFont typeface="Wingdings" pitchFamily="2" charset="2"/>
              <a:buNone/>
            </a:pPr>
            <a:r>
              <a:rPr lang="en-GB" b="1" smtClean="0">
                <a:solidFill>
                  <a:srgbClr val="002060"/>
                </a:solidFill>
              </a:rPr>
              <a:t>Spatial distribution of activities</a:t>
            </a:r>
          </a:p>
          <a:p>
            <a:pPr>
              <a:lnSpc>
                <a:spcPct val="90000"/>
              </a:lnSpc>
              <a:buClr>
                <a:schemeClr val="tx1"/>
              </a:buClr>
              <a:buFont typeface="Wingdings" pitchFamily="2" charset="2"/>
              <a:buChar char="§"/>
            </a:pPr>
            <a:r>
              <a:rPr lang="en-GB" sz="2400" b="1" smtClean="0">
                <a:solidFill>
                  <a:srgbClr val="002060"/>
                </a:solidFill>
              </a:rPr>
              <a:t>Will  firms optimal location behaviour lead to  clustering or dispersion? </a:t>
            </a:r>
          </a:p>
          <a:p>
            <a:pPr>
              <a:lnSpc>
                <a:spcPct val="90000"/>
              </a:lnSpc>
              <a:buClr>
                <a:schemeClr val="tx1"/>
              </a:buClr>
              <a:buFont typeface="Wingdings" pitchFamily="2" charset="2"/>
              <a:buChar char="§"/>
            </a:pPr>
            <a:r>
              <a:rPr lang="en-GB" sz="2400" b="1" smtClean="0">
                <a:solidFill>
                  <a:srgbClr val="002060"/>
                </a:solidFill>
              </a:rPr>
              <a:t>Clustering bids up prices for factor inputs.</a:t>
            </a:r>
          </a:p>
          <a:p>
            <a:pPr>
              <a:lnSpc>
                <a:spcPct val="90000"/>
              </a:lnSpc>
              <a:buClr>
                <a:schemeClr val="tx1"/>
              </a:buClr>
              <a:buFont typeface="Wingdings" pitchFamily="2" charset="2"/>
              <a:buChar char="§"/>
            </a:pPr>
            <a:r>
              <a:rPr lang="en-GB" sz="2400" b="1" smtClean="0">
                <a:solidFill>
                  <a:srgbClr val="002060"/>
                </a:solidFill>
              </a:rPr>
              <a:t>But the observed outcome is that clustering in urban environments allows firms to extract economies of scale. This also implies to agglomeration economies – external to firms – but internal to the group</a:t>
            </a:r>
          </a:p>
          <a:p>
            <a:pPr>
              <a:lnSpc>
                <a:spcPct val="90000"/>
              </a:lnSpc>
              <a:buClr>
                <a:schemeClr val="tx1"/>
              </a:buClr>
              <a:buFont typeface="Wingdings" pitchFamily="2" charset="2"/>
              <a:buChar char="§"/>
            </a:pPr>
            <a:r>
              <a:rPr lang="en-GB" sz="2400" b="1" smtClean="0">
                <a:solidFill>
                  <a:srgbClr val="002060"/>
                </a:solidFill>
              </a:rPr>
              <a:t>Marshall</a:t>
            </a:r>
            <a:r>
              <a:rPr lang="en-GB" sz="2400" b="1" smtClean="0">
                <a:solidFill>
                  <a:srgbClr val="660066"/>
                </a:solidFill>
              </a:rPr>
              <a:t> – </a:t>
            </a:r>
            <a:r>
              <a:rPr lang="en-GB" sz="2400" b="1" smtClean="0">
                <a:solidFill>
                  <a:srgbClr val="FF3300"/>
                </a:solidFill>
              </a:rPr>
              <a:t>Information spill-over</a:t>
            </a:r>
            <a:r>
              <a:rPr lang="en-GB" sz="2400" b="1" smtClean="0">
                <a:solidFill>
                  <a:srgbClr val="660066"/>
                </a:solidFill>
              </a:rPr>
              <a:t>; </a:t>
            </a:r>
            <a:r>
              <a:rPr lang="en-GB" sz="2400" b="1" smtClean="0">
                <a:solidFill>
                  <a:schemeClr val="accent1"/>
                </a:solidFill>
              </a:rPr>
              <a:t>local non-traded inputs</a:t>
            </a:r>
            <a:r>
              <a:rPr lang="en-GB" sz="2400" b="1" smtClean="0">
                <a:solidFill>
                  <a:srgbClr val="660066"/>
                </a:solidFill>
              </a:rPr>
              <a:t>; </a:t>
            </a:r>
            <a:r>
              <a:rPr lang="en-GB" sz="2400" b="1" smtClean="0">
                <a:solidFill>
                  <a:schemeClr val="accent2"/>
                </a:solidFill>
              </a:rPr>
              <a:t>skilled local pool of labour</a:t>
            </a:r>
            <a:r>
              <a:rPr lang="en-GB" sz="2400" b="1" smtClean="0">
                <a:solidFill>
                  <a:srgbClr val="660066"/>
                </a:solidFill>
              </a:rPr>
              <a:t>.</a:t>
            </a:r>
          </a:p>
          <a:p>
            <a:pPr>
              <a:lnSpc>
                <a:spcPct val="90000"/>
              </a:lnSpc>
              <a:buClr>
                <a:schemeClr val="tx1"/>
              </a:buClr>
              <a:buFont typeface="Wingdings" pitchFamily="2" charset="2"/>
              <a:buChar char="§"/>
            </a:pPr>
            <a:r>
              <a:rPr lang="en-GB" sz="2400" b="1" smtClean="0">
                <a:solidFill>
                  <a:srgbClr val="002060"/>
                </a:solidFill>
              </a:rPr>
              <a:t>Internal returns to scale; economies of localisation; economies of urbanisation</a:t>
            </a:r>
          </a:p>
        </p:txBody>
      </p:sp>
      <p:sp>
        <p:nvSpPr>
          <p:cNvPr id="106499" name="Footer Placeholder 4"/>
          <p:cNvSpPr>
            <a:spLocks noGrp="1"/>
          </p:cNvSpPr>
          <p:nvPr>
            <p:ph type="ftr" sz="quarter" idx="12"/>
          </p:nvPr>
        </p:nvSpPr>
        <p:spPr>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0E5E4850-C32F-47F7-9CBC-EE9499398F86}" type="slidenum">
              <a:rPr lang="en-GB"/>
              <a:pPr>
                <a:defRPr/>
              </a:pPr>
              <a:t>19</a:t>
            </a:fld>
            <a:endParaRPr lang="en-GB">
              <a:latin typeface="Times New Roman" charset="0"/>
            </a:endParaRPr>
          </a:p>
        </p:txBody>
      </p:sp>
      <p:sp>
        <p:nvSpPr>
          <p:cNvPr id="108546" name="Rectangle 3"/>
          <p:cNvSpPr>
            <a:spLocks noGrp="1" noChangeArrowheads="1"/>
          </p:cNvSpPr>
          <p:nvPr>
            <p:ph type="body" idx="1"/>
          </p:nvPr>
        </p:nvSpPr>
        <p:spPr>
          <a:xfrm>
            <a:off x="228600" y="1143000"/>
            <a:ext cx="8153400" cy="4953000"/>
          </a:xfrm>
        </p:spPr>
        <p:txBody>
          <a:bodyPr/>
          <a:lstStyle/>
          <a:p>
            <a:pPr algn="ctr">
              <a:lnSpc>
                <a:spcPct val="80000"/>
              </a:lnSpc>
              <a:spcBef>
                <a:spcPct val="0"/>
              </a:spcBef>
              <a:buFont typeface="Wingdings" pitchFamily="2" charset="2"/>
              <a:buNone/>
            </a:pPr>
            <a:r>
              <a:rPr lang="en-GB" sz="2800" b="1" smtClean="0">
                <a:solidFill>
                  <a:srgbClr val="002060"/>
                </a:solidFill>
              </a:rPr>
              <a:t>Other descriptions of clusters</a:t>
            </a:r>
          </a:p>
          <a:p>
            <a:pPr>
              <a:lnSpc>
                <a:spcPct val="80000"/>
              </a:lnSpc>
              <a:spcBef>
                <a:spcPct val="0"/>
              </a:spcBef>
            </a:pPr>
            <a:r>
              <a:rPr lang="en-GB" sz="2400" b="1" smtClean="0">
                <a:solidFill>
                  <a:srgbClr val="002060"/>
                </a:solidFill>
              </a:rPr>
              <a:t>Growth Poles </a:t>
            </a:r>
            <a:r>
              <a:rPr lang="en-GB" sz="2400" smtClean="0">
                <a:solidFill>
                  <a:srgbClr val="002060"/>
                </a:solidFill>
              </a:rPr>
              <a:t>– other firms exploit the advantage of proximity to a propulsive firm which increases their growth potential. But backwash effects.</a:t>
            </a:r>
          </a:p>
          <a:p>
            <a:pPr>
              <a:lnSpc>
                <a:spcPct val="80000"/>
              </a:lnSpc>
              <a:spcBef>
                <a:spcPct val="0"/>
              </a:spcBef>
            </a:pPr>
            <a:r>
              <a:rPr lang="en-GB" sz="2400" b="1" smtClean="0">
                <a:solidFill>
                  <a:srgbClr val="002060"/>
                </a:solidFill>
              </a:rPr>
              <a:t>The incubator model </a:t>
            </a:r>
            <a:r>
              <a:rPr lang="en-GB" sz="2400" smtClean="0">
                <a:solidFill>
                  <a:srgbClr val="002060"/>
                </a:solidFill>
              </a:rPr>
              <a:t>– diverse clusters of different industries and sizes act as superior incubators, because to the availability of a variety of local business services. But if a large firm dominates these may be internalised.</a:t>
            </a:r>
          </a:p>
          <a:p>
            <a:pPr>
              <a:lnSpc>
                <a:spcPct val="80000"/>
              </a:lnSpc>
              <a:spcBef>
                <a:spcPct val="0"/>
              </a:spcBef>
            </a:pPr>
            <a:r>
              <a:rPr lang="en-GB" sz="2400" b="1" smtClean="0">
                <a:solidFill>
                  <a:srgbClr val="002060"/>
                </a:solidFill>
              </a:rPr>
              <a:t> Product-cycle model </a:t>
            </a:r>
            <a:r>
              <a:rPr lang="en-GB" sz="2400" smtClean="0">
                <a:solidFill>
                  <a:srgbClr val="002060"/>
                </a:solidFill>
              </a:rPr>
              <a:t>– activities in separate locations according to the stage in the product lifecycle; early stage information intensive activities in central cities; mature production less specialised in low cost centres.</a:t>
            </a:r>
          </a:p>
          <a:p>
            <a:pPr>
              <a:lnSpc>
                <a:spcPct val="80000"/>
              </a:lnSpc>
              <a:spcBef>
                <a:spcPct val="0"/>
              </a:spcBef>
            </a:pPr>
            <a:r>
              <a:rPr lang="en-GB" sz="2400" b="1" smtClean="0">
                <a:solidFill>
                  <a:srgbClr val="002060"/>
                </a:solidFill>
              </a:rPr>
              <a:t>Porter Model </a:t>
            </a:r>
            <a:r>
              <a:rPr lang="en-GB" sz="2400" smtClean="0">
                <a:solidFill>
                  <a:srgbClr val="002060"/>
                </a:solidFill>
              </a:rPr>
              <a:t>– see next lecture</a:t>
            </a:r>
          </a:p>
          <a:p>
            <a:pPr>
              <a:lnSpc>
                <a:spcPct val="80000"/>
              </a:lnSpc>
              <a:spcBef>
                <a:spcPct val="0"/>
              </a:spcBef>
            </a:pPr>
            <a:r>
              <a:rPr lang="en-GB" sz="2400" b="1" smtClean="0">
                <a:solidFill>
                  <a:srgbClr val="002060"/>
                </a:solidFill>
              </a:rPr>
              <a:t>New industrial areas model</a:t>
            </a:r>
            <a:r>
              <a:rPr lang="en-GB" sz="2400" smtClean="0">
                <a:solidFill>
                  <a:srgbClr val="002060"/>
                </a:solidFill>
              </a:rPr>
              <a:t> – small innovative firms clustering together stressing the importance of formal and informal networks, area may also posses a leading university</a:t>
            </a:r>
            <a:endParaRPr lang="en-GB" sz="2400" b="1" smtClean="0">
              <a:solidFill>
                <a:srgbClr val="002060"/>
              </a:solidFill>
            </a:endParaRPr>
          </a:p>
        </p:txBody>
      </p:sp>
      <p:sp>
        <p:nvSpPr>
          <p:cNvPr id="108547" name="Footer Placeholder 4"/>
          <p:cNvSpPr>
            <a:spLocks noGrp="1"/>
          </p:cNvSpPr>
          <p:nvPr>
            <p:ph type="ftr" sz="quarter" idx="12"/>
          </p:nvPr>
        </p:nvSpPr>
        <p:spPr>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C7FD448B-2941-4539-B0AE-97E83CAC39D1}" type="slidenum">
              <a:rPr lang="en-GB"/>
              <a:pPr>
                <a:defRPr/>
              </a:pPr>
              <a:t>2</a:t>
            </a:fld>
            <a:endParaRPr lang="en-GB" dirty="0">
              <a:latin typeface="Times New Roman" charset="0"/>
            </a:endParaRPr>
          </a:p>
        </p:txBody>
      </p:sp>
      <p:sp>
        <p:nvSpPr>
          <p:cNvPr id="17410" name="Rectangle 3"/>
          <p:cNvSpPr>
            <a:spLocks noGrp="1" noChangeArrowheads="1"/>
          </p:cNvSpPr>
          <p:nvPr>
            <p:ph type="body" idx="1"/>
          </p:nvPr>
        </p:nvSpPr>
        <p:spPr>
          <a:xfrm>
            <a:off x="762000" y="990600"/>
            <a:ext cx="7772400" cy="5181600"/>
          </a:xfrm>
        </p:spPr>
        <p:txBody>
          <a:bodyPr/>
          <a:lstStyle/>
          <a:p>
            <a:pPr marL="533400" indent="-533400" algn="ctr">
              <a:buClr>
                <a:schemeClr val="tx2"/>
              </a:buClr>
              <a:buFont typeface="Wingdings" pitchFamily="2" charset="2"/>
              <a:buNone/>
            </a:pPr>
            <a:r>
              <a:rPr lang="en-GB" sz="2800" b="1" smtClean="0">
                <a:solidFill>
                  <a:srgbClr val="002060"/>
                </a:solidFill>
              </a:rPr>
              <a:t>RELOCE - Lecture 4a </a:t>
            </a:r>
          </a:p>
          <a:p>
            <a:pPr marL="533400" indent="-533400">
              <a:buClr>
                <a:schemeClr val="tx2"/>
              </a:buClr>
              <a:buFont typeface="Wingdings" pitchFamily="2" charset="2"/>
              <a:buNone/>
            </a:pPr>
            <a:r>
              <a:rPr lang="en-GB" sz="2400" b="1" smtClean="0">
                <a:solidFill>
                  <a:srgbClr val="002060"/>
                </a:solidFill>
              </a:rPr>
              <a:t>Last week: Growth models &amp; cumulative growth</a:t>
            </a:r>
          </a:p>
          <a:p>
            <a:pPr marL="533400" indent="-533400">
              <a:buClr>
                <a:schemeClr val="tx2"/>
              </a:buClr>
              <a:buFont typeface="Wingdings" pitchFamily="2" charset="2"/>
              <a:buNone/>
            </a:pPr>
            <a:r>
              <a:rPr lang="en-GB" sz="2400" b="1" smtClean="0">
                <a:solidFill>
                  <a:srgbClr val="002060"/>
                </a:solidFill>
              </a:rPr>
              <a:t>This week: Industrial Location Theory and Regional Trade </a:t>
            </a:r>
          </a:p>
          <a:p>
            <a:pPr marL="533400" indent="-533400">
              <a:buClr>
                <a:schemeClr val="tx2"/>
              </a:buClr>
              <a:buFont typeface="Wingdings" pitchFamily="2" charset="2"/>
              <a:buNone/>
            </a:pPr>
            <a:r>
              <a:rPr lang="en-GB" sz="2800" b="1" smtClean="0">
                <a:solidFill>
                  <a:srgbClr val="002060"/>
                </a:solidFill>
              </a:rPr>
              <a:t>Aims of this lecture</a:t>
            </a:r>
          </a:p>
          <a:p>
            <a:pPr marL="533400" indent="-533400">
              <a:buClr>
                <a:schemeClr val="tx1"/>
              </a:buClr>
              <a:buFont typeface="Wingdings" pitchFamily="2" charset="2"/>
              <a:buChar char="§"/>
            </a:pPr>
            <a:r>
              <a:rPr lang="en-GB" sz="2000" b="1" smtClean="0">
                <a:solidFill>
                  <a:srgbClr val="002060"/>
                </a:solidFill>
                <a:cs typeface="Times New Roman" pitchFamily="18" charset="0"/>
              </a:rPr>
              <a:t>To investigate the economic rationale for firms selecting a particular location for their operations. </a:t>
            </a:r>
          </a:p>
          <a:p>
            <a:pPr marL="533400" indent="-533400">
              <a:buClr>
                <a:schemeClr val="tx1"/>
              </a:buClr>
              <a:buFont typeface="Wingdings" pitchFamily="2" charset="2"/>
              <a:buChar char="§"/>
            </a:pPr>
            <a:r>
              <a:rPr lang="en-GB" sz="2000" b="1" smtClean="0">
                <a:solidFill>
                  <a:srgbClr val="002060"/>
                </a:solidFill>
                <a:cs typeface="Times New Roman" pitchFamily="18" charset="0"/>
              </a:rPr>
              <a:t>To look at how firms behaviour affects location decisions</a:t>
            </a:r>
          </a:p>
          <a:p>
            <a:pPr marL="533400" indent="-533400">
              <a:buClr>
                <a:schemeClr val="tx1"/>
              </a:buClr>
              <a:buFont typeface="Wingdings" pitchFamily="2" charset="2"/>
              <a:buChar char="§"/>
            </a:pPr>
            <a:r>
              <a:rPr lang="en-GB" sz="2000" b="1" smtClean="0">
                <a:solidFill>
                  <a:srgbClr val="002060"/>
                </a:solidFill>
                <a:cs typeface="Times New Roman" pitchFamily="18" charset="0"/>
              </a:rPr>
              <a:t>To examine spatial distribution of activities</a:t>
            </a:r>
          </a:p>
          <a:p>
            <a:pPr marL="533400" indent="-533400">
              <a:buClr>
                <a:schemeClr val="tx2"/>
              </a:buClr>
              <a:buFont typeface="Wingdings" pitchFamily="2" charset="2"/>
              <a:buNone/>
            </a:pPr>
            <a:r>
              <a:rPr lang="en-GB" sz="2800" b="1" smtClean="0">
                <a:solidFill>
                  <a:srgbClr val="002060"/>
                </a:solidFill>
              </a:rPr>
              <a:t>Objective</a:t>
            </a:r>
          </a:p>
          <a:p>
            <a:pPr marL="533400" indent="-533400">
              <a:buClr>
                <a:schemeClr val="tx1"/>
              </a:buClr>
              <a:buFont typeface="Wingdings" pitchFamily="2" charset="2"/>
              <a:buChar char="§"/>
            </a:pPr>
            <a:r>
              <a:rPr lang="en-GB" sz="2000" b="1" smtClean="0">
                <a:solidFill>
                  <a:srgbClr val="002060"/>
                </a:solidFill>
                <a:cs typeface="Times New Roman" pitchFamily="18" charset="0"/>
              </a:rPr>
              <a:t>To be able to understand the rationale of site selection </a:t>
            </a:r>
          </a:p>
          <a:p>
            <a:pPr marL="533400" indent="-533400">
              <a:buClr>
                <a:schemeClr val="tx1"/>
              </a:buClr>
              <a:buFont typeface="Wingdings" pitchFamily="2" charset="2"/>
              <a:buChar char="§"/>
            </a:pPr>
            <a:r>
              <a:rPr lang="en-GB" sz="2000" b="1" smtClean="0">
                <a:solidFill>
                  <a:srgbClr val="002060"/>
                </a:solidFill>
                <a:cs typeface="Times New Roman" pitchFamily="18" charset="0"/>
              </a:rPr>
              <a:t>Be aware of the spatial effect on markets of monopolies</a:t>
            </a:r>
          </a:p>
          <a:p>
            <a:pPr marL="533400" indent="-533400">
              <a:buClr>
                <a:schemeClr val="tx1"/>
              </a:buClr>
              <a:buFont typeface="Wingdings" pitchFamily="2" charset="2"/>
              <a:buChar char="§"/>
            </a:pPr>
            <a:r>
              <a:rPr lang="en-GB" sz="2000" b="1" smtClean="0">
                <a:solidFill>
                  <a:srgbClr val="002060"/>
                </a:solidFill>
                <a:cs typeface="Times New Roman" pitchFamily="18" charset="0"/>
              </a:rPr>
              <a:t>To be aware of the reasons for clustering and dispersal</a:t>
            </a:r>
          </a:p>
        </p:txBody>
      </p:sp>
      <p:sp>
        <p:nvSpPr>
          <p:cNvPr id="17411" name="Footer Placeholder 4"/>
          <p:cNvSpPr>
            <a:spLocks noGrp="1"/>
          </p:cNvSpPr>
          <p:nvPr>
            <p:ph type="ftr" sz="quarter" idx="12"/>
          </p:nvPr>
        </p:nvSpPr>
        <p:spPr>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CE115759-62AA-409E-8B8A-0072961A5C85}" type="slidenum">
              <a:rPr lang="en-GB"/>
              <a:pPr>
                <a:defRPr/>
              </a:pPr>
              <a:t>20</a:t>
            </a:fld>
            <a:endParaRPr lang="en-GB">
              <a:latin typeface="Times New Roman" charset="0"/>
            </a:endParaRPr>
          </a:p>
        </p:txBody>
      </p:sp>
      <p:sp>
        <p:nvSpPr>
          <p:cNvPr id="110594" name="Rectangle 3"/>
          <p:cNvSpPr>
            <a:spLocks noGrp="1" noChangeArrowheads="1"/>
          </p:cNvSpPr>
          <p:nvPr>
            <p:ph type="body" idx="1"/>
          </p:nvPr>
        </p:nvSpPr>
        <p:spPr>
          <a:xfrm>
            <a:off x="228600" y="990600"/>
            <a:ext cx="8534400" cy="5105400"/>
          </a:xfrm>
        </p:spPr>
        <p:txBody>
          <a:bodyPr/>
          <a:lstStyle/>
          <a:p>
            <a:pPr algn="ctr">
              <a:lnSpc>
                <a:spcPct val="90000"/>
              </a:lnSpc>
              <a:buClr>
                <a:srgbClr val="FF0066"/>
              </a:buClr>
              <a:buFont typeface="Wingdings" pitchFamily="2" charset="2"/>
              <a:buNone/>
            </a:pPr>
            <a:r>
              <a:rPr lang="en-GB" b="1" smtClean="0">
                <a:solidFill>
                  <a:srgbClr val="002060"/>
                </a:solidFill>
              </a:rPr>
              <a:t>Industrial Dispersal</a:t>
            </a:r>
          </a:p>
          <a:p>
            <a:pPr>
              <a:lnSpc>
                <a:spcPct val="90000"/>
              </a:lnSpc>
              <a:buClr>
                <a:srgbClr val="660066"/>
              </a:buClr>
            </a:pPr>
            <a:r>
              <a:rPr lang="en-GB" sz="2400" b="1" smtClean="0">
                <a:solidFill>
                  <a:srgbClr val="002060"/>
                </a:solidFill>
              </a:rPr>
              <a:t>Firms producing a number of products with inputs from a number of sources are likely to be dispersed</a:t>
            </a:r>
          </a:p>
          <a:p>
            <a:pPr>
              <a:lnSpc>
                <a:spcPct val="90000"/>
              </a:lnSpc>
              <a:buClr>
                <a:srgbClr val="660066"/>
              </a:buClr>
            </a:pPr>
            <a:r>
              <a:rPr lang="en-GB" sz="2400" b="1" smtClean="0">
                <a:solidFill>
                  <a:srgbClr val="002060"/>
                </a:solidFill>
              </a:rPr>
              <a:t>Spatial price discrimination may be an element of spatial monopoly</a:t>
            </a:r>
          </a:p>
          <a:p>
            <a:pPr>
              <a:lnSpc>
                <a:spcPct val="90000"/>
              </a:lnSpc>
              <a:buClr>
                <a:srgbClr val="660066"/>
              </a:buClr>
            </a:pPr>
            <a:r>
              <a:rPr lang="en-GB" sz="2400" b="1" smtClean="0">
                <a:solidFill>
                  <a:srgbClr val="002060"/>
                </a:solidFill>
              </a:rPr>
              <a:t>Aggregate linkage analysis – </a:t>
            </a:r>
            <a:r>
              <a:rPr lang="en-GB" sz="2400" smtClean="0">
                <a:solidFill>
                  <a:srgbClr val="002060"/>
                </a:solidFill>
              </a:rPr>
              <a:t>higher the value/weight ratio further the distance shipped – weak - Alternatively high value specialised products only produced in small number of locations.</a:t>
            </a:r>
          </a:p>
          <a:p>
            <a:pPr>
              <a:lnSpc>
                <a:spcPct val="90000"/>
              </a:lnSpc>
              <a:buClr>
                <a:srgbClr val="660066"/>
              </a:buClr>
            </a:pPr>
            <a:r>
              <a:rPr lang="en-GB" sz="2400" b="1" smtClean="0">
                <a:solidFill>
                  <a:srgbClr val="002060"/>
                </a:solidFill>
              </a:rPr>
              <a:t>Reilly’s law of market areas – </a:t>
            </a:r>
            <a:r>
              <a:rPr lang="en-GB" sz="2400" smtClean="0">
                <a:solidFill>
                  <a:srgbClr val="002060"/>
                </a:solidFill>
              </a:rPr>
              <a:t>empirical observation - pull factor the relative attractiveness of retail location (size variety) inhibiting factor disutility of travel. </a:t>
            </a:r>
          </a:p>
          <a:p>
            <a:pPr>
              <a:lnSpc>
                <a:spcPct val="90000"/>
              </a:lnSpc>
              <a:buClr>
                <a:srgbClr val="660066"/>
              </a:buClr>
            </a:pPr>
            <a:r>
              <a:rPr lang="en-GB" sz="2400" smtClean="0">
                <a:solidFill>
                  <a:srgbClr val="002060"/>
                </a:solidFill>
              </a:rPr>
              <a:t>Conclusion that urban areas are locations for production or retail of high value goods</a:t>
            </a:r>
            <a:r>
              <a:rPr lang="en-GB" sz="2400" smtClean="0">
                <a:solidFill>
                  <a:srgbClr val="660066"/>
                </a:solidFill>
              </a:rPr>
              <a:t>. </a:t>
            </a:r>
          </a:p>
        </p:txBody>
      </p:sp>
      <p:sp>
        <p:nvSpPr>
          <p:cNvPr id="110595" name="Footer Placeholder 4"/>
          <p:cNvSpPr>
            <a:spLocks noGrp="1"/>
          </p:cNvSpPr>
          <p:nvPr>
            <p:ph type="ftr" sz="quarter" idx="12"/>
          </p:nvPr>
        </p:nvSpPr>
        <p:spPr>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DCA6EA7C-5FD5-41A4-B27B-D528BA0B33B7}" type="slidenum">
              <a:rPr lang="en-GB"/>
              <a:pPr>
                <a:defRPr/>
              </a:pPr>
              <a:t>21</a:t>
            </a:fld>
            <a:endParaRPr lang="en-GB">
              <a:latin typeface="Times New Roman" charset="0"/>
            </a:endParaRPr>
          </a:p>
        </p:txBody>
      </p:sp>
      <p:sp>
        <p:nvSpPr>
          <p:cNvPr id="112642" name="Rectangle 3"/>
          <p:cNvSpPr>
            <a:spLocks noGrp="1" noChangeArrowheads="1"/>
          </p:cNvSpPr>
          <p:nvPr>
            <p:ph type="body" idx="1"/>
          </p:nvPr>
        </p:nvSpPr>
        <p:spPr>
          <a:xfrm>
            <a:off x="228600" y="1066800"/>
            <a:ext cx="8077200" cy="5029200"/>
          </a:xfrm>
        </p:spPr>
        <p:txBody>
          <a:bodyPr/>
          <a:lstStyle/>
          <a:p>
            <a:pPr algn="ctr">
              <a:lnSpc>
                <a:spcPct val="70000"/>
              </a:lnSpc>
              <a:spcBef>
                <a:spcPct val="10000"/>
              </a:spcBef>
              <a:buClr>
                <a:schemeClr val="tx2"/>
              </a:buClr>
              <a:buFont typeface="Wingdings" pitchFamily="2" charset="2"/>
              <a:buNone/>
            </a:pPr>
            <a:r>
              <a:rPr lang="en-GB" b="1" smtClean="0">
                <a:solidFill>
                  <a:srgbClr val="002060"/>
                </a:solidFill>
              </a:rPr>
              <a:t>Conclusions</a:t>
            </a:r>
          </a:p>
          <a:p>
            <a:pPr>
              <a:lnSpc>
                <a:spcPct val="90000"/>
              </a:lnSpc>
              <a:spcBef>
                <a:spcPct val="10000"/>
              </a:spcBef>
              <a:buClr>
                <a:schemeClr val="tx1"/>
              </a:buClr>
              <a:buFont typeface="Wingdings" pitchFamily="2" charset="2"/>
              <a:buChar char="§"/>
            </a:pPr>
            <a:r>
              <a:rPr lang="en-GB" sz="2400" b="1" smtClean="0">
                <a:solidFill>
                  <a:srgbClr val="002060"/>
                </a:solidFill>
              </a:rPr>
              <a:t>Weber model stresses the importance of location particularly minimisation of transport costs also suggests these may be offset by reduced factor costs.</a:t>
            </a:r>
          </a:p>
          <a:p>
            <a:pPr>
              <a:lnSpc>
                <a:spcPct val="90000"/>
              </a:lnSpc>
              <a:spcBef>
                <a:spcPct val="10000"/>
              </a:spcBef>
              <a:buClr>
                <a:schemeClr val="tx1"/>
              </a:buClr>
              <a:buFont typeface="Wingdings" pitchFamily="2" charset="2"/>
              <a:buChar char="§"/>
            </a:pPr>
            <a:r>
              <a:rPr lang="en-GB" sz="2400" b="1" smtClean="0">
                <a:solidFill>
                  <a:srgbClr val="002060"/>
                </a:solidFill>
              </a:rPr>
              <a:t>Moses offers the insight that production and locational behaviour are intertwined.</a:t>
            </a:r>
          </a:p>
          <a:p>
            <a:pPr>
              <a:lnSpc>
                <a:spcPct val="90000"/>
              </a:lnSpc>
              <a:spcBef>
                <a:spcPct val="10000"/>
              </a:spcBef>
              <a:buClr>
                <a:schemeClr val="tx1"/>
              </a:buClr>
              <a:buFont typeface="Wingdings" pitchFamily="2" charset="2"/>
              <a:buChar char="§"/>
            </a:pPr>
            <a:r>
              <a:rPr lang="en-GB" sz="2400" b="1" smtClean="0">
                <a:solidFill>
                  <a:srgbClr val="002060"/>
                </a:solidFill>
              </a:rPr>
              <a:t>Spatial monopoly power suggests that location affects the profitability of the firm whereas behavioural theories suggest that factors other than profit may be important.</a:t>
            </a:r>
          </a:p>
          <a:p>
            <a:pPr>
              <a:lnSpc>
                <a:spcPct val="90000"/>
              </a:lnSpc>
              <a:spcBef>
                <a:spcPct val="10000"/>
              </a:spcBef>
              <a:buClr>
                <a:schemeClr val="tx1"/>
              </a:buClr>
              <a:buFont typeface="Wingdings" pitchFamily="2" charset="2"/>
              <a:buChar char="§"/>
            </a:pPr>
            <a:r>
              <a:rPr lang="en-GB" sz="2400" b="1" smtClean="0">
                <a:solidFill>
                  <a:srgbClr val="002060"/>
                </a:solidFill>
              </a:rPr>
              <a:t>Whilst clustering is mainly driven by economies of scale dispersion is likely where there is an element of local monopoly power or product specialisation.</a:t>
            </a:r>
          </a:p>
          <a:p>
            <a:pPr algn="ctr">
              <a:lnSpc>
                <a:spcPct val="90000"/>
              </a:lnSpc>
              <a:spcBef>
                <a:spcPct val="10000"/>
              </a:spcBef>
              <a:buClr>
                <a:schemeClr val="tx1"/>
              </a:buClr>
              <a:buFont typeface="Wingdings" pitchFamily="2" charset="2"/>
              <a:buNone/>
            </a:pPr>
            <a:r>
              <a:rPr lang="en-GB" sz="2400" b="1" smtClean="0">
                <a:solidFill>
                  <a:srgbClr val="002060"/>
                </a:solidFill>
              </a:rPr>
              <a:t>Next lecture Inter-regional trade</a:t>
            </a:r>
          </a:p>
        </p:txBody>
      </p:sp>
      <p:sp>
        <p:nvSpPr>
          <p:cNvPr id="112643" name="Footer Placeholder 4"/>
          <p:cNvSpPr>
            <a:spLocks noGrp="1"/>
          </p:cNvSpPr>
          <p:nvPr>
            <p:ph type="ftr" sz="quarter" idx="12"/>
          </p:nvPr>
        </p:nvSpPr>
        <p:spPr>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591C8BF9-8EB3-4A00-B1F1-FAE2F83CE077}" type="slidenum">
              <a:rPr lang="en-GB"/>
              <a:pPr>
                <a:defRPr/>
              </a:pPr>
              <a:t>3</a:t>
            </a:fld>
            <a:endParaRPr lang="en-GB" dirty="0">
              <a:latin typeface="Times New Roman" charset="0"/>
            </a:endParaRPr>
          </a:p>
        </p:txBody>
      </p:sp>
      <p:sp>
        <p:nvSpPr>
          <p:cNvPr id="19458" name="Rectangle 2051"/>
          <p:cNvSpPr>
            <a:spLocks noGrp="1" noChangeArrowheads="1"/>
          </p:cNvSpPr>
          <p:nvPr>
            <p:ph type="body" idx="1"/>
          </p:nvPr>
        </p:nvSpPr>
        <p:spPr>
          <a:xfrm>
            <a:off x="838200" y="1143000"/>
            <a:ext cx="7391400" cy="5181600"/>
          </a:xfrm>
        </p:spPr>
        <p:txBody>
          <a:bodyPr/>
          <a:lstStyle/>
          <a:p>
            <a:pPr algn="ctr">
              <a:buClr>
                <a:srgbClr val="002060"/>
              </a:buClr>
              <a:buFont typeface="Wingdings" pitchFamily="2" charset="2"/>
              <a:buNone/>
            </a:pPr>
            <a:r>
              <a:rPr lang="en-GB" sz="2800" b="1" smtClean="0">
                <a:solidFill>
                  <a:srgbClr val="002060"/>
                </a:solidFill>
              </a:rPr>
              <a:t>Importance of spatial considerations</a:t>
            </a:r>
          </a:p>
          <a:p>
            <a:pPr>
              <a:lnSpc>
                <a:spcPct val="120000"/>
              </a:lnSpc>
              <a:buClr>
                <a:srgbClr val="002060"/>
              </a:buClr>
            </a:pPr>
            <a:r>
              <a:rPr lang="en-GB" sz="2000" b="1" smtClean="0">
                <a:solidFill>
                  <a:srgbClr val="002060"/>
                </a:solidFill>
              </a:rPr>
              <a:t>Last session we concluded by discussing the benefits of localised and agglomeration economies</a:t>
            </a:r>
          </a:p>
          <a:p>
            <a:pPr>
              <a:lnSpc>
                <a:spcPct val="120000"/>
              </a:lnSpc>
              <a:buClr>
                <a:srgbClr val="002060"/>
              </a:buClr>
            </a:pPr>
            <a:r>
              <a:rPr lang="en-GB" sz="2000" b="1" smtClean="0">
                <a:solidFill>
                  <a:srgbClr val="002060"/>
                </a:solidFill>
              </a:rPr>
              <a:t>But what leads firms to locate where they do?</a:t>
            </a:r>
          </a:p>
          <a:p>
            <a:pPr>
              <a:lnSpc>
                <a:spcPct val="120000"/>
              </a:lnSpc>
              <a:buClr>
                <a:srgbClr val="002060"/>
              </a:buClr>
            </a:pPr>
            <a:r>
              <a:rPr lang="en-GB" sz="2000" b="1" smtClean="0">
                <a:solidFill>
                  <a:srgbClr val="002060"/>
                </a:solidFill>
              </a:rPr>
              <a:t>McCann (Urban and Regional Economics 2001) uses both a microeconomic approach to examine cities and a macroeconomic approach to look at regions.</a:t>
            </a:r>
          </a:p>
          <a:p>
            <a:pPr>
              <a:lnSpc>
                <a:spcPct val="120000"/>
              </a:lnSpc>
              <a:buClr>
                <a:srgbClr val="002060"/>
              </a:buClr>
            </a:pPr>
            <a:r>
              <a:rPr lang="en-GB" sz="2000" b="1" smtClean="0">
                <a:solidFill>
                  <a:srgbClr val="002060"/>
                </a:solidFill>
              </a:rPr>
              <a:t>Inputs – land labour and capital (technology and entrepreneurship) </a:t>
            </a:r>
          </a:p>
          <a:p>
            <a:pPr>
              <a:lnSpc>
                <a:spcPct val="120000"/>
              </a:lnSpc>
              <a:buClr>
                <a:srgbClr val="002060"/>
              </a:buClr>
            </a:pPr>
            <a:r>
              <a:rPr lang="en-GB" sz="2000" b="1" smtClean="0">
                <a:solidFill>
                  <a:srgbClr val="002060"/>
                </a:solidFill>
              </a:rPr>
              <a:t>Outputs – profits, wages and rent</a:t>
            </a:r>
          </a:p>
          <a:p>
            <a:pPr>
              <a:lnSpc>
                <a:spcPct val="120000"/>
              </a:lnSpc>
              <a:buClr>
                <a:srgbClr val="002060"/>
              </a:buClr>
            </a:pPr>
            <a:r>
              <a:rPr lang="en-GB" sz="2000" b="1" smtClean="0">
                <a:solidFill>
                  <a:srgbClr val="002060"/>
                </a:solidFill>
              </a:rPr>
              <a:t>Starts by examining capital investment and in particular the capital embodied in the firm.</a:t>
            </a:r>
          </a:p>
          <a:p>
            <a:pPr>
              <a:buFont typeface="Wingdings" pitchFamily="2" charset="2"/>
              <a:buNone/>
            </a:pPr>
            <a:endParaRPr lang="en-GB" sz="2000" b="1" smtClean="0">
              <a:solidFill>
                <a:srgbClr val="660066"/>
              </a:solidFill>
            </a:endParaRPr>
          </a:p>
        </p:txBody>
      </p:sp>
      <p:sp>
        <p:nvSpPr>
          <p:cNvPr id="19459" name="Footer Placeholder 4"/>
          <p:cNvSpPr>
            <a:spLocks noGrp="1"/>
          </p:cNvSpPr>
          <p:nvPr>
            <p:ph type="ftr" sz="quarter" idx="12"/>
          </p:nvPr>
        </p:nvSpPr>
        <p:spPr>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Slide Number Placeholder 5"/>
          <p:cNvSpPr>
            <a:spLocks noGrp="1"/>
          </p:cNvSpPr>
          <p:nvPr>
            <p:ph type="sldNum" sz="quarter" idx="11"/>
          </p:nvPr>
        </p:nvSpPr>
        <p:spPr/>
        <p:txBody>
          <a:bodyPr/>
          <a:lstStyle/>
          <a:p>
            <a:pPr>
              <a:defRPr/>
            </a:pPr>
            <a:fld id="{7BFCD543-2F83-4276-9C5D-35E5CCC8412C}" type="slidenum">
              <a:rPr lang="en-GB"/>
              <a:pPr>
                <a:defRPr/>
              </a:pPr>
              <a:t>4</a:t>
            </a:fld>
            <a:endParaRPr lang="en-GB" dirty="0">
              <a:latin typeface="Times New Roman" charset="0"/>
            </a:endParaRPr>
          </a:p>
        </p:txBody>
      </p:sp>
      <p:sp>
        <p:nvSpPr>
          <p:cNvPr id="79909" name="Text Box 37"/>
          <p:cNvSpPr txBox="1">
            <a:spLocks noChangeArrowheads="1"/>
          </p:cNvSpPr>
          <p:nvPr/>
        </p:nvSpPr>
        <p:spPr bwMode="auto">
          <a:xfrm>
            <a:off x="990600" y="914400"/>
            <a:ext cx="7772400" cy="444500"/>
          </a:xfrm>
          <a:prstGeom prst="rect">
            <a:avLst/>
          </a:prstGeom>
          <a:noFill/>
          <a:ln w="12700">
            <a:noFill/>
            <a:miter lim="800000"/>
            <a:headEnd type="none" w="sm" len="sm"/>
            <a:tailEnd type="none" w="sm" len="sm"/>
          </a:ln>
        </p:spPr>
        <p:txBody>
          <a:bodyPr lIns="92075" tIns="46038" rIns="92075" bIns="46038">
            <a:spAutoFit/>
          </a:bodyPr>
          <a:lstStyle/>
          <a:p>
            <a:pPr eaLnBrk="0" hangingPunct="0">
              <a:lnSpc>
                <a:spcPct val="70000"/>
              </a:lnSpc>
              <a:spcBef>
                <a:spcPct val="50000"/>
              </a:spcBef>
              <a:buClr>
                <a:schemeClr val="tx2"/>
              </a:buClr>
              <a:buSzPct val="75000"/>
              <a:buFont typeface="Monotype Sorts"/>
              <a:buNone/>
            </a:pPr>
            <a:r>
              <a:rPr lang="en-GB" sz="3200" b="1">
                <a:solidFill>
                  <a:srgbClr val="002060"/>
                </a:solidFill>
                <a:latin typeface="Arial" charset="0"/>
              </a:rPr>
              <a:t>Classical and neo-classical models</a:t>
            </a:r>
            <a:endParaRPr lang="en-GB" b="1">
              <a:solidFill>
                <a:srgbClr val="002060"/>
              </a:solidFill>
              <a:latin typeface="Arial" charset="0"/>
            </a:endParaRPr>
          </a:p>
        </p:txBody>
      </p:sp>
      <p:sp>
        <p:nvSpPr>
          <p:cNvPr id="79948" name="Rectangle 76"/>
          <p:cNvSpPr>
            <a:spLocks noGrp="1" noChangeArrowheads="1"/>
          </p:cNvSpPr>
          <p:nvPr>
            <p:ph type="body" idx="1"/>
          </p:nvPr>
        </p:nvSpPr>
        <p:spPr>
          <a:xfrm>
            <a:off x="304800" y="1447800"/>
            <a:ext cx="3886200" cy="4648200"/>
          </a:xfrm>
        </p:spPr>
        <p:txBody>
          <a:bodyPr/>
          <a:lstStyle/>
          <a:p>
            <a:pPr>
              <a:lnSpc>
                <a:spcPct val="120000"/>
              </a:lnSpc>
            </a:pPr>
            <a:r>
              <a:rPr lang="en-GB" sz="2000" b="1" smtClean="0">
                <a:solidFill>
                  <a:srgbClr val="002060"/>
                </a:solidFill>
              </a:rPr>
              <a:t>The Weber location production model</a:t>
            </a:r>
          </a:p>
          <a:p>
            <a:pPr>
              <a:lnSpc>
                <a:spcPct val="120000"/>
              </a:lnSpc>
            </a:pPr>
            <a:r>
              <a:rPr lang="en-GB" sz="2000" b="1" smtClean="0">
                <a:solidFill>
                  <a:srgbClr val="002060"/>
                </a:solidFill>
              </a:rPr>
              <a:t>Single establishment – profit maximizer – price taker – perfect competition - 2 inputs single output – inputs = output</a:t>
            </a:r>
          </a:p>
          <a:p>
            <a:pPr>
              <a:lnSpc>
                <a:spcPct val="120000"/>
              </a:lnSpc>
            </a:pPr>
            <a:r>
              <a:rPr lang="en-GB" sz="2000" b="1" smtClean="0">
                <a:solidFill>
                  <a:srgbClr val="002060"/>
                </a:solidFill>
              </a:rPr>
              <a:t>Critical factors m</a:t>
            </a:r>
            <a:r>
              <a:rPr lang="en-GB" sz="2000" b="1" baseline="30000" smtClean="0">
                <a:solidFill>
                  <a:srgbClr val="002060"/>
                </a:solidFill>
              </a:rPr>
              <a:t>1 </a:t>
            </a:r>
            <a:r>
              <a:rPr lang="en-GB" sz="2000" b="1" smtClean="0">
                <a:solidFill>
                  <a:srgbClr val="002060"/>
                </a:solidFill>
              </a:rPr>
              <a:t>m</a:t>
            </a:r>
            <a:r>
              <a:rPr lang="en-GB" sz="2000" b="1" baseline="30000" smtClean="0">
                <a:solidFill>
                  <a:srgbClr val="002060"/>
                </a:solidFill>
              </a:rPr>
              <a:t>2 </a:t>
            </a:r>
            <a:r>
              <a:rPr lang="en-GB" sz="2000" b="1" smtClean="0">
                <a:solidFill>
                  <a:srgbClr val="002060"/>
                </a:solidFill>
              </a:rPr>
              <a:t>m</a:t>
            </a:r>
            <a:r>
              <a:rPr lang="en-GB" sz="2000" b="1" baseline="30000" smtClean="0">
                <a:solidFill>
                  <a:srgbClr val="002060"/>
                </a:solidFill>
              </a:rPr>
              <a:t>3</a:t>
            </a:r>
            <a:r>
              <a:rPr lang="en-GB" sz="2000" b="1" smtClean="0">
                <a:solidFill>
                  <a:srgbClr val="002060"/>
                </a:solidFill>
              </a:rPr>
              <a:t>; p</a:t>
            </a:r>
            <a:r>
              <a:rPr lang="en-GB" sz="2000" b="1" baseline="30000" smtClean="0">
                <a:solidFill>
                  <a:srgbClr val="002060"/>
                </a:solidFill>
              </a:rPr>
              <a:t>1 </a:t>
            </a:r>
            <a:r>
              <a:rPr lang="en-GB" sz="2000" b="1" smtClean="0">
                <a:solidFill>
                  <a:srgbClr val="002060"/>
                </a:solidFill>
              </a:rPr>
              <a:t>p</a:t>
            </a:r>
            <a:r>
              <a:rPr lang="en-GB" sz="2000" b="1" baseline="30000" smtClean="0">
                <a:solidFill>
                  <a:srgbClr val="002060"/>
                </a:solidFill>
              </a:rPr>
              <a:t>2 </a:t>
            </a:r>
            <a:r>
              <a:rPr lang="en-GB" sz="2000" b="1" smtClean="0">
                <a:solidFill>
                  <a:srgbClr val="002060"/>
                </a:solidFill>
              </a:rPr>
              <a:t>p</a:t>
            </a:r>
            <a:r>
              <a:rPr lang="en-GB" sz="2000" b="1" baseline="30000" smtClean="0">
                <a:solidFill>
                  <a:srgbClr val="002060"/>
                </a:solidFill>
              </a:rPr>
              <a:t>3</a:t>
            </a:r>
            <a:r>
              <a:rPr lang="en-GB" sz="2000" b="1" smtClean="0">
                <a:solidFill>
                  <a:srgbClr val="002060"/>
                </a:solidFill>
              </a:rPr>
              <a:t>; M</a:t>
            </a:r>
            <a:r>
              <a:rPr lang="en-GB" sz="2000" b="1" baseline="30000" smtClean="0">
                <a:solidFill>
                  <a:srgbClr val="002060"/>
                </a:solidFill>
              </a:rPr>
              <a:t>1 </a:t>
            </a:r>
            <a:r>
              <a:rPr lang="en-GB" sz="2000" b="1" smtClean="0">
                <a:solidFill>
                  <a:srgbClr val="002060"/>
                </a:solidFill>
              </a:rPr>
              <a:t>M</a:t>
            </a:r>
            <a:r>
              <a:rPr lang="en-GB" sz="2000" b="1" baseline="30000" smtClean="0">
                <a:solidFill>
                  <a:srgbClr val="002060"/>
                </a:solidFill>
              </a:rPr>
              <a:t>2 </a:t>
            </a:r>
            <a:r>
              <a:rPr lang="en-GB" sz="2000" b="1" smtClean="0">
                <a:solidFill>
                  <a:srgbClr val="002060"/>
                </a:solidFill>
              </a:rPr>
              <a:t>M</a:t>
            </a:r>
            <a:r>
              <a:rPr lang="en-GB" sz="2000" b="1" baseline="30000" smtClean="0">
                <a:solidFill>
                  <a:srgbClr val="002060"/>
                </a:solidFill>
              </a:rPr>
              <a:t>3</a:t>
            </a:r>
            <a:r>
              <a:rPr lang="en-GB" sz="2000" b="1" smtClean="0">
                <a:solidFill>
                  <a:srgbClr val="002060"/>
                </a:solidFill>
              </a:rPr>
              <a:t>; t</a:t>
            </a:r>
            <a:r>
              <a:rPr lang="en-GB" sz="2000" b="1" baseline="30000" smtClean="0">
                <a:solidFill>
                  <a:srgbClr val="002060"/>
                </a:solidFill>
              </a:rPr>
              <a:t>1 </a:t>
            </a:r>
            <a:r>
              <a:rPr lang="en-GB" sz="2000" b="1" smtClean="0">
                <a:solidFill>
                  <a:srgbClr val="002060"/>
                </a:solidFill>
              </a:rPr>
              <a:t>t</a:t>
            </a:r>
            <a:r>
              <a:rPr lang="en-GB" sz="2000" b="1" baseline="30000" smtClean="0">
                <a:solidFill>
                  <a:srgbClr val="002060"/>
                </a:solidFill>
              </a:rPr>
              <a:t>2 </a:t>
            </a:r>
            <a:r>
              <a:rPr lang="en-GB" sz="2000" b="1" smtClean="0">
                <a:solidFill>
                  <a:srgbClr val="002060"/>
                </a:solidFill>
              </a:rPr>
              <a:t>t</a:t>
            </a:r>
            <a:r>
              <a:rPr lang="en-GB" sz="2000" b="1" baseline="30000" smtClean="0">
                <a:solidFill>
                  <a:srgbClr val="002060"/>
                </a:solidFill>
              </a:rPr>
              <a:t>3</a:t>
            </a:r>
            <a:r>
              <a:rPr lang="en-GB" sz="2000" b="1" smtClean="0">
                <a:solidFill>
                  <a:srgbClr val="002060"/>
                </a:solidFill>
              </a:rPr>
              <a:t>; K</a:t>
            </a:r>
          </a:p>
          <a:p>
            <a:pPr>
              <a:lnSpc>
                <a:spcPct val="120000"/>
              </a:lnSpc>
            </a:pPr>
            <a:r>
              <a:rPr lang="en-GB" sz="2000" b="1" smtClean="0">
                <a:solidFill>
                  <a:srgbClr val="002060"/>
                </a:solidFill>
              </a:rPr>
              <a:t>Maximise profit by minimising total costs</a:t>
            </a:r>
          </a:p>
        </p:txBody>
      </p:sp>
      <p:sp>
        <p:nvSpPr>
          <p:cNvPr id="79978" name="Line 106"/>
          <p:cNvSpPr>
            <a:spLocks noChangeShapeType="1"/>
          </p:cNvSpPr>
          <p:nvPr/>
        </p:nvSpPr>
        <p:spPr bwMode="auto">
          <a:xfrm flipH="1" flipV="1">
            <a:off x="6477000" y="3276600"/>
            <a:ext cx="2286000" cy="914400"/>
          </a:xfrm>
          <a:prstGeom prst="line">
            <a:avLst/>
          </a:prstGeom>
          <a:noFill/>
          <a:ln w="9525">
            <a:solidFill>
              <a:schemeClr val="tx1"/>
            </a:solidFill>
            <a:round/>
            <a:headEnd/>
            <a:tailEnd type="triangle" w="med" len="med"/>
          </a:ln>
        </p:spPr>
        <p:txBody>
          <a:bodyPr/>
          <a:lstStyle/>
          <a:p>
            <a:endParaRPr lang="en-US"/>
          </a:p>
        </p:txBody>
      </p:sp>
      <p:sp>
        <p:nvSpPr>
          <p:cNvPr id="79975" name="AutoShape 103"/>
          <p:cNvSpPr>
            <a:spLocks noChangeArrowheads="1"/>
          </p:cNvSpPr>
          <p:nvPr/>
        </p:nvSpPr>
        <p:spPr bwMode="auto">
          <a:xfrm>
            <a:off x="4786313" y="1984375"/>
            <a:ext cx="4006850" cy="2233613"/>
          </a:xfrm>
          <a:prstGeom prst="triangle">
            <a:avLst>
              <a:gd name="adj" fmla="val 38167"/>
            </a:avLst>
          </a:prstGeom>
          <a:noFill/>
          <a:ln w="9525">
            <a:solidFill>
              <a:schemeClr val="tx1"/>
            </a:solidFill>
            <a:miter lim="800000"/>
            <a:headEnd/>
            <a:tailEnd/>
          </a:ln>
        </p:spPr>
        <p:txBody>
          <a:bodyPr wrap="none" anchor="ctr"/>
          <a:lstStyle/>
          <a:p>
            <a:pPr eaLnBrk="0" hangingPunct="0"/>
            <a:endParaRPr lang="en-US"/>
          </a:p>
        </p:txBody>
      </p:sp>
      <p:sp>
        <p:nvSpPr>
          <p:cNvPr id="79976" name="Line 104"/>
          <p:cNvSpPr>
            <a:spLocks noChangeShapeType="1"/>
          </p:cNvSpPr>
          <p:nvPr/>
        </p:nvSpPr>
        <p:spPr bwMode="auto">
          <a:xfrm>
            <a:off x="6305550" y="1984375"/>
            <a:ext cx="4763" cy="1169988"/>
          </a:xfrm>
          <a:prstGeom prst="line">
            <a:avLst/>
          </a:prstGeom>
          <a:noFill/>
          <a:ln w="9525">
            <a:solidFill>
              <a:schemeClr val="tx1"/>
            </a:solidFill>
            <a:round/>
            <a:headEnd/>
            <a:tailEnd type="triangle" w="med" len="med"/>
          </a:ln>
        </p:spPr>
        <p:txBody>
          <a:bodyPr/>
          <a:lstStyle/>
          <a:p>
            <a:endParaRPr lang="en-US"/>
          </a:p>
        </p:txBody>
      </p:sp>
      <p:sp>
        <p:nvSpPr>
          <p:cNvPr id="79977" name="Line 105"/>
          <p:cNvSpPr>
            <a:spLocks noChangeShapeType="1"/>
          </p:cNvSpPr>
          <p:nvPr/>
        </p:nvSpPr>
        <p:spPr bwMode="auto">
          <a:xfrm flipV="1">
            <a:off x="4756150" y="3306763"/>
            <a:ext cx="1477963" cy="911225"/>
          </a:xfrm>
          <a:prstGeom prst="line">
            <a:avLst/>
          </a:prstGeom>
          <a:noFill/>
          <a:ln w="9525">
            <a:solidFill>
              <a:schemeClr val="tx1"/>
            </a:solidFill>
            <a:round/>
            <a:headEnd/>
            <a:tailEnd type="triangle" w="med" len="med"/>
          </a:ln>
        </p:spPr>
        <p:txBody>
          <a:bodyPr/>
          <a:lstStyle/>
          <a:p>
            <a:endParaRPr lang="en-US"/>
          </a:p>
        </p:txBody>
      </p:sp>
      <p:sp>
        <p:nvSpPr>
          <p:cNvPr id="79979" name="Text Box 107"/>
          <p:cNvSpPr txBox="1">
            <a:spLocks noChangeArrowheads="1"/>
          </p:cNvSpPr>
          <p:nvPr/>
        </p:nvSpPr>
        <p:spPr bwMode="auto">
          <a:xfrm>
            <a:off x="6157913" y="3429000"/>
            <a:ext cx="354012" cy="396875"/>
          </a:xfrm>
          <a:prstGeom prst="rect">
            <a:avLst/>
          </a:prstGeom>
          <a:noFill/>
          <a:ln w="9525">
            <a:noFill/>
            <a:miter lim="800000"/>
            <a:headEnd/>
            <a:tailEnd/>
          </a:ln>
        </p:spPr>
        <p:txBody>
          <a:bodyPr wrap="none">
            <a:spAutoFit/>
          </a:bodyPr>
          <a:lstStyle/>
          <a:p>
            <a:r>
              <a:rPr lang="en-GB" sz="2000">
                <a:latin typeface="Arial" charset="0"/>
              </a:rPr>
              <a:t>K</a:t>
            </a:r>
          </a:p>
        </p:txBody>
      </p:sp>
      <p:sp>
        <p:nvSpPr>
          <p:cNvPr id="79980" name="Text Box 108"/>
          <p:cNvSpPr txBox="1">
            <a:spLocks noChangeArrowheads="1"/>
          </p:cNvSpPr>
          <p:nvPr/>
        </p:nvSpPr>
        <p:spPr bwMode="auto">
          <a:xfrm>
            <a:off x="6062663" y="1587500"/>
            <a:ext cx="485775" cy="396875"/>
          </a:xfrm>
          <a:prstGeom prst="rect">
            <a:avLst/>
          </a:prstGeom>
          <a:noFill/>
          <a:ln w="9525">
            <a:noFill/>
            <a:miter lim="800000"/>
            <a:headEnd/>
            <a:tailEnd/>
          </a:ln>
        </p:spPr>
        <p:txBody>
          <a:bodyPr wrap="none">
            <a:spAutoFit/>
          </a:bodyPr>
          <a:lstStyle/>
          <a:p>
            <a:r>
              <a:rPr lang="en-GB" sz="2000">
                <a:latin typeface="Arial" charset="0"/>
              </a:rPr>
              <a:t>M</a:t>
            </a:r>
            <a:r>
              <a:rPr lang="en-GB" sz="2000" baseline="-25000">
                <a:latin typeface="Arial" charset="0"/>
              </a:rPr>
              <a:t>3</a:t>
            </a:r>
          </a:p>
        </p:txBody>
      </p:sp>
      <p:sp>
        <p:nvSpPr>
          <p:cNvPr id="79981" name="Text Box 109"/>
          <p:cNvSpPr txBox="1">
            <a:spLocks noChangeArrowheads="1"/>
          </p:cNvSpPr>
          <p:nvPr/>
        </p:nvSpPr>
        <p:spPr bwMode="auto">
          <a:xfrm>
            <a:off x="4329113" y="4160838"/>
            <a:ext cx="487362" cy="396875"/>
          </a:xfrm>
          <a:prstGeom prst="rect">
            <a:avLst/>
          </a:prstGeom>
          <a:noFill/>
          <a:ln w="9525">
            <a:noFill/>
            <a:miter lim="800000"/>
            <a:headEnd/>
            <a:tailEnd/>
          </a:ln>
        </p:spPr>
        <p:txBody>
          <a:bodyPr wrap="none">
            <a:spAutoFit/>
          </a:bodyPr>
          <a:lstStyle/>
          <a:p>
            <a:r>
              <a:rPr lang="en-GB" sz="2000">
                <a:latin typeface="Arial" charset="0"/>
              </a:rPr>
              <a:t>M</a:t>
            </a:r>
            <a:r>
              <a:rPr lang="en-GB" sz="2000" baseline="-25000">
                <a:latin typeface="Arial" charset="0"/>
              </a:rPr>
              <a:t>1</a:t>
            </a:r>
          </a:p>
        </p:txBody>
      </p:sp>
      <p:sp>
        <p:nvSpPr>
          <p:cNvPr id="79982" name="Text Box 110"/>
          <p:cNvSpPr txBox="1">
            <a:spLocks noChangeArrowheads="1"/>
          </p:cNvSpPr>
          <p:nvPr/>
        </p:nvSpPr>
        <p:spPr bwMode="auto">
          <a:xfrm>
            <a:off x="8656638" y="4264025"/>
            <a:ext cx="487362" cy="396875"/>
          </a:xfrm>
          <a:prstGeom prst="rect">
            <a:avLst/>
          </a:prstGeom>
          <a:noFill/>
          <a:ln w="9525">
            <a:noFill/>
            <a:miter lim="800000"/>
            <a:headEnd/>
            <a:tailEnd/>
          </a:ln>
        </p:spPr>
        <p:txBody>
          <a:bodyPr wrap="none">
            <a:spAutoFit/>
          </a:bodyPr>
          <a:lstStyle/>
          <a:p>
            <a:r>
              <a:rPr lang="en-GB" sz="2000">
                <a:latin typeface="Arial" charset="0"/>
              </a:rPr>
              <a:t>M</a:t>
            </a:r>
            <a:r>
              <a:rPr lang="en-GB" sz="2000" baseline="-25000">
                <a:latin typeface="Arial" charset="0"/>
              </a:rPr>
              <a:t>2</a:t>
            </a:r>
          </a:p>
        </p:txBody>
      </p:sp>
      <p:sp>
        <p:nvSpPr>
          <p:cNvPr id="79983" name="Text Box 111"/>
          <p:cNvSpPr txBox="1">
            <a:spLocks noChangeArrowheads="1"/>
          </p:cNvSpPr>
          <p:nvPr/>
        </p:nvSpPr>
        <p:spPr bwMode="auto">
          <a:xfrm>
            <a:off x="5386388" y="3630613"/>
            <a:ext cx="417512" cy="396875"/>
          </a:xfrm>
          <a:prstGeom prst="rect">
            <a:avLst/>
          </a:prstGeom>
          <a:noFill/>
          <a:ln w="9525">
            <a:noFill/>
            <a:miter lim="800000"/>
            <a:headEnd/>
            <a:tailEnd/>
          </a:ln>
        </p:spPr>
        <p:txBody>
          <a:bodyPr wrap="none">
            <a:spAutoFit/>
          </a:bodyPr>
          <a:lstStyle/>
          <a:p>
            <a:r>
              <a:rPr lang="en-GB" sz="2000">
                <a:solidFill>
                  <a:srgbClr val="FF0000"/>
                </a:solidFill>
                <a:latin typeface="Arial" charset="0"/>
              </a:rPr>
              <a:t>d</a:t>
            </a:r>
            <a:r>
              <a:rPr lang="en-GB" sz="2000" baseline="-25000">
                <a:solidFill>
                  <a:srgbClr val="FF0000"/>
                </a:solidFill>
                <a:latin typeface="Arial" charset="0"/>
              </a:rPr>
              <a:t>1</a:t>
            </a:r>
          </a:p>
        </p:txBody>
      </p:sp>
      <p:sp>
        <p:nvSpPr>
          <p:cNvPr id="79984" name="Text Box 112"/>
          <p:cNvSpPr txBox="1">
            <a:spLocks noChangeArrowheads="1"/>
          </p:cNvSpPr>
          <p:nvPr/>
        </p:nvSpPr>
        <p:spPr bwMode="auto">
          <a:xfrm>
            <a:off x="6145213" y="2589213"/>
            <a:ext cx="417512" cy="396875"/>
          </a:xfrm>
          <a:prstGeom prst="rect">
            <a:avLst/>
          </a:prstGeom>
          <a:noFill/>
          <a:ln w="9525">
            <a:noFill/>
            <a:miter lim="800000"/>
            <a:headEnd/>
            <a:tailEnd/>
          </a:ln>
        </p:spPr>
        <p:txBody>
          <a:bodyPr wrap="none">
            <a:spAutoFit/>
          </a:bodyPr>
          <a:lstStyle/>
          <a:p>
            <a:r>
              <a:rPr lang="en-GB" sz="2000">
                <a:solidFill>
                  <a:srgbClr val="FF0000"/>
                </a:solidFill>
                <a:latin typeface="Arial" charset="0"/>
              </a:rPr>
              <a:t>d</a:t>
            </a:r>
            <a:r>
              <a:rPr lang="en-GB" sz="2000" baseline="-25000">
                <a:solidFill>
                  <a:srgbClr val="FF0000"/>
                </a:solidFill>
                <a:latin typeface="Arial" charset="0"/>
              </a:rPr>
              <a:t>2</a:t>
            </a:r>
          </a:p>
        </p:txBody>
      </p:sp>
      <p:sp>
        <p:nvSpPr>
          <p:cNvPr id="79985" name="Text Box 113"/>
          <p:cNvSpPr txBox="1">
            <a:spLocks noChangeArrowheads="1"/>
          </p:cNvSpPr>
          <p:nvPr/>
        </p:nvSpPr>
        <p:spPr bwMode="auto">
          <a:xfrm>
            <a:off x="6894513" y="3502025"/>
            <a:ext cx="417512" cy="396875"/>
          </a:xfrm>
          <a:prstGeom prst="rect">
            <a:avLst/>
          </a:prstGeom>
          <a:noFill/>
          <a:ln w="9525">
            <a:noFill/>
            <a:miter lim="800000"/>
            <a:headEnd/>
            <a:tailEnd/>
          </a:ln>
        </p:spPr>
        <p:txBody>
          <a:bodyPr wrap="none">
            <a:spAutoFit/>
          </a:bodyPr>
          <a:lstStyle/>
          <a:p>
            <a:r>
              <a:rPr lang="en-GB" sz="2000">
                <a:solidFill>
                  <a:srgbClr val="FF0000"/>
                </a:solidFill>
                <a:latin typeface="Arial" charset="0"/>
              </a:rPr>
              <a:t>d</a:t>
            </a:r>
            <a:r>
              <a:rPr lang="en-GB" sz="2000" baseline="-25000">
                <a:solidFill>
                  <a:srgbClr val="FF0000"/>
                </a:solidFill>
                <a:latin typeface="Arial" charset="0"/>
              </a:rPr>
              <a:t>3</a:t>
            </a:r>
          </a:p>
        </p:txBody>
      </p:sp>
      <p:sp>
        <p:nvSpPr>
          <p:cNvPr id="79986" name="Oval 114"/>
          <p:cNvSpPr>
            <a:spLocks noChangeArrowheads="1"/>
          </p:cNvSpPr>
          <p:nvPr/>
        </p:nvSpPr>
        <p:spPr bwMode="auto">
          <a:xfrm>
            <a:off x="6234113" y="3154363"/>
            <a:ext cx="228600" cy="228600"/>
          </a:xfrm>
          <a:prstGeom prst="ellipse">
            <a:avLst/>
          </a:prstGeom>
          <a:solidFill>
            <a:srgbClr val="FF0000"/>
          </a:solidFill>
          <a:ln w="38100">
            <a:solidFill>
              <a:schemeClr val="tx1"/>
            </a:solidFill>
            <a:round/>
            <a:headEnd type="none" w="sm" len="sm"/>
            <a:tailEnd type="none" w="lg" len="med"/>
          </a:ln>
        </p:spPr>
        <p:txBody>
          <a:bodyPr wrap="none" lIns="92075" tIns="46038" rIns="92075" bIns="46038" anchor="ctr"/>
          <a:lstStyle/>
          <a:p>
            <a:pPr eaLnBrk="0" hangingPunct="0"/>
            <a:endParaRPr lang="en-US"/>
          </a:p>
        </p:txBody>
      </p:sp>
      <p:sp>
        <p:nvSpPr>
          <p:cNvPr id="21520" name="Footer Placeholder 4"/>
          <p:cNvSpPr>
            <a:spLocks noGrp="1"/>
          </p:cNvSpPr>
          <p:nvPr>
            <p:ph type="ftr" sz="quarter" idx="12"/>
          </p:nvPr>
        </p:nvSpPr>
        <p:spPr>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909"/>
                                        </p:tgtEl>
                                        <p:attrNameLst>
                                          <p:attrName>style.visibility</p:attrName>
                                        </p:attrNameLst>
                                      </p:cBhvr>
                                      <p:to>
                                        <p:strVal val="visible"/>
                                      </p:to>
                                    </p:set>
                                    <p:anim calcmode="lin" valueType="num">
                                      <p:cBhvr additive="base">
                                        <p:cTn id="7" dur="500" fill="hold"/>
                                        <p:tgtEl>
                                          <p:spTgt spid="79909"/>
                                        </p:tgtEl>
                                        <p:attrNameLst>
                                          <p:attrName>ppt_x</p:attrName>
                                        </p:attrNameLst>
                                      </p:cBhvr>
                                      <p:tavLst>
                                        <p:tav tm="0">
                                          <p:val>
                                            <p:strVal val="0-#ppt_w/2"/>
                                          </p:val>
                                        </p:tav>
                                        <p:tav tm="100000">
                                          <p:val>
                                            <p:strVal val="#ppt_x"/>
                                          </p:val>
                                        </p:tav>
                                      </p:tavLst>
                                    </p:anim>
                                    <p:anim calcmode="lin" valueType="num">
                                      <p:cBhvr additive="base">
                                        <p:cTn id="8" dur="500" fill="hold"/>
                                        <p:tgtEl>
                                          <p:spTgt spid="7990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948">
                                            <p:txEl>
                                              <p:pRg st="0" end="0"/>
                                            </p:txEl>
                                          </p:spTgt>
                                        </p:tgtEl>
                                        <p:attrNameLst>
                                          <p:attrName>style.visibility</p:attrName>
                                        </p:attrNameLst>
                                      </p:cBhvr>
                                      <p:to>
                                        <p:strVal val="visible"/>
                                      </p:to>
                                    </p:set>
                                    <p:anim calcmode="lin" valueType="num">
                                      <p:cBhvr additive="base">
                                        <p:cTn id="13" dur="500" fill="hold"/>
                                        <p:tgtEl>
                                          <p:spTgt spid="7994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9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948">
                                            <p:txEl>
                                              <p:pRg st="1" end="1"/>
                                            </p:txEl>
                                          </p:spTgt>
                                        </p:tgtEl>
                                        <p:attrNameLst>
                                          <p:attrName>style.visibility</p:attrName>
                                        </p:attrNameLst>
                                      </p:cBhvr>
                                      <p:to>
                                        <p:strVal val="visible"/>
                                      </p:to>
                                    </p:set>
                                    <p:anim calcmode="lin" valueType="num">
                                      <p:cBhvr additive="base">
                                        <p:cTn id="19" dur="500" fill="hold"/>
                                        <p:tgtEl>
                                          <p:spTgt spid="7994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9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9948">
                                            <p:txEl>
                                              <p:pRg st="2" end="2"/>
                                            </p:txEl>
                                          </p:spTgt>
                                        </p:tgtEl>
                                        <p:attrNameLst>
                                          <p:attrName>style.visibility</p:attrName>
                                        </p:attrNameLst>
                                      </p:cBhvr>
                                      <p:to>
                                        <p:strVal val="visible"/>
                                      </p:to>
                                    </p:set>
                                    <p:anim calcmode="lin" valueType="num">
                                      <p:cBhvr additive="base">
                                        <p:cTn id="25" dur="500" fill="hold"/>
                                        <p:tgtEl>
                                          <p:spTgt spid="7994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99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9948">
                                            <p:txEl>
                                              <p:pRg st="3" end="3"/>
                                            </p:txEl>
                                          </p:spTgt>
                                        </p:tgtEl>
                                        <p:attrNameLst>
                                          <p:attrName>style.visibility</p:attrName>
                                        </p:attrNameLst>
                                      </p:cBhvr>
                                      <p:to>
                                        <p:strVal val="visible"/>
                                      </p:to>
                                    </p:set>
                                    <p:anim calcmode="lin" valueType="num">
                                      <p:cBhvr additive="base">
                                        <p:cTn id="31" dur="500" fill="hold"/>
                                        <p:tgtEl>
                                          <p:spTgt spid="79948">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99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9980"/>
                                        </p:tgtEl>
                                        <p:attrNameLst>
                                          <p:attrName>style.visibility</p:attrName>
                                        </p:attrNameLst>
                                      </p:cBhvr>
                                      <p:to>
                                        <p:strVal val="visible"/>
                                      </p:to>
                                    </p:set>
                                    <p:anim calcmode="lin" valueType="num">
                                      <p:cBhvr additive="base">
                                        <p:cTn id="37" dur="500" fill="hold"/>
                                        <p:tgtEl>
                                          <p:spTgt spid="79980"/>
                                        </p:tgtEl>
                                        <p:attrNameLst>
                                          <p:attrName>ppt_x</p:attrName>
                                        </p:attrNameLst>
                                      </p:cBhvr>
                                      <p:tavLst>
                                        <p:tav tm="0">
                                          <p:val>
                                            <p:strVal val="#ppt_x"/>
                                          </p:val>
                                        </p:tav>
                                        <p:tav tm="100000">
                                          <p:val>
                                            <p:strVal val="#ppt_x"/>
                                          </p:val>
                                        </p:tav>
                                      </p:tavLst>
                                    </p:anim>
                                    <p:anim calcmode="lin" valueType="num">
                                      <p:cBhvr additive="base">
                                        <p:cTn id="38" dur="500" fill="hold"/>
                                        <p:tgtEl>
                                          <p:spTgt spid="7998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9982"/>
                                        </p:tgtEl>
                                        <p:attrNameLst>
                                          <p:attrName>style.visibility</p:attrName>
                                        </p:attrNameLst>
                                      </p:cBhvr>
                                      <p:to>
                                        <p:strVal val="visible"/>
                                      </p:to>
                                    </p:set>
                                    <p:anim calcmode="lin" valueType="num">
                                      <p:cBhvr additive="base">
                                        <p:cTn id="41" dur="500" fill="hold"/>
                                        <p:tgtEl>
                                          <p:spTgt spid="79982"/>
                                        </p:tgtEl>
                                        <p:attrNameLst>
                                          <p:attrName>ppt_x</p:attrName>
                                        </p:attrNameLst>
                                      </p:cBhvr>
                                      <p:tavLst>
                                        <p:tav tm="0">
                                          <p:val>
                                            <p:strVal val="#ppt_x"/>
                                          </p:val>
                                        </p:tav>
                                        <p:tav tm="100000">
                                          <p:val>
                                            <p:strVal val="#ppt_x"/>
                                          </p:val>
                                        </p:tav>
                                      </p:tavLst>
                                    </p:anim>
                                    <p:anim calcmode="lin" valueType="num">
                                      <p:cBhvr additive="base">
                                        <p:cTn id="42" dur="500" fill="hold"/>
                                        <p:tgtEl>
                                          <p:spTgt spid="7998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9981"/>
                                        </p:tgtEl>
                                        <p:attrNameLst>
                                          <p:attrName>style.visibility</p:attrName>
                                        </p:attrNameLst>
                                      </p:cBhvr>
                                      <p:to>
                                        <p:strVal val="visible"/>
                                      </p:to>
                                    </p:set>
                                    <p:anim calcmode="lin" valueType="num">
                                      <p:cBhvr additive="base">
                                        <p:cTn id="45" dur="500" fill="hold"/>
                                        <p:tgtEl>
                                          <p:spTgt spid="79981"/>
                                        </p:tgtEl>
                                        <p:attrNameLst>
                                          <p:attrName>ppt_x</p:attrName>
                                        </p:attrNameLst>
                                      </p:cBhvr>
                                      <p:tavLst>
                                        <p:tav tm="0">
                                          <p:val>
                                            <p:strVal val="#ppt_x"/>
                                          </p:val>
                                        </p:tav>
                                        <p:tav tm="100000">
                                          <p:val>
                                            <p:strVal val="#ppt_x"/>
                                          </p:val>
                                        </p:tav>
                                      </p:tavLst>
                                    </p:anim>
                                    <p:anim calcmode="lin" valueType="num">
                                      <p:cBhvr additive="base">
                                        <p:cTn id="46" dur="500" fill="hold"/>
                                        <p:tgtEl>
                                          <p:spTgt spid="7998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9975"/>
                                        </p:tgtEl>
                                        <p:attrNameLst>
                                          <p:attrName>style.visibility</p:attrName>
                                        </p:attrNameLst>
                                      </p:cBhvr>
                                      <p:to>
                                        <p:strVal val="visible"/>
                                      </p:to>
                                    </p:set>
                                    <p:anim calcmode="lin" valueType="num">
                                      <p:cBhvr additive="base">
                                        <p:cTn id="49" dur="500" fill="hold"/>
                                        <p:tgtEl>
                                          <p:spTgt spid="79975"/>
                                        </p:tgtEl>
                                        <p:attrNameLst>
                                          <p:attrName>ppt_x</p:attrName>
                                        </p:attrNameLst>
                                      </p:cBhvr>
                                      <p:tavLst>
                                        <p:tav tm="0">
                                          <p:val>
                                            <p:strVal val="#ppt_x"/>
                                          </p:val>
                                        </p:tav>
                                        <p:tav tm="100000">
                                          <p:val>
                                            <p:strVal val="#ppt_x"/>
                                          </p:val>
                                        </p:tav>
                                      </p:tavLst>
                                    </p:anim>
                                    <p:anim calcmode="lin" valueType="num">
                                      <p:cBhvr additive="base">
                                        <p:cTn id="50" dur="500" fill="hold"/>
                                        <p:tgtEl>
                                          <p:spTgt spid="7997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9986"/>
                                        </p:tgtEl>
                                        <p:attrNameLst>
                                          <p:attrName>style.visibility</p:attrName>
                                        </p:attrNameLst>
                                      </p:cBhvr>
                                      <p:to>
                                        <p:strVal val="visible"/>
                                      </p:to>
                                    </p:set>
                                    <p:anim calcmode="lin" valueType="num">
                                      <p:cBhvr additive="base">
                                        <p:cTn id="55" dur="500" fill="hold"/>
                                        <p:tgtEl>
                                          <p:spTgt spid="79986"/>
                                        </p:tgtEl>
                                        <p:attrNameLst>
                                          <p:attrName>ppt_x</p:attrName>
                                        </p:attrNameLst>
                                      </p:cBhvr>
                                      <p:tavLst>
                                        <p:tav tm="0">
                                          <p:val>
                                            <p:strVal val="#ppt_x"/>
                                          </p:val>
                                        </p:tav>
                                        <p:tav tm="100000">
                                          <p:val>
                                            <p:strVal val="#ppt_x"/>
                                          </p:val>
                                        </p:tav>
                                      </p:tavLst>
                                    </p:anim>
                                    <p:anim calcmode="lin" valueType="num">
                                      <p:cBhvr additive="base">
                                        <p:cTn id="56" dur="500" fill="hold"/>
                                        <p:tgtEl>
                                          <p:spTgt spid="7998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9979"/>
                                        </p:tgtEl>
                                        <p:attrNameLst>
                                          <p:attrName>style.visibility</p:attrName>
                                        </p:attrNameLst>
                                      </p:cBhvr>
                                      <p:to>
                                        <p:strVal val="visible"/>
                                      </p:to>
                                    </p:set>
                                    <p:anim calcmode="lin" valueType="num">
                                      <p:cBhvr additive="base">
                                        <p:cTn id="59" dur="500" fill="hold"/>
                                        <p:tgtEl>
                                          <p:spTgt spid="79979"/>
                                        </p:tgtEl>
                                        <p:attrNameLst>
                                          <p:attrName>ppt_x</p:attrName>
                                        </p:attrNameLst>
                                      </p:cBhvr>
                                      <p:tavLst>
                                        <p:tav tm="0">
                                          <p:val>
                                            <p:strVal val="#ppt_x"/>
                                          </p:val>
                                        </p:tav>
                                        <p:tav tm="100000">
                                          <p:val>
                                            <p:strVal val="#ppt_x"/>
                                          </p:val>
                                        </p:tav>
                                      </p:tavLst>
                                    </p:anim>
                                    <p:anim calcmode="lin" valueType="num">
                                      <p:cBhvr additive="base">
                                        <p:cTn id="60" dur="500" fill="hold"/>
                                        <p:tgtEl>
                                          <p:spTgt spid="7997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9978"/>
                                        </p:tgtEl>
                                        <p:attrNameLst>
                                          <p:attrName>style.visibility</p:attrName>
                                        </p:attrNameLst>
                                      </p:cBhvr>
                                      <p:to>
                                        <p:strVal val="visible"/>
                                      </p:to>
                                    </p:set>
                                    <p:anim calcmode="lin" valueType="num">
                                      <p:cBhvr additive="base">
                                        <p:cTn id="65" dur="500" fill="hold"/>
                                        <p:tgtEl>
                                          <p:spTgt spid="79978"/>
                                        </p:tgtEl>
                                        <p:attrNameLst>
                                          <p:attrName>ppt_x</p:attrName>
                                        </p:attrNameLst>
                                      </p:cBhvr>
                                      <p:tavLst>
                                        <p:tav tm="0">
                                          <p:val>
                                            <p:strVal val="#ppt_x"/>
                                          </p:val>
                                        </p:tav>
                                        <p:tav tm="100000">
                                          <p:val>
                                            <p:strVal val="#ppt_x"/>
                                          </p:val>
                                        </p:tav>
                                      </p:tavLst>
                                    </p:anim>
                                    <p:anim calcmode="lin" valueType="num">
                                      <p:cBhvr additive="base">
                                        <p:cTn id="66" dur="500" fill="hold"/>
                                        <p:tgtEl>
                                          <p:spTgt spid="7997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9985"/>
                                        </p:tgtEl>
                                        <p:attrNameLst>
                                          <p:attrName>style.visibility</p:attrName>
                                        </p:attrNameLst>
                                      </p:cBhvr>
                                      <p:to>
                                        <p:strVal val="visible"/>
                                      </p:to>
                                    </p:set>
                                    <p:anim calcmode="lin" valueType="num">
                                      <p:cBhvr additive="base">
                                        <p:cTn id="69" dur="500" fill="hold"/>
                                        <p:tgtEl>
                                          <p:spTgt spid="79985"/>
                                        </p:tgtEl>
                                        <p:attrNameLst>
                                          <p:attrName>ppt_x</p:attrName>
                                        </p:attrNameLst>
                                      </p:cBhvr>
                                      <p:tavLst>
                                        <p:tav tm="0">
                                          <p:val>
                                            <p:strVal val="#ppt_x"/>
                                          </p:val>
                                        </p:tav>
                                        <p:tav tm="100000">
                                          <p:val>
                                            <p:strVal val="#ppt_x"/>
                                          </p:val>
                                        </p:tav>
                                      </p:tavLst>
                                    </p:anim>
                                    <p:anim calcmode="lin" valueType="num">
                                      <p:cBhvr additive="base">
                                        <p:cTn id="70" dur="500" fill="hold"/>
                                        <p:tgtEl>
                                          <p:spTgt spid="7998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9983"/>
                                        </p:tgtEl>
                                        <p:attrNameLst>
                                          <p:attrName>style.visibility</p:attrName>
                                        </p:attrNameLst>
                                      </p:cBhvr>
                                      <p:to>
                                        <p:strVal val="visible"/>
                                      </p:to>
                                    </p:set>
                                    <p:anim calcmode="lin" valueType="num">
                                      <p:cBhvr additive="base">
                                        <p:cTn id="73" dur="500" fill="hold"/>
                                        <p:tgtEl>
                                          <p:spTgt spid="79983"/>
                                        </p:tgtEl>
                                        <p:attrNameLst>
                                          <p:attrName>ppt_x</p:attrName>
                                        </p:attrNameLst>
                                      </p:cBhvr>
                                      <p:tavLst>
                                        <p:tav tm="0">
                                          <p:val>
                                            <p:strVal val="#ppt_x"/>
                                          </p:val>
                                        </p:tav>
                                        <p:tav tm="100000">
                                          <p:val>
                                            <p:strVal val="#ppt_x"/>
                                          </p:val>
                                        </p:tav>
                                      </p:tavLst>
                                    </p:anim>
                                    <p:anim calcmode="lin" valueType="num">
                                      <p:cBhvr additive="base">
                                        <p:cTn id="74" dur="500" fill="hold"/>
                                        <p:tgtEl>
                                          <p:spTgt spid="7998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9977"/>
                                        </p:tgtEl>
                                        <p:attrNameLst>
                                          <p:attrName>style.visibility</p:attrName>
                                        </p:attrNameLst>
                                      </p:cBhvr>
                                      <p:to>
                                        <p:strVal val="visible"/>
                                      </p:to>
                                    </p:set>
                                    <p:anim calcmode="lin" valueType="num">
                                      <p:cBhvr additive="base">
                                        <p:cTn id="77" dur="500" fill="hold"/>
                                        <p:tgtEl>
                                          <p:spTgt spid="79977"/>
                                        </p:tgtEl>
                                        <p:attrNameLst>
                                          <p:attrName>ppt_x</p:attrName>
                                        </p:attrNameLst>
                                      </p:cBhvr>
                                      <p:tavLst>
                                        <p:tav tm="0">
                                          <p:val>
                                            <p:strVal val="#ppt_x"/>
                                          </p:val>
                                        </p:tav>
                                        <p:tav tm="100000">
                                          <p:val>
                                            <p:strVal val="#ppt_x"/>
                                          </p:val>
                                        </p:tav>
                                      </p:tavLst>
                                    </p:anim>
                                    <p:anim calcmode="lin" valueType="num">
                                      <p:cBhvr additive="base">
                                        <p:cTn id="78" dur="500" fill="hold"/>
                                        <p:tgtEl>
                                          <p:spTgt spid="7997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79976"/>
                                        </p:tgtEl>
                                        <p:attrNameLst>
                                          <p:attrName>style.visibility</p:attrName>
                                        </p:attrNameLst>
                                      </p:cBhvr>
                                      <p:to>
                                        <p:strVal val="visible"/>
                                      </p:to>
                                    </p:set>
                                    <p:anim calcmode="lin" valueType="num">
                                      <p:cBhvr additive="base">
                                        <p:cTn id="83" dur="500" fill="hold"/>
                                        <p:tgtEl>
                                          <p:spTgt spid="79976"/>
                                        </p:tgtEl>
                                        <p:attrNameLst>
                                          <p:attrName>ppt_x</p:attrName>
                                        </p:attrNameLst>
                                      </p:cBhvr>
                                      <p:tavLst>
                                        <p:tav tm="0">
                                          <p:val>
                                            <p:strVal val="#ppt_x"/>
                                          </p:val>
                                        </p:tav>
                                        <p:tav tm="100000">
                                          <p:val>
                                            <p:strVal val="#ppt_x"/>
                                          </p:val>
                                        </p:tav>
                                      </p:tavLst>
                                    </p:anim>
                                    <p:anim calcmode="lin" valueType="num">
                                      <p:cBhvr additive="base">
                                        <p:cTn id="84" dur="500" fill="hold"/>
                                        <p:tgtEl>
                                          <p:spTgt spid="7997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9984"/>
                                        </p:tgtEl>
                                        <p:attrNameLst>
                                          <p:attrName>style.visibility</p:attrName>
                                        </p:attrNameLst>
                                      </p:cBhvr>
                                      <p:to>
                                        <p:strVal val="visible"/>
                                      </p:to>
                                    </p:set>
                                    <p:anim calcmode="lin" valueType="num">
                                      <p:cBhvr additive="base">
                                        <p:cTn id="87" dur="500" fill="hold"/>
                                        <p:tgtEl>
                                          <p:spTgt spid="79984"/>
                                        </p:tgtEl>
                                        <p:attrNameLst>
                                          <p:attrName>ppt_x</p:attrName>
                                        </p:attrNameLst>
                                      </p:cBhvr>
                                      <p:tavLst>
                                        <p:tav tm="0">
                                          <p:val>
                                            <p:strVal val="#ppt_x"/>
                                          </p:val>
                                        </p:tav>
                                        <p:tav tm="100000">
                                          <p:val>
                                            <p:strVal val="#ppt_x"/>
                                          </p:val>
                                        </p:tav>
                                      </p:tavLst>
                                    </p:anim>
                                    <p:anim calcmode="lin" valueType="num">
                                      <p:cBhvr additive="base">
                                        <p:cTn id="88" dur="500" fill="hold"/>
                                        <p:tgtEl>
                                          <p:spTgt spid="799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9" grpId="0" autoUpdateAnimBg="0"/>
      <p:bldP spid="79948" grpId="0" uiExpand="1" build="p" autoUpdateAnimBg="0"/>
      <p:bldP spid="79978" grpId="0" animBg="1"/>
      <p:bldP spid="79975" grpId="0" animBg="1"/>
      <p:bldP spid="79976" grpId="0" animBg="1"/>
      <p:bldP spid="79977" grpId="0" animBg="1"/>
      <p:bldP spid="79979" grpId="0"/>
      <p:bldP spid="79980" grpId="0"/>
      <p:bldP spid="79981" grpId="0"/>
      <p:bldP spid="79982" grpId="0"/>
      <p:bldP spid="79983" grpId="0"/>
      <p:bldP spid="79984" grpId="0"/>
      <p:bldP spid="79985" grpId="0"/>
      <p:bldP spid="799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a:spLocks noGrp="1"/>
          </p:cNvSpPr>
          <p:nvPr>
            <p:ph type="sldNum" sz="quarter" idx="11"/>
          </p:nvPr>
        </p:nvSpPr>
        <p:spPr/>
        <p:txBody>
          <a:bodyPr/>
          <a:lstStyle/>
          <a:p>
            <a:pPr>
              <a:defRPr/>
            </a:pPr>
            <a:fld id="{DB933FCA-246F-47E0-A1BF-7E3AFB4C8B88}" type="slidenum">
              <a:rPr lang="en-GB"/>
              <a:pPr>
                <a:defRPr/>
              </a:pPr>
              <a:t>5</a:t>
            </a:fld>
            <a:endParaRPr lang="en-GB">
              <a:latin typeface="Times New Roman" charset="0"/>
            </a:endParaRPr>
          </a:p>
        </p:txBody>
      </p:sp>
      <p:sp>
        <p:nvSpPr>
          <p:cNvPr id="80903" name="Text Box 7"/>
          <p:cNvSpPr txBox="1">
            <a:spLocks noChangeArrowheads="1"/>
          </p:cNvSpPr>
          <p:nvPr/>
        </p:nvSpPr>
        <p:spPr bwMode="auto">
          <a:xfrm>
            <a:off x="1219200" y="4114800"/>
            <a:ext cx="2695575" cy="396875"/>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2000" b="1">
                <a:latin typeface="Arial" charset="0"/>
              </a:rPr>
              <a:t>Input Transport Cost</a:t>
            </a:r>
          </a:p>
        </p:txBody>
      </p:sp>
      <p:sp>
        <p:nvSpPr>
          <p:cNvPr id="80904" name="Text Box 8"/>
          <p:cNvSpPr txBox="1">
            <a:spLocks noChangeArrowheads="1"/>
          </p:cNvSpPr>
          <p:nvPr/>
        </p:nvSpPr>
        <p:spPr bwMode="auto">
          <a:xfrm>
            <a:off x="5791200" y="2209800"/>
            <a:ext cx="2906713" cy="396875"/>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2000" b="1">
                <a:latin typeface="Arial" charset="0"/>
              </a:rPr>
              <a:t>Output Transport Cost</a:t>
            </a:r>
          </a:p>
        </p:txBody>
      </p:sp>
      <p:grpSp>
        <p:nvGrpSpPr>
          <p:cNvPr id="80924" name="Group 28"/>
          <p:cNvGrpSpPr>
            <a:grpSpLocks/>
          </p:cNvGrpSpPr>
          <p:nvPr/>
        </p:nvGrpSpPr>
        <p:grpSpPr bwMode="auto">
          <a:xfrm>
            <a:off x="276225" y="914400"/>
            <a:ext cx="4591050" cy="3540125"/>
            <a:chOff x="174" y="576"/>
            <a:chExt cx="2892" cy="2230"/>
          </a:xfrm>
        </p:grpSpPr>
        <p:sp>
          <p:nvSpPr>
            <p:cNvPr id="23580" name="Text Box 17"/>
            <p:cNvSpPr txBox="1">
              <a:spLocks noChangeArrowheads="1"/>
            </p:cNvSpPr>
            <p:nvPr/>
          </p:nvSpPr>
          <p:spPr bwMode="auto">
            <a:xfrm>
              <a:off x="2494" y="2402"/>
              <a:ext cx="572" cy="404"/>
            </a:xfrm>
            <a:prstGeom prst="rect">
              <a:avLst/>
            </a:prstGeom>
            <a:noFill/>
            <a:ln w="9525">
              <a:noFill/>
              <a:miter lim="800000"/>
              <a:headEnd/>
              <a:tailEnd/>
            </a:ln>
          </p:spPr>
          <p:txBody>
            <a:bodyPr wrap="none">
              <a:spAutoFit/>
            </a:bodyPr>
            <a:lstStyle/>
            <a:p>
              <a:pPr algn="ctr"/>
              <a:r>
                <a:rPr lang="en-GB" sz="1800" b="1">
                  <a:latin typeface="Arial" charset="0"/>
                </a:rPr>
                <a:t>M2</a:t>
              </a:r>
            </a:p>
            <a:p>
              <a:pPr algn="ctr"/>
              <a:r>
                <a:rPr lang="en-GB" sz="1800" b="1">
                  <a:latin typeface="Arial" charset="0"/>
                </a:rPr>
                <a:t>plastic</a:t>
              </a:r>
            </a:p>
          </p:txBody>
        </p:sp>
        <p:grpSp>
          <p:nvGrpSpPr>
            <p:cNvPr id="23581" name="Group 26"/>
            <p:cNvGrpSpPr>
              <a:grpSpLocks/>
            </p:cNvGrpSpPr>
            <p:nvPr/>
          </p:nvGrpSpPr>
          <p:grpSpPr bwMode="auto">
            <a:xfrm>
              <a:off x="174" y="576"/>
              <a:ext cx="2508" cy="2214"/>
              <a:chOff x="174" y="576"/>
              <a:chExt cx="2508" cy="2214"/>
            </a:xfrm>
          </p:grpSpPr>
          <p:sp>
            <p:nvSpPr>
              <p:cNvPr id="23582" name="AutoShape 10"/>
              <p:cNvSpPr>
                <a:spLocks noChangeArrowheads="1"/>
              </p:cNvSpPr>
              <p:nvPr/>
            </p:nvSpPr>
            <p:spPr bwMode="auto">
              <a:xfrm>
                <a:off x="480" y="960"/>
                <a:ext cx="2177" cy="1411"/>
              </a:xfrm>
              <a:prstGeom prst="triangle">
                <a:avLst>
                  <a:gd name="adj" fmla="val 50000"/>
                </a:avLst>
              </a:prstGeom>
              <a:noFill/>
              <a:ln w="38100">
                <a:solidFill>
                  <a:schemeClr val="tx1"/>
                </a:solidFill>
                <a:miter lim="800000"/>
                <a:headEnd/>
                <a:tailEnd/>
              </a:ln>
            </p:spPr>
            <p:txBody>
              <a:bodyPr wrap="none" anchor="ctr"/>
              <a:lstStyle/>
              <a:p>
                <a:pPr eaLnBrk="0" hangingPunct="0"/>
                <a:endParaRPr lang="en-US"/>
              </a:p>
            </p:txBody>
          </p:sp>
          <p:sp>
            <p:nvSpPr>
              <p:cNvPr id="23583" name="Oval 11"/>
              <p:cNvSpPr>
                <a:spLocks noChangeArrowheads="1"/>
              </p:cNvSpPr>
              <p:nvPr/>
            </p:nvSpPr>
            <p:spPr bwMode="auto">
              <a:xfrm>
                <a:off x="1915" y="1963"/>
                <a:ext cx="99" cy="12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3584" name="Line 12"/>
              <p:cNvSpPr>
                <a:spLocks noChangeShapeType="1"/>
              </p:cNvSpPr>
              <p:nvPr/>
            </p:nvSpPr>
            <p:spPr bwMode="auto">
              <a:xfrm flipV="1">
                <a:off x="455" y="2026"/>
                <a:ext cx="1509" cy="345"/>
              </a:xfrm>
              <a:prstGeom prst="line">
                <a:avLst/>
              </a:prstGeom>
              <a:noFill/>
              <a:ln w="9525">
                <a:solidFill>
                  <a:schemeClr val="tx1"/>
                </a:solidFill>
                <a:round/>
                <a:headEnd/>
                <a:tailEnd type="triangle" w="med" len="med"/>
              </a:ln>
            </p:spPr>
            <p:txBody>
              <a:bodyPr/>
              <a:lstStyle/>
              <a:p>
                <a:endParaRPr lang="en-US"/>
              </a:p>
            </p:txBody>
          </p:sp>
          <p:sp>
            <p:nvSpPr>
              <p:cNvPr id="23585" name="Line 13"/>
              <p:cNvSpPr>
                <a:spLocks noChangeShapeType="1"/>
              </p:cNvSpPr>
              <p:nvPr/>
            </p:nvSpPr>
            <p:spPr bwMode="auto">
              <a:xfrm flipH="1" flipV="1">
                <a:off x="1989" y="2026"/>
                <a:ext cx="668" cy="345"/>
              </a:xfrm>
              <a:prstGeom prst="line">
                <a:avLst/>
              </a:prstGeom>
              <a:noFill/>
              <a:ln w="9525">
                <a:solidFill>
                  <a:schemeClr val="tx1"/>
                </a:solidFill>
                <a:round/>
                <a:headEnd/>
                <a:tailEnd type="triangle" w="med" len="med"/>
              </a:ln>
            </p:spPr>
            <p:txBody>
              <a:bodyPr/>
              <a:lstStyle/>
              <a:p>
                <a:endParaRPr lang="en-US"/>
              </a:p>
            </p:txBody>
          </p:sp>
          <p:sp>
            <p:nvSpPr>
              <p:cNvPr id="23586" name="Line 14"/>
              <p:cNvSpPr>
                <a:spLocks noChangeShapeType="1"/>
              </p:cNvSpPr>
              <p:nvPr/>
            </p:nvSpPr>
            <p:spPr bwMode="auto">
              <a:xfrm flipH="1" flipV="1">
                <a:off x="1568" y="992"/>
                <a:ext cx="396" cy="1003"/>
              </a:xfrm>
              <a:prstGeom prst="line">
                <a:avLst/>
              </a:prstGeom>
              <a:noFill/>
              <a:ln w="9525">
                <a:solidFill>
                  <a:schemeClr val="tx1"/>
                </a:solidFill>
                <a:round/>
                <a:headEnd/>
                <a:tailEnd type="triangle" w="med" len="med"/>
              </a:ln>
            </p:spPr>
            <p:txBody>
              <a:bodyPr/>
              <a:lstStyle/>
              <a:p>
                <a:endParaRPr lang="en-US"/>
              </a:p>
            </p:txBody>
          </p:sp>
          <p:sp>
            <p:nvSpPr>
              <p:cNvPr id="23587" name="Text Box 15"/>
              <p:cNvSpPr txBox="1">
                <a:spLocks noChangeArrowheads="1"/>
              </p:cNvSpPr>
              <p:nvPr/>
            </p:nvSpPr>
            <p:spPr bwMode="auto">
              <a:xfrm>
                <a:off x="1056" y="576"/>
                <a:ext cx="956" cy="404"/>
              </a:xfrm>
              <a:prstGeom prst="rect">
                <a:avLst/>
              </a:prstGeom>
              <a:noFill/>
              <a:ln w="9525">
                <a:noFill/>
                <a:miter lim="800000"/>
                <a:headEnd/>
                <a:tailEnd/>
              </a:ln>
            </p:spPr>
            <p:txBody>
              <a:bodyPr wrap="none">
                <a:spAutoFit/>
              </a:bodyPr>
              <a:lstStyle/>
              <a:p>
                <a:pPr algn="ctr"/>
                <a:r>
                  <a:rPr lang="en-GB" sz="1800" b="1">
                    <a:latin typeface="Arial" charset="0"/>
                  </a:rPr>
                  <a:t>M3</a:t>
                </a:r>
              </a:p>
              <a:p>
                <a:pPr algn="ctr"/>
                <a:r>
                  <a:rPr lang="en-GB" sz="1800" b="1">
                    <a:latin typeface="Arial" charset="0"/>
                  </a:rPr>
                  <a:t>Final Market</a:t>
                </a:r>
              </a:p>
            </p:txBody>
          </p:sp>
          <p:sp>
            <p:nvSpPr>
              <p:cNvPr id="23588" name="Text Box 16"/>
              <p:cNvSpPr txBox="1">
                <a:spLocks noChangeArrowheads="1"/>
              </p:cNvSpPr>
              <p:nvPr/>
            </p:nvSpPr>
            <p:spPr bwMode="auto">
              <a:xfrm>
                <a:off x="174" y="2386"/>
                <a:ext cx="444" cy="404"/>
              </a:xfrm>
              <a:prstGeom prst="rect">
                <a:avLst/>
              </a:prstGeom>
              <a:noFill/>
              <a:ln w="9525">
                <a:noFill/>
                <a:miter lim="800000"/>
                <a:headEnd/>
                <a:tailEnd/>
              </a:ln>
            </p:spPr>
            <p:txBody>
              <a:bodyPr wrap="none">
                <a:spAutoFit/>
              </a:bodyPr>
              <a:lstStyle/>
              <a:p>
                <a:pPr algn="ctr"/>
                <a:r>
                  <a:rPr lang="en-GB" sz="1800" b="1">
                    <a:latin typeface="Arial" charset="0"/>
                  </a:rPr>
                  <a:t>M1</a:t>
                </a:r>
              </a:p>
              <a:p>
                <a:pPr algn="ctr"/>
                <a:r>
                  <a:rPr lang="en-GB" sz="1800" b="1">
                    <a:latin typeface="Arial" charset="0"/>
                  </a:rPr>
                  <a:t>steel</a:t>
                </a:r>
              </a:p>
            </p:txBody>
          </p:sp>
          <p:sp>
            <p:nvSpPr>
              <p:cNvPr id="23589" name="Oval 18"/>
              <p:cNvSpPr>
                <a:spLocks noChangeArrowheads="1"/>
              </p:cNvSpPr>
              <p:nvPr/>
            </p:nvSpPr>
            <p:spPr bwMode="auto">
              <a:xfrm>
                <a:off x="430" y="2308"/>
                <a:ext cx="75" cy="12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3590" name="Oval 19"/>
              <p:cNvSpPr>
                <a:spLocks noChangeArrowheads="1"/>
              </p:cNvSpPr>
              <p:nvPr/>
            </p:nvSpPr>
            <p:spPr bwMode="auto">
              <a:xfrm>
                <a:off x="2607" y="2308"/>
                <a:ext cx="75" cy="12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3591" name="Oval 20"/>
              <p:cNvSpPr>
                <a:spLocks noChangeArrowheads="1"/>
              </p:cNvSpPr>
              <p:nvPr/>
            </p:nvSpPr>
            <p:spPr bwMode="auto">
              <a:xfrm>
                <a:off x="1519" y="897"/>
                <a:ext cx="74" cy="12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grpSp>
      </p:grpSp>
      <p:grpSp>
        <p:nvGrpSpPr>
          <p:cNvPr id="80923" name="Group 27"/>
          <p:cNvGrpSpPr>
            <a:grpSpLocks/>
          </p:cNvGrpSpPr>
          <p:nvPr/>
        </p:nvGrpSpPr>
        <p:grpSpPr bwMode="auto">
          <a:xfrm>
            <a:off x="838200" y="1600200"/>
            <a:ext cx="3352800" cy="2133600"/>
            <a:chOff x="528" y="1008"/>
            <a:chExt cx="2112" cy="1344"/>
          </a:xfrm>
        </p:grpSpPr>
        <p:sp>
          <p:nvSpPr>
            <p:cNvPr id="23576" name="Oval 22"/>
            <p:cNvSpPr>
              <a:spLocks noChangeArrowheads="1"/>
            </p:cNvSpPr>
            <p:nvPr/>
          </p:nvSpPr>
          <p:spPr bwMode="auto">
            <a:xfrm>
              <a:off x="1104" y="1968"/>
              <a:ext cx="99" cy="126"/>
            </a:xfrm>
            <a:prstGeom prst="ellipse">
              <a:avLst/>
            </a:prstGeom>
            <a:solidFill>
              <a:schemeClr val="accent2"/>
            </a:solidFill>
            <a:ln w="9525">
              <a:solidFill>
                <a:schemeClr val="tx1"/>
              </a:solidFill>
              <a:round/>
              <a:headEnd/>
              <a:tailEnd/>
            </a:ln>
          </p:spPr>
          <p:txBody>
            <a:bodyPr wrap="none" anchor="ctr"/>
            <a:lstStyle/>
            <a:p>
              <a:pPr eaLnBrk="0" hangingPunct="0"/>
              <a:endParaRPr lang="en-US"/>
            </a:p>
          </p:txBody>
        </p:sp>
        <p:sp>
          <p:nvSpPr>
            <p:cNvPr id="23577" name="Line 23"/>
            <p:cNvSpPr>
              <a:spLocks noChangeShapeType="1"/>
            </p:cNvSpPr>
            <p:nvPr/>
          </p:nvSpPr>
          <p:spPr bwMode="auto">
            <a:xfrm flipV="1">
              <a:off x="528" y="2064"/>
              <a:ext cx="576" cy="288"/>
            </a:xfrm>
            <a:prstGeom prst="line">
              <a:avLst/>
            </a:prstGeom>
            <a:noFill/>
            <a:ln w="12700">
              <a:solidFill>
                <a:srgbClr val="008000"/>
              </a:solidFill>
              <a:round/>
              <a:headEnd type="none" w="sm" len="sm"/>
              <a:tailEnd type="triangle" w="lg" len="med"/>
            </a:ln>
          </p:spPr>
          <p:txBody>
            <a:bodyPr wrap="none" lIns="92075" tIns="46038" rIns="92075" bIns="46038"/>
            <a:lstStyle/>
            <a:p>
              <a:endParaRPr lang="en-US"/>
            </a:p>
          </p:txBody>
        </p:sp>
        <p:sp>
          <p:nvSpPr>
            <p:cNvPr id="23578" name="Line 24"/>
            <p:cNvSpPr>
              <a:spLocks noChangeShapeType="1"/>
            </p:cNvSpPr>
            <p:nvPr/>
          </p:nvSpPr>
          <p:spPr bwMode="auto">
            <a:xfrm flipV="1">
              <a:off x="1152" y="1008"/>
              <a:ext cx="384" cy="960"/>
            </a:xfrm>
            <a:prstGeom prst="line">
              <a:avLst/>
            </a:prstGeom>
            <a:noFill/>
            <a:ln w="12700">
              <a:solidFill>
                <a:srgbClr val="008000"/>
              </a:solidFill>
              <a:round/>
              <a:headEnd type="none" w="sm" len="sm"/>
              <a:tailEnd type="triangle" w="lg" len="med"/>
            </a:ln>
          </p:spPr>
          <p:txBody>
            <a:bodyPr wrap="none" lIns="92075" tIns="46038" rIns="92075" bIns="46038"/>
            <a:lstStyle/>
            <a:p>
              <a:endParaRPr lang="en-US"/>
            </a:p>
          </p:txBody>
        </p:sp>
        <p:sp>
          <p:nvSpPr>
            <p:cNvPr id="23579" name="Line 25"/>
            <p:cNvSpPr>
              <a:spLocks noChangeShapeType="1"/>
            </p:cNvSpPr>
            <p:nvPr/>
          </p:nvSpPr>
          <p:spPr bwMode="auto">
            <a:xfrm flipH="1" flipV="1">
              <a:off x="1200" y="2064"/>
              <a:ext cx="1440" cy="288"/>
            </a:xfrm>
            <a:prstGeom prst="line">
              <a:avLst/>
            </a:prstGeom>
            <a:noFill/>
            <a:ln w="12700">
              <a:solidFill>
                <a:srgbClr val="008000"/>
              </a:solidFill>
              <a:round/>
              <a:headEnd type="none" w="sm" len="sm"/>
              <a:tailEnd type="triangle" w="lg" len="med"/>
            </a:ln>
          </p:spPr>
          <p:txBody>
            <a:bodyPr wrap="none" lIns="92075" tIns="46038" rIns="92075" bIns="46038"/>
            <a:lstStyle/>
            <a:p>
              <a:endParaRPr lang="en-US"/>
            </a:p>
          </p:txBody>
        </p:sp>
      </p:grpSp>
      <p:grpSp>
        <p:nvGrpSpPr>
          <p:cNvPr id="80944" name="Group 48"/>
          <p:cNvGrpSpPr>
            <a:grpSpLocks/>
          </p:cNvGrpSpPr>
          <p:nvPr/>
        </p:nvGrpSpPr>
        <p:grpSpPr bwMode="auto">
          <a:xfrm>
            <a:off x="4552950" y="2667000"/>
            <a:ext cx="4591050" cy="3540125"/>
            <a:chOff x="2868" y="1680"/>
            <a:chExt cx="2892" cy="2230"/>
          </a:xfrm>
        </p:grpSpPr>
        <p:sp>
          <p:nvSpPr>
            <p:cNvPr id="23565" name="Text Box 30"/>
            <p:cNvSpPr txBox="1">
              <a:spLocks noChangeArrowheads="1"/>
            </p:cNvSpPr>
            <p:nvPr/>
          </p:nvSpPr>
          <p:spPr bwMode="auto">
            <a:xfrm>
              <a:off x="5188" y="3506"/>
              <a:ext cx="572" cy="404"/>
            </a:xfrm>
            <a:prstGeom prst="rect">
              <a:avLst/>
            </a:prstGeom>
            <a:noFill/>
            <a:ln w="9525">
              <a:noFill/>
              <a:miter lim="800000"/>
              <a:headEnd/>
              <a:tailEnd/>
            </a:ln>
          </p:spPr>
          <p:txBody>
            <a:bodyPr wrap="none">
              <a:spAutoFit/>
            </a:bodyPr>
            <a:lstStyle/>
            <a:p>
              <a:pPr algn="ctr"/>
              <a:r>
                <a:rPr lang="en-GB" sz="1800" b="1">
                  <a:latin typeface="Arial" charset="0"/>
                </a:rPr>
                <a:t>M2</a:t>
              </a:r>
            </a:p>
            <a:p>
              <a:pPr algn="ctr"/>
              <a:r>
                <a:rPr lang="en-GB" sz="1800" b="1">
                  <a:latin typeface="Arial" charset="0"/>
                </a:rPr>
                <a:t>plastic</a:t>
              </a:r>
            </a:p>
          </p:txBody>
        </p:sp>
        <p:sp>
          <p:nvSpPr>
            <p:cNvPr id="23566" name="AutoShape 32"/>
            <p:cNvSpPr>
              <a:spLocks noChangeArrowheads="1"/>
            </p:cNvSpPr>
            <p:nvPr/>
          </p:nvSpPr>
          <p:spPr bwMode="auto">
            <a:xfrm>
              <a:off x="3174" y="2064"/>
              <a:ext cx="2177" cy="1411"/>
            </a:xfrm>
            <a:prstGeom prst="triangle">
              <a:avLst>
                <a:gd name="adj" fmla="val 50000"/>
              </a:avLst>
            </a:prstGeom>
            <a:noFill/>
            <a:ln w="38100">
              <a:solidFill>
                <a:schemeClr val="tx1"/>
              </a:solidFill>
              <a:miter lim="800000"/>
              <a:headEnd/>
              <a:tailEnd/>
            </a:ln>
          </p:spPr>
          <p:txBody>
            <a:bodyPr wrap="none" anchor="ctr"/>
            <a:lstStyle/>
            <a:p>
              <a:pPr eaLnBrk="0" hangingPunct="0"/>
              <a:endParaRPr lang="en-US"/>
            </a:p>
          </p:txBody>
        </p:sp>
        <p:sp>
          <p:nvSpPr>
            <p:cNvPr id="23567" name="Oval 33"/>
            <p:cNvSpPr>
              <a:spLocks noChangeArrowheads="1"/>
            </p:cNvSpPr>
            <p:nvPr/>
          </p:nvSpPr>
          <p:spPr bwMode="auto">
            <a:xfrm>
              <a:off x="4320" y="3120"/>
              <a:ext cx="99" cy="126"/>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3568" name="Line 34"/>
            <p:cNvSpPr>
              <a:spLocks noChangeShapeType="1"/>
            </p:cNvSpPr>
            <p:nvPr/>
          </p:nvSpPr>
          <p:spPr bwMode="auto">
            <a:xfrm flipV="1">
              <a:off x="3149" y="3216"/>
              <a:ext cx="1171" cy="259"/>
            </a:xfrm>
            <a:prstGeom prst="line">
              <a:avLst/>
            </a:prstGeom>
            <a:noFill/>
            <a:ln w="9525">
              <a:solidFill>
                <a:schemeClr val="tx1"/>
              </a:solidFill>
              <a:round/>
              <a:headEnd/>
              <a:tailEnd type="triangle" w="med" len="med"/>
            </a:ln>
          </p:spPr>
          <p:txBody>
            <a:bodyPr/>
            <a:lstStyle/>
            <a:p>
              <a:endParaRPr lang="en-US"/>
            </a:p>
          </p:txBody>
        </p:sp>
        <p:sp>
          <p:nvSpPr>
            <p:cNvPr id="23569" name="Line 35"/>
            <p:cNvSpPr>
              <a:spLocks noChangeShapeType="1"/>
            </p:cNvSpPr>
            <p:nvPr/>
          </p:nvSpPr>
          <p:spPr bwMode="auto">
            <a:xfrm flipH="1" flipV="1">
              <a:off x="4368" y="3216"/>
              <a:ext cx="956" cy="249"/>
            </a:xfrm>
            <a:prstGeom prst="line">
              <a:avLst/>
            </a:prstGeom>
            <a:noFill/>
            <a:ln w="9525">
              <a:solidFill>
                <a:schemeClr val="tx1"/>
              </a:solidFill>
              <a:round/>
              <a:headEnd/>
              <a:tailEnd type="triangle" w="med" len="med"/>
            </a:ln>
          </p:spPr>
          <p:txBody>
            <a:bodyPr/>
            <a:lstStyle/>
            <a:p>
              <a:endParaRPr lang="en-US"/>
            </a:p>
          </p:txBody>
        </p:sp>
        <p:sp>
          <p:nvSpPr>
            <p:cNvPr id="23570" name="Line 36"/>
            <p:cNvSpPr>
              <a:spLocks noChangeShapeType="1"/>
            </p:cNvSpPr>
            <p:nvPr/>
          </p:nvSpPr>
          <p:spPr bwMode="auto">
            <a:xfrm flipH="1" flipV="1">
              <a:off x="4262" y="2096"/>
              <a:ext cx="106" cy="1024"/>
            </a:xfrm>
            <a:prstGeom prst="line">
              <a:avLst/>
            </a:prstGeom>
            <a:noFill/>
            <a:ln w="9525">
              <a:solidFill>
                <a:schemeClr val="tx1"/>
              </a:solidFill>
              <a:round/>
              <a:headEnd/>
              <a:tailEnd type="triangle" w="med" len="med"/>
            </a:ln>
          </p:spPr>
          <p:txBody>
            <a:bodyPr/>
            <a:lstStyle/>
            <a:p>
              <a:endParaRPr lang="en-US"/>
            </a:p>
          </p:txBody>
        </p:sp>
        <p:sp>
          <p:nvSpPr>
            <p:cNvPr id="23571" name="Text Box 37"/>
            <p:cNvSpPr txBox="1">
              <a:spLocks noChangeArrowheads="1"/>
            </p:cNvSpPr>
            <p:nvPr/>
          </p:nvSpPr>
          <p:spPr bwMode="auto">
            <a:xfrm>
              <a:off x="3750" y="1680"/>
              <a:ext cx="956" cy="404"/>
            </a:xfrm>
            <a:prstGeom prst="rect">
              <a:avLst/>
            </a:prstGeom>
            <a:noFill/>
            <a:ln w="9525">
              <a:noFill/>
              <a:miter lim="800000"/>
              <a:headEnd/>
              <a:tailEnd/>
            </a:ln>
          </p:spPr>
          <p:txBody>
            <a:bodyPr wrap="none">
              <a:spAutoFit/>
            </a:bodyPr>
            <a:lstStyle/>
            <a:p>
              <a:pPr algn="ctr"/>
              <a:r>
                <a:rPr lang="en-GB" sz="1800" b="1">
                  <a:latin typeface="Arial" charset="0"/>
                </a:rPr>
                <a:t>M3</a:t>
              </a:r>
            </a:p>
            <a:p>
              <a:pPr algn="ctr"/>
              <a:r>
                <a:rPr lang="en-GB" sz="1800" b="1">
                  <a:latin typeface="Arial" charset="0"/>
                </a:rPr>
                <a:t>Final Market</a:t>
              </a:r>
            </a:p>
          </p:txBody>
        </p:sp>
        <p:sp>
          <p:nvSpPr>
            <p:cNvPr id="23572" name="Text Box 38"/>
            <p:cNvSpPr txBox="1">
              <a:spLocks noChangeArrowheads="1"/>
            </p:cNvSpPr>
            <p:nvPr/>
          </p:nvSpPr>
          <p:spPr bwMode="auto">
            <a:xfrm>
              <a:off x="2868" y="3490"/>
              <a:ext cx="444" cy="404"/>
            </a:xfrm>
            <a:prstGeom prst="rect">
              <a:avLst/>
            </a:prstGeom>
            <a:noFill/>
            <a:ln w="9525">
              <a:noFill/>
              <a:miter lim="800000"/>
              <a:headEnd/>
              <a:tailEnd/>
            </a:ln>
          </p:spPr>
          <p:txBody>
            <a:bodyPr wrap="none">
              <a:spAutoFit/>
            </a:bodyPr>
            <a:lstStyle/>
            <a:p>
              <a:pPr algn="ctr"/>
              <a:r>
                <a:rPr lang="en-GB" sz="1800" b="1">
                  <a:latin typeface="Arial" charset="0"/>
                </a:rPr>
                <a:t>M1</a:t>
              </a:r>
            </a:p>
            <a:p>
              <a:pPr algn="ctr"/>
              <a:r>
                <a:rPr lang="en-GB" sz="1800" b="1">
                  <a:latin typeface="Arial" charset="0"/>
                </a:rPr>
                <a:t>steel</a:t>
              </a:r>
            </a:p>
          </p:txBody>
        </p:sp>
        <p:sp>
          <p:nvSpPr>
            <p:cNvPr id="23573" name="Oval 39"/>
            <p:cNvSpPr>
              <a:spLocks noChangeArrowheads="1"/>
            </p:cNvSpPr>
            <p:nvPr/>
          </p:nvSpPr>
          <p:spPr bwMode="auto">
            <a:xfrm>
              <a:off x="3124" y="3412"/>
              <a:ext cx="75" cy="12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3574" name="Oval 40"/>
            <p:cNvSpPr>
              <a:spLocks noChangeArrowheads="1"/>
            </p:cNvSpPr>
            <p:nvPr/>
          </p:nvSpPr>
          <p:spPr bwMode="auto">
            <a:xfrm>
              <a:off x="5301" y="3412"/>
              <a:ext cx="75" cy="12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3575" name="Oval 41"/>
            <p:cNvSpPr>
              <a:spLocks noChangeArrowheads="1"/>
            </p:cNvSpPr>
            <p:nvPr/>
          </p:nvSpPr>
          <p:spPr bwMode="auto">
            <a:xfrm>
              <a:off x="4213" y="2001"/>
              <a:ext cx="107" cy="111"/>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grpSp>
      <p:grpSp>
        <p:nvGrpSpPr>
          <p:cNvPr id="80943" name="Group 47"/>
          <p:cNvGrpSpPr>
            <a:grpSpLocks/>
          </p:cNvGrpSpPr>
          <p:nvPr/>
        </p:nvGrpSpPr>
        <p:grpSpPr bwMode="auto">
          <a:xfrm>
            <a:off x="5105400" y="3352800"/>
            <a:ext cx="3352800" cy="2133600"/>
            <a:chOff x="3216" y="2112"/>
            <a:chExt cx="2112" cy="1344"/>
          </a:xfrm>
        </p:grpSpPr>
        <p:sp>
          <p:nvSpPr>
            <p:cNvPr id="23561" name="Oval 43"/>
            <p:cNvSpPr>
              <a:spLocks noChangeArrowheads="1"/>
            </p:cNvSpPr>
            <p:nvPr/>
          </p:nvSpPr>
          <p:spPr bwMode="auto">
            <a:xfrm>
              <a:off x="4128" y="2688"/>
              <a:ext cx="121" cy="153"/>
            </a:xfrm>
            <a:prstGeom prst="ellipse">
              <a:avLst/>
            </a:prstGeom>
            <a:solidFill>
              <a:schemeClr val="accent2"/>
            </a:solidFill>
            <a:ln w="9525">
              <a:solidFill>
                <a:schemeClr val="tx1"/>
              </a:solidFill>
              <a:round/>
              <a:headEnd/>
              <a:tailEnd/>
            </a:ln>
          </p:spPr>
          <p:txBody>
            <a:bodyPr wrap="none" anchor="ctr"/>
            <a:lstStyle/>
            <a:p>
              <a:pPr eaLnBrk="0" hangingPunct="0"/>
              <a:endParaRPr lang="en-US"/>
            </a:p>
          </p:txBody>
        </p:sp>
        <p:sp>
          <p:nvSpPr>
            <p:cNvPr id="23562" name="Line 44"/>
            <p:cNvSpPr>
              <a:spLocks noChangeShapeType="1"/>
            </p:cNvSpPr>
            <p:nvPr/>
          </p:nvSpPr>
          <p:spPr bwMode="auto">
            <a:xfrm flipV="1">
              <a:off x="3216" y="2784"/>
              <a:ext cx="960" cy="672"/>
            </a:xfrm>
            <a:prstGeom prst="line">
              <a:avLst/>
            </a:prstGeom>
            <a:noFill/>
            <a:ln w="12700">
              <a:solidFill>
                <a:srgbClr val="008000"/>
              </a:solidFill>
              <a:round/>
              <a:headEnd type="none" w="sm" len="sm"/>
              <a:tailEnd type="triangle" w="lg" len="med"/>
            </a:ln>
          </p:spPr>
          <p:txBody>
            <a:bodyPr wrap="none" lIns="92075" tIns="46038" rIns="92075" bIns="46038"/>
            <a:lstStyle/>
            <a:p>
              <a:endParaRPr lang="en-US"/>
            </a:p>
          </p:txBody>
        </p:sp>
        <p:sp>
          <p:nvSpPr>
            <p:cNvPr id="23563" name="Line 45"/>
            <p:cNvSpPr>
              <a:spLocks noChangeShapeType="1"/>
            </p:cNvSpPr>
            <p:nvPr/>
          </p:nvSpPr>
          <p:spPr bwMode="auto">
            <a:xfrm flipV="1">
              <a:off x="4176" y="2112"/>
              <a:ext cx="96" cy="624"/>
            </a:xfrm>
            <a:prstGeom prst="line">
              <a:avLst/>
            </a:prstGeom>
            <a:noFill/>
            <a:ln w="12700">
              <a:solidFill>
                <a:srgbClr val="008000"/>
              </a:solidFill>
              <a:round/>
              <a:headEnd type="none" w="sm" len="sm"/>
              <a:tailEnd type="triangle" w="lg" len="med"/>
            </a:ln>
          </p:spPr>
          <p:txBody>
            <a:bodyPr wrap="none" lIns="92075" tIns="46038" rIns="92075" bIns="46038"/>
            <a:lstStyle/>
            <a:p>
              <a:endParaRPr lang="en-US"/>
            </a:p>
          </p:txBody>
        </p:sp>
        <p:sp>
          <p:nvSpPr>
            <p:cNvPr id="23564" name="Line 46"/>
            <p:cNvSpPr>
              <a:spLocks noChangeShapeType="1"/>
            </p:cNvSpPr>
            <p:nvPr/>
          </p:nvSpPr>
          <p:spPr bwMode="auto">
            <a:xfrm flipH="1" flipV="1">
              <a:off x="4176" y="2784"/>
              <a:ext cx="1152" cy="672"/>
            </a:xfrm>
            <a:prstGeom prst="line">
              <a:avLst/>
            </a:prstGeom>
            <a:noFill/>
            <a:ln w="12700">
              <a:solidFill>
                <a:srgbClr val="008000"/>
              </a:solidFill>
              <a:round/>
              <a:headEnd type="none" w="sm" len="sm"/>
              <a:tailEnd type="triangle" w="lg" len="med"/>
            </a:ln>
          </p:spPr>
          <p:txBody>
            <a:bodyPr wrap="none" lIns="92075" tIns="46038" rIns="92075" bIns="46038"/>
            <a:lstStyle/>
            <a:p>
              <a:endParaRPr lang="en-US"/>
            </a:p>
          </p:txBody>
        </p:sp>
      </p:grpSp>
      <p:sp>
        <p:nvSpPr>
          <p:cNvPr id="23560" name="Footer Placeholder 4"/>
          <p:cNvSpPr>
            <a:spLocks noGrp="1"/>
          </p:cNvSpPr>
          <p:nvPr>
            <p:ph type="ftr" sz="quarter" idx="12"/>
          </p:nvPr>
        </p:nvSpPr>
        <p:spPr>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903"/>
                                        </p:tgtEl>
                                        <p:attrNameLst>
                                          <p:attrName>style.visibility</p:attrName>
                                        </p:attrNameLst>
                                      </p:cBhvr>
                                      <p:to>
                                        <p:strVal val="visible"/>
                                      </p:to>
                                    </p:set>
                                    <p:anim calcmode="lin" valueType="num">
                                      <p:cBhvr additive="base">
                                        <p:cTn id="7" dur="500" fill="hold"/>
                                        <p:tgtEl>
                                          <p:spTgt spid="80903"/>
                                        </p:tgtEl>
                                        <p:attrNameLst>
                                          <p:attrName>ppt_x</p:attrName>
                                        </p:attrNameLst>
                                      </p:cBhvr>
                                      <p:tavLst>
                                        <p:tav tm="0">
                                          <p:val>
                                            <p:strVal val="0-#ppt_w/2"/>
                                          </p:val>
                                        </p:tav>
                                        <p:tav tm="100000">
                                          <p:val>
                                            <p:strVal val="#ppt_x"/>
                                          </p:val>
                                        </p:tav>
                                      </p:tavLst>
                                    </p:anim>
                                    <p:anim calcmode="lin" valueType="num">
                                      <p:cBhvr additive="base">
                                        <p:cTn id="8" dur="500" fill="hold"/>
                                        <p:tgtEl>
                                          <p:spTgt spid="809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0924"/>
                                        </p:tgtEl>
                                        <p:attrNameLst>
                                          <p:attrName>style.visibility</p:attrName>
                                        </p:attrNameLst>
                                      </p:cBhvr>
                                      <p:to>
                                        <p:strVal val="visible"/>
                                      </p:to>
                                    </p:set>
                                    <p:anim calcmode="lin" valueType="num">
                                      <p:cBhvr additive="base">
                                        <p:cTn id="13" dur="500" fill="hold"/>
                                        <p:tgtEl>
                                          <p:spTgt spid="80924"/>
                                        </p:tgtEl>
                                        <p:attrNameLst>
                                          <p:attrName>ppt_x</p:attrName>
                                        </p:attrNameLst>
                                      </p:cBhvr>
                                      <p:tavLst>
                                        <p:tav tm="0">
                                          <p:val>
                                            <p:strVal val="0-#ppt_w/2"/>
                                          </p:val>
                                        </p:tav>
                                        <p:tav tm="100000">
                                          <p:val>
                                            <p:strVal val="#ppt_x"/>
                                          </p:val>
                                        </p:tav>
                                      </p:tavLst>
                                    </p:anim>
                                    <p:anim calcmode="lin" valueType="num">
                                      <p:cBhvr additive="base">
                                        <p:cTn id="14" dur="500" fill="hold"/>
                                        <p:tgtEl>
                                          <p:spTgt spid="809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0923"/>
                                        </p:tgtEl>
                                        <p:attrNameLst>
                                          <p:attrName>style.visibility</p:attrName>
                                        </p:attrNameLst>
                                      </p:cBhvr>
                                      <p:to>
                                        <p:strVal val="visible"/>
                                      </p:to>
                                    </p:set>
                                    <p:anim calcmode="lin" valueType="num">
                                      <p:cBhvr additive="base">
                                        <p:cTn id="19" dur="500" fill="hold"/>
                                        <p:tgtEl>
                                          <p:spTgt spid="80923"/>
                                        </p:tgtEl>
                                        <p:attrNameLst>
                                          <p:attrName>ppt_x</p:attrName>
                                        </p:attrNameLst>
                                      </p:cBhvr>
                                      <p:tavLst>
                                        <p:tav tm="0">
                                          <p:val>
                                            <p:strVal val="0-#ppt_w/2"/>
                                          </p:val>
                                        </p:tav>
                                        <p:tav tm="100000">
                                          <p:val>
                                            <p:strVal val="#ppt_x"/>
                                          </p:val>
                                        </p:tav>
                                      </p:tavLst>
                                    </p:anim>
                                    <p:anim calcmode="lin" valueType="num">
                                      <p:cBhvr additive="base">
                                        <p:cTn id="20" dur="500" fill="hold"/>
                                        <p:tgtEl>
                                          <p:spTgt spid="809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0904"/>
                                        </p:tgtEl>
                                        <p:attrNameLst>
                                          <p:attrName>style.visibility</p:attrName>
                                        </p:attrNameLst>
                                      </p:cBhvr>
                                      <p:to>
                                        <p:strVal val="visible"/>
                                      </p:to>
                                    </p:set>
                                    <p:anim calcmode="lin" valueType="num">
                                      <p:cBhvr additive="base">
                                        <p:cTn id="25" dur="500" fill="hold"/>
                                        <p:tgtEl>
                                          <p:spTgt spid="80904"/>
                                        </p:tgtEl>
                                        <p:attrNameLst>
                                          <p:attrName>ppt_x</p:attrName>
                                        </p:attrNameLst>
                                      </p:cBhvr>
                                      <p:tavLst>
                                        <p:tav tm="0">
                                          <p:val>
                                            <p:strVal val="0-#ppt_w/2"/>
                                          </p:val>
                                        </p:tav>
                                        <p:tav tm="100000">
                                          <p:val>
                                            <p:strVal val="#ppt_x"/>
                                          </p:val>
                                        </p:tav>
                                      </p:tavLst>
                                    </p:anim>
                                    <p:anim calcmode="lin" valueType="num">
                                      <p:cBhvr additive="base">
                                        <p:cTn id="26" dur="500" fill="hold"/>
                                        <p:tgtEl>
                                          <p:spTgt spid="8090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0944"/>
                                        </p:tgtEl>
                                        <p:attrNameLst>
                                          <p:attrName>style.visibility</p:attrName>
                                        </p:attrNameLst>
                                      </p:cBhvr>
                                      <p:to>
                                        <p:strVal val="visible"/>
                                      </p:to>
                                    </p:set>
                                    <p:anim calcmode="lin" valueType="num">
                                      <p:cBhvr additive="base">
                                        <p:cTn id="31" dur="500" fill="hold"/>
                                        <p:tgtEl>
                                          <p:spTgt spid="80944"/>
                                        </p:tgtEl>
                                        <p:attrNameLst>
                                          <p:attrName>ppt_x</p:attrName>
                                        </p:attrNameLst>
                                      </p:cBhvr>
                                      <p:tavLst>
                                        <p:tav tm="0">
                                          <p:val>
                                            <p:strVal val="0-#ppt_w/2"/>
                                          </p:val>
                                        </p:tav>
                                        <p:tav tm="100000">
                                          <p:val>
                                            <p:strVal val="#ppt_x"/>
                                          </p:val>
                                        </p:tav>
                                      </p:tavLst>
                                    </p:anim>
                                    <p:anim calcmode="lin" valueType="num">
                                      <p:cBhvr additive="base">
                                        <p:cTn id="32" dur="500" fill="hold"/>
                                        <p:tgtEl>
                                          <p:spTgt spid="8094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0943"/>
                                        </p:tgtEl>
                                        <p:attrNameLst>
                                          <p:attrName>style.visibility</p:attrName>
                                        </p:attrNameLst>
                                      </p:cBhvr>
                                      <p:to>
                                        <p:strVal val="visible"/>
                                      </p:to>
                                    </p:set>
                                    <p:anim calcmode="lin" valueType="num">
                                      <p:cBhvr additive="base">
                                        <p:cTn id="37" dur="500" fill="hold"/>
                                        <p:tgtEl>
                                          <p:spTgt spid="80943"/>
                                        </p:tgtEl>
                                        <p:attrNameLst>
                                          <p:attrName>ppt_x</p:attrName>
                                        </p:attrNameLst>
                                      </p:cBhvr>
                                      <p:tavLst>
                                        <p:tav tm="0">
                                          <p:val>
                                            <p:strVal val="0-#ppt_w/2"/>
                                          </p:val>
                                        </p:tav>
                                        <p:tav tm="100000">
                                          <p:val>
                                            <p:strVal val="#ppt_x"/>
                                          </p:val>
                                        </p:tav>
                                      </p:tavLst>
                                    </p:anim>
                                    <p:anim calcmode="lin" valueType="num">
                                      <p:cBhvr additive="base">
                                        <p:cTn id="38" dur="500" fill="hold"/>
                                        <p:tgtEl>
                                          <p:spTgt spid="809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autoUpdateAnimBg="0"/>
      <p:bldP spid="8090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1"/>
          </p:nvPr>
        </p:nvSpPr>
        <p:spPr/>
        <p:txBody>
          <a:bodyPr/>
          <a:lstStyle/>
          <a:p>
            <a:pPr>
              <a:defRPr/>
            </a:pPr>
            <a:fld id="{A1594601-C42B-4B31-BF93-0BAEF8B6C798}" type="slidenum">
              <a:rPr lang="en-GB"/>
              <a:pPr>
                <a:defRPr/>
              </a:pPr>
              <a:t>6</a:t>
            </a:fld>
            <a:endParaRPr lang="en-GB" dirty="0">
              <a:latin typeface="Times New Roman" charset="0"/>
            </a:endParaRPr>
          </a:p>
        </p:txBody>
      </p:sp>
      <p:pic>
        <p:nvPicPr>
          <p:cNvPr id="81961" name="Picture 41"/>
          <p:cNvPicPr>
            <a:picLocks noChangeAspect="1" noChangeArrowheads="1"/>
          </p:cNvPicPr>
          <p:nvPr/>
        </p:nvPicPr>
        <p:blipFill>
          <a:blip r:embed="rId4"/>
          <a:srcRect/>
          <a:stretch>
            <a:fillRect/>
          </a:stretch>
        </p:blipFill>
        <p:spPr bwMode="auto">
          <a:xfrm>
            <a:off x="457200" y="1143000"/>
            <a:ext cx="4419600" cy="4256088"/>
          </a:xfrm>
          <a:prstGeom prst="rect">
            <a:avLst/>
          </a:prstGeom>
          <a:noFill/>
          <a:ln w="38100">
            <a:noFill/>
            <a:miter lim="800000"/>
            <a:headEnd type="none" w="sm" len="sm"/>
            <a:tailEnd type="none" w="lg" len="med"/>
          </a:ln>
        </p:spPr>
      </p:pic>
      <p:pic>
        <p:nvPicPr>
          <p:cNvPr id="81962" name="Picture 42"/>
          <p:cNvPicPr>
            <a:picLocks noChangeAspect="1" noChangeArrowheads="1"/>
          </p:cNvPicPr>
          <p:nvPr/>
        </p:nvPicPr>
        <p:blipFill>
          <a:blip r:embed="rId5"/>
          <a:srcRect/>
          <a:stretch>
            <a:fillRect/>
          </a:stretch>
        </p:blipFill>
        <p:spPr bwMode="auto">
          <a:xfrm>
            <a:off x="4838700" y="3200400"/>
            <a:ext cx="4305300" cy="2933700"/>
          </a:xfrm>
          <a:prstGeom prst="rect">
            <a:avLst/>
          </a:prstGeom>
          <a:noFill/>
          <a:ln w="38100">
            <a:noFill/>
            <a:miter lim="800000"/>
            <a:headEnd type="none" w="sm" len="sm"/>
            <a:tailEnd type="none" w="lg" len="med"/>
          </a:ln>
        </p:spPr>
      </p:pic>
      <p:sp>
        <p:nvSpPr>
          <p:cNvPr id="81963" name="Text Box 43"/>
          <p:cNvSpPr txBox="1">
            <a:spLocks noChangeArrowheads="1"/>
          </p:cNvSpPr>
          <p:nvPr/>
        </p:nvSpPr>
        <p:spPr bwMode="auto">
          <a:xfrm>
            <a:off x="1219200" y="5456238"/>
            <a:ext cx="2397125" cy="400050"/>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2000">
                <a:solidFill>
                  <a:srgbClr val="002060"/>
                </a:solidFill>
                <a:latin typeface="Arial" charset="0"/>
              </a:rPr>
              <a:t>Isodapane Analysis</a:t>
            </a:r>
          </a:p>
        </p:txBody>
      </p:sp>
      <p:sp>
        <p:nvSpPr>
          <p:cNvPr id="81964" name="Text Box 44"/>
          <p:cNvSpPr txBox="1">
            <a:spLocks noChangeArrowheads="1"/>
          </p:cNvSpPr>
          <p:nvPr/>
        </p:nvSpPr>
        <p:spPr bwMode="auto">
          <a:xfrm>
            <a:off x="6705600" y="3429000"/>
            <a:ext cx="2438400" cy="1631950"/>
          </a:xfrm>
          <a:prstGeom prst="rect">
            <a:avLst/>
          </a:prstGeom>
          <a:noFill/>
          <a:ln w="38100">
            <a:noFill/>
            <a:miter lim="800000"/>
            <a:headEnd type="none" w="sm" len="sm"/>
            <a:tailEnd type="none" w="lg" len="med"/>
          </a:ln>
        </p:spPr>
        <p:txBody>
          <a:bodyPr lIns="92075" tIns="46038" rIns="92075" bIns="46038">
            <a:spAutoFit/>
          </a:bodyPr>
          <a:lstStyle/>
          <a:p>
            <a:pPr eaLnBrk="0" hangingPunct="0"/>
            <a:r>
              <a:rPr lang="en-GB" sz="2000">
                <a:solidFill>
                  <a:srgbClr val="002060"/>
                </a:solidFill>
                <a:latin typeface="Arial" charset="0"/>
              </a:rPr>
              <a:t>Distance-isodapane </a:t>
            </a:r>
          </a:p>
          <a:p>
            <a:pPr eaLnBrk="0" hangingPunct="0"/>
            <a:r>
              <a:rPr lang="en-GB" sz="2000">
                <a:solidFill>
                  <a:srgbClr val="002060"/>
                </a:solidFill>
                <a:latin typeface="Arial" charset="0"/>
              </a:rPr>
              <a:t>equilibrium labour prices firm is indifferent between locations</a:t>
            </a:r>
          </a:p>
        </p:txBody>
      </p:sp>
      <p:graphicFrame>
        <p:nvGraphicFramePr>
          <p:cNvPr id="81966" name="Object 46"/>
          <p:cNvGraphicFramePr>
            <a:graphicFrameLocks noChangeAspect="1"/>
          </p:cNvGraphicFramePr>
          <p:nvPr/>
        </p:nvGraphicFramePr>
        <p:xfrm>
          <a:off x="5257800" y="1219200"/>
          <a:ext cx="3352800" cy="1565275"/>
        </p:xfrm>
        <a:graphic>
          <a:graphicData uri="http://schemas.openxmlformats.org/presentationml/2006/ole">
            <p:oleObj spid="_x0000_s81966" name="Worksheet" r:id="rId6" imgW="2891160" imgH="1350000" progId="Excel.Sheet.8">
              <p:embed/>
            </p:oleObj>
          </a:graphicData>
        </a:graphic>
      </p:graphicFrame>
      <p:sp>
        <p:nvSpPr>
          <p:cNvPr id="81967" name="Text Box 47"/>
          <p:cNvSpPr txBox="1">
            <a:spLocks noChangeArrowheads="1"/>
          </p:cNvSpPr>
          <p:nvPr/>
        </p:nvSpPr>
        <p:spPr bwMode="auto">
          <a:xfrm>
            <a:off x="5622925" y="2678113"/>
            <a:ext cx="3178175" cy="400050"/>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2000">
                <a:solidFill>
                  <a:srgbClr val="002060"/>
                </a:solidFill>
                <a:latin typeface="Arial" charset="0"/>
              </a:rPr>
              <a:t>Example used by McCann</a:t>
            </a:r>
          </a:p>
        </p:txBody>
      </p:sp>
      <p:sp>
        <p:nvSpPr>
          <p:cNvPr id="81973" name="Footer Placeholder 4"/>
          <p:cNvSpPr>
            <a:spLocks noGrp="1"/>
          </p:cNvSpPr>
          <p:nvPr>
            <p:ph type="ftr" sz="quarter" idx="12"/>
          </p:nvPr>
        </p:nvSpPr>
        <p:spPr>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961"/>
                                        </p:tgtEl>
                                        <p:attrNameLst>
                                          <p:attrName>style.visibility</p:attrName>
                                        </p:attrNameLst>
                                      </p:cBhvr>
                                      <p:to>
                                        <p:strVal val="visible"/>
                                      </p:to>
                                    </p:set>
                                    <p:anim calcmode="lin" valueType="num">
                                      <p:cBhvr additive="base">
                                        <p:cTn id="7" dur="500" fill="hold"/>
                                        <p:tgtEl>
                                          <p:spTgt spid="81961"/>
                                        </p:tgtEl>
                                        <p:attrNameLst>
                                          <p:attrName>ppt_x</p:attrName>
                                        </p:attrNameLst>
                                      </p:cBhvr>
                                      <p:tavLst>
                                        <p:tav tm="0">
                                          <p:val>
                                            <p:strVal val="0-#ppt_w/2"/>
                                          </p:val>
                                        </p:tav>
                                        <p:tav tm="100000">
                                          <p:val>
                                            <p:strVal val="#ppt_x"/>
                                          </p:val>
                                        </p:tav>
                                      </p:tavLst>
                                    </p:anim>
                                    <p:anim calcmode="lin" valueType="num">
                                      <p:cBhvr additive="base">
                                        <p:cTn id="8" dur="500" fill="hold"/>
                                        <p:tgtEl>
                                          <p:spTgt spid="819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63"/>
                                        </p:tgtEl>
                                        <p:attrNameLst>
                                          <p:attrName>style.visibility</p:attrName>
                                        </p:attrNameLst>
                                      </p:cBhvr>
                                      <p:to>
                                        <p:strVal val="visible"/>
                                      </p:to>
                                    </p:set>
                                    <p:anim calcmode="lin" valueType="num">
                                      <p:cBhvr additive="base">
                                        <p:cTn id="13" dur="500" fill="hold"/>
                                        <p:tgtEl>
                                          <p:spTgt spid="81963"/>
                                        </p:tgtEl>
                                        <p:attrNameLst>
                                          <p:attrName>ppt_x</p:attrName>
                                        </p:attrNameLst>
                                      </p:cBhvr>
                                      <p:tavLst>
                                        <p:tav tm="0">
                                          <p:val>
                                            <p:strVal val="0-#ppt_w/2"/>
                                          </p:val>
                                        </p:tav>
                                        <p:tav tm="100000">
                                          <p:val>
                                            <p:strVal val="#ppt_x"/>
                                          </p:val>
                                        </p:tav>
                                      </p:tavLst>
                                    </p:anim>
                                    <p:anim calcmode="lin" valueType="num">
                                      <p:cBhvr additive="base">
                                        <p:cTn id="14" dur="500" fill="hold"/>
                                        <p:tgtEl>
                                          <p:spTgt spid="819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1966"/>
                                        </p:tgtEl>
                                        <p:attrNameLst>
                                          <p:attrName>style.visibility</p:attrName>
                                        </p:attrNameLst>
                                      </p:cBhvr>
                                      <p:to>
                                        <p:strVal val="visible"/>
                                      </p:to>
                                    </p:set>
                                    <p:anim calcmode="lin" valueType="num">
                                      <p:cBhvr additive="base">
                                        <p:cTn id="19" dur="500" fill="hold"/>
                                        <p:tgtEl>
                                          <p:spTgt spid="81966"/>
                                        </p:tgtEl>
                                        <p:attrNameLst>
                                          <p:attrName>ppt_x</p:attrName>
                                        </p:attrNameLst>
                                      </p:cBhvr>
                                      <p:tavLst>
                                        <p:tav tm="0">
                                          <p:val>
                                            <p:strVal val="0-#ppt_w/2"/>
                                          </p:val>
                                        </p:tav>
                                        <p:tav tm="100000">
                                          <p:val>
                                            <p:strVal val="#ppt_x"/>
                                          </p:val>
                                        </p:tav>
                                      </p:tavLst>
                                    </p:anim>
                                    <p:anim calcmode="lin" valueType="num">
                                      <p:cBhvr additive="base">
                                        <p:cTn id="20" dur="500" fill="hold"/>
                                        <p:tgtEl>
                                          <p:spTgt spid="8196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67"/>
                                        </p:tgtEl>
                                        <p:attrNameLst>
                                          <p:attrName>style.visibility</p:attrName>
                                        </p:attrNameLst>
                                      </p:cBhvr>
                                      <p:to>
                                        <p:strVal val="visible"/>
                                      </p:to>
                                    </p:set>
                                    <p:anim calcmode="lin" valueType="num">
                                      <p:cBhvr additive="base">
                                        <p:cTn id="25" dur="500" fill="hold"/>
                                        <p:tgtEl>
                                          <p:spTgt spid="81967"/>
                                        </p:tgtEl>
                                        <p:attrNameLst>
                                          <p:attrName>ppt_x</p:attrName>
                                        </p:attrNameLst>
                                      </p:cBhvr>
                                      <p:tavLst>
                                        <p:tav tm="0">
                                          <p:val>
                                            <p:strVal val="0-#ppt_w/2"/>
                                          </p:val>
                                        </p:tav>
                                        <p:tav tm="100000">
                                          <p:val>
                                            <p:strVal val="#ppt_x"/>
                                          </p:val>
                                        </p:tav>
                                      </p:tavLst>
                                    </p:anim>
                                    <p:anim calcmode="lin" valueType="num">
                                      <p:cBhvr additive="base">
                                        <p:cTn id="26" dur="500" fill="hold"/>
                                        <p:tgtEl>
                                          <p:spTgt spid="8196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1962"/>
                                        </p:tgtEl>
                                        <p:attrNameLst>
                                          <p:attrName>style.visibility</p:attrName>
                                        </p:attrNameLst>
                                      </p:cBhvr>
                                      <p:to>
                                        <p:strVal val="visible"/>
                                      </p:to>
                                    </p:set>
                                    <p:anim calcmode="lin" valueType="num">
                                      <p:cBhvr additive="base">
                                        <p:cTn id="31" dur="500" fill="hold"/>
                                        <p:tgtEl>
                                          <p:spTgt spid="81962"/>
                                        </p:tgtEl>
                                        <p:attrNameLst>
                                          <p:attrName>ppt_x</p:attrName>
                                        </p:attrNameLst>
                                      </p:cBhvr>
                                      <p:tavLst>
                                        <p:tav tm="0">
                                          <p:val>
                                            <p:strVal val="0-#ppt_w/2"/>
                                          </p:val>
                                        </p:tav>
                                        <p:tav tm="100000">
                                          <p:val>
                                            <p:strVal val="#ppt_x"/>
                                          </p:val>
                                        </p:tav>
                                      </p:tavLst>
                                    </p:anim>
                                    <p:anim calcmode="lin" valueType="num">
                                      <p:cBhvr additive="base">
                                        <p:cTn id="32" dur="500" fill="hold"/>
                                        <p:tgtEl>
                                          <p:spTgt spid="8196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64"/>
                                        </p:tgtEl>
                                        <p:attrNameLst>
                                          <p:attrName>style.visibility</p:attrName>
                                        </p:attrNameLst>
                                      </p:cBhvr>
                                      <p:to>
                                        <p:strVal val="visible"/>
                                      </p:to>
                                    </p:set>
                                    <p:anim calcmode="lin" valueType="num">
                                      <p:cBhvr additive="base">
                                        <p:cTn id="37" dur="500" fill="hold"/>
                                        <p:tgtEl>
                                          <p:spTgt spid="81964"/>
                                        </p:tgtEl>
                                        <p:attrNameLst>
                                          <p:attrName>ppt_x</p:attrName>
                                        </p:attrNameLst>
                                      </p:cBhvr>
                                      <p:tavLst>
                                        <p:tav tm="0">
                                          <p:val>
                                            <p:strVal val="0-#ppt_w/2"/>
                                          </p:val>
                                        </p:tav>
                                        <p:tav tm="100000">
                                          <p:val>
                                            <p:strVal val="#ppt_x"/>
                                          </p:val>
                                        </p:tav>
                                      </p:tavLst>
                                    </p:anim>
                                    <p:anim calcmode="lin" valueType="num">
                                      <p:cBhvr additive="base">
                                        <p:cTn id="38" dur="500" fill="hold"/>
                                        <p:tgtEl>
                                          <p:spTgt spid="819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3" grpId="0" autoUpdateAnimBg="0"/>
      <p:bldP spid="81964" grpId="0" autoUpdateAnimBg="0"/>
      <p:bldP spid="8196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231D9EF-36D3-4398-A4DC-8DD68F3A4BB7}" type="slidenum">
              <a:rPr lang="en-GB" smtClean="0"/>
              <a:pPr>
                <a:defRPr/>
              </a:pPr>
              <a:t>7</a:t>
            </a:fld>
            <a:endParaRPr lang="en-GB">
              <a:latin typeface="Times New Roman" charset="0"/>
            </a:endParaRPr>
          </a:p>
        </p:txBody>
      </p:sp>
      <p:pic>
        <p:nvPicPr>
          <p:cNvPr id="83970" name="Picture 3" descr="fig1.6.bmp"/>
          <p:cNvPicPr>
            <a:picLocks noChangeAspect="1" noChangeArrowheads="1"/>
          </p:cNvPicPr>
          <p:nvPr/>
        </p:nvPicPr>
        <p:blipFill>
          <a:blip r:embed="rId3"/>
          <a:srcRect b="3778"/>
          <a:stretch>
            <a:fillRect/>
          </a:stretch>
        </p:blipFill>
        <p:spPr bwMode="auto">
          <a:xfrm>
            <a:off x="857250" y="1285875"/>
            <a:ext cx="8001000" cy="4714875"/>
          </a:xfrm>
          <a:prstGeom prst="rect">
            <a:avLst/>
          </a:prstGeom>
          <a:noFill/>
          <a:ln w="9525">
            <a:noFill/>
            <a:miter lim="800000"/>
            <a:headEnd/>
            <a:tailEnd/>
          </a:ln>
        </p:spPr>
      </p:pic>
      <p:sp>
        <p:nvSpPr>
          <p:cNvPr id="83971"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4a</a:t>
            </a:r>
            <a:r>
              <a:rPr lang="en-GB" smtClean="0">
                <a:cs typeface="Times New Roman"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1"/>
          </p:nvPr>
        </p:nvSpPr>
        <p:spPr/>
        <p:txBody>
          <a:bodyPr/>
          <a:lstStyle/>
          <a:p>
            <a:pPr>
              <a:defRPr/>
            </a:pPr>
            <a:fld id="{99525B1D-9E4A-4F94-9B4F-F1CE1A9A955B}" type="slidenum">
              <a:rPr lang="en-GB"/>
              <a:pPr>
                <a:defRPr/>
              </a:pPr>
              <a:t>8</a:t>
            </a:fld>
            <a:endParaRPr lang="en-GB">
              <a:latin typeface="Times New Roman" charset="0"/>
            </a:endParaRPr>
          </a:p>
        </p:txBody>
      </p:sp>
      <p:sp>
        <p:nvSpPr>
          <p:cNvPr id="86018" name="Oval 4"/>
          <p:cNvSpPr>
            <a:spLocks noChangeArrowheads="1"/>
          </p:cNvSpPr>
          <p:nvPr/>
        </p:nvSpPr>
        <p:spPr bwMode="auto">
          <a:xfrm>
            <a:off x="2971800" y="2209800"/>
            <a:ext cx="3352800" cy="3048000"/>
          </a:xfrm>
          <a:prstGeom prst="ellipse">
            <a:avLst/>
          </a:prstGeom>
          <a:noFill/>
          <a:ln w="38100">
            <a:solidFill>
              <a:schemeClr val="tx1"/>
            </a:solidFill>
            <a:round/>
            <a:headEnd type="none" w="sm" len="sm"/>
            <a:tailEnd type="none" w="lg" len="med"/>
          </a:ln>
        </p:spPr>
        <p:txBody>
          <a:bodyPr wrap="none" lIns="92075" tIns="46038" rIns="92075" bIns="46038" anchor="ctr"/>
          <a:lstStyle/>
          <a:p>
            <a:pPr eaLnBrk="0" hangingPunct="0"/>
            <a:endParaRPr lang="en-US"/>
          </a:p>
        </p:txBody>
      </p:sp>
      <p:sp>
        <p:nvSpPr>
          <p:cNvPr id="86019" name="Oval 5"/>
          <p:cNvSpPr>
            <a:spLocks noChangeArrowheads="1"/>
          </p:cNvSpPr>
          <p:nvPr/>
        </p:nvSpPr>
        <p:spPr bwMode="auto">
          <a:xfrm>
            <a:off x="2362200" y="1676400"/>
            <a:ext cx="4648200" cy="4114800"/>
          </a:xfrm>
          <a:prstGeom prst="ellipse">
            <a:avLst/>
          </a:prstGeom>
          <a:noFill/>
          <a:ln w="38100">
            <a:solidFill>
              <a:schemeClr val="tx1"/>
            </a:solidFill>
            <a:round/>
            <a:headEnd type="none" w="sm" len="sm"/>
            <a:tailEnd type="none" w="lg" len="med"/>
          </a:ln>
        </p:spPr>
        <p:txBody>
          <a:bodyPr wrap="none" lIns="92075" tIns="46038" rIns="92075" bIns="46038" anchor="ctr"/>
          <a:lstStyle/>
          <a:p>
            <a:pPr eaLnBrk="0" hangingPunct="0"/>
            <a:endParaRPr lang="en-US"/>
          </a:p>
        </p:txBody>
      </p:sp>
      <p:sp>
        <p:nvSpPr>
          <p:cNvPr id="86020" name="Oval 6"/>
          <p:cNvSpPr>
            <a:spLocks noChangeArrowheads="1"/>
          </p:cNvSpPr>
          <p:nvPr/>
        </p:nvSpPr>
        <p:spPr bwMode="auto">
          <a:xfrm>
            <a:off x="1752600" y="1066800"/>
            <a:ext cx="5867400" cy="5257800"/>
          </a:xfrm>
          <a:prstGeom prst="ellipse">
            <a:avLst/>
          </a:prstGeom>
          <a:noFill/>
          <a:ln w="38100">
            <a:solidFill>
              <a:schemeClr val="tx1"/>
            </a:solidFill>
            <a:round/>
            <a:headEnd type="none" w="sm" len="sm"/>
            <a:tailEnd type="none" w="lg" len="med"/>
          </a:ln>
        </p:spPr>
        <p:txBody>
          <a:bodyPr wrap="none" lIns="92075" tIns="46038" rIns="92075" bIns="46038" anchor="ctr"/>
          <a:lstStyle/>
          <a:p>
            <a:pPr eaLnBrk="0" hangingPunct="0"/>
            <a:endParaRPr lang="en-US"/>
          </a:p>
        </p:txBody>
      </p:sp>
      <p:grpSp>
        <p:nvGrpSpPr>
          <p:cNvPr id="86021" name="Group 46"/>
          <p:cNvGrpSpPr>
            <a:grpSpLocks/>
          </p:cNvGrpSpPr>
          <p:nvPr/>
        </p:nvGrpSpPr>
        <p:grpSpPr bwMode="auto">
          <a:xfrm>
            <a:off x="3048000" y="2590800"/>
            <a:ext cx="3141663" cy="1789113"/>
            <a:chOff x="1920" y="1632"/>
            <a:chExt cx="1979" cy="1127"/>
          </a:xfrm>
        </p:grpSpPr>
        <p:sp>
          <p:nvSpPr>
            <p:cNvPr id="86048" name="Text Box 13"/>
            <p:cNvSpPr txBox="1">
              <a:spLocks noChangeArrowheads="1"/>
            </p:cNvSpPr>
            <p:nvPr/>
          </p:nvSpPr>
          <p:spPr bwMode="auto">
            <a:xfrm>
              <a:off x="2748" y="2243"/>
              <a:ext cx="223" cy="250"/>
            </a:xfrm>
            <a:prstGeom prst="rect">
              <a:avLst/>
            </a:prstGeom>
            <a:noFill/>
            <a:ln w="9525">
              <a:noFill/>
              <a:miter lim="800000"/>
              <a:headEnd/>
              <a:tailEnd/>
            </a:ln>
          </p:spPr>
          <p:txBody>
            <a:bodyPr wrap="none">
              <a:spAutoFit/>
            </a:bodyPr>
            <a:lstStyle/>
            <a:p>
              <a:r>
                <a:rPr lang="en-GB" sz="2000">
                  <a:latin typeface="Arial" charset="0"/>
                </a:rPr>
                <a:t>K</a:t>
              </a:r>
            </a:p>
          </p:txBody>
        </p:sp>
        <p:grpSp>
          <p:nvGrpSpPr>
            <p:cNvPr id="86049" name="Group 26"/>
            <p:cNvGrpSpPr>
              <a:grpSpLocks/>
            </p:cNvGrpSpPr>
            <p:nvPr/>
          </p:nvGrpSpPr>
          <p:grpSpPr bwMode="auto">
            <a:xfrm>
              <a:off x="1920" y="1632"/>
              <a:ext cx="1979" cy="1127"/>
              <a:chOff x="2016" y="1632"/>
              <a:chExt cx="2050" cy="1175"/>
            </a:xfrm>
          </p:grpSpPr>
          <p:sp>
            <p:nvSpPr>
              <p:cNvPr id="86050" name="Line 8"/>
              <p:cNvSpPr>
                <a:spLocks noChangeShapeType="1"/>
              </p:cNvSpPr>
              <p:nvPr/>
            </p:nvSpPr>
            <p:spPr bwMode="auto">
              <a:xfrm flipH="1" flipV="1">
                <a:off x="2875" y="2187"/>
                <a:ext cx="915" cy="334"/>
              </a:xfrm>
              <a:prstGeom prst="line">
                <a:avLst/>
              </a:prstGeom>
              <a:noFill/>
              <a:ln w="9525">
                <a:solidFill>
                  <a:schemeClr val="tx1"/>
                </a:solidFill>
                <a:round/>
                <a:headEnd/>
                <a:tailEnd type="triangle" w="med" len="med"/>
              </a:ln>
            </p:spPr>
            <p:txBody>
              <a:bodyPr/>
              <a:lstStyle/>
              <a:p>
                <a:endParaRPr lang="en-US"/>
              </a:p>
            </p:txBody>
          </p:sp>
          <p:sp>
            <p:nvSpPr>
              <p:cNvPr id="86051" name="AutoShape 10"/>
              <p:cNvSpPr>
                <a:spLocks noChangeArrowheads="1"/>
              </p:cNvSpPr>
              <p:nvPr/>
            </p:nvSpPr>
            <p:spPr bwMode="auto">
              <a:xfrm>
                <a:off x="2199" y="1716"/>
                <a:ext cx="1603" cy="814"/>
              </a:xfrm>
              <a:prstGeom prst="triangle">
                <a:avLst>
                  <a:gd name="adj" fmla="val 38167"/>
                </a:avLst>
              </a:prstGeom>
              <a:noFill/>
              <a:ln w="9525">
                <a:solidFill>
                  <a:schemeClr val="tx1"/>
                </a:solidFill>
                <a:miter lim="800000"/>
                <a:headEnd/>
                <a:tailEnd/>
              </a:ln>
            </p:spPr>
            <p:txBody>
              <a:bodyPr wrap="none" anchor="ctr"/>
              <a:lstStyle/>
              <a:p>
                <a:pPr eaLnBrk="0" hangingPunct="0"/>
                <a:endParaRPr lang="en-US"/>
              </a:p>
            </p:txBody>
          </p:sp>
          <p:sp>
            <p:nvSpPr>
              <p:cNvPr id="86052" name="Line 11"/>
              <p:cNvSpPr>
                <a:spLocks noChangeShapeType="1"/>
              </p:cNvSpPr>
              <p:nvPr/>
            </p:nvSpPr>
            <p:spPr bwMode="auto">
              <a:xfrm>
                <a:off x="2807" y="1716"/>
                <a:ext cx="1" cy="427"/>
              </a:xfrm>
              <a:prstGeom prst="line">
                <a:avLst/>
              </a:prstGeom>
              <a:noFill/>
              <a:ln w="9525">
                <a:solidFill>
                  <a:schemeClr val="tx1"/>
                </a:solidFill>
                <a:round/>
                <a:headEnd/>
                <a:tailEnd type="triangle" w="med" len="med"/>
              </a:ln>
            </p:spPr>
            <p:txBody>
              <a:bodyPr/>
              <a:lstStyle/>
              <a:p>
                <a:endParaRPr lang="en-US"/>
              </a:p>
            </p:txBody>
          </p:sp>
          <p:sp>
            <p:nvSpPr>
              <p:cNvPr id="86053" name="Line 12"/>
              <p:cNvSpPr>
                <a:spLocks noChangeShapeType="1"/>
              </p:cNvSpPr>
              <p:nvPr/>
            </p:nvSpPr>
            <p:spPr bwMode="auto">
              <a:xfrm flipV="1">
                <a:off x="2187" y="2198"/>
                <a:ext cx="591" cy="332"/>
              </a:xfrm>
              <a:prstGeom prst="line">
                <a:avLst/>
              </a:prstGeom>
              <a:noFill/>
              <a:ln w="9525">
                <a:solidFill>
                  <a:schemeClr val="tx1"/>
                </a:solidFill>
                <a:round/>
                <a:headEnd/>
                <a:tailEnd type="triangle" w="med" len="med"/>
              </a:ln>
            </p:spPr>
            <p:txBody>
              <a:bodyPr/>
              <a:lstStyle/>
              <a:p>
                <a:endParaRPr lang="en-US"/>
              </a:p>
            </p:txBody>
          </p:sp>
          <p:sp>
            <p:nvSpPr>
              <p:cNvPr id="86054" name="Text Box 14"/>
              <p:cNvSpPr txBox="1">
                <a:spLocks noChangeArrowheads="1"/>
              </p:cNvSpPr>
              <p:nvPr/>
            </p:nvSpPr>
            <p:spPr bwMode="auto">
              <a:xfrm>
                <a:off x="2824" y="1632"/>
                <a:ext cx="318" cy="261"/>
              </a:xfrm>
              <a:prstGeom prst="rect">
                <a:avLst/>
              </a:prstGeom>
              <a:noFill/>
              <a:ln w="9525">
                <a:noFill/>
                <a:miter lim="800000"/>
                <a:headEnd/>
                <a:tailEnd/>
              </a:ln>
            </p:spPr>
            <p:txBody>
              <a:bodyPr wrap="none">
                <a:spAutoFit/>
              </a:bodyPr>
              <a:lstStyle/>
              <a:p>
                <a:r>
                  <a:rPr lang="en-GB" sz="2000">
                    <a:latin typeface="Arial" charset="0"/>
                  </a:rPr>
                  <a:t>M</a:t>
                </a:r>
                <a:r>
                  <a:rPr lang="en-GB" sz="2000" baseline="-25000">
                    <a:latin typeface="Arial" charset="0"/>
                  </a:rPr>
                  <a:t>3</a:t>
                </a:r>
              </a:p>
            </p:txBody>
          </p:sp>
          <p:sp>
            <p:nvSpPr>
              <p:cNvPr id="86055" name="Text Box 15"/>
              <p:cNvSpPr txBox="1">
                <a:spLocks noChangeArrowheads="1"/>
              </p:cNvSpPr>
              <p:nvPr/>
            </p:nvSpPr>
            <p:spPr bwMode="auto">
              <a:xfrm>
                <a:off x="2016" y="2510"/>
                <a:ext cx="318" cy="261"/>
              </a:xfrm>
              <a:prstGeom prst="rect">
                <a:avLst/>
              </a:prstGeom>
              <a:noFill/>
              <a:ln w="9525">
                <a:noFill/>
                <a:miter lim="800000"/>
                <a:headEnd/>
                <a:tailEnd/>
              </a:ln>
            </p:spPr>
            <p:txBody>
              <a:bodyPr wrap="none">
                <a:spAutoFit/>
              </a:bodyPr>
              <a:lstStyle/>
              <a:p>
                <a:r>
                  <a:rPr lang="en-GB" sz="2000">
                    <a:latin typeface="Arial" charset="0"/>
                  </a:rPr>
                  <a:t>M</a:t>
                </a:r>
                <a:r>
                  <a:rPr lang="en-GB" sz="2000" baseline="-25000">
                    <a:latin typeface="Arial" charset="0"/>
                  </a:rPr>
                  <a:t>1</a:t>
                </a:r>
              </a:p>
            </p:txBody>
          </p:sp>
          <p:sp>
            <p:nvSpPr>
              <p:cNvPr id="86056" name="Text Box 16"/>
              <p:cNvSpPr txBox="1">
                <a:spLocks noChangeArrowheads="1"/>
              </p:cNvSpPr>
              <p:nvPr/>
            </p:nvSpPr>
            <p:spPr bwMode="auto">
              <a:xfrm>
                <a:off x="3748" y="2547"/>
                <a:ext cx="318" cy="260"/>
              </a:xfrm>
              <a:prstGeom prst="rect">
                <a:avLst/>
              </a:prstGeom>
              <a:noFill/>
              <a:ln w="9525">
                <a:noFill/>
                <a:miter lim="800000"/>
                <a:headEnd/>
                <a:tailEnd/>
              </a:ln>
            </p:spPr>
            <p:txBody>
              <a:bodyPr wrap="none">
                <a:spAutoFit/>
              </a:bodyPr>
              <a:lstStyle/>
              <a:p>
                <a:r>
                  <a:rPr lang="en-GB" sz="2000">
                    <a:latin typeface="Arial" charset="0"/>
                  </a:rPr>
                  <a:t>M</a:t>
                </a:r>
                <a:r>
                  <a:rPr lang="en-GB" sz="2000" baseline="-25000">
                    <a:latin typeface="Arial" charset="0"/>
                  </a:rPr>
                  <a:t>2</a:t>
                </a:r>
              </a:p>
            </p:txBody>
          </p:sp>
          <p:sp>
            <p:nvSpPr>
              <p:cNvPr id="86057" name="Oval 20"/>
              <p:cNvSpPr>
                <a:spLocks noChangeArrowheads="1"/>
              </p:cNvSpPr>
              <p:nvPr/>
            </p:nvSpPr>
            <p:spPr bwMode="auto">
              <a:xfrm>
                <a:off x="2778" y="2143"/>
                <a:ext cx="91" cy="83"/>
              </a:xfrm>
              <a:prstGeom prst="ellipse">
                <a:avLst/>
              </a:prstGeom>
              <a:solidFill>
                <a:srgbClr val="FF0000"/>
              </a:solidFill>
              <a:ln w="38100">
                <a:solidFill>
                  <a:schemeClr val="tx1"/>
                </a:solidFill>
                <a:round/>
                <a:headEnd type="none" w="sm" len="sm"/>
                <a:tailEnd type="none" w="lg" len="med"/>
              </a:ln>
            </p:spPr>
            <p:txBody>
              <a:bodyPr wrap="none" lIns="92075" tIns="46038" rIns="92075" bIns="46038" anchor="ctr"/>
              <a:lstStyle/>
              <a:p>
                <a:pPr eaLnBrk="0" hangingPunct="0"/>
                <a:endParaRPr lang="en-US"/>
              </a:p>
            </p:txBody>
          </p:sp>
        </p:grpSp>
      </p:grpSp>
      <p:sp>
        <p:nvSpPr>
          <p:cNvPr id="86022" name="Text Box 23"/>
          <p:cNvSpPr txBox="1">
            <a:spLocks noChangeArrowheads="1"/>
          </p:cNvSpPr>
          <p:nvPr/>
        </p:nvSpPr>
        <p:spPr bwMode="auto">
          <a:xfrm>
            <a:off x="1447800" y="3276600"/>
            <a:ext cx="565150" cy="366713"/>
          </a:xfrm>
          <a:prstGeom prst="rect">
            <a:avLst/>
          </a:prstGeom>
          <a:solidFill>
            <a:schemeClr val="bg1"/>
          </a:solidFill>
          <a:ln w="38100">
            <a:noFill/>
            <a:miter lim="800000"/>
            <a:headEnd type="none" w="sm" len="sm"/>
            <a:tailEnd type="none" w="lg" len="med"/>
          </a:ln>
        </p:spPr>
        <p:txBody>
          <a:bodyPr wrap="none" lIns="92075" tIns="46038" rIns="92075" bIns="46038">
            <a:spAutoFit/>
          </a:bodyPr>
          <a:lstStyle/>
          <a:p>
            <a:pPr eaLnBrk="0" hangingPunct="0"/>
            <a:r>
              <a:rPr lang="en-GB" sz="1800">
                <a:latin typeface="Arial" charset="0"/>
              </a:rPr>
              <a:t>£50</a:t>
            </a:r>
          </a:p>
        </p:txBody>
      </p:sp>
      <p:sp>
        <p:nvSpPr>
          <p:cNvPr id="86023" name="Text Box 24"/>
          <p:cNvSpPr txBox="1">
            <a:spLocks noChangeArrowheads="1"/>
          </p:cNvSpPr>
          <p:nvPr/>
        </p:nvSpPr>
        <p:spPr bwMode="auto">
          <a:xfrm>
            <a:off x="2057400" y="3276600"/>
            <a:ext cx="565150" cy="366713"/>
          </a:xfrm>
          <a:prstGeom prst="rect">
            <a:avLst/>
          </a:prstGeom>
          <a:solidFill>
            <a:schemeClr val="bg1"/>
          </a:solidFill>
          <a:ln w="38100">
            <a:noFill/>
            <a:miter lim="800000"/>
            <a:headEnd type="none" w="sm" len="sm"/>
            <a:tailEnd type="none" w="lg" len="med"/>
          </a:ln>
        </p:spPr>
        <p:txBody>
          <a:bodyPr wrap="none" lIns="92075" tIns="46038" rIns="92075" bIns="46038">
            <a:spAutoFit/>
          </a:bodyPr>
          <a:lstStyle/>
          <a:p>
            <a:pPr eaLnBrk="0" hangingPunct="0"/>
            <a:r>
              <a:rPr lang="en-GB" sz="1800">
                <a:latin typeface="Arial" charset="0"/>
              </a:rPr>
              <a:t>£40</a:t>
            </a:r>
          </a:p>
        </p:txBody>
      </p:sp>
      <p:sp>
        <p:nvSpPr>
          <p:cNvPr id="86024" name="Text Box 25"/>
          <p:cNvSpPr txBox="1">
            <a:spLocks noChangeArrowheads="1"/>
          </p:cNvSpPr>
          <p:nvPr/>
        </p:nvSpPr>
        <p:spPr bwMode="auto">
          <a:xfrm>
            <a:off x="2743200" y="3276600"/>
            <a:ext cx="565150" cy="366713"/>
          </a:xfrm>
          <a:prstGeom prst="rect">
            <a:avLst/>
          </a:prstGeom>
          <a:solidFill>
            <a:schemeClr val="bg1"/>
          </a:solidFill>
          <a:ln w="38100">
            <a:noFill/>
            <a:miter lim="800000"/>
            <a:headEnd type="none" w="sm" len="sm"/>
            <a:tailEnd type="none" w="lg" len="med"/>
          </a:ln>
        </p:spPr>
        <p:txBody>
          <a:bodyPr wrap="none" lIns="92075" tIns="46038" rIns="92075" bIns="46038">
            <a:spAutoFit/>
          </a:bodyPr>
          <a:lstStyle/>
          <a:p>
            <a:pPr eaLnBrk="0" hangingPunct="0"/>
            <a:r>
              <a:rPr lang="en-GB" sz="1800">
                <a:latin typeface="Arial" charset="0"/>
              </a:rPr>
              <a:t>£25</a:t>
            </a:r>
          </a:p>
        </p:txBody>
      </p:sp>
      <p:grpSp>
        <p:nvGrpSpPr>
          <p:cNvPr id="117810" name="Group 50"/>
          <p:cNvGrpSpPr>
            <a:grpSpLocks/>
          </p:cNvGrpSpPr>
          <p:nvPr/>
        </p:nvGrpSpPr>
        <p:grpSpPr bwMode="auto">
          <a:xfrm>
            <a:off x="6096000" y="3581400"/>
            <a:ext cx="1449388" cy="823913"/>
            <a:chOff x="3840" y="2256"/>
            <a:chExt cx="913" cy="519"/>
          </a:xfrm>
        </p:grpSpPr>
        <p:grpSp>
          <p:nvGrpSpPr>
            <p:cNvPr id="86044" name="Group 48"/>
            <p:cNvGrpSpPr>
              <a:grpSpLocks/>
            </p:cNvGrpSpPr>
            <p:nvPr/>
          </p:nvGrpSpPr>
          <p:grpSpPr bwMode="auto">
            <a:xfrm>
              <a:off x="4464" y="2448"/>
              <a:ext cx="289" cy="327"/>
              <a:chOff x="4464" y="2448"/>
              <a:chExt cx="289" cy="327"/>
            </a:xfrm>
          </p:grpSpPr>
          <p:sp>
            <p:nvSpPr>
              <p:cNvPr id="86046" name="Oval 32"/>
              <p:cNvSpPr>
                <a:spLocks noChangeArrowheads="1"/>
              </p:cNvSpPr>
              <p:nvPr/>
            </p:nvSpPr>
            <p:spPr bwMode="auto">
              <a:xfrm>
                <a:off x="4512" y="2448"/>
                <a:ext cx="91" cy="83"/>
              </a:xfrm>
              <a:prstGeom prst="ellipse">
                <a:avLst/>
              </a:prstGeom>
              <a:solidFill>
                <a:srgbClr val="333333"/>
              </a:solidFill>
              <a:ln w="38100">
                <a:solidFill>
                  <a:schemeClr val="tx1"/>
                </a:solidFill>
                <a:round/>
                <a:headEnd type="none" w="sm" len="sm"/>
                <a:tailEnd type="none" w="lg" len="med"/>
              </a:ln>
            </p:spPr>
            <p:txBody>
              <a:bodyPr wrap="none" lIns="92075" tIns="46038" rIns="92075" bIns="46038" anchor="ctr"/>
              <a:lstStyle/>
              <a:p>
                <a:pPr eaLnBrk="0" hangingPunct="0"/>
                <a:endParaRPr lang="en-US"/>
              </a:p>
            </p:txBody>
          </p:sp>
          <p:sp>
            <p:nvSpPr>
              <p:cNvPr id="86047" name="Text Box 33"/>
              <p:cNvSpPr txBox="1">
                <a:spLocks noChangeArrowheads="1"/>
              </p:cNvSpPr>
              <p:nvPr/>
            </p:nvSpPr>
            <p:spPr bwMode="auto">
              <a:xfrm>
                <a:off x="4464" y="2544"/>
                <a:ext cx="289" cy="231"/>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800">
                    <a:latin typeface="Arial" charset="0"/>
                  </a:rPr>
                  <a:t>M</a:t>
                </a:r>
                <a:r>
                  <a:rPr lang="en-GB" sz="1800" baseline="-25000">
                    <a:latin typeface="Arial" charset="0"/>
                  </a:rPr>
                  <a:t>4</a:t>
                </a:r>
              </a:p>
            </p:txBody>
          </p:sp>
        </p:grpSp>
        <p:sp>
          <p:nvSpPr>
            <p:cNvPr id="86045" name="Line 30"/>
            <p:cNvSpPr>
              <a:spLocks noChangeShapeType="1"/>
            </p:cNvSpPr>
            <p:nvPr/>
          </p:nvSpPr>
          <p:spPr bwMode="auto">
            <a:xfrm flipH="1" flipV="1">
              <a:off x="3840" y="2256"/>
              <a:ext cx="720" cy="240"/>
            </a:xfrm>
            <a:prstGeom prst="line">
              <a:avLst/>
            </a:prstGeom>
            <a:noFill/>
            <a:ln w="12700">
              <a:solidFill>
                <a:srgbClr val="0000FF"/>
              </a:solidFill>
              <a:prstDash val="sysDot"/>
              <a:round/>
              <a:headEnd type="none" w="sm" len="sm"/>
              <a:tailEnd type="triangle" w="lg" len="med"/>
            </a:ln>
          </p:spPr>
          <p:txBody>
            <a:bodyPr wrap="none" lIns="92075" tIns="46038" rIns="92075" bIns="46038"/>
            <a:lstStyle/>
            <a:p>
              <a:endParaRPr lang="en-US"/>
            </a:p>
          </p:txBody>
        </p:sp>
      </p:grpSp>
      <p:grpSp>
        <p:nvGrpSpPr>
          <p:cNvPr id="117796" name="Group 36"/>
          <p:cNvGrpSpPr>
            <a:grpSpLocks/>
          </p:cNvGrpSpPr>
          <p:nvPr/>
        </p:nvGrpSpPr>
        <p:grpSpPr bwMode="auto">
          <a:xfrm>
            <a:off x="3352800" y="2743200"/>
            <a:ext cx="2735263" cy="1219200"/>
            <a:chOff x="2112" y="1728"/>
            <a:chExt cx="1723" cy="768"/>
          </a:xfrm>
        </p:grpSpPr>
        <p:sp>
          <p:nvSpPr>
            <p:cNvPr id="86039" name="Text Box 21"/>
            <p:cNvSpPr txBox="1">
              <a:spLocks noChangeArrowheads="1"/>
            </p:cNvSpPr>
            <p:nvPr/>
          </p:nvSpPr>
          <p:spPr bwMode="auto">
            <a:xfrm>
              <a:off x="3552" y="2016"/>
              <a:ext cx="214" cy="250"/>
            </a:xfrm>
            <a:prstGeom prst="rect">
              <a:avLst/>
            </a:prstGeom>
            <a:noFill/>
            <a:ln w="9525">
              <a:noFill/>
              <a:miter lim="800000"/>
              <a:headEnd/>
              <a:tailEnd/>
            </a:ln>
          </p:spPr>
          <p:txBody>
            <a:bodyPr wrap="none">
              <a:spAutoFit/>
            </a:bodyPr>
            <a:lstStyle/>
            <a:p>
              <a:r>
                <a:rPr lang="en-GB" sz="2000">
                  <a:latin typeface="Arial" charset="0"/>
                </a:rPr>
                <a:t>F</a:t>
              </a:r>
            </a:p>
          </p:txBody>
        </p:sp>
        <p:sp>
          <p:nvSpPr>
            <p:cNvPr id="86040" name="Oval 22"/>
            <p:cNvSpPr>
              <a:spLocks noChangeArrowheads="1"/>
            </p:cNvSpPr>
            <p:nvPr/>
          </p:nvSpPr>
          <p:spPr bwMode="auto">
            <a:xfrm>
              <a:off x="3744" y="2160"/>
              <a:ext cx="91" cy="83"/>
            </a:xfrm>
            <a:prstGeom prst="ellipse">
              <a:avLst/>
            </a:prstGeom>
            <a:solidFill>
              <a:srgbClr val="0000FF"/>
            </a:solidFill>
            <a:ln w="38100">
              <a:solidFill>
                <a:schemeClr val="tx1"/>
              </a:solidFill>
              <a:round/>
              <a:headEnd type="none" w="sm" len="sm"/>
              <a:tailEnd type="none" w="lg" len="med"/>
            </a:ln>
          </p:spPr>
          <p:txBody>
            <a:bodyPr wrap="none" lIns="92075" tIns="46038" rIns="92075" bIns="46038" anchor="ctr"/>
            <a:lstStyle/>
            <a:p>
              <a:pPr eaLnBrk="0" hangingPunct="0"/>
              <a:endParaRPr lang="en-US"/>
            </a:p>
          </p:txBody>
        </p:sp>
        <p:sp>
          <p:nvSpPr>
            <p:cNvPr id="86041" name="Line 28"/>
            <p:cNvSpPr>
              <a:spLocks noChangeShapeType="1"/>
            </p:cNvSpPr>
            <p:nvPr/>
          </p:nvSpPr>
          <p:spPr bwMode="auto">
            <a:xfrm flipV="1">
              <a:off x="2112" y="2208"/>
              <a:ext cx="1632" cy="288"/>
            </a:xfrm>
            <a:prstGeom prst="line">
              <a:avLst/>
            </a:prstGeom>
            <a:noFill/>
            <a:ln w="12700">
              <a:solidFill>
                <a:srgbClr val="0000FF"/>
              </a:solidFill>
              <a:prstDash val="sysDot"/>
              <a:round/>
              <a:headEnd type="none" w="sm" len="sm"/>
              <a:tailEnd type="triangle" w="lg" len="med"/>
            </a:ln>
          </p:spPr>
          <p:txBody>
            <a:bodyPr wrap="none" lIns="92075" tIns="46038" rIns="92075" bIns="46038"/>
            <a:lstStyle/>
            <a:p>
              <a:endParaRPr lang="en-US"/>
            </a:p>
          </p:txBody>
        </p:sp>
        <p:sp>
          <p:nvSpPr>
            <p:cNvPr id="86042" name="Line 29"/>
            <p:cNvSpPr>
              <a:spLocks noChangeShapeType="1"/>
            </p:cNvSpPr>
            <p:nvPr/>
          </p:nvSpPr>
          <p:spPr bwMode="auto">
            <a:xfrm flipV="1">
              <a:off x="3648" y="2256"/>
              <a:ext cx="144" cy="240"/>
            </a:xfrm>
            <a:prstGeom prst="line">
              <a:avLst/>
            </a:prstGeom>
            <a:noFill/>
            <a:ln w="12700">
              <a:solidFill>
                <a:srgbClr val="0000FF"/>
              </a:solidFill>
              <a:prstDash val="sysDot"/>
              <a:round/>
              <a:headEnd type="none" w="sm" len="sm"/>
              <a:tailEnd type="triangle" w="lg" len="med"/>
            </a:ln>
          </p:spPr>
          <p:txBody>
            <a:bodyPr wrap="none" lIns="92075" tIns="46038" rIns="92075" bIns="46038"/>
            <a:lstStyle/>
            <a:p>
              <a:endParaRPr lang="en-US"/>
            </a:p>
          </p:txBody>
        </p:sp>
        <p:sp>
          <p:nvSpPr>
            <p:cNvPr id="86043" name="Line 35"/>
            <p:cNvSpPr>
              <a:spLocks noChangeShapeType="1"/>
            </p:cNvSpPr>
            <p:nvPr/>
          </p:nvSpPr>
          <p:spPr bwMode="auto">
            <a:xfrm flipH="1" flipV="1">
              <a:off x="2688" y="1728"/>
              <a:ext cx="1104" cy="480"/>
            </a:xfrm>
            <a:prstGeom prst="line">
              <a:avLst/>
            </a:prstGeom>
            <a:noFill/>
            <a:ln w="12700">
              <a:solidFill>
                <a:srgbClr val="0000FF"/>
              </a:solidFill>
              <a:prstDash val="sysDot"/>
              <a:round/>
              <a:headEnd type="none" w="sm" len="sm"/>
              <a:tailEnd type="triangle" w="lg" len="med"/>
            </a:ln>
          </p:spPr>
          <p:txBody>
            <a:bodyPr wrap="none" lIns="92075" tIns="46038" rIns="92075" bIns="46038"/>
            <a:lstStyle/>
            <a:p>
              <a:endParaRPr lang="en-US"/>
            </a:p>
          </p:txBody>
        </p:sp>
      </p:grpSp>
      <p:grpSp>
        <p:nvGrpSpPr>
          <p:cNvPr id="117807" name="Group 47"/>
          <p:cNvGrpSpPr>
            <a:grpSpLocks/>
          </p:cNvGrpSpPr>
          <p:nvPr/>
        </p:nvGrpSpPr>
        <p:grpSpPr bwMode="auto">
          <a:xfrm>
            <a:off x="6248400" y="1752600"/>
            <a:ext cx="458788" cy="512763"/>
            <a:chOff x="3936" y="1104"/>
            <a:chExt cx="289" cy="323"/>
          </a:xfrm>
        </p:grpSpPr>
        <p:sp>
          <p:nvSpPr>
            <p:cNvPr id="86037" name="Text Box 37"/>
            <p:cNvSpPr txBox="1">
              <a:spLocks noChangeArrowheads="1"/>
            </p:cNvSpPr>
            <p:nvPr/>
          </p:nvSpPr>
          <p:spPr bwMode="auto">
            <a:xfrm>
              <a:off x="3936" y="1104"/>
              <a:ext cx="289" cy="231"/>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800">
                  <a:latin typeface="Arial" charset="0"/>
                </a:rPr>
                <a:t>M</a:t>
              </a:r>
              <a:r>
                <a:rPr lang="en-GB" sz="1800" baseline="-25000">
                  <a:latin typeface="Arial" charset="0"/>
                </a:rPr>
                <a:t>5</a:t>
              </a:r>
            </a:p>
          </p:txBody>
        </p:sp>
        <p:sp>
          <p:nvSpPr>
            <p:cNvPr id="86038" name="Oval 38"/>
            <p:cNvSpPr>
              <a:spLocks noChangeArrowheads="1"/>
            </p:cNvSpPr>
            <p:nvPr/>
          </p:nvSpPr>
          <p:spPr bwMode="auto">
            <a:xfrm>
              <a:off x="4080" y="1344"/>
              <a:ext cx="91" cy="83"/>
            </a:xfrm>
            <a:prstGeom prst="ellipse">
              <a:avLst/>
            </a:prstGeom>
            <a:solidFill>
              <a:srgbClr val="333333"/>
            </a:solidFill>
            <a:ln w="38100">
              <a:solidFill>
                <a:schemeClr val="tx1"/>
              </a:solidFill>
              <a:round/>
              <a:headEnd type="none" w="sm" len="sm"/>
              <a:tailEnd type="none" w="lg" len="med"/>
            </a:ln>
          </p:spPr>
          <p:txBody>
            <a:bodyPr wrap="none" lIns="92075" tIns="46038" rIns="92075" bIns="46038" anchor="ctr"/>
            <a:lstStyle/>
            <a:p>
              <a:pPr eaLnBrk="0" hangingPunct="0"/>
              <a:endParaRPr lang="en-US"/>
            </a:p>
          </p:txBody>
        </p:sp>
      </p:grpSp>
      <p:grpSp>
        <p:nvGrpSpPr>
          <p:cNvPr id="117805" name="Group 45"/>
          <p:cNvGrpSpPr>
            <a:grpSpLocks/>
          </p:cNvGrpSpPr>
          <p:nvPr/>
        </p:nvGrpSpPr>
        <p:grpSpPr bwMode="auto">
          <a:xfrm>
            <a:off x="5791200" y="2286000"/>
            <a:ext cx="1447800" cy="1676400"/>
            <a:chOff x="3648" y="1440"/>
            <a:chExt cx="912" cy="1056"/>
          </a:xfrm>
        </p:grpSpPr>
        <p:sp>
          <p:nvSpPr>
            <p:cNvPr id="86031" name="AutoShape 34"/>
            <p:cNvSpPr>
              <a:spLocks noChangeArrowheads="1"/>
            </p:cNvSpPr>
            <p:nvPr/>
          </p:nvSpPr>
          <p:spPr bwMode="auto">
            <a:xfrm>
              <a:off x="3648" y="1440"/>
              <a:ext cx="912" cy="1056"/>
            </a:xfrm>
            <a:prstGeom prst="triangle">
              <a:avLst>
                <a:gd name="adj" fmla="val 50000"/>
              </a:avLst>
            </a:prstGeom>
            <a:noFill/>
            <a:ln w="25400">
              <a:solidFill>
                <a:srgbClr val="FF0000"/>
              </a:solidFill>
              <a:miter lim="800000"/>
              <a:headEnd type="none" w="sm" len="sm"/>
              <a:tailEnd type="none" w="lg" len="med"/>
            </a:ln>
          </p:spPr>
          <p:txBody>
            <a:bodyPr wrap="none" lIns="92075" tIns="46038" rIns="92075" bIns="46038" anchor="ctr"/>
            <a:lstStyle/>
            <a:p>
              <a:pPr eaLnBrk="0" hangingPunct="0"/>
              <a:endParaRPr lang="en-US"/>
            </a:p>
          </p:txBody>
        </p:sp>
        <p:sp>
          <p:nvSpPr>
            <p:cNvPr id="86032" name="Text Box 40"/>
            <p:cNvSpPr txBox="1">
              <a:spLocks noChangeArrowheads="1"/>
            </p:cNvSpPr>
            <p:nvPr/>
          </p:nvSpPr>
          <p:spPr bwMode="auto">
            <a:xfrm>
              <a:off x="4080" y="1968"/>
              <a:ext cx="228" cy="231"/>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800">
                  <a:latin typeface="Arial" charset="0"/>
                </a:rPr>
                <a:t>G</a:t>
              </a:r>
              <a:endParaRPr lang="en-GB" sz="1800" baseline="-25000">
                <a:latin typeface="Arial" charset="0"/>
              </a:endParaRPr>
            </a:p>
          </p:txBody>
        </p:sp>
        <p:sp>
          <p:nvSpPr>
            <p:cNvPr id="86033" name="Oval 41"/>
            <p:cNvSpPr>
              <a:spLocks noChangeArrowheads="1"/>
            </p:cNvSpPr>
            <p:nvPr/>
          </p:nvSpPr>
          <p:spPr bwMode="auto">
            <a:xfrm>
              <a:off x="4055" y="2134"/>
              <a:ext cx="145" cy="135"/>
            </a:xfrm>
            <a:prstGeom prst="ellipse">
              <a:avLst/>
            </a:prstGeom>
            <a:solidFill>
              <a:srgbClr val="008000"/>
            </a:solidFill>
            <a:ln w="38100">
              <a:solidFill>
                <a:schemeClr val="tx1"/>
              </a:solidFill>
              <a:round/>
              <a:headEnd type="none" w="sm" len="sm"/>
              <a:tailEnd type="none" w="lg" len="med"/>
            </a:ln>
          </p:spPr>
          <p:txBody>
            <a:bodyPr wrap="none" lIns="92075" tIns="46038" rIns="92075" bIns="46038" anchor="ctr"/>
            <a:lstStyle/>
            <a:p>
              <a:pPr eaLnBrk="0" hangingPunct="0"/>
              <a:endParaRPr lang="en-US"/>
            </a:p>
          </p:txBody>
        </p:sp>
        <p:sp>
          <p:nvSpPr>
            <p:cNvPr id="86034" name="Line 42"/>
            <p:cNvSpPr>
              <a:spLocks noChangeShapeType="1"/>
            </p:cNvSpPr>
            <p:nvPr/>
          </p:nvSpPr>
          <p:spPr bwMode="auto">
            <a:xfrm flipV="1">
              <a:off x="3648" y="2256"/>
              <a:ext cx="432" cy="240"/>
            </a:xfrm>
            <a:prstGeom prst="line">
              <a:avLst/>
            </a:prstGeom>
            <a:noFill/>
            <a:ln w="25400">
              <a:solidFill>
                <a:srgbClr val="008000"/>
              </a:solidFill>
              <a:round/>
              <a:headEnd type="none" w="sm" len="sm"/>
              <a:tailEnd type="triangle" w="lg" len="med"/>
            </a:ln>
          </p:spPr>
          <p:txBody>
            <a:bodyPr wrap="none" lIns="92075" tIns="46038" rIns="92075" bIns="46038"/>
            <a:lstStyle/>
            <a:p>
              <a:endParaRPr lang="en-US"/>
            </a:p>
          </p:txBody>
        </p:sp>
        <p:sp>
          <p:nvSpPr>
            <p:cNvPr id="86035" name="Line 43"/>
            <p:cNvSpPr>
              <a:spLocks noChangeShapeType="1"/>
            </p:cNvSpPr>
            <p:nvPr/>
          </p:nvSpPr>
          <p:spPr bwMode="auto">
            <a:xfrm flipH="1" flipV="1">
              <a:off x="4176" y="2256"/>
              <a:ext cx="336" cy="240"/>
            </a:xfrm>
            <a:prstGeom prst="line">
              <a:avLst/>
            </a:prstGeom>
            <a:noFill/>
            <a:ln w="25400">
              <a:solidFill>
                <a:srgbClr val="008000"/>
              </a:solidFill>
              <a:round/>
              <a:headEnd type="none" w="sm" len="sm"/>
              <a:tailEnd type="triangle" w="lg" len="med"/>
            </a:ln>
          </p:spPr>
          <p:txBody>
            <a:bodyPr wrap="none" lIns="92075" tIns="46038" rIns="92075" bIns="46038"/>
            <a:lstStyle/>
            <a:p>
              <a:endParaRPr lang="en-US"/>
            </a:p>
          </p:txBody>
        </p:sp>
        <p:sp>
          <p:nvSpPr>
            <p:cNvPr id="86036" name="Line 44"/>
            <p:cNvSpPr>
              <a:spLocks noChangeShapeType="1"/>
            </p:cNvSpPr>
            <p:nvPr/>
          </p:nvSpPr>
          <p:spPr bwMode="auto">
            <a:xfrm flipV="1">
              <a:off x="4128" y="1440"/>
              <a:ext cx="0" cy="720"/>
            </a:xfrm>
            <a:prstGeom prst="line">
              <a:avLst/>
            </a:prstGeom>
            <a:noFill/>
            <a:ln w="25400">
              <a:solidFill>
                <a:srgbClr val="008000"/>
              </a:solidFill>
              <a:round/>
              <a:headEnd type="none" w="sm" len="sm"/>
              <a:tailEnd type="triangle" w="lg" len="med"/>
            </a:ln>
          </p:spPr>
          <p:txBody>
            <a:bodyPr wrap="none" lIns="92075" tIns="46038" rIns="92075" bIns="46038"/>
            <a:lstStyle/>
            <a:p>
              <a:endParaRPr lang="en-US"/>
            </a:p>
          </p:txBody>
        </p:sp>
      </p:grpSp>
      <p:sp>
        <p:nvSpPr>
          <p:cNvPr id="86029" name="Text Box 51"/>
          <p:cNvSpPr txBox="1">
            <a:spLocks noChangeArrowheads="1"/>
          </p:cNvSpPr>
          <p:nvPr/>
        </p:nvSpPr>
        <p:spPr bwMode="auto">
          <a:xfrm>
            <a:off x="228600" y="914400"/>
            <a:ext cx="2971800" cy="822325"/>
          </a:xfrm>
          <a:prstGeom prst="rect">
            <a:avLst/>
          </a:prstGeom>
          <a:noFill/>
          <a:ln w="38100">
            <a:noFill/>
            <a:miter lim="800000"/>
            <a:headEnd type="none" w="sm" len="sm"/>
            <a:tailEnd type="none" w="lg" len="med"/>
          </a:ln>
        </p:spPr>
        <p:txBody>
          <a:bodyPr lIns="92075" tIns="46038" rIns="92075" bIns="46038">
            <a:spAutoFit/>
          </a:bodyPr>
          <a:lstStyle/>
          <a:p>
            <a:pPr eaLnBrk="0" hangingPunct="0">
              <a:spcBef>
                <a:spcPct val="50000"/>
              </a:spcBef>
            </a:pPr>
            <a:r>
              <a:rPr lang="en-GB">
                <a:latin typeface="Arial" charset="0"/>
              </a:rPr>
              <a:t>New suppliers and new markets</a:t>
            </a:r>
          </a:p>
        </p:txBody>
      </p:sp>
      <p:sp>
        <p:nvSpPr>
          <p:cNvPr id="86030" name="Footer Placeholder 4"/>
          <p:cNvSpPr>
            <a:spLocks noGrp="1"/>
          </p:cNvSpPr>
          <p:nvPr>
            <p:ph type="ftr" sz="quarter" idx="12"/>
          </p:nvPr>
        </p:nvSpPr>
        <p:spPr>
          <a:xfrm>
            <a:off x="2743200" y="6400800"/>
            <a:ext cx="3810000" cy="457200"/>
          </a:xfrm>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7796"/>
                                        </p:tgtEl>
                                        <p:attrNameLst>
                                          <p:attrName>style.visibility</p:attrName>
                                        </p:attrNameLst>
                                      </p:cBhvr>
                                      <p:to>
                                        <p:strVal val="visible"/>
                                      </p:to>
                                    </p:set>
                                    <p:anim calcmode="lin" valueType="num">
                                      <p:cBhvr additive="base">
                                        <p:cTn id="7" dur="500" fill="hold"/>
                                        <p:tgtEl>
                                          <p:spTgt spid="117796"/>
                                        </p:tgtEl>
                                        <p:attrNameLst>
                                          <p:attrName>ppt_x</p:attrName>
                                        </p:attrNameLst>
                                      </p:cBhvr>
                                      <p:tavLst>
                                        <p:tav tm="0">
                                          <p:val>
                                            <p:strVal val="0-#ppt_w/2"/>
                                          </p:val>
                                        </p:tav>
                                        <p:tav tm="100000">
                                          <p:val>
                                            <p:strVal val="#ppt_x"/>
                                          </p:val>
                                        </p:tav>
                                      </p:tavLst>
                                    </p:anim>
                                    <p:anim calcmode="lin" valueType="num">
                                      <p:cBhvr additive="base">
                                        <p:cTn id="8" dur="500" fill="hold"/>
                                        <p:tgtEl>
                                          <p:spTgt spid="1177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7810"/>
                                        </p:tgtEl>
                                        <p:attrNameLst>
                                          <p:attrName>style.visibility</p:attrName>
                                        </p:attrNameLst>
                                      </p:cBhvr>
                                      <p:to>
                                        <p:strVal val="visible"/>
                                      </p:to>
                                    </p:set>
                                    <p:anim calcmode="lin" valueType="num">
                                      <p:cBhvr additive="base">
                                        <p:cTn id="13" dur="500" fill="hold"/>
                                        <p:tgtEl>
                                          <p:spTgt spid="117810"/>
                                        </p:tgtEl>
                                        <p:attrNameLst>
                                          <p:attrName>ppt_x</p:attrName>
                                        </p:attrNameLst>
                                      </p:cBhvr>
                                      <p:tavLst>
                                        <p:tav tm="0">
                                          <p:val>
                                            <p:strVal val="0-#ppt_w/2"/>
                                          </p:val>
                                        </p:tav>
                                        <p:tav tm="100000">
                                          <p:val>
                                            <p:strVal val="#ppt_x"/>
                                          </p:val>
                                        </p:tav>
                                      </p:tavLst>
                                    </p:anim>
                                    <p:anim calcmode="lin" valueType="num">
                                      <p:cBhvr additive="base">
                                        <p:cTn id="14" dur="500" fill="hold"/>
                                        <p:tgtEl>
                                          <p:spTgt spid="1178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7807"/>
                                        </p:tgtEl>
                                        <p:attrNameLst>
                                          <p:attrName>style.visibility</p:attrName>
                                        </p:attrNameLst>
                                      </p:cBhvr>
                                      <p:to>
                                        <p:strVal val="visible"/>
                                      </p:to>
                                    </p:set>
                                    <p:anim calcmode="lin" valueType="num">
                                      <p:cBhvr additive="base">
                                        <p:cTn id="19" dur="500" fill="hold"/>
                                        <p:tgtEl>
                                          <p:spTgt spid="117807"/>
                                        </p:tgtEl>
                                        <p:attrNameLst>
                                          <p:attrName>ppt_x</p:attrName>
                                        </p:attrNameLst>
                                      </p:cBhvr>
                                      <p:tavLst>
                                        <p:tav tm="0">
                                          <p:val>
                                            <p:strVal val="0-#ppt_w/2"/>
                                          </p:val>
                                        </p:tav>
                                        <p:tav tm="100000">
                                          <p:val>
                                            <p:strVal val="#ppt_x"/>
                                          </p:val>
                                        </p:tav>
                                      </p:tavLst>
                                    </p:anim>
                                    <p:anim calcmode="lin" valueType="num">
                                      <p:cBhvr additive="base">
                                        <p:cTn id="20" dur="500" fill="hold"/>
                                        <p:tgtEl>
                                          <p:spTgt spid="1178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7805"/>
                                        </p:tgtEl>
                                        <p:attrNameLst>
                                          <p:attrName>style.visibility</p:attrName>
                                        </p:attrNameLst>
                                      </p:cBhvr>
                                      <p:to>
                                        <p:strVal val="visible"/>
                                      </p:to>
                                    </p:set>
                                    <p:anim calcmode="lin" valueType="num">
                                      <p:cBhvr additive="base">
                                        <p:cTn id="25" dur="500" fill="hold"/>
                                        <p:tgtEl>
                                          <p:spTgt spid="117805"/>
                                        </p:tgtEl>
                                        <p:attrNameLst>
                                          <p:attrName>ppt_x</p:attrName>
                                        </p:attrNameLst>
                                      </p:cBhvr>
                                      <p:tavLst>
                                        <p:tav tm="0">
                                          <p:val>
                                            <p:strVal val="0-#ppt_w/2"/>
                                          </p:val>
                                        </p:tav>
                                        <p:tav tm="100000">
                                          <p:val>
                                            <p:strVal val="#ppt_x"/>
                                          </p:val>
                                        </p:tav>
                                      </p:tavLst>
                                    </p:anim>
                                    <p:anim calcmode="lin" valueType="num">
                                      <p:cBhvr additive="base">
                                        <p:cTn id="26" dur="500" fill="hold"/>
                                        <p:tgtEl>
                                          <p:spTgt spid="1178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1"/>
          </p:nvPr>
        </p:nvSpPr>
        <p:spPr/>
        <p:txBody>
          <a:bodyPr/>
          <a:lstStyle/>
          <a:p>
            <a:pPr>
              <a:defRPr/>
            </a:pPr>
            <a:fld id="{097FA1C0-9DDA-4B6C-8BE7-733F0D2DBDE6}" type="slidenum">
              <a:rPr lang="en-GB"/>
              <a:pPr>
                <a:defRPr/>
              </a:pPr>
              <a:t>9</a:t>
            </a:fld>
            <a:endParaRPr lang="en-GB">
              <a:latin typeface="Times New Roman" charset="0"/>
            </a:endParaRPr>
          </a:p>
        </p:txBody>
      </p:sp>
      <p:sp>
        <p:nvSpPr>
          <p:cNvPr id="88066" name="Rectangle 4"/>
          <p:cNvSpPr>
            <a:spLocks noGrp="1" noChangeArrowheads="1"/>
          </p:cNvSpPr>
          <p:nvPr>
            <p:ph type="body" idx="1"/>
          </p:nvPr>
        </p:nvSpPr>
        <p:spPr>
          <a:xfrm>
            <a:off x="304800" y="914400"/>
            <a:ext cx="5029200" cy="5257800"/>
          </a:xfrm>
        </p:spPr>
        <p:txBody>
          <a:bodyPr lIns="92075" tIns="46038" rIns="92075" bIns="46038"/>
          <a:lstStyle/>
          <a:p>
            <a:pPr algn="ctr">
              <a:lnSpc>
                <a:spcPct val="90000"/>
              </a:lnSpc>
              <a:buFont typeface="Wingdings" pitchFamily="2" charset="2"/>
              <a:buNone/>
            </a:pPr>
            <a:r>
              <a:rPr lang="en-GB" sz="2800" b="1" smtClean="0">
                <a:solidFill>
                  <a:srgbClr val="002060"/>
                </a:solidFill>
              </a:rPr>
              <a:t>The Moses location-production model</a:t>
            </a:r>
          </a:p>
          <a:p>
            <a:pPr>
              <a:lnSpc>
                <a:spcPct val="90000"/>
              </a:lnSpc>
            </a:pPr>
            <a:r>
              <a:rPr lang="en-GB" sz="2400" b="1" smtClean="0">
                <a:solidFill>
                  <a:srgbClr val="002060"/>
                </a:solidFill>
              </a:rPr>
              <a:t>Looks at the price ratio between inputs</a:t>
            </a:r>
          </a:p>
          <a:p>
            <a:pPr>
              <a:lnSpc>
                <a:spcPct val="90000"/>
              </a:lnSpc>
            </a:pPr>
            <a:r>
              <a:rPr lang="en-GB" sz="2400" b="1" smtClean="0">
                <a:solidFill>
                  <a:srgbClr val="002060"/>
                </a:solidFill>
              </a:rPr>
              <a:t>Built from Weber Triangle </a:t>
            </a:r>
          </a:p>
          <a:p>
            <a:pPr>
              <a:lnSpc>
                <a:spcPct val="90000"/>
              </a:lnSpc>
            </a:pPr>
            <a:r>
              <a:rPr lang="en-GB" sz="2400" b="1" smtClean="0">
                <a:solidFill>
                  <a:srgbClr val="002060"/>
                </a:solidFill>
              </a:rPr>
              <a:t>Can locate anywhere within specific distance from output market between L &amp; J</a:t>
            </a:r>
          </a:p>
          <a:p>
            <a:pPr>
              <a:lnSpc>
                <a:spcPct val="90000"/>
              </a:lnSpc>
            </a:pPr>
            <a:r>
              <a:rPr lang="en-GB" sz="2400" b="1" smtClean="0">
                <a:solidFill>
                  <a:srgbClr val="002060"/>
                </a:solidFill>
              </a:rPr>
              <a:t>The choice is then the combination of inputs</a:t>
            </a:r>
          </a:p>
          <a:p>
            <a:pPr>
              <a:lnSpc>
                <a:spcPct val="90000"/>
              </a:lnSpc>
            </a:pPr>
            <a:r>
              <a:rPr lang="en-GB" sz="2400" b="1" smtClean="0">
                <a:solidFill>
                  <a:srgbClr val="002060"/>
                </a:solidFill>
              </a:rPr>
              <a:t>This allows the development of an envelope budget constraint</a:t>
            </a:r>
          </a:p>
        </p:txBody>
      </p:sp>
      <p:grpSp>
        <p:nvGrpSpPr>
          <p:cNvPr id="40" name="Group 39"/>
          <p:cNvGrpSpPr>
            <a:grpSpLocks/>
          </p:cNvGrpSpPr>
          <p:nvPr/>
        </p:nvGrpSpPr>
        <p:grpSpPr bwMode="auto">
          <a:xfrm>
            <a:off x="5334000" y="1066800"/>
            <a:ext cx="3625850" cy="2805113"/>
            <a:chOff x="5334000" y="1066800"/>
            <a:chExt cx="3625850" cy="2805113"/>
          </a:xfrm>
        </p:grpSpPr>
        <p:sp>
          <p:nvSpPr>
            <p:cNvPr id="88091" name="AutoShape 78"/>
            <p:cNvSpPr>
              <a:spLocks noChangeArrowheads="1"/>
            </p:cNvSpPr>
            <p:nvPr/>
          </p:nvSpPr>
          <p:spPr bwMode="auto">
            <a:xfrm>
              <a:off x="6248400" y="1447800"/>
              <a:ext cx="2590800" cy="1981200"/>
            </a:xfrm>
            <a:prstGeom prst="triangle">
              <a:avLst>
                <a:gd name="adj" fmla="val 50000"/>
              </a:avLst>
            </a:prstGeom>
            <a:noFill/>
            <a:ln w="38100">
              <a:solidFill>
                <a:schemeClr val="tx1"/>
              </a:solidFill>
              <a:miter lim="800000"/>
              <a:headEnd type="none" w="sm" len="sm"/>
              <a:tailEnd type="none" w="lg" len="med"/>
            </a:ln>
          </p:spPr>
          <p:txBody>
            <a:bodyPr wrap="none" lIns="92075" tIns="46038" rIns="92075" bIns="46038" anchor="ctr"/>
            <a:lstStyle/>
            <a:p>
              <a:pPr eaLnBrk="0" hangingPunct="0"/>
              <a:endParaRPr lang="en-US"/>
            </a:p>
          </p:txBody>
        </p:sp>
        <p:sp>
          <p:nvSpPr>
            <p:cNvPr id="88092" name="Line 84"/>
            <p:cNvSpPr>
              <a:spLocks noChangeShapeType="1"/>
            </p:cNvSpPr>
            <p:nvPr/>
          </p:nvSpPr>
          <p:spPr bwMode="auto">
            <a:xfrm flipV="1">
              <a:off x="6248400" y="2286000"/>
              <a:ext cx="1219200" cy="1143000"/>
            </a:xfrm>
            <a:prstGeom prst="line">
              <a:avLst/>
            </a:prstGeom>
            <a:noFill/>
            <a:ln w="38100">
              <a:solidFill>
                <a:schemeClr val="tx1"/>
              </a:solidFill>
              <a:round/>
              <a:headEnd type="none" w="sm" len="sm"/>
              <a:tailEnd type="triangle" w="lg" len="med"/>
            </a:ln>
          </p:spPr>
          <p:txBody>
            <a:bodyPr wrap="none" lIns="92075" tIns="46038" rIns="92075" bIns="46038"/>
            <a:lstStyle/>
            <a:p>
              <a:endParaRPr lang="en-US"/>
            </a:p>
          </p:txBody>
        </p:sp>
        <p:grpSp>
          <p:nvGrpSpPr>
            <p:cNvPr id="88093" name="Group 38"/>
            <p:cNvGrpSpPr>
              <a:grpSpLocks/>
            </p:cNvGrpSpPr>
            <p:nvPr/>
          </p:nvGrpSpPr>
          <p:grpSpPr bwMode="auto">
            <a:xfrm>
              <a:off x="5334000" y="1066800"/>
              <a:ext cx="3625850" cy="2805113"/>
              <a:chOff x="5334000" y="1066800"/>
              <a:chExt cx="3625850" cy="2805113"/>
            </a:xfrm>
          </p:grpSpPr>
          <p:sp>
            <p:nvSpPr>
              <p:cNvPr id="88094" name="Line 87"/>
              <p:cNvSpPr>
                <a:spLocks noChangeShapeType="1"/>
              </p:cNvSpPr>
              <p:nvPr/>
            </p:nvSpPr>
            <p:spPr bwMode="auto">
              <a:xfrm>
                <a:off x="6705600" y="1905000"/>
                <a:ext cx="152400" cy="228600"/>
              </a:xfrm>
              <a:prstGeom prst="line">
                <a:avLst/>
              </a:prstGeom>
              <a:noFill/>
              <a:ln w="38100">
                <a:solidFill>
                  <a:schemeClr val="tx1"/>
                </a:solidFill>
                <a:round/>
                <a:headEnd type="none" w="sm" len="sm"/>
                <a:tailEnd type="triangle" w="lg" len="med"/>
              </a:ln>
            </p:spPr>
            <p:txBody>
              <a:bodyPr wrap="none" lIns="92075" tIns="46038" rIns="92075" bIns="46038"/>
              <a:lstStyle/>
              <a:p>
                <a:endParaRPr lang="en-US"/>
              </a:p>
            </p:txBody>
          </p:sp>
          <p:grpSp>
            <p:nvGrpSpPr>
              <p:cNvPr id="88095" name="Group 36"/>
              <p:cNvGrpSpPr>
                <a:grpSpLocks/>
              </p:cNvGrpSpPr>
              <p:nvPr/>
            </p:nvGrpSpPr>
            <p:grpSpPr bwMode="auto">
              <a:xfrm>
                <a:off x="5334000" y="1066800"/>
                <a:ext cx="3625850" cy="2805113"/>
                <a:chOff x="5334000" y="1066800"/>
                <a:chExt cx="3625850" cy="2805113"/>
              </a:xfrm>
            </p:grpSpPr>
            <p:sp>
              <p:nvSpPr>
                <p:cNvPr id="88096" name="Freeform 80"/>
                <p:cNvSpPr>
                  <a:spLocks/>
                </p:cNvSpPr>
                <p:nvPr/>
              </p:nvSpPr>
              <p:spPr bwMode="auto">
                <a:xfrm>
                  <a:off x="6781800" y="2133600"/>
                  <a:ext cx="1447800" cy="152400"/>
                </a:xfrm>
                <a:custGeom>
                  <a:avLst/>
                  <a:gdLst>
                    <a:gd name="T0" fmla="*/ 0 w 720"/>
                    <a:gd name="T1" fmla="*/ 0 h 91"/>
                    <a:gd name="T2" fmla="*/ 388 w 720"/>
                    <a:gd name="T3" fmla="*/ 91 h 91"/>
                    <a:gd name="T4" fmla="*/ 720 w 720"/>
                    <a:gd name="T5" fmla="*/ 1 h 91"/>
                    <a:gd name="T6" fmla="*/ 0 60000 65536"/>
                    <a:gd name="T7" fmla="*/ 0 60000 65536"/>
                    <a:gd name="T8" fmla="*/ 0 60000 65536"/>
                    <a:gd name="T9" fmla="*/ 0 w 720"/>
                    <a:gd name="T10" fmla="*/ 0 h 91"/>
                    <a:gd name="T11" fmla="*/ 720 w 720"/>
                    <a:gd name="T12" fmla="*/ 91 h 91"/>
                  </a:gdLst>
                  <a:ahLst/>
                  <a:cxnLst>
                    <a:cxn ang="T6">
                      <a:pos x="T0" y="T1"/>
                    </a:cxn>
                    <a:cxn ang="T7">
                      <a:pos x="T2" y="T3"/>
                    </a:cxn>
                    <a:cxn ang="T8">
                      <a:pos x="T4" y="T5"/>
                    </a:cxn>
                  </a:cxnLst>
                  <a:rect l="T9" t="T10" r="T11" b="T12"/>
                  <a:pathLst>
                    <a:path w="720" h="91">
                      <a:moveTo>
                        <a:pt x="0" y="0"/>
                      </a:moveTo>
                      <a:cubicBezTo>
                        <a:pt x="65" y="15"/>
                        <a:pt x="268" y="91"/>
                        <a:pt x="388" y="91"/>
                      </a:cubicBezTo>
                      <a:cubicBezTo>
                        <a:pt x="508" y="91"/>
                        <a:pt x="651" y="20"/>
                        <a:pt x="720" y="1"/>
                      </a:cubicBezTo>
                    </a:path>
                  </a:pathLst>
                </a:custGeom>
                <a:noFill/>
                <a:ln w="25400" cap="flat" cmpd="sng">
                  <a:solidFill>
                    <a:srgbClr val="FF0000"/>
                  </a:solidFill>
                  <a:prstDash val="solid"/>
                  <a:round/>
                  <a:headEnd type="none" w="sm" len="sm"/>
                  <a:tailEnd type="none" w="lg" len="med"/>
                </a:ln>
              </p:spPr>
              <p:txBody>
                <a:bodyPr wrap="none" lIns="92075" tIns="46038" rIns="92075" bIns="46038"/>
                <a:lstStyle/>
                <a:p>
                  <a:endParaRPr lang="en-US"/>
                </a:p>
              </p:txBody>
            </p:sp>
            <p:sp>
              <p:nvSpPr>
                <p:cNvPr id="88097" name="Text Box 81"/>
                <p:cNvSpPr txBox="1">
                  <a:spLocks noChangeArrowheads="1"/>
                </p:cNvSpPr>
                <p:nvPr/>
              </p:nvSpPr>
              <p:spPr bwMode="auto">
                <a:xfrm>
                  <a:off x="5791200" y="3429000"/>
                  <a:ext cx="501650" cy="366713"/>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800" b="1">
                      <a:latin typeface="Arial" charset="0"/>
                    </a:rPr>
                    <a:t>M1</a:t>
                  </a:r>
                </a:p>
              </p:txBody>
            </p:sp>
            <p:sp>
              <p:nvSpPr>
                <p:cNvPr id="88098" name="Text Box 82"/>
                <p:cNvSpPr txBox="1">
                  <a:spLocks noChangeArrowheads="1"/>
                </p:cNvSpPr>
                <p:nvPr/>
              </p:nvSpPr>
              <p:spPr bwMode="auto">
                <a:xfrm>
                  <a:off x="7239000" y="1066800"/>
                  <a:ext cx="501650" cy="366713"/>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800" b="1">
                      <a:latin typeface="Arial" charset="0"/>
                    </a:rPr>
                    <a:t>M3</a:t>
                  </a:r>
                </a:p>
              </p:txBody>
            </p:sp>
            <p:sp>
              <p:nvSpPr>
                <p:cNvPr id="88099" name="Text Box 83"/>
                <p:cNvSpPr txBox="1">
                  <a:spLocks noChangeArrowheads="1"/>
                </p:cNvSpPr>
                <p:nvPr/>
              </p:nvSpPr>
              <p:spPr bwMode="auto">
                <a:xfrm>
                  <a:off x="8458200" y="3505200"/>
                  <a:ext cx="501650" cy="366713"/>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800" b="1">
                      <a:latin typeface="Arial" charset="0"/>
                    </a:rPr>
                    <a:t>M2</a:t>
                  </a:r>
                </a:p>
              </p:txBody>
            </p:sp>
            <p:sp>
              <p:nvSpPr>
                <p:cNvPr id="88100" name="Line 85"/>
                <p:cNvSpPr>
                  <a:spLocks noChangeShapeType="1"/>
                </p:cNvSpPr>
                <p:nvPr/>
              </p:nvSpPr>
              <p:spPr bwMode="auto">
                <a:xfrm flipH="1" flipV="1">
                  <a:off x="7467600" y="2286000"/>
                  <a:ext cx="1371600" cy="1143000"/>
                </a:xfrm>
                <a:prstGeom prst="line">
                  <a:avLst/>
                </a:prstGeom>
                <a:noFill/>
                <a:ln w="38100">
                  <a:solidFill>
                    <a:schemeClr val="tx1"/>
                  </a:solidFill>
                  <a:round/>
                  <a:headEnd type="none" w="sm" len="sm"/>
                  <a:tailEnd type="triangle" w="lg" len="med"/>
                </a:ln>
              </p:spPr>
              <p:txBody>
                <a:bodyPr wrap="none" lIns="92075" tIns="46038" rIns="92075" bIns="46038"/>
                <a:lstStyle/>
                <a:p>
                  <a:endParaRPr lang="en-US"/>
                </a:p>
              </p:txBody>
            </p:sp>
            <p:sp>
              <p:nvSpPr>
                <p:cNvPr id="88101" name="Text Box 86"/>
                <p:cNvSpPr txBox="1">
                  <a:spLocks noChangeArrowheads="1"/>
                </p:cNvSpPr>
                <p:nvPr/>
              </p:nvSpPr>
              <p:spPr bwMode="auto">
                <a:xfrm>
                  <a:off x="5334000" y="1676400"/>
                  <a:ext cx="1717675" cy="304800"/>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400" b="1">
                      <a:latin typeface="Arial" charset="0"/>
                    </a:rPr>
                    <a:t>Constant distance</a:t>
                  </a:r>
                </a:p>
              </p:txBody>
            </p:sp>
            <p:sp>
              <p:nvSpPr>
                <p:cNvPr id="88102" name="Text Box 102"/>
                <p:cNvSpPr txBox="1">
                  <a:spLocks noChangeArrowheads="1"/>
                </p:cNvSpPr>
                <p:nvPr/>
              </p:nvSpPr>
              <p:spPr bwMode="auto">
                <a:xfrm>
                  <a:off x="6781800" y="2057400"/>
                  <a:ext cx="304800" cy="366713"/>
                </a:xfrm>
                <a:prstGeom prst="rect">
                  <a:avLst/>
                </a:prstGeom>
                <a:noFill/>
                <a:ln w="38100">
                  <a:noFill/>
                  <a:miter lim="800000"/>
                  <a:headEnd type="none" w="sm" len="sm"/>
                  <a:tailEnd type="none" w="lg" len="med"/>
                </a:ln>
              </p:spPr>
              <p:txBody>
                <a:bodyPr lIns="92075" tIns="46038" rIns="92075" bIns="46038">
                  <a:spAutoFit/>
                </a:bodyPr>
                <a:lstStyle/>
                <a:p>
                  <a:pPr eaLnBrk="0" hangingPunct="0">
                    <a:spcBef>
                      <a:spcPct val="50000"/>
                    </a:spcBef>
                  </a:pPr>
                  <a:r>
                    <a:rPr lang="en-GB" sz="1800">
                      <a:latin typeface="Arial" charset="0"/>
                    </a:rPr>
                    <a:t>L</a:t>
                  </a:r>
                </a:p>
              </p:txBody>
            </p:sp>
            <p:sp>
              <p:nvSpPr>
                <p:cNvPr id="88103" name="Text Box 103"/>
                <p:cNvSpPr txBox="1">
                  <a:spLocks noChangeArrowheads="1"/>
                </p:cNvSpPr>
                <p:nvPr/>
              </p:nvSpPr>
              <p:spPr bwMode="auto">
                <a:xfrm>
                  <a:off x="8077200" y="1981200"/>
                  <a:ext cx="304800" cy="366713"/>
                </a:xfrm>
                <a:prstGeom prst="rect">
                  <a:avLst/>
                </a:prstGeom>
                <a:noFill/>
                <a:ln w="38100">
                  <a:noFill/>
                  <a:miter lim="800000"/>
                  <a:headEnd type="none" w="sm" len="sm"/>
                  <a:tailEnd type="none" w="lg" len="med"/>
                </a:ln>
              </p:spPr>
              <p:txBody>
                <a:bodyPr lIns="92075" tIns="46038" rIns="92075" bIns="46038">
                  <a:spAutoFit/>
                </a:bodyPr>
                <a:lstStyle/>
                <a:p>
                  <a:pPr eaLnBrk="0" hangingPunct="0">
                    <a:spcBef>
                      <a:spcPct val="50000"/>
                    </a:spcBef>
                  </a:pPr>
                  <a:r>
                    <a:rPr lang="en-GB" sz="1800">
                      <a:latin typeface="Arial" charset="0"/>
                    </a:rPr>
                    <a:t>J</a:t>
                  </a:r>
                </a:p>
              </p:txBody>
            </p:sp>
          </p:grpSp>
        </p:grpSp>
      </p:grpSp>
      <p:grpSp>
        <p:nvGrpSpPr>
          <p:cNvPr id="42" name="Group 41"/>
          <p:cNvGrpSpPr>
            <a:grpSpLocks/>
          </p:cNvGrpSpPr>
          <p:nvPr/>
        </p:nvGrpSpPr>
        <p:grpSpPr bwMode="auto">
          <a:xfrm>
            <a:off x="6019800" y="3886200"/>
            <a:ext cx="2757488" cy="2271713"/>
            <a:chOff x="6019800" y="3886200"/>
            <a:chExt cx="2757488" cy="2271713"/>
          </a:xfrm>
        </p:grpSpPr>
        <p:sp>
          <p:nvSpPr>
            <p:cNvPr id="88070" name="Line 89"/>
            <p:cNvSpPr>
              <a:spLocks noChangeShapeType="1"/>
            </p:cNvSpPr>
            <p:nvPr/>
          </p:nvSpPr>
          <p:spPr bwMode="auto">
            <a:xfrm>
              <a:off x="6477000" y="3886200"/>
              <a:ext cx="0" cy="1981200"/>
            </a:xfrm>
            <a:prstGeom prst="line">
              <a:avLst/>
            </a:prstGeom>
            <a:noFill/>
            <a:ln w="31750">
              <a:solidFill>
                <a:schemeClr val="tx1"/>
              </a:solidFill>
              <a:round/>
              <a:headEnd type="none" w="sm" len="sm"/>
              <a:tailEnd type="none" w="lg" len="med"/>
            </a:ln>
          </p:spPr>
          <p:txBody>
            <a:bodyPr wrap="none" lIns="92075" tIns="46038" rIns="92075" bIns="46038"/>
            <a:lstStyle/>
            <a:p>
              <a:endParaRPr lang="en-US"/>
            </a:p>
          </p:txBody>
        </p:sp>
        <p:grpSp>
          <p:nvGrpSpPr>
            <p:cNvPr id="88071" name="Group 40"/>
            <p:cNvGrpSpPr>
              <a:grpSpLocks/>
            </p:cNvGrpSpPr>
            <p:nvPr/>
          </p:nvGrpSpPr>
          <p:grpSpPr bwMode="auto">
            <a:xfrm>
              <a:off x="6019800" y="3886200"/>
              <a:ext cx="2757488" cy="2271713"/>
              <a:chOff x="6019800" y="3886200"/>
              <a:chExt cx="2757488" cy="2271713"/>
            </a:xfrm>
          </p:grpSpPr>
          <p:sp>
            <p:nvSpPr>
              <p:cNvPr id="88072" name="Line 90"/>
              <p:cNvSpPr>
                <a:spLocks noChangeShapeType="1"/>
              </p:cNvSpPr>
              <p:nvPr/>
            </p:nvSpPr>
            <p:spPr bwMode="auto">
              <a:xfrm>
                <a:off x="6477000" y="5867400"/>
                <a:ext cx="2057400" cy="0"/>
              </a:xfrm>
              <a:prstGeom prst="line">
                <a:avLst/>
              </a:prstGeom>
              <a:noFill/>
              <a:ln w="31750">
                <a:solidFill>
                  <a:schemeClr val="tx1"/>
                </a:solidFill>
                <a:round/>
                <a:headEnd type="none" w="sm" len="sm"/>
                <a:tailEnd type="none" w="lg" len="med"/>
              </a:ln>
            </p:spPr>
            <p:txBody>
              <a:bodyPr wrap="none" lIns="92075" tIns="46038" rIns="92075" bIns="46038"/>
              <a:lstStyle/>
              <a:p>
                <a:endParaRPr lang="en-US"/>
              </a:p>
            </p:txBody>
          </p:sp>
          <p:sp>
            <p:nvSpPr>
              <p:cNvPr id="88073" name="Text Box 91"/>
              <p:cNvSpPr txBox="1">
                <a:spLocks noChangeArrowheads="1"/>
              </p:cNvSpPr>
              <p:nvPr/>
            </p:nvSpPr>
            <p:spPr bwMode="auto">
              <a:xfrm>
                <a:off x="8305800" y="5791200"/>
                <a:ext cx="471488" cy="366713"/>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800" b="1">
                    <a:latin typeface="Arial" charset="0"/>
                  </a:rPr>
                  <a:t>m</a:t>
                </a:r>
                <a:r>
                  <a:rPr lang="en-GB" sz="1800" b="1" baseline="-25000">
                    <a:latin typeface="Arial" charset="0"/>
                  </a:rPr>
                  <a:t>2</a:t>
                </a:r>
              </a:p>
            </p:txBody>
          </p:sp>
          <p:sp>
            <p:nvSpPr>
              <p:cNvPr id="88074" name="Text Box 92"/>
              <p:cNvSpPr txBox="1">
                <a:spLocks noChangeArrowheads="1"/>
              </p:cNvSpPr>
              <p:nvPr/>
            </p:nvSpPr>
            <p:spPr bwMode="auto">
              <a:xfrm>
                <a:off x="6019800" y="3886200"/>
                <a:ext cx="471488" cy="366713"/>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800" b="1">
                    <a:latin typeface="Arial" charset="0"/>
                  </a:rPr>
                  <a:t>m</a:t>
                </a:r>
                <a:r>
                  <a:rPr lang="en-GB" sz="1800" b="1" baseline="-25000">
                    <a:latin typeface="Arial" charset="0"/>
                  </a:rPr>
                  <a:t>1</a:t>
                </a:r>
              </a:p>
            </p:txBody>
          </p:sp>
          <p:sp>
            <p:nvSpPr>
              <p:cNvPr id="88075" name="Line 93"/>
              <p:cNvSpPr>
                <a:spLocks noChangeShapeType="1"/>
              </p:cNvSpPr>
              <p:nvPr/>
            </p:nvSpPr>
            <p:spPr bwMode="auto">
              <a:xfrm>
                <a:off x="6477000" y="4114800"/>
                <a:ext cx="609600" cy="1752600"/>
              </a:xfrm>
              <a:prstGeom prst="line">
                <a:avLst/>
              </a:prstGeom>
              <a:noFill/>
              <a:ln w="19050">
                <a:solidFill>
                  <a:schemeClr val="tx1"/>
                </a:solidFill>
                <a:round/>
                <a:headEnd type="none" w="sm" len="sm"/>
                <a:tailEnd type="none" w="lg" len="med"/>
              </a:ln>
            </p:spPr>
            <p:txBody>
              <a:bodyPr wrap="none" lIns="92075" tIns="46038" rIns="92075" bIns="46038"/>
              <a:lstStyle/>
              <a:p>
                <a:endParaRPr lang="en-US"/>
              </a:p>
            </p:txBody>
          </p:sp>
          <p:sp>
            <p:nvSpPr>
              <p:cNvPr id="88076" name="Line 94"/>
              <p:cNvSpPr>
                <a:spLocks noChangeShapeType="1"/>
              </p:cNvSpPr>
              <p:nvPr/>
            </p:nvSpPr>
            <p:spPr bwMode="auto">
              <a:xfrm>
                <a:off x="6477000" y="4419600"/>
                <a:ext cx="838200" cy="1447800"/>
              </a:xfrm>
              <a:prstGeom prst="line">
                <a:avLst/>
              </a:prstGeom>
              <a:noFill/>
              <a:ln w="19050">
                <a:solidFill>
                  <a:schemeClr val="tx1"/>
                </a:solidFill>
                <a:round/>
                <a:headEnd type="none" w="sm" len="sm"/>
                <a:tailEnd type="none" w="lg" len="med"/>
              </a:ln>
            </p:spPr>
            <p:txBody>
              <a:bodyPr wrap="none" lIns="92075" tIns="46038" rIns="92075" bIns="46038"/>
              <a:lstStyle/>
              <a:p>
                <a:endParaRPr lang="en-US"/>
              </a:p>
            </p:txBody>
          </p:sp>
          <p:sp>
            <p:nvSpPr>
              <p:cNvPr id="88077" name="Line 95"/>
              <p:cNvSpPr>
                <a:spLocks noChangeShapeType="1"/>
              </p:cNvSpPr>
              <p:nvPr/>
            </p:nvSpPr>
            <p:spPr bwMode="auto">
              <a:xfrm>
                <a:off x="6477000" y="4800600"/>
                <a:ext cx="1066800" cy="1066800"/>
              </a:xfrm>
              <a:prstGeom prst="line">
                <a:avLst/>
              </a:prstGeom>
              <a:noFill/>
              <a:ln w="19050">
                <a:solidFill>
                  <a:schemeClr val="tx1"/>
                </a:solidFill>
                <a:round/>
                <a:headEnd type="none" w="sm" len="sm"/>
                <a:tailEnd type="none" w="lg" len="med"/>
              </a:ln>
            </p:spPr>
            <p:txBody>
              <a:bodyPr wrap="none" lIns="92075" tIns="46038" rIns="92075" bIns="46038"/>
              <a:lstStyle/>
              <a:p>
                <a:endParaRPr lang="en-US"/>
              </a:p>
            </p:txBody>
          </p:sp>
          <p:sp>
            <p:nvSpPr>
              <p:cNvPr id="88078" name="Line 96"/>
              <p:cNvSpPr>
                <a:spLocks noChangeShapeType="1"/>
              </p:cNvSpPr>
              <p:nvPr/>
            </p:nvSpPr>
            <p:spPr bwMode="auto">
              <a:xfrm>
                <a:off x="6477000" y="5105400"/>
                <a:ext cx="1371600" cy="762000"/>
              </a:xfrm>
              <a:prstGeom prst="line">
                <a:avLst/>
              </a:prstGeom>
              <a:noFill/>
              <a:ln w="19050">
                <a:solidFill>
                  <a:schemeClr val="tx1"/>
                </a:solidFill>
                <a:round/>
                <a:headEnd type="none" w="sm" len="sm"/>
                <a:tailEnd type="none" w="lg" len="med"/>
              </a:ln>
            </p:spPr>
            <p:txBody>
              <a:bodyPr wrap="none" lIns="92075" tIns="46038" rIns="92075" bIns="46038"/>
              <a:lstStyle/>
              <a:p>
                <a:endParaRPr lang="en-US"/>
              </a:p>
            </p:txBody>
          </p:sp>
          <p:sp>
            <p:nvSpPr>
              <p:cNvPr id="88079" name="Line 97"/>
              <p:cNvSpPr>
                <a:spLocks noChangeShapeType="1"/>
              </p:cNvSpPr>
              <p:nvPr/>
            </p:nvSpPr>
            <p:spPr bwMode="auto">
              <a:xfrm>
                <a:off x="6477000" y="5334000"/>
                <a:ext cx="1752600" cy="533400"/>
              </a:xfrm>
              <a:prstGeom prst="line">
                <a:avLst/>
              </a:prstGeom>
              <a:noFill/>
              <a:ln w="19050">
                <a:solidFill>
                  <a:schemeClr val="tx1"/>
                </a:solidFill>
                <a:round/>
                <a:headEnd type="none" w="sm" len="sm"/>
                <a:tailEnd type="none" w="lg" len="med"/>
              </a:ln>
            </p:spPr>
            <p:txBody>
              <a:bodyPr wrap="none" lIns="92075" tIns="46038" rIns="92075" bIns="46038"/>
              <a:lstStyle/>
              <a:p>
                <a:endParaRPr lang="en-US"/>
              </a:p>
            </p:txBody>
          </p:sp>
          <p:sp>
            <p:nvSpPr>
              <p:cNvPr id="88080" name="Freeform 99"/>
              <p:cNvSpPr>
                <a:spLocks/>
              </p:cNvSpPr>
              <p:nvPr/>
            </p:nvSpPr>
            <p:spPr bwMode="auto">
              <a:xfrm>
                <a:off x="6477000" y="4191000"/>
                <a:ext cx="1752600" cy="1676400"/>
              </a:xfrm>
              <a:custGeom>
                <a:avLst/>
                <a:gdLst>
                  <a:gd name="T0" fmla="*/ 0 w 1104"/>
                  <a:gd name="T1" fmla="*/ 0 h 1056"/>
                  <a:gd name="T2" fmla="*/ 347 w 1104"/>
                  <a:gd name="T3" fmla="*/ 725 h 1056"/>
                  <a:gd name="T4" fmla="*/ 1104 w 1104"/>
                  <a:gd name="T5" fmla="*/ 1056 h 1056"/>
                  <a:gd name="T6" fmla="*/ 0 60000 65536"/>
                  <a:gd name="T7" fmla="*/ 0 60000 65536"/>
                  <a:gd name="T8" fmla="*/ 0 60000 65536"/>
                  <a:gd name="T9" fmla="*/ 0 w 1104"/>
                  <a:gd name="T10" fmla="*/ 0 h 1056"/>
                  <a:gd name="T11" fmla="*/ 1104 w 1104"/>
                  <a:gd name="T12" fmla="*/ 1056 h 1056"/>
                </a:gdLst>
                <a:ahLst/>
                <a:cxnLst>
                  <a:cxn ang="T6">
                    <a:pos x="T0" y="T1"/>
                  </a:cxn>
                  <a:cxn ang="T7">
                    <a:pos x="T2" y="T3"/>
                  </a:cxn>
                  <a:cxn ang="T8">
                    <a:pos x="T4" y="T5"/>
                  </a:cxn>
                </a:cxnLst>
                <a:rect l="T9" t="T10" r="T11" b="T12"/>
                <a:pathLst>
                  <a:path w="1104" h="1056">
                    <a:moveTo>
                      <a:pt x="0" y="0"/>
                    </a:moveTo>
                    <a:cubicBezTo>
                      <a:pt x="58" y="121"/>
                      <a:pt x="163" y="549"/>
                      <a:pt x="347" y="725"/>
                    </a:cubicBezTo>
                    <a:cubicBezTo>
                      <a:pt x="531" y="901"/>
                      <a:pt x="946" y="987"/>
                      <a:pt x="1104" y="1056"/>
                    </a:cubicBezTo>
                  </a:path>
                </a:pathLst>
              </a:custGeom>
              <a:noFill/>
              <a:ln w="38100" cap="flat" cmpd="sng">
                <a:solidFill>
                  <a:schemeClr val="tx1"/>
                </a:solidFill>
                <a:prstDash val="solid"/>
                <a:round/>
                <a:headEnd type="none" w="sm" len="sm"/>
                <a:tailEnd type="none" w="lg" len="med"/>
              </a:ln>
            </p:spPr>
            <p:txBody>
              <a:bodyPr wrap="none" lIns="92075" tIns="46038" rIns="92075" bIns="46038"/>
              <a:lstStyle/>
              <a:p>
                <a:endParaRPr lang="en-US"/>
              </a:p>
            </p:txBody>
          </p:sp>
          <p:sp>
            <p:nvSpPr>
              <p:cNvPr id="88081" name="Text Box 100"/>
              <p:cNvSpPr txBox="1">
                <a:spLocks noChangeArrowheads="1"/>
              </p:cNvSpPr>
              <p:nvPr/>
            </p:nvSpPr>
            <p:spPr bwMode="auto">
              <a:xfrm>
                <a:off x="7010400" y="4267200"/>
                <a:ext cx="1658938" cy="517525"/>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400" b="1">
                    <a:latin typeface="Arial" charset="0"/>
                  </a:rPr>
                  <a:t>Envelope budget </a:t>
                </a:r>
              </a:p>
              <a:p>
                <a:pPr eaLnBrk="0" hangingPunct="0"/>
                <a:r>
                  <a:rPr lang="en-GB" sz="1400" b="1">
                    <a:latin typeface="Arial" charset="0"/>
                  </a:rPr>
                  <a:t>constraint</a:t>
                </a:r>
              </a:p>
            </p:txBody>
          </p:sp>
          <p:sp>
            <p:nvSpPr>
              <p:cNvPr id="88082" name="Line 101"/>
              <p:cNvSpPr>
                <a:spLocks noChangeShapeType="1"/>
              </p:cNvSpPr>
              <p:nvPr/>
            </p:nvSpPr>
            <p:spPr bwMode="auto">
              <a:xfrm flipH="1" flipV="1">
                <a:off x="6553200" y="4419600"/>
                <a:ext cx="685800" cy="76200"/>
              </a:xfrm>
              <a:prstGeom prst="line">
                <a:avLst/>
              </a:prstGeom>
              <a:noFill/>
              <a:ln w="19050">
                <a:solidFill>
                  <a:schemeClr val="tx1"/>
                </a:solidFill>
                <a:round/>
                <a:headEnd type="none" w="sm" len="sm"/>
                <a:tailEnd type="triangle" w="med" len="sm"/>
              </a:ln>
            </p:spPr>
            <p:txBody>
              <a:bodyPr wrap="none" lIns="92075" tIns="46038" rIns="92075" bIns="46038"/>
              <a:lstStyle/>
              <a:p>
                <a:endParaRPr lang="en-US"/>
              </a:p>
            </p:txBody>
          </p:sp>
          <p:sp>
            <p:nvSpPr>
              <p:cNvPr id="88083" name="Text Box 104"/>
              <p:cNvSpPr txBox="1">
                <a:spLocks noChangeArrowheads="1"/>
              </p:cNvSpPr>
              <p:nvPr/>
            </p:nvSpPr>
            <p:spPr bwMode="auto">
              <a:xfrm>
                <a:off x="6705600" y="4572000"/>
                <a:ext cx="304800" cy="366713"/>
              </a:xfrm>
              <a:prstGeom prst="rect">
                <a:avLst/>
              </a:prstGeom>
              <a:noFill/>
              <a:ln w="38100">
                <a:noFill/>
                <a:miter lim="800000"/>
                <a:headEnd type="none" w="sm" len="sm"/>
                <a:tailEnd type="none" w="lg" len="med"/>
              </a:ln>
            </p:spPr>
            <p:txBody>
              <a:bodyPr lIns="92075" tIns="46038" rIns="92075" bIns="46038">
                <a:spAutoFit/>
              </a:bodyPr>
              <a:lstStyle/>
              <a:p>
                <a:pPr eaLnBrk="0" hangingPunct="0">
                  <a:spcBef>
                    <a:spcPct val="50000"/>
                  </a:spcBef>
                </a:pPr>
                <a:r>
                  <a:rPr lang="en-GB" sz="1800">
                    <a:solidFill>
                      <a:srgbClr val="FF0066"/>
                    </a:solidFill>
                    <a:latin typeface="Arial" charset="0"/>
                  </a:rPr>
                  <a:t>L</a:t>
                </a:r>
              </a:p>
            </p:txBody>
          </p:sp>
          <p:sp>
            <p:nvSpPr>
              <p:cNvPr id="88084" name="Text Box 105"/>
              <p:cNvSpPr txBox="1">
                <a:spLocks noChangeArrowheads="1"/>
              </p:cNvSpPr>
              <p:nvPr/>
            </p:nvSpPr>
            <p:spPr bwMode="auto">
              <a:xfrm>
                <a:off x="7391400" y="5410200"/>
                <a:ext cx="304800" cy="366713"/>
              </a:xfrm>
              <a:prstGeom prst="rect">
                <a:avLst/>
              </a:prstGeom>
              <a:noFill/>
              <a:ln w="38100">
                <a:noFill/>
                <a:miter lim="800000"/>
                <a:headEnd type="none" w="sm" len="sm"/>
                <a:tailEnd type="none" w="lg" len="med"/>
              </a:ln>
            </p:spPr>
            <p:txBody>
              <a:bodyPr lIns="92075" tIns="46038" rIns="92075" bIns="46038">
                <a:spAutoFit/>
              </a:bodyPr>
              <a:lstStyle/>
              <a:p>
                <a:pPr eaLnBrk="0" hangingPunct="0">
                  <a:spcBef>
                    <a:spcPct val="50000"/>
                  </a:spcBef>
                </a:pPr>
                <a:r>
                  <a:rPr lang="en-GB" sz="1800">
                    <a:solidFill>
                      <a:srgbClr val="FF0066"/>
                    </a:solidFill>
                    <a:latin typeface="Arial" charset="0"/>
                  </a:rPr>
                  <a:t>J</a:t>
                </a:r>
              </a:p>
            </p:txBody>
          </p:sp>
          <p:sp>
            <p:nvSpPr>
              <p:cNvPr id="88085" name="Oval 106"/>
              <p:cNvSpPr>
                <a:spLocks noChangeArrowheads="1"/>
              </p:cNvSpPr>
              <p:nvPr/>
            </p:nvSpPr>
            <p:spPr bwMode="auto">
              <a:xfrm>
                <a:off x="6705600" y="4800600"/>
                <a:ext cx="76200" cy="76200"/>
              </a:xfrm>
              <a:prstGeom prst="ellipse">
                <a:avLst/>
              </a:prstGeom>
              <a:solidFill>
                <a:schemeClr val="accent1"/>
              </a:solidFill>
              <a:ln w="38100">
                <a:solidFill>
                  <a:schemeClr val="tx1"/>
                </a:solidFill>
                <a:round/>
                <a:headEnd type="none" w="sm" len="sm"/>
                <a:tailEnd type="none" w="lg" len="med"/>
              </a:ln>
            </p:spPr>
            <p:txBody>
              <a:bodyPr wrap="none" lIns="92075" tIns="46038" rIns="92075" bIns="46038" anchor="ctr"/>
              <a:lstStyle/>
              <a:p>
                <a:pPr eaLnBrk="0" hangingPunct="0"/>
                <a:endParaRPr lang="en-US"/>
              </a:p>
            </p:txBody>
          </p:sp>
          <p:sp>
            <p:nvSpPr>
              <p:cNvPr id="88086" name="Oval 107"/>
              <p:cNvSpPr>
                <a:spLocks noChangeArrowheads="1"/>
              </p:cNvSpPr>
              <p:nvPr/>
            </p:nvSpPr>
            <p:spPr bwMode="auto">
              <a:xfrm>
                <a:off x="7391400" y="5562600"/>
                <a:ext cx="76200" cy="76200"/>
              </a:xfrm>
              <a:prstGeom prst="ellipse">
                <a:avLst/>
              </a:prstGeom>
              <a:solidFill>
                <a:schemeClr val="accent1"/>
              </a:solidFill>
              <a:ln w="38100">
                <a:solidFill>
                  <a:schemeClr val="tx1"/>
                </a:solidFill>
                <a:round/>
                <a:headEnd type="none" w="sm" len="sm"/>
                <a:tailEnd type="none" w="lg" len="med"/>
              </a:ln>
            </p:spPr>
            <p:txBody>
              <a:bodyPr wrap="none" lIns="92075" tIns="46038" rIns="92075" bIns="46038" anchor="ctr"/>
              <a:lstStyle/>
              <a:p>
                <a:pPr eaLnBrk="0" hangingPunct="0"/>
                <a:endParaRPr lang="en-US"/>
              </a:p>
            </p:txBody>
          </p:sp>
          <p:sp>
            <p:nvSpPr>
              <p:cNvPr id="88087" name="Freeform 108"/>
              <p:cNvSpPr>
                <a:spLocks/>
              </p:cNvSpPr>
              <p:nvPr/>
            </p:nvSpPr>
            <p:spPr bwMode="auto">
              <a:xfrm>
                <a:off x="6675438" y="4140200"/>
                <a:ext cx="1409700" cy="1438275"/>
              </a:xfrm>
              <a:custGeom>
                <a:avLst/>
                <a:gdLst>
                  <a:gd name="T0" fmla="*/ 0 w 888"/>
                  <a:gd name="T1" fmla="*/ 0 h 906"/>
                  <a:gd name="T2" fmla="*/ 181 w 888"/>
                  <a:gd name="T3" fmla="*/ 716 h 906"/>
                  <a:gd name="T4" fmla="*/ 888 w 888"/>
                  <a:gd name="T5" fmla="*/ 906 h 906"/>
                  <a:gd name="T6" fmla="*/ 0 60000 65536"/>
                  <a:gd name="T7" fmla="*/ 0 60000 65536"/>
                  <a:gd name="T8" fmla="*/ 0 60000 65536"/>
                  <a:gd name="T9" fmla="*/ 0 w 888"/>
                  <a:gd name="T10" fmla="*/ 0 h 906"/>
                  <a:gd name="T11" fmla="*/ 888 w 888"/>
                  <a:gd name="T12" fmla="*/ 906 h 906"/>
                </a:gdLst>
                <a:ahLst/>
                <a:cxnLst>
                  <a:cxn ang="T6">
                    <a:pos x="T0" y="T1"/>
                  </a:cxn>
                  <a:cxn ang="T7">
                    <a:pos x="T2" y="T3"/>
                  </a:cxn>
                  <a:cxn ang="T8">
                    <a:pos x="T4" y="T5"/>
                  </a:cxn>
                </a:cxnLst>
                <a:rect l="T9" t="T10" r="T11" b="T12"/>
                <a:pathLst>
                  <a:path w="888" h="906">
                    <a:moveTo>
                      <a:pt x="0" y="0"/>
                    </a:moveTo>
                    <a:cubicBezTo>
                      <a:pt x="30" y="121"/>
                      <a:pt x="33" y="565"/>
                      <a:pt x="181" y="716"/>
                    </a:cubicBezTo>
                    <a:cubicBezTo>
                      <a:pt x="341" y="900"/>
                      <a:pt x="741" y="867"/>
                      <a:pt x="888" y="906"/>
                    </a:cubicBezTo>
                  </a:path>
                </a:pathLst>
              </a:custGeom>
              <a:noFill/>
              <a:ln w="25400" cap="flat" cmpd="sng">
                <a:solidFill>
                  <a:srgbClr val="0000FF"/>
                </a:solidFill>
                <a:prstDash val="solid"/>
                <a:round/>
                <a:headEnd type="none" w="sm" len="sm"/>
                <a:tailEnd type="none" w="lg" len="med"/>
              </a:ln>
            </p:spPr>
            <p:txBody>
              <a:bodyPr wrap="none" lIns="92075" tIns="46038" rIns="92075" bIns="46038"/>
              <a:lstStyle/>
              <a:p>
                <a:endParaRPr lang="en-US"/>
              </a:p>
            </p:txBody>
          </p:sp>
          <p:sp>
            <p:nvSpPr>
              <p:cNvPr id="88088" name="Text Box 109"/>
              <p:cNvSpPr txBox="1">
                <a:spLocks noChangeArrowheads="1"/>
              </p:cNvSpPr>
              <p:nvPr/>
            </p:nvSpPr>
            <p:spPr bwMode="auto">
              <a:xfrm>
                <a:off x="7924800" y="5334000"/>
                <a:ext cx="450850" cy="366713"/>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800" b="1">
                    <a:latin typeface="Arial" charset="0"/>
                  </a:rPr>
                  <a:t>q2</a:t>
                </a:r>
                <a:endParaRPr lang="en-GB" sz="1800" b="1" baseline="-25000">
                  <a:latin typeface="Arial" charset="0"/>
                </a:endParaRPr>
              </a:p>
            </p:txBody>
          </p:sp>
          <p:sp>
            <p:nvSpPr>
              <p:cNvPr id="88089" name="Text Box 110"/>
              <p:cNvSpPr txBox="1">
                <a:spLocks noChangeArrowheads="1"/>
              </p:cNvSpPr>
              <p:nvPr/>
            </p:nvSpPr>
            <p:spPr bwMode="auto">
              <a:xfrm>
                <a:off x="7848600" y="4903788"/>
                <a:ext cx="920750" cy="517525"/>
              </a:xfrm>
              <a:prstGeom prst="rect">
                <a:avLst/>
              </a:prstGeom>
              <a:noFill/>
              <a:ln w="38100">
                <a:noFill/>
                <a:miter lim="800000"/>
                <a:headEnd type="none" w="sm" len="sm"/>
                <a:tailEnd type="none" w="lg" len="med"/>
              </a:ln>
            </p:spPr>
            <p:txBody>
              <a:bodyPr wrap="none" lIns="92075" tIns="46038" rIns="92075" bIns="46038">
                <a:spAutoFit/>
              </a:bodyPr>
              <a:lstStyle/>
              <a:p>
                <a:pPr eaLnBrk="0" hangingPunct="0"/>
                <a:r>
                  <a:rPr lang="en-GB" sz="1400" b="1">
                    <a:latin typeface="Arial" charset="0"/>
                  </a:rPr>
                  <a:t>Output </a:t>
                </a:r>
              </a:p>
              <a:p>
                <a:pPr eaLnBrk="0" hangingPunct="0"/>
                <a:r>
                  <a:rPr lang="en-GB" sz="1400" b="1">
                    <a:latin typeface="Arial" charset="0"/>
                  </a:rPr>
                  <a:t>Isoquant</a:t>
                </a:r>
              </a:p>
            </p:txBody>
          </p:sp>
          <p:sp>
            <p:nvSpPr>
              <p:cNvPr id="88090" name="Line 111"/>
              <p:cNvSpPr>
                <a:spLocks noChangeShapeType="1"/>
              </p:cNvSpPr>
              <p:nvPr/>
            </p:nvSpPr>
            <p:spPr bwMode="auto">
              <a:xfrm flipH="1">
                <a:off x="7848600" y="5257800"/>
                <a:ext cx="76200" cy="304800"/>
              </a:xfrm>
              <a:prstGeom prst="line">
                <a:avLst/>
              </a:prstGeom>
              <a:noFill/>
              <a:ln w="19050">
                <a:solidFill>
                  <a:schemeClr val="tx1"/>
                </a:solidFill>
                <a:round/>
                <a:headEnd type="none" w="sm" len="sm"/>
                <a:tailEnd type="triangle" w="med" len="med"/>
              </a:ln>
            </p:spPr>
            <p:txBody>
              <a:bodyPr wrap="none" lIns="92075" tIns="46038" rIns="92075" bIns="46038"/>
              <a:lstStyle/>
              <a:p>
                <a:endParaRPr lang="en-US"/>
              </a:p>
            </p:txBody>
          </p:sp>
        </p:grpSp>
      </p:grpSp>
      <p:sp>
        <p:nvSpPr>
          <p:cNvPr id="88069" name="Footer Placeholder 4"/>
          <p:cNvSpPr>
            <a:spLocks noGrp="1"/>
          </p:cNvSpPr>
          <p:nvPr>
            <p:ph type="ftr" sz="quarter" idx="12"/>
          </p:nvPr>
        </p:nvSpPr>
        <p:spPr>
          <a:noFill/>
        </p:spPr>
        <p:txBody>
          <a:bodyPr/>
          <a:lstStyle/>
          <a:p>
            <a:r>
              <a:rPr lang="en-GB">
                <a:cs typeface="Times New Roman" pitchFamily="18" charset="0"/>
              </a:rPr>
              <a:t>Regional and Local Economics (RELOCE) </a:t>
            </a:r>
          </a:p>
          <a:p>
            <a:r>
              <a:rPr lang="en-GB">
                <a:cs typeface="Times New Roman" pitchFamily="18" charset="0"/>
              </a:rPr>
              <a:t>Lecture slides – Lecture 4a</a:t>
            </a:r>
            <a:r>
              <a:rPr lang="en-GB" i="0">
                <a:solidFill>
                  <a:schemeClr val="tx1"/>
                </a:solidFill>
                <a:latin typeface="Arial" charset="0"/>
                <a:cs typeface="Times New Roman" pitchFamily="18"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i_OHP_Col2_PP97">
  <a:themeElements>
    <a:clrScheme name="Uni_OHP_Col2_PP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_OHP_Col2_PP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sm" len="sm"/>
          <a:tailEnd type="triangle" w="lg" len="med"/>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sm" len="sm"/>
          <a:tailEnd type="triangle" w="lg" len="med"/>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Uni_OHP_Col2_PP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_OHP_Col2_PP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_OHP_Col2_PP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_OHP_Col2_PP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_OHP_Col2_PP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_OHP_Col2_PP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_OHP_Col2_PP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Office\Templates\Uni_OHP_Col2_PP97.pot</Template>
  <TotalTime>23329</TotalTime>
  <Words>3711</Words>
  <Application>Microsoft PowerPoint</Application>
  <PresentationFormat>On-screen Show (4:3)</PresentationFormat>
  <Paragraphs>301</Paragraphs>
  <Slides>21</Slides>
  <Notes>21</Notes>
  <HiddenSlides>0</HiddenSlides>
  <MMClips>0</MMClips>
  <ScaleCrop>false</ScaleCrop>
  <HeadingPairs>
    <vt:vector size="8" baseType="variant">
      <vt:variant>
        <vt:lpstr>Fonts Used</vt:lpstr>
      </vt:variant>
      <vt:variant>
        <vt:i4>5</vt:i4>
      </vt:variant>
      <vt:variant>
        <vt:lpstr>Design Template</vt:lpstr>
      </vt:variant>
      <vt:variant>
        <vt:i4>12</vt:i4>
      </vt:variant>
      <vt:variant>
        <vt:lpstr>Embedded OLE Servers</vt:lpstr>
      </vt:variant>
      <vt:variant>
        <vt:i4>1</vt:i4>
      </vt:variant>
      <vt:variant>
        <vt:lpstr>Slide Titles</vt:lpstr>
      </vt:variant>
      <vt:variant>
        <vt:i4>21</vt:i4>
      </vt:variant>
    </vt:vector>
  </HeadingPairs>
  <TitlesOfParts>
    <vt:vector size="39" baseType="lpstr">
      <vt:lpstr>Times New Roman</vt:lpstr>
      <vt:lpstr>Arial</vt:lpstr>
      <vt:lpstr>Wingdings</vt:lpstr>
      <vt:lpstr>Book Antiqua</vt:lpstr>
      <vt:lpstr>Monotype Sorts</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Worksheet</vt:lpstr>
      <vt:lpstr>Industrial Location Theory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Hotelling suggests prices will be driven down if firms compete</vt:lpstr>
      <vt:lpstr>Total profit function firm might choose different output levels but only one is profit maximising</vt:lpstr>
      <vt:lpstr>Slide 17</vt:lpstr>
      <vt:lpstr>Slide 18</vt:lpstr>
      <vt:lpstr>Slide 19</vt:lpstr>
      <vt:lpstr>Slide 20</vt:lpstr>
      <vt:lpstr>Slide 21</vt:lpstr>
    </vt:vector>
  </TitlesOfParts>
  <Company>UNIVERSITY OF PORTSMOUTH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Location Theory</dc:title>
  <dc:subject>Local &amp; Regional Economics</dc:subject>
  <dc:creator>Jeff Grainger</dc:creator>
  <cp:lastModifiedBy>plmlp</cp:lastModifiedBy>
  <cp:revision>166</cp:revision>
  <cp:lastPrinted>2000-09-27T13:29:50Z</cp:lastPrinted>
  <dcterms:created xsi:type="dcterms:W3CDTF">1998-10-23T14:37:10Z</dcterms:created>
  <dcterms:modified xsi:type="dcterms:W3CDTF">2010-02-23T16:29:56Z</dcterms:modified>
</cp:coreProperties>
</file>