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20"/>
  </p:notesMasterIdLst>
  <p:handoutMasterIdLst>
    <p:handoutMasterId r:id="rId21"/>
  </p:handoutMasterIdLst>
  <p:sldIdLst>
    <p:sldId id="268" r:id="rId2"/>
    <p:sldId id="256" r:id="rId3"/>
    <p:sldId id="257" r:id="rId4"/>
    <p:sldId id="273" r:id="rId5"/>
    <p:sldId id="258" r:id="rId6"/>
    <p:sldId id="259" r:id="rId7"/>
    <p:sldId id="270" r:id="rId8"/>
    <p:sldId id="260" r:id="rId9"/>
    <p:sldId id="271" r:id="rId10"/>
    <p:sldId id="261" r:id="rId11"/>
    <p:sldId id="269" r:id="rId12"/>
    <p:sldId id="262" r:id="rId13"/>
    <p:sldId id="263" r:id="rId14"/>
    <p:sldId id="264" r:id="rId15"/>
    <p:sldId id="265" r:id="rId16"/>
    <p:sldId id="266" r:id="rId17"/>
    <p:sldId id="272" r:id="rId18"/>
    <p:sldId id="267" r:id="rId19"/>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33CCFF"/>
    <a:srgbClr val="FFCCFF"/>
    <a:srgbClr val="800080"/>
    <a:srgbClr val="660066"/>
    <a:srgbClr val="FFFFFF"/>
    <a:srgbClr val="CCFF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varScale="1">
        <p:scale>
          <a:sx n="106" d="100"/>
          <a:sy n="106" d="100"/>
        </p:scale>
        <p:origin x="-492" y="-8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0" y="-72"/>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0213" cy="482600"/>
          </a:xfrm>
          <a:prstGeom prst="rect">
            <a:avLst/>
          </a:prstGeom>
          <a:noFill/>
          <a:ln w="9525">
            <a:noFill/>
            <a:miter lim="800000"/>
            <a:headEnd/>
            <a:tailEnd/>
          </a:ln>
          <a:effectLst/>
        </p:spPr>
        <p:txBody>
          <a:bodyPr vert="horz" wrap="square" lIns="91083" tIns="45542" rIns="91083" bIns="45542" numCol="1" anchor="t" anchorCtr="0" compatLnSpc="1">
            <a:prstTxWarp prst="textNoShape">
              <a:avLst/>
            </a:prstTxWarp>
          </a:bodyPr>
          <a:lstStyle>
            <a:lvl1pPr defTabSz="911225" eaLnBrk="0" hangingPunct="0">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4613" y="0"/>
            <a:ext cx="2970212" cy="482600"/>
          </a:xfrm>
          <a:prstGeom prst="rect">
            <a:avLst/>
          </a:prstGeom>
          <a:noFill/>
          <a:ln w="9525">
            <a:noFill/>
            <a:miter lim="800000"/>
            <a:headEnd/>
            <a:tailEnd/>
          </a:ln>
          <a:effectLst/>
        </p:spPr>
        <p:txBody>
          <a:bodyPr vert="horz" wrap="square" lIns="91083" tIns="45542" rIns="91083" bIns="45542" numCol="1" anchor="t" anchorCtr="0" compatLnSpc="1">
            <a:prstTxWarp prst="textNoShape">
              <a:avLst/>
            </a:prstTxWarp>
          </a:bodyPr>
          <a:lstStyle>
            <a:lvl1pPr algn="r" defTabSz="911225" eaLnBrk="0" hangingPunct="0">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2100"/>
            <a:ext cx="2970213" cy="482600"/>
          </a:xfrm>
          <a:prstGeom prst="rect">
            <a:avLst/>
          </a:prstGeom>
          <a:noFill/>
          <a:ln w="9525">
            <a:noFill/>
            <a:miter lim="800000"/>
            <a:headEnd/>
            <a:tailEnd/>
          </a:ln>
          <a:effectLst/>
        </p:spPr>
        <p:txBody>
          <a:bodyPr vert="horz" wrap="square" lIns="91083" tIns="45542" rIns="91083" bIns="45542" numCol="1" anchor="b" anchorCtr="0" compatLnSpc="1">
            <a:prstTxWarp prst="textNoShape">
              <a:avLst/>
            </a:prstTxWarp>
          </a:bodyPr>
          <a:lstStyle>
            <a:lvl1pPr defTabSz="911225" eaLnBrk="0" hangingPunct="0">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4613" y="9182100"/>
            <a:ext cx="2970212" cy="482600"/>
          </a:xfrm>
          <a:prstGeom prst="rect">
            <a:avLst/>
          </a:prstGeom>
          <a:noFill/>
          <a:ln w="9525">
            <a:noFill/>
            <a:miter lim="800000"/>
            <a:headEnd/>
            <a:tailEnd/>
          </a:ln>
          <a:effectLst/>
        </p:spPr>
        <p:txBody>
          <a:bodyPr vert="horz" wrap="square" lIns="91083" tIns="45542" rIns="91083" bIns="45542" numCol="1" anchor="b" anchorCtr="0" compatLnSpc="1">
            <a:prstTxWarp prst="textNoShape">
              <a:avLst/>
            </a:prstTxWarp>
          </a:bodyPr>
          <a:lstStyle>
            <a:lvl1pPr algn="r" defTabSz="911225" eaLnBrk="0" hangingPunct="0">
              <a:defRPr sz="1200">
                <a:cs typeface="+mn-cs"/>
              </a:defRPr>
            </a:lvl1pPr>
          </a:lstStyle>
          <a:p>
            <a:pPr>
              <a:defRPr/>
            </a:pPr>
            <a:fld id="{A2E43F85-27F4-4FF0-8632-C1EC44748F00}"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0213" cy="452438"/>
          </a:xfrm>
          <a:prstGeom prst="rect">
            <a:avLst/>
          </a:prstGeom>
          <a:noFill/>
          <a:ln w="9525">
            <a:noFill/>
            <a:miter lim="800000"/>
            <a:headEnd/>
            <a:tailEnd/>
          </a:ln>
          <a:effectLst/>
        </p:spPr>
        <p:txBody>
          <a:bodyPr vert="horz" wrap="square" lIns="91716" tIns="45858" rIns="91716" bIns="45858" numCol="1" anchor="t" anchorCtr="0" compatLnSpc="1">
            <a:prstTxWarp prst="textNoShape">
              <a:avLst/>
            </a:prstTxWarp>
          </a:bodyPr>
          <a:lstStyle>
            <a:lvl1pPr defTabSz="911225"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84613" y="0"/>
            <a:ext cx="2970212" cy="452438"/>
          </a:xfrm>
          <a:prstGeom prst="rect">
            <a:avLst/>
          </a:prstGeom>
          <a:noFill/>
          <a:ln w="9525">
            <a:noFill/>
            <a:miter lim="800000"/>
            <a:headEnd/>
            <a:tailEnd/>
          </a:ln>
          <a:effectLst/>
        </p:spPr>
        <p:txBody>
          <a:bodyPr vert="horz" wrap="square" lIns="91716" tIns="45858" rIns="91716" bIns="45858" numCol="1" anchor="t" anchorCtr="0" compatLnSpc="1">
            <a:prstTxWarp prst="textNoShape">
              <a:avLst/>
            </a:prstTxWarp>
          </a:bodyPr>
          <a:lstStyle>
            <a:lvl1pPr algn="r" defTabSz="911225"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1016000" y="754063"/>
            <a:ext cx="4822825" cy="3616325"/>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595813"/>
            <a:ext cx="5026025" cy="4370387"/>
          </a:xfrm>
          <a:prstGeom prst="rect">
            <a:avLst/>
          </a:prstGeom>
          <a:noFill/>
          <a:ln w="9525">
            <a:noFill/>
            <a:miter lim="800000"/>
            <a:headEnd/>
            <a:tailEnd/>
          </a:ln>
          <a:effectLst/>
        </p:spPr>
        <p:txBody>
          <a:bodyPr vert="horz" wrap="square" lIns="91716" tIns="45858" rIns="91716" bIns="4585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193213"/>
            <a:ext cx="2970213" cy="450850"/>
          </a:xfrm>
          <a:prstGeom prst="rect">
            <a:avLst/>
          </a:prstGeom>
          <a:noFill/>
          <a:ln w="9525">
            <a:noFill/>
            <a:miter lim="800000"/>
            <a:headEnd/>
            <a:tailEnd/>
          </a:ln>
          <a:effectLst/>
        </p:spPr>
        <p:txBody>
          <a:bodyPr vert="horz" wrap="square" lIns="91716" tIns="45858" rIns="91716" bIns="45858" numCol="1" anchor="b" anchorCtr="0" compatLnSpc="1">
            <a:prstTxWarp prst="textNoShape">
              <a:avLst/>
            </a:prstTxWarp>
          </a:bodyPr>
          <a:lstStyle>
            <a:lvl1pPr defTabSz="911225"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4613" y="9193213"/>
            <a:ext cx="2970212" cy="450850"/>
          </a:xfrm>
          <a:prstGeom prst="rect">
            <a:avLst/>
          </a:prstGeom>
          <a:noFill/>
          <a:ln w="9525">
            <a:noFill/>
            <a:miter lim="800000"/>
            <a:headEnd/>
            <a:tailEnd/>
          </a:ln>
          <a:effectLst/>
        </p:spPr>
        <p:txBody>
          <a:bodyPr vert="horz" wrap="square" lIns="91716" tIns="45858" rIns="91716" bIns="45858" numCol="1" anchor="b" anchorCtr="0" compatLnSpc="1">
            <a:prstTxWarp prst="textNoShape">
              <a:avLst/>
            </a:prstTxWarp>
          </a:bodyPr>
          <a:lstStyle>
            <a:lvl1pPr algn="r" defTabSz="911225" eaLnBrk="0" hangingPunct="0">
              <a:spcBef>
                <a:spcPct val="20000"/>
              </a:spcBef>
              <a:buClr>
                <a:schemeClr val="tx2"/>
              </a:buClr>
              <a:buSzPct val="75000"/>
              <a:buFont typeface="Monotype Sorts" pitchFamily="2" charset="2"/>
              <a:buNone/>
              <a:defRPr sz="1200">
                <a:cs typeface="+mn-cs"/>
              </a:defRPr>
            </a:lvl1pPr>
          </a:lstStyle>
          <a:p>
            <a:pPr>
              <a:defRPr/>
            </a:pPr>
            <a:fld id="{2DA6CDA7-6752-4DB4-A97A-AE62E72D27CF}" type="slidenum">
              <a:rPr lang="en-GB"/>
              <a:pPr>
                <a:defRPr/>
              </a:pPr>
              <a:t>‹#›</a:t>
            </a:fld>
            <a:endParaRPr lang="en-GB"/>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endParaRPr lang="en-US" smtClean="0"/>
          </a:p>
        </p:txBody>
      </p:sp>
      <p:sp>
        <p:nvSpPr>
          <p:cNvPr id="16387" name="Slide Number Placeholder 3"/>
          <p:cNvSpPr>
            <a:spLocks noGrp="1"/>
          </p:cNvSpPr>
          <p:nvPr>
            <p:ph type="sldNum" sz="quarter" idx="5"/>
          </p:nvPr>
        </p:nvSpPr>
        <p:spPr>
          <a:noFill/>
        </p:spPr>
        <p:txBody>
          <a:bodyPr/>
          <a:lstStyle/>
          <a:p>
            <a:pPr>
              <a:buFont typeface="Monotype Sorts"/>
              <a:buNone/>
            </a:pPr>
            <a:fld id="{32796B4D-E27B-47A1-81EE-D36C85FFB8CE}" type="slidenum">
              <a:rPr lang="en-GB" smtClean="0">
                <a:cs typeface="Arial" charset="0"/>
              </a:rPr>
              <a:pPr>
                <a:buFont typeface="Monotype Sorts"/>
                <a:buNone/>
              </a:pPr>
              <a:t>1</a:t>
            </a:fld>
            <a:endParaRPr lang="en-GB"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p:spPr>
        <p:txBody>
          <a:bodyPr/>
          <a:lstStyle/>
          <a:p>
            <a:endParaRPr lang="en-US" smtClean="0"/>
          </a:p>
        </p:txBody>
      </p:sp>
      <p:sp>
        <p:nvSpPr>
          <p:cNvPr id="35843" name="Slide Number Placeholder 3"/>
          <p:cNvSpPr>
            <a:spLocks noGrp="1"/>
          </p:cNvSpPr>
          <p:nvPr>
            <p:ph type="sldNum" sz="quarter" idx="5"/>
          </p:nvPr>
        </p:nvSpPr>
        <p:spPr>
          <a:noFill/>
        </p:spPr>
        <p:txBody>
          <a:bodyPr/>
          <a:lstStyle/>
          <a:p>
            <a:pPr>
              <a:buFont typeface="Monotype Sorts"/>
              <a:buNone/>
            </a:pPr>
            <a:fld id="{85163E48-2A99-4712-BB7B-080A782FF817}" type="slidenum">
              <a:rPr lang="en-GB" smtClean="0">
                <a:cs typeface="Arial" charset="0"/>
              </a:rPr>
              <a:pPr>
                <a:buFont typeface="Monotype Sorts"/>
                <a:buNone/>
              </a:pPr>
              <a:t>11</a:t>
            </a:fld>
            <a:endParaRPr lang="en-GB" smtClean="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p:spPr>
        <p:txBody>
          <a:bodyPr/>
          <a:lstStyle/>
          <a:p>
            <a:pPr>
              <a:buFont typeface="Monotype Sorts"/>
              <a:buNone/>
            </a:pPr>
            <a:fld id="{171E961D-8D20-4B3C-9678-74076DC043FE}" type="slidenum">
              <a:rPr lang="en-GB" smtClean="0">
                <a:cs typeface="Arial" charset="0"/>
              </a:rPr>
              <a:pPr>
                <a:buFont typeface="Monotype Sorts"/>
                <a:buNone/>
              </a:pPr>
              <a:t>12</a:t>
            </a:fld>
            <a:endParaRPr lang="en-GB" smtClean="0">
              <a:cs typeface="Arial" charset="0"/>
            </a:endParaRPr>
          </a:p>
        </p:txBody>
      </p:sp>
      <p:sp>
        <p:nvSpPr>
          <p:cNvPr id="37890" name="Rectangle 2"/>
          <p:cNvSpPr>
            <a:spLocks noGrp="1" noRot="1" noChangeAspect="1" noChangeArrowheads="1" noTextEdit="1"/>
          </p:cNvSpPr>
          <p:nvPr>
            <p:ph type="sldImg"/>
          </p:nvPr>
        </p:nvSpPr>
        <p:spPr>
          <a:xfrm>
            <a:off x="1482725" y="754063"/>
            <a:ext cx="4117975" cy="3089275"/>
          </a:xfrm>
          <a:ln/>
        </p:spPr>
      </p:sp>
      <p:sp>
        <p:nvSpPr>
          <p:cNvPr id="37891" name="Rectangle 3"/>
          <p:cNvSpPr>
            <a:spLocks noGrp="1" noChangeArrowheads="1"/>
          </p:cNvSpPr>
          <p:nvPr>
            <p:ph type="body" idx="1"/>
          </p:nvPr>
        </p:nvSpPr>
        <p:spPr>
          <a:xfrm>
            <a:off x="609600" y="4068763"/>
            <a:ext cx="5635625" cy="4897437"/>
          </a:xfrm>
          <a:noFill/>
          <a:ln/>
        </p:spPr>
        <p:txBody>
          <a:bodyPr/>
          <a:lstStyle/>
          <a:p>
            <a:r>
              <a:rPr lang="en-GB" smtClean="0">
                <a:cs typeface="Times New Roman" pitchFamily="18" charset="0"/>
              </a:rPr>
              <a:t>The evidence to support this is not strong, Armstrong and Taylor cite the early work of Borts and Stein who used data from </a:t>
            </a:r>
            <a:r>
              <a:rPr lang="en-GB" b="1" smtClean="0">
                <a:cs typeface="Times New Roman" pitchFamily="18" charset="0"/>
              </a:rPr>
              <a:t>1919 to 1957</a:t>
            </a:r>
            <a:r>
              <a:rPr lang="en-GB" smtClean="0">
                <a:cs typeface="Times New Roman" pitchFamily="18" charset="0"/>
              </a:rPr>
              <a:t> to test the assumptions that labour moves to high-wage states and capital to low-wage states the empirical evidence suggested that the model be rejected. </a:t>
            </a:r>
          </a:p>
          <a:p>
            <a:r>
              <a:rPr lang="en-GB" smtClean="0">
                <a:cs typeface="Times New Roman" pitchFamily="18" charset="0"/>
              </a:rPr>
              <a:t>Paradoxically Ghali et al found that labour and capital were responsive to inter-state differences in factor pricing. Work of Hulten and Schwab who estimated the importance of technical progress, capital stock and labour force growth for 9 regions in the US suggests that the higher output growth of sunbelt regions as opposed to snowbelt regions was mainly due to growth in the labour force and to a lesser extent capital stock, the residual (which includes technical progress) played almost no part which suggests that it is diffused fairly evenly.</a:t>
            </a:r>
          </a:p>
          <a:p>
            <a:r>
              <a:rPr lang="en-GB" smtClean="0">
                <a:cs typeface="Times New Roman" pitchFamily="18" charset="0"/>
              </a:rPr>
              <a:t>Armstrong and Taylor quote the work of Harris and Trainor investigating the rate of technical progress in an attempt to explain regional growth disparities in the UK. They looked at two time periods 69-78 and 79-91 Annual growth was twice the rate in the 2nd period. There are alternative explanations for this, on the one hand market driven regional policy is more effective or on the other there is a lag between regional policy implementation and its effect on productivity growth. However they conclude that factor productivity not only varies between regions but also between industry sectors. Factors found to be significant determinants of growth include:</a:t>
            </a:r>
          </a:p>
          <a:p>
            <a:r>
              <a:rPr lang="en-GB" smtClean="0">
                <a:cs typeface="Times New Roman" pitchFamily="18" charset="0"/>
              </a:rPr>
              <a:t>The skill level of the region's workforce</a:t>
            </a:r>
          </a:p>
          <a:p>
            <a:r>
              <a:rPr lang="en-GB" smtClean="0">
                <a:cs typeface="Times New Roman" pitchFamily="18" charset="0"/>
              </a:rPr>
              <a:t>The flexibility of the region's workforce</a:t>
            </a:r>
          </a:p>
          <a:p>
            <a:r>
              <a:rPr lang="en-GB" smtClean="0">
                <a:cs typeface="Times New Roman" pitchFamily="18" charset="0"/>
              </a:rPr>
              <a:t>The proportion of small plants in a region</a:t>
            </a:r>
          </a:p>
          <a:p>
            <a:r>
              <a:rPr lang="en-GB" smtClean="0">
                <a:cs typeface="Times New Roman" pitchFamily="18" charset="0"/>
              </a:rPr>
              <a:t>A catch-up effect of productivity growth in the unionised sector.</a:t>
            </a:r>
          </a:p>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p:spPr>
        <p:txBody>
          <a:bodyPr/>
          <a:lstStyle/>
          <a:p>
            <a:pPr>
              <a:buFont typeface="Monotype Sorts"/>
              <a:buNone/>
            </a:pPr>
            <a:fld id="{F03F6E1C-6ADB-4313-B4A8-66601A564D6E}" type="slidenum">
              <a:rPr lang="en-GB" smtClean="0">
                <a:cs typeface="Arial" charset="0"/>
              </a:rPr>
              <a:pPr>
                <a:buFont typeface="Monotype Sorts"/>
                <a:buNone/>
              </a:pPr>
              <a:t>13</a:t>
            </a:fld>
            <a:endParaRPr lang="en-GB" smtClean="0">
              <a:cs typeface="Arial" charset="0"/>
            </a:endParaRPr>
          </a:p>
        </p:txBody>
      </p:sp>
      <p:sp>
        <p:nvSpPr>
          <p:cNvPr id="39938" name="Rectangle 2"/>
          <p:cNvSpPr>
            <a:spLocks noGrp="1" noRot="1" noChangeAspect="1" noChangeArrowheads="1" noTextEdit="1"/>
          </p:cNvSpPr>
          <p:nvPr>
            <p:ph type="sldImg"/>
          </p:nvPr>
        </p:nvSpPr>
        <p:spPr>
          <a:xfrm>
            <a:off x="1381125" y="677863"/>
            <a:ext cx="4016375" cy="3013075"/>
          </a:xfrm>
          <a:ln/>
        </p:spPr>
      </p:sp>
      <p:sp>
        <p:nvSpPr>
          <p:cNvPr id="39939" name="Rectangle 3"/>
          <p:cNvSpPr>
            <a:spLocks noGrp="1" noChangeArrowheads="1"/>
          </p:cNvSpPr>
          <p:nvPr>
            <p:ph type="body" idx="1"/>
          </p:nvPr>
        </p:nvSpPr>
        <p:spPr>
          <a:xfrm>
            <a:off x="457200" y="3843338"/>
            <a:ext cx="6092825" cy="5273675"/>
          </a:xfrm>
          <a:noFill/>
          <a:ln/>
        </p:spPr>
        <p:txBody>
          <a:bodyPr/>
          <a:lstStyle/>
          <a:p>
            <a:r>
              <a:rPr lang="en-GB" smtClean="0">
                <a:cs typeface="Times New Roman" pitchFamily="18" charset="0"/>
              </a:rPr>
              <a:t>A&amp;T argue that the classical model does not explain what causes technological progress (TP) in the first place, they use endogenous growth theory to do this. </a:t>
            </a:r>
          </a:p>
          <a:p>
            <a:r>
              <a:rPr lang="en-GB" b="1" smtClean="0">
                <a:cs typeface="Times New Roman" pitchFamily="18" charset="0"/>
              </a:rPr>
              <a:t>Point 1.</a:t>
            </a:r>
            <a:r>
              <a:rPr lang="en-GB" smtClean="0">
                <a:cs typeface="Times New Roman" pitchFamily="18" charset="0"/>
              </a:rPr>
              <a:t> Entrepreneurs can make a profit by producing and selling ideas. Thus, economic growth can become endogenous (profit incentive) and a regions technological frontier is pushed outwards. </a:t>
            </a:r>
          </a:p>
          <a:p>
            <a:r>
              <a:rPr lang="en-GB" b="1" smtClean="0">
                <a:cs typeface="Times New Roman" pitchFamily="18" charset="0"/>
              </a:rPr>
              <a:t>Point 2.</a:t>
            </a:r>
            <a:r>
              <a:rPr lang="en-GB" smtClean="0">
                <a:cs typeface="Times New Roman" pitchFamily="18" charset="0"/>
              </a:rPr>
              <a:t> The basic neo-classical model (with technological growth) is amended so that rather than TP  being separate and increasing at a constant rate it is attached to the workers themselves. This gives a "knowledge adjusted" workforce. </a:t>
            </a:r>
          </a:p>
          <a:p>
            <a:r>
              <a:rPr lang="en-GB" b="1" smtClean="0">
                <a:cs typeface="Times New Roman" pitchFamily="18" charset="0"/>
              </a:rPr>
              <a:t>Point 3.</a:t>
            </a:r>
            <a:r>
              <a:rPr lang="en-GB" smtClean="0">
                <a:cs typeface="Times New Roman" pitchFamily="18" charset="0"/>
              </a:rPr>
              <a:t> Thus, technical knowledge will increase over time and its rate of growth depends on: (1)The number of workers in the knowledge industry &amp; (2) the existing stock of knowledge. The production of knowledge function also suffers from diminishing returns, thus the growth in new ideas is proportional to the rate of growth of people in the knowledge industry. If population grows rapidly then so do new ideas and productivity likewise increases.</a:t>
            </a:r>
          </a:p>
          <a:p>
            <a:r>
              <a:rPr lang="en-GB" smtClean="0">
                <a:cs typeface="Times New Roman" pitchFamily="18" charset="0"/>
              </a:rPr>
              <a:t>The EGT explains growth in the world economy, a catch-up model is used to see the relationship between lagging and leading regions. </a:t>
            </a:r>
          </a:p>
          <a:p>
            <a:r>
              <a:rPr lang="en-GB" b="1" smtClean="0">
                <a:cs typeface="Times New Roman" pitchFamily="18" charset="0"/>
              </a:rPr>
              <a:t>Point 4.</a:t>
            </a:r>
            <a:r>
              <a:rPr lang="en-GB" smtClean="0">
                <a:cs typeface="Times New Roman" pitchFamily="18" charset="0"/>
              </a:rPr>
              <a:t> TP of a region will depend on how much it lags behind the most advanced regions. The model argues that the further away a region's technology is from the most advanced region the faster will be it's TP.</a:t>
            </a:r>
          </a:p>
          <a:p>
            <a:r>
              <a:rPr lang="en-GB" b="1" smtClean="0">
                <a:cs typeface="Times New Roman" pitchFamily="18" charset="0"/>
              </a:rPr>
              <a:t>Point 5. </a:t>
            </a:r>
            <a:r>
              <a:rPr lang="en-GB" smtClean="0">
                <a:cs typeface="Times New Roman" pitchFamily="18" charset="0"/>
              </a:rPr>
              <a:t>Underpinning this argument is the fact that it is relatively cheap to copy existing technology but expensive to create completely "new" technology. </a:t>
            </a:r>
          </a:p>
          <a:p>
            <a:r>
              <a:rPr lang="en-GB" b="1" smtClean="0">
                <a:cs typeface="Times New Roman" pitchFamily="18" charset="0"/>
              </a:rPr>
              <a:t>Point 6. </a:t>
            </a:r>
            <a:r>
              <a:rPr lang="en-GB" smtClean="0">
                <a:cs typeface="Times New Roman" pitchFamily="18" charset="0"/>
              </a:rPr>
              <a:t>Providing the socio-economic infrastructure is amenable to market forces then output per worker in lagging regions will grow at a faster rate than in the leading regions, implying that in the longer term convergence occurs. </a:t>
            </a:r>
          </a:p>
          <a:p>
            <a:r>
              <a:rPr lang="en-GB" smtClean="0">
                <a:cs typeface="Times New Roman" pitchFamily="18" charset="0"/>
              </a:rPr>
              <a:t>In the long-run however; lagging regions have a lot of catching up to do and; the incentive to invest may vary between regions (unstable areas are less likely to attract investment).</a:t>
            </a:r>
          </a:p>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pPr>
              <a:buFont typeface="Monotype Sorts"/>
              <a:buNone/>
            </a:pPr>
            <a:fld id="{0665114A-7198-4B2E-B9CA-59A91F79B72A}" type="slidenum">
              <a:rPr lang="en-GB" smtClean="0">
                <a:cs typeface="Arial" charset="0"/>
              </a:rPr>
              <a:pPr>
                <a:buFont typeface="Monotype Sorts"/>
                <a:buNone/>
              </a:pPr>
              <a:t>14</a:t>
            </a:fld>
            <a:endParaRPr lang="en-GB" smtClean="0">
              <a:cs typeface="Arial" charset="0"/>
            </a:endParaRPr>
          </a:p>
        </p:txBody>
      </p:sp>
      <p:sp>
        <p:nvSpPr>
          <p:cNvPr id="41986" name="Rectangle 2"/>
          <p:cNvSpPr>
            <a:spLocks noGrp="1" noRot="1" noChangeAspect="1" noChangeArrowheads="1" noTextEdit="1"/>
          </p:cNvSpPr>
          <p:nvPr>
            <p:ph type="sldImg"/>
          </p:nvPr>
        </p:nvSpPr>
        <p:spPr>
          <a:xfrm>
            <a:off x="1190625" y="677863"/>
            <a:ext cx="4016375" cy="3013075"/>
          </a:xfrm>
          <a:ln/>
        </p:spPr>
      </p:sp>
      <p:sp>
        <p:nvSpPr>
          <p:cNvPr id="41987" name="Rectangle 3"/>
          <p:cNvSpPr>
            <a:spLocks noGrp="1" noChangeArrowheads="1"/>
          </p:cNvSpPr>
          <p:nvPr>
            <p:ph type="body" idx="1"/>
          </p:nvPr>
        </p:nvSpPr>
        <p:spPr>
          <a:xfrm>
            <a:off x="457200" y="3917950"/>
            <a:ext cx="5940425" cy="5048250"/>
          </a:xfrm>
          <a:noFill/>
          <a:ln/>
        </p:spPr>
        <p:txBody>
          <a:bodyPr/>
          <a:lstStyle/>
          <a:p>
            <a:r>
              <a:rPr lang="en-GB" smtClean="0">
                <a:cs typeface="Times New Roman" pitchFamily="18" charset="0"/>
              </a:rPr>
              <a:t>Neo-classical model predicts that over the long-run disparities in per capita income will disappear, because capital will flow from high to low wage regions and labour in the opposite direction until such time as the returns are equal and there is no incentive to move. Further, poor regions will benefit from technological catch-up. </a:t>
            </a:r>
          </a:p>
          <a:p>
            <a:r>
              <a:rPr lang="en-GB" b="1" smtClean="0">
                <a:cs typeface="Times New Roman" pitchFamily="18" charset="0"/>
              </a:rPr>
              <a:t>Point 1. </a:t>
            </a:r>
            <a:r>
              <a:rPr lang="en-GB" smtClean="0">
                <a:cs typeface="Times New Roman" pitchFamily="18" charset="0"/>
              </a:rPr>
              <a:t>A&amp;T distinguish between two types of convergence beta and sigma: </a:t>
            </a:r>
            <a:r>
              <a:rPr lang="en-GB" smtClean="0">
                <a:cs typeface="Times New Roman" pitchFamily="18" charset="0"/>
                <a:sym typeface="Symbol" pitchFamily="18" charset="2"/>
              </a:rPr>
              <a:t></a:t>
            </a:r>
            <a:r>
              <a:rPr lang="en-GB" smtClean="0">
                <a:cs typeface="Times New Roman" pitchFamily="18" charset="0"/>
              </a:rPr>
              <a:t> (beta) convergence occurs when poor regions grow faster than rich. There is a negative relationship between growth of per capita income and level of per capita income at the start of the period.</a:t>
            </a:r>
          </a:p>
          <a:p>
            <a:r>
              <a:rPr lang="en-GB" b="1" smtClean="0">
                <a:cs typeface="Times New Roman" pitchFamily="18" charset="0"/>
                <a:sym typeface="Symbol" pitchFamily="18" charset="2"/>
              </a:rPr>
              <a:t>Point 2. </a:t>
            </a:r>
            <a:r>
              <a:rPr lang="en-GB" smtClean="0">
                <a:cs typeface="Times New Roman" pitchFamily="18" charset="0"/>
                <a:sym typeface="Symbol" pitchFamily="18" charset="2"/>
              </a:rPr>
              <a:t></a:t>
            </a:r>
            <a:r>
              <a:rPr lang="en-GB" smtClean="0">
                <a:cs typeface="Times New Roman" pitchFamily="18" charset="0"/>
              </a:rPr>
              <a:t> (sigma) convergence is a measure of per capita income inequality between regions at any given point in time. Convergence occurs when the dispersion of per capita income falls over time.</a:t>
            </a:r>
          </a:p>
          <a:p>
            <a:r>
              <a:rPr lang="en-GB" b="1" smtClean="0">
                <a:cs typeface="Times New Roman" pitchFamily="18" charset="0"/>
              </a:rPr>
              <a:t>Point 3. </a:t>
            </a:r>
            <a:r>
              <a:rPr lang="en-GB" smtClean="0">
                <a:cs typeface="Times New Roman" pitchFamily="18" charset="0"/>
              </a:rPr>
              <a:t>Empirical evidence (Barro &amp; Sali-i-Martin) suggests that over the long-run beta convergence occurs but that it is very slow, around 2% per annum - they say it will be many years before partity between East &amp; West Germany. </a:t>
            </a:r>
          </a:p>
          <a:p>
            <a:r>
              <a:rPr lang="en-GB" b="1" smtClean="0">
                <a:cs typeface="Times New Roman" pitchFamily="18" charset="0"/>
              </a:rPr>
              <a:t>Point 4. </a:t>
            </a:r>
            <a:r>
              <a:rPr lang="en-GB" smtClean="0">
                <a:cs typeface="Times New Roman" pitchFamily="18" charset="0"/>
              </a:rPr>
              <a:t>Regional convergence is not uniform across developed countries, a study of European and other OECD countries suggest convergence has been faster in Sweden and the UK than countries such as Italy and Greece. The rate of regional economic convergence in China has been extremely rapid since the opening up of China to foreign trade and FDI. </a:t>
            </a:r>
          </a:p>
          <a:p>
            <a:r>
              <a:rPr lang="en-GB" b="1" smtClean="0">
                <a:cs typeface="Times New Roman" pitchFamily="18" charset="0"/>
              </a:rPr>
              <a:t>Point 5</a:t>
            </a:r>
            <a:r>
              <a:rPr lang="en-GB" smtClean="0">
                <a:cs typeface="Times New Roman" pitchFamily="18" charset="0"/>
              </a:rPr>
              <a:t>. Rey and Montouri suggests that spillover effects may affect the rate of convergence with neighbouring regions benefiting from the strong growth of a region through the linkages in trade and the labour market.</a:t>
            </a:r>
          </a:p>
          <a:p>
            <a:r>
              <a:rPr lang="en-GB" smtClean="0">
                <a:cs typeface="Times New Roman" pitchFamily="18" charset="0"/>
              </a:rPr>
              <a:t>Overall the evidence suggest that the neo-classical model is correct in predicting that convergence in per capita output will occur but that the rate is very slow. </a:t>
            </a:r>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pPr>
              <a:buFont typeface="Monotype Sorts"/>
              <a:buNone/>
            </a:pPr>
            <a:fld id="{FFA87C57-D740-4ABB-BC60-4A7F73C2CB17}" type="slidenum">
              <a:rPr lang="en-GB" smtClean="0">
                <a:cs typeface="Arial" charset="0"/>
              </a:rPr>
              <a:pPr>
                <a:buFont typeface="Monotype Sorts"/>
                <a:buNone/>
              </a:pPr>
              <a:t>15</a:t>
            </a:fld>
            <a:endParaRPr lang="en-GB" smtClean="0">
              <a:cs typeface="Arial" charset="0"/>
            </a:endParaRPr>
          </a:p>
        </p:txBody>
      </p:sp>
      <p:sp>
        <p:nvSpPr>
          <p:cNvPr id="44034" name="Rectangle 2"/>
          <p:cNvSpPr>
            <a:spLocks noGrp="1" noRot="1" noChangeAspect="1" noChangeArrowheads="1" noTextEdit="1"/>
          </p:cNvSpPr>
          <p:nvPr>
            <p:ph type="sldImg"/>
          </p:nvPr>
        </p:nvSpPr>
        <p:spPr>
          <a:xfrm>
            <a:off x="1303338" y="903288"/>
            <a:ext cx="4019550" cy="3014662"/>
          </a:xfrm>
          <a:ln/>
        </p:spPr>
      </p:sp>
      <p:sp>
        <p:nvSpPr>
          <p:cNvPr id="44035" name="Rectangle 3"/>
          <p:cNvSpPr>
            <a:spLocks noGrp="1" noChangeArrowheads="1"/>
          </p:cNvSpPr>
          <p:nvPr>
            <p:ph type="body" idx="1"/>
          </p:nvPr>
        </p:nvSpPr>
        <p:spPr>
          <a:xfrm>
            <a:off x="914400" y="4144963"/>
            <a:ext cx="5026025" cy="4821237"/>
          </a:xfrm>
          <a:noFill/>
          <a:ln/>
        </p:spPr>
        <p:txBody>
          <a:bodyPr/>
          <a:lstStyle/>
          <a:p>
            <a:r>
              <a:rPr lang="en-GB" smtClean="0">
                <a:cs typeface="Times New Roman" pitchFamily="18" charset="0"/>
              </a:rPr>
              <a:t>The new extension to the neo-classical growth model is based on the notion that the reason disparities in productivity persist in the long run are that capital and labour technology are not completely mobile between regions. </a:t>
            </a:r>
          </a:p>
          <a:p>
            <a:r>
              <a:rPr lang="en-GB" smtClean="0">
                <a:cs typeface="Times New Roman" pitchFamily="18" charset="0"/>
              </a:rPr>
              <a:t>Not only does new technology enter the productive system through capital stock but it is also attached to human capital. It is not enough to have technological development embodied in new capital stock what is also required is the ability to absorb and use the new technology. It is thought that a region's institutional environment is crucial to exchange and creation of new ideas. If there is a geographical concentration of highly educated and motivated people then the transfer and ideas and knowledge is much more rapid. It is therefore the institutional environment that drives disparities in regional productivity. </a:t>
            </a:r>
          </a:p>
          <a:p>
            <a:r>
              <a:rPr lang="en-GB" smtClean="0">
                <a:cs typeface="Times New Roman" pitchFamily="18" charset="0"/>
              </a:rPr>
              <a:t>Theorists distinguish between </a:t>
            </a:r>
            <a:r>
              <a:rPr lang="en-GB" b="1" smtClean="0">
                <a:cs typeface="Times New Roman" pitchFamily="18" charset="0"/>
              </a:rPr>
              <a:t>embodied</a:t>
            </a:r>
            <a:r>
              <a:rPr lang="en-GB" smtClean="0">
                <a:cs typeface="Times New Roman" pitchFamily="18" charset="0"/>
              </a:rPr>
              <a:t> and </a:t>
            </a:r>
            <a:r>
              <a:rPr lang="en-GB" b="1" smtClean="0">
                <a:cs typeface="Times New Roman" pitchFamily="18" charset="0"/>
              </a:rPr>
              <a:t>disembodied</a:t>
            </a:r>
            <a:r>
              <a:rPr lang="en-GB" smtClean="0">
                <a:cs typeface="Times New Roman" pitchFamily="18" charset="0"/>
              </a:rPr>
              <a:t> technical progress. Embodied technical progress is </a:t>
            </a:r>
            <a:r>
              <a:rPr lang="en-GB" b="1" smtClean="0">
                <a:cs typeface="Times New Roman" pitchFamily="18" charset="0"/>
              </a:rPr>
              <a:t>exogenous</a:t>
            </a:r>
            <a:r>
              <a:rPr lang="en-GB" smtClean="0">
                <a:cs typeface="Times New Roman" pitchFamily="18" charset="0"/>
              </a:rPr>
              <a:t> in that it is already built into capital goods, disembodied technical progress is </a:t>
            </a:r>
            <a:r>
              <a:rPr lang="en-GB" b="1" smtClean="0">
                <a:cs typeface="Times New Roman" pitchFamily="18" charset="0"/>
              </a:rPr>
              <a:t>endogenous</a:t>
            </a:r>
            <a:r>
              <a:rPr lang="en-GB" smtClean="0">
                <a:cs typeface="Times New Roman" pitchFamily="18" charset="0"/>
              </a:rPr>
              <a:t> (home grown) because it is independent of the capital stock with which it combines to produce output. </a:t>
            </a:r>
          </a:p>
          <a:p>
            <a:endParaRPr lang="en-GB" smtClean="0">
              <a:cs typeface="Times New Roman" pitchFamily="18" charset="0"/>
            </a:endParaRPr>
          </a:p>
          <a:p>
            <a:r>
              <a:rPr lang="en-GB" smtClean="0">
                <a:cs typeface="Times New Roman" pitchFamily="18" charset="0"/>
              </a:rPr>
              <a:t>Typically, knowledge rich regions specialise in creative activities and high level service activities, knowledge poor regions specialise in routine activities depending heavily on cost competitiveness for their place in world markets.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pPr>
              <a:buFont typeface="Monotype Sorts"/>
              <a:buNone/>
            </a:pPr>
            <a:fld id="{DE6F2D1B-DE64-4818-9001-99E251974B9B}" type="slidenum">
              <a:rPr lang="en-GB" smtClean="0">
                <a:cs typeface="Arial" charset="0"/>
              </a:rPr>
              <a:pPr>
                <a:buFont typeface="Monotype Sorts"/>
                <a:buNone/>
              </a:pPr>
              <a:t>16</a:t>
            </a:fld>
            <a:endParaRPr lang="en-GB" smtClean="0">
              <a:cs typeface="Arial" charset="0"/>
            </a:endParaRPr>
          </a:p>
        </p:txBody>
      </p:sp>
      <p:sp>
        <p:nvSpPr>
          <p:cNvPr id="46082" name="Rectangle 2"/>
          <p:cNvSpPr>
            <a:spLocks noGrp="1" noRot="1" noChangeAspect="1" noChangeArrowheads="1" noTextEdit="1"/>
          </p:cNvSpPr>
          <p:nvPr>
            <p:ph type="sldImg"/>
          </p:nvPr>
        </p:nvSpPr>
        <p:spPr>
          <a:xfrm>
            <a:off x="1254125" y="903288"/>
            <a:ext cx="4117975" cy="3089275"/>
          </a:xfrm>
          <a:ln/>
        </p:spPr>
      </p:sp>
      <p:sp>
        <p:nvSpPr>
          <p:cNvPr id="46083" name="Rectangle 3"/>
          <p:cNvSpPr>
            <a:spLocks noGrp="1" noChangeArrowheads="1"/>
          </p:cNvSpPr>
          <p:nvPr>
            <p:ph type="body" idx="1"/>
          </p:nvPr>
        </p:nvSpPr>
        <p:spPr>
          <a:xfrm>
            <a:off x="914400" y="4068763"/>
            <a:ext cx="5026025" cy="4897437"/>
          </a:xfrm>
          <a:noFill/>
          <a:ln/>
        </p:spPr>
        <p:txBody>
          <a:bodyPr/>
          <a:lstStyle/>
          <a:p>
            <a:r>
              <a:rPr lang="en-GB" b="1" smtClean="0">
                <a:cs typeface="Times New Roman" pitchFamily="18" charset="0"/>
              </a:rPr>
              <a:t>Serious weaknesses in the neo-classical approach.</a:t>
            </a:r>
            <a:endParaRPr lang="en-GB" smtClean="0">
              <a:cs typeface="Times New Roman" pitchFamily="18" charset="0"/>
            </a:endParaRPr>
          </a:p>
          <a:p>
            <a:r>
              <a:rPr lang="en-GB" smtClean="0">
                <a:cs typeface="Times New Roman" pitchFamily="18" charset="0"/>
              </a:rPr>
              <a:t>Although the neo-classical models give an insight to the significance of the growth factors in a regional economy and the effect of interregional factor mobility it still suffers from some serious weaknesses.</a:t>
            </a:r>
          </a:p>
          <a:p>
            <a:r>
              <a:rPr lang="en-GB" smtClean="0">
                <a:cs typeface="Times New Roman" pitchFamily="18" charset="0"/>
              </a:rPr>
              <a:t> </a:t>
            </a:r>
          </a:p>
          <a:p>
            <a:r>
              <a:rPr lang="en-GB" b="1" smtClean="0">
                <a:cs typeface="Times New Roman" pitchFamily="18" charset="0"/>
              </a:rPr>
              <a:t>Point 1. </a:t>
            </a:r>
            <a:r>
              <a:rPr lang="en-GB" smtClean="0">
                <a:cs typeface="Times New Roman" pitchFamily="18" charset="0"/>
              </a:rPr>
              <a:t>Investors and workers are assumed to be perfectly informed about factor prices in all regions and to respond to regional differentials by migrating to achieve the best rate of return. In reality they are not and there are serious constraints to reacting to factor differentials.</a:t>
            </a:r>
          </a:p>
          <a:p>
            <a:r>
              <a:rPr lang="en-GB" smtClean="0">
                <a:cs typeface="Times New Roman" pitchFamily="18" charset="0"/>
              </a:rPr>
              <a:t> </a:t>
            </a:r>
          </a:p>
          <a:p>
            <a:r>
              <a:rPr lang="en-GB" b="1" smtClean="0">
                <a:cs typeface="Times New Roman" pitchFamily="18" charset="0"/>
              </a:rPr>
              <a:t>Point 2.</a:t>
            </a:r>
            <a:r>
              <a:rPr lang="en-GB" smtClean="0">
                <a:cs typeface="Times New Roman" pitchFamily="18" charset="0"/>
              </a:rPr>
              <a:t> The assumption that interregional movements of L &amp; K will automatically remove factor price differentials is weak. Factor prices are not particularly flexible in practice (especially in the short-run), therefore the adjustment mechanism fails to operate effectively.</a:t>
            </a:r>
          </a:p>
          <a:p>
            <a:r>
              <a:rPr lang="en-GB" smtClean="0">
                <a:cs typeface="Times New Roman" pitchFamily="18" charset="0"/>
              </a:rPr>
              <a:t> </a:t>
            </a:r>
          </a:p>
          <a:p>
            <a:r>
              <a:rPr lang="en-GB" b="1" smtClean="0">
                <a:cs typeface="Times New Roman" pitchFamily="18" charset="0"/>
              </a:rPr>
              <a:t>Point 3. </a:t>
            </a:r>
            <a:r>
              <a:rPr lang="en-GB" smtClean="0">
                <a:cs typeface="Times New Roman" pitchFamily="18" charset="0"/>
              </a:rPr>
              <a:t>There is a serious failure to recognise the importance of demand factors on regional growth. Regions experiencing rapid growth in demand for their output are more attractive locations for investment and draw more K &amp; L from other regions. In addition, it is argued that the growth process is cumulative and this helps to explain why regional growth disparities remain entrenched. </a:t>
            </a:r>
          </a:p>
          <a:p>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a:ln/>
        </p:spPr>
        <p:txBody>
          <a:bodyPr/>
          <a:lstStyle/>
          <a:p>
            <a:r>
              <a:rPr lang="en-GB" smtClean="0"/>
              <a:t>Cappello suggests that a two sector export growth model helps to explain why both factors flow to the rich region. </a:t>
            </a:r>
          </a:p>
          <a:p>
            <a:pPr>
              <a:buFontTx/>
              <a:buChar char="•"/>
            </a:pPr>
            <a:r>
              <a:rPr lang="en-GB" smtClean="0"/>
              <a:t>Each region has two sectors industrial and agriculture</a:t>
            </a:r>
          </a:p>
          <a:p>
            <a:pPr>
              <a:buFontTx/>
              <a:buChar char="•"/>
            </a:pPr>
            <a:r>
              <a:rPr lang="en-GB" smtClean="0"/>
              <a:t>Disequilibria in the Regional BOP is offset by private capital movements</a:t>
            </a:r>
          </a:p>
          <a:p>
            <a:pPr>
              <a:buFontTx/>
              <a:buChar char="•"/>
            </a:pPr>
            <a:r>
              <a:rPr lang="en-GB" smtClean="0"/>
              <a:t>Perfect competition in the goods market the domestic good subject to local demand supply.</a:t>
            </a:r>
          </a:p>
          <a:p>
            <a:pPr>
              <a:buFontTx/>
              <a:buChar char="•"/>
            </a:pPr>
            <a:r>
              <a:rPr lang="en-GB" smtClean="0"/>
              <a:t>Capital is only used in industrial</a:t>
            </a:r>
          </a:p>
          <a:p>
            <a:pPr>
              <a:buFontTx/>
              <a:buChar char="•"/>
            </a:pPr>
            <a:r>
              <a:rPr lang="en-GB" smtClean="0"/>
              <a:t>Constant returns to scale</a:t>
            </a:r>
          </a:p>
          <a:p>
            <a:pPr>
              <a:buFontTx/>
              <a:buChar char="•"/>
            </a:pPr>
            <a:r>
              <a:rPr lang="en-GB" smtClean="0"/>
              <a:t>Remuneration of the product factors at their marginal productivity</a:t>
            </a:r>
          </a:p>
          <a:p>
            <a:pPr>
              <a:buFontTx/>
              <a:buChar char="•"/>
            </a:pPr>
            <a:r>
              <a:rPr lang="en-GB" smtClean="0"/>
              <a:t>Equality between cost of production factors and the value of the marginal product.  </a:t>
            </a:r>
          </a:p>
          <a:p>
            <a:pPr>
              <a:buFontTx/>
              <a:buChar char="•"/>
            </a:pPr>
            <a:r>
              <a:rPr lang="en-GB" smtClean="0"/>
              <a:t>The equilibrium is disturbed via an exogenous shock demand for goods from the rich region increases – the price of the good rises – positive impact on the marginal product of factors – thus a relocation of factors occurs</a:t>
            </a:r>
          </a:p>
          <a:p>
            <a:pPr>
              <a:buFontTx/>
              <a:buChar char="•"/>
            </a:pPr>
            <a:r>
              <a:rPr lang="en-GB" smtClean="0"/>
              <a:t>Capital stock increases in rich region because external capital is attracted by higher rate of return – labour demand also increases to service demand and the value of the marginal product of labour increases. </a:t>
            </a:r>
          </a:p>
          <a:p>
            <a:pPr>
              <a:buFontTx/>
              <a:buChar char="•"/>
            </a:pPr>
            <a:r>
              <a:rPr lang="en-GB" smtClean="0"/>
              <a:t>Labour is attracted from agriculture and the poor region because returns to labour are higher.</a:t>
            </a:r>
          </a:p>
          <a:p>
            <a:pPr>
              <a:buFontTx/>
              <a:buChar char="•"/>
            </a:pPr>
            <a:r>
              <a:rPr lang="en-GB" smtClean="0"/>
              <a:t>Backwash effect on agriculture increases demand for its good</a:t>
            </a:r>
            <a:endParaRPr lang="en-US" smtClean="0"/>
          </a:p>
        </p:txBody>
      </p:sp>
      <p:sp>
        <p:nvSpPr>
          <p:cNvPr id="48131" name="Slide Number Placeholder 3"/>
          <p:cNvSpPr>
            <a:spLocks noGrp="1"/>
          </p:cNvSpPr>
          <p:nvPr>
            <p:ph type="sldNum" sz="quarter" idx="5"/>
          </p:nvPr>
        </p:nvSpPr>
        <p:spPr>
          <a:noFill/>
        </p:spPr>
        <p:txBody>
          <a:bodyPr/>
          <a:lstStyle/>
          <a:p>
            <a:pPr>
              <a:buFont typeface="Monotype Sorts"/>
              <a:buNone/>
            </a:pPr>
            <a:fld id="{FC304837-E815-437D-950D-C1EB9F54582A}" type="slidenum">
              <a:rPr lang="en-GB" smtClean="0">
                <a:cs typeface="Arial" charset="0"/>
              </a:rPr>
              <a:pPr>
                <a:buFont typeface="Monotype Sorts"/>
                <a:buNone/>
              </a:pPr>
              <a:t>17</a:t>
            </a:fld>
            <a:endParaRPr lang="en-GB" smtClean="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p:spPr>
        <p:txBody>
          <a:bodyPr/>
          <a:lstStyle/>
          <a:p>
            <a:pPr>
              <a:buFont typeface="Monotype Sorts"/>
              <a:buNone/>
            </a:pPr>
            <a:fld id="{367E7D33-5372-4B49-B6B0-84283EC5CF5E}" type="slidenum">
              <a:rPr lang="en-GB" smtClean="0">
                <a:cs typeface="Arial" charset="0"/>
              </a:rPr>
              <a:pPr>
                <a:buFont typeface="Monotype Sorts"/>
                <a:buNone/>
              </a:pPr>
              <a:t>18</a:t>
            </a:fld>
            <a:endParaRPr lang="en-GB" smtClean="0">
              <a:cs typeface="Arial" charset="0"/>
            </a:endParaRPr>
          </a:p>
        </p:txBody>
      </p:sp>
      <p:sp>
        <p:nvSpPr>
          <p:cNvPr id="50178" name="Rectangle 1026"/>
          <p:cNvSpPr>
            <a:spLocks noGrp="1" noRot="1" noChangeAspect="1" noChangeArrowheads="1" noTextEdit="1"/>
          </p:cNvSpPr>
          <p:nvPr>
            <p:ph type="sldImg"/>
          </p:nvPr>
        </p:nvSpPr>
        <p:spPr>
          <a:ln/>
        </p:spPr>
      </p:sp>
      <p:sp>
        <p:nvSpPr>
          <p:cNvPr id="50179" name="Rectangle 102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a:buFont typeface="Monotype Sorts"/>
              <a:buNone/>
            </a:pPr>
            <a:fld id="{924242CA-F4A8-4EF0-85A9-3D60C14CA4C9}" type="slidenum">
              <a:rPr lang="en-GB" smtClean="0">
                <a:cs typeface="Arial" charset="0"/>
              </a:rPr>
              <a:pPr>
                <a:buFont typeface="Monotype Sorts"/>
                <a:buNone/>
              </a:pPr>
              <a:t>2</a:t>
            </a:fld>
            <a:endParaRPr lang="en-GB" smtClean="0">
              <a:cs typeface="Arial" charset="0"/>
            </a:endParaRPr>
          </a:p>
        </p:txBody>
      </p:sp>
      <p:sp>
        <p:nvSpPr>
          <p:cNvPr id="18434" name="Rectangle 1026"/>
          <p:cNvSpPr>
            <a:spLocks noGrp="1" noRot="1" noChangeAspect="1" noChangeArrowheads="1" noTextEdit="1"/>
          </p:cNvSpPr>
          <p:nvPr>
            <p:ph type="sldImg"/>
          </p:nvPr>
        </p:nvSpPr>
        <p:spPr>
          <a:ln/>
        </p:spPr>
      </p:sp>
      <p:sp>
        <p:nvSpPr>
          <p:cNvPr id="18435" name="Rectangle 1027"/>
          <p:cNvSpPr>
            <a:spLocks noGrp="1" noChangeArrowheads="1"/>
          </p:cNvSpPr>
          <p:nvPr>
            <p:ph type="body" idx="1"/>
          </p:nvPr>
        </p:nvSpPr>
        <p:spPr>
          <a:noFill/>
          <a:ln/>
        </p:spPr>
        <p:txBody>
          <a:bodyPr/>
          <a:lstStyle/>
          <a:p>
            <a:pPr>
              <a:buClr>
                <a:schemeClr val="tx2"/>
              </a:buClr>
            </a:pPr>
            <a:r>
              <a:rPr lang="en-GB" b="1" smtClean="0">
                <a:solidFill>
                  <a:srgbClr val="660066"/>
                </a:solidFill>
                <a:cs typeface="Times New Roman" pitchFamily="18" charset="0"/>
              </a:rPr>
              <a:t>Aims</a:t>
            </a:r>
          </a:p>
          <a:p>
            <a:pPr>
              <a:buClr>
                <a:schemeClr val="tx2"/>
              </a:buClr>
            </a:pPr>
            <a:r>
              <a:rPr lang="en-GB" b="1" smtClean="0">
                <a:solidFill>
                  <a:srgbClr val="660066"/>
                </a:solidFill>
                <a:cs typeface="Times New Roman" pitchFamily="18" charset="0"/>
              </a:rPr>
              <a:t>To introduce students to the theoretical underpinning and construct of the Neo-classical growth model.</a:t>
            </a:r>
          </a:p>
          <a:p>
            <a:pPr>
              <a:buClr>
                <a:schemeClr val="tx2"/>
              </a:buClr>
            </a:pPr>
            <a:r>
              <a:rPr lang="en-GB" b="1" smtClean="0">
                <a:solidFill>
                  <a:srgbClr val="660066"/>
                </a:solidFill>
                <a:cs typeface="Times New Roman" pitchFamily="18" charset="0"/>
              </a:rPr>
              <a:t>To explore some of the empirical research on the subject.</a:t>
            </a:r>
          </a:p>
          <a:p>
            <a:pPr>
              <a:buClr>
                <a:schemeClr val="tx2"/>
              </a:buClr>
            </a:pPr>
            <a:r>
              <a:rPr lang="en-GB" b="1" smtClean="0">
                <a:solidFill>
                  <a:srgbClr val="660066"/>
                </a:solidFill>
                <a:cs typeface="Times New Roman" pitchFamily="18" charset="0"/>
              </a:rPr>
              <a:t>To examine the role of technological progress, explore evidence of regional economic convergence and recent developments to the theoretical models.</a:t>
            </a:r>
          </a:p>
          <a:p>
            <a:pPr>
              <a:buClr>
                <a:schemeClr val="tx2"/>
              </a:buClr>
            </a:pPr>
            <a:endParaRPr lang="en-GB" b="1" smtClean="0">
              <a:solidFill>
                <a:srgbClr val="660066"/>
              </a:solidFill>
            </a:endParaRPr>
          </a:p>
          <a:p>
            <a:pPr>
              <a:buClr>
                <a:schemeClr val="tx2"/>
              </a:buClr>
            </a:pPr>
            <a:r>
              <a:rPr lang="en-GB" b="1" smtClean="0">
                <a:solidFill>
                  <a:srgbClr val="660066"/>
                </a:solidFill>
              </a:rPr>
              <a:t>Objective</a:t>
            </a:r>
          </a:p>
          <a:p>
            <a:pPr>
              <a:buClr>
                <a:srgbClr val="FF0066"/>
              </a:buClr>
              <a:buFont typeface="Wingdings" pitchFamily="2" charset="2"/>
              <a:buNone/>
            </a:pPr>
            <a:r>
              <a:rPr lang="en-GB" b="1" smtClean="0">
                <a:solidFill>
                  <a:srgbClr val="660066"/>
                </a:solidFill>
                <a:cs typeface="Times New Roman" pitchFamily="18" charset="0"/>
              </a:rPr>
              <a:t>Students should be aware of the methodology underlining the Neo-classical growth model and be able to describe its operation in detail.</a:t>
            </a:r>
          </a:p>
          <a:p>
            <a:pPr>
              <a:buClr>
                <a:srgbClr val="FF0066"/>
              </a:buClr>
              <a:buFont typeface="Wingdings" pitchFamily="2" charset="2"/>
              <a:buNone/>
            </a:pPr>
            <a:r>
              <a:rPr lang="en-GB" b="1" smtClean="0">
                <a:solidFill>
                  <a:srgbClr val="660066"/>
                </a:solidFill>
                <a:cs typeface="Times New Roman" pitchFamily="18" charset="0"/>
              </a:rPr>
              <a:t>Students should be aware of the scale and scope of research into the Neo-classical growth model in the UK and elsewhere.</a:t>
            </a:r>
          </a:p>
          <a:p>
            <a:pPr>
              <a:buClr>
                <a:srgbClr val="FF0066"/>
              </a:buClr>
              <a:buFont typeface="Wingdings" pitchFamily="2" charset="2"/>
              <a:buNone/>
            </a:pPr>
            <a:r>
              <a:rPr lang="en-GB" b="1" smtClean="0">
                <a:solidFill>
                  <a:srgbClr val="660066"/>
                </a:solidFill>
                <a:cs typeface="Times New Roman" pitchFamily="18" charset="0"/>
              </a:rPr>
              <a:t>Students should be conversant with recent extensions to the basic model and research into the evidence of regional economic convergence. </a:t>
            </a:r>
          </a:p>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pPr>
              <a:buFont typeface="Monotype Sorts"/>
              <a:buNone/>
            </a:pPr>
            <a:fld id="{4DAF487C-3084-44A8-A55E-C76D411CE472}" type="slidenum">
              <a:rPr lang="en-GB" smtClean="0">
                <a:cs typeface="Arial" charset="0"/>
              </a:rPr>
              <a:pPr>
                <a:buFont typeface="Monotype Sorts"/>
                <a:buNone/>
              </a:pPr>
              <a:t>3</a:t>
            </a:fld>
            <a:endParaRPr lang="en-GB" smtClean="0">
              <a:cs typeface="Arial" charset="0"/>
            </a:endParaRPr>
          </a:p>
        </p:txBody>
      </p:sp>
      <p:sp>
        <p:nvSpPr>
          <p:cNvPr id="20482" name="Rectangle 2"/>
          <p:cNvSpPr>
            <a:spLocks noGrp="1" noRot="1" noChangeAspect="1" noChangeArrowheads="1" noTextEdit="1"/>
          </p:cNvSpPr>
          <p:nvPr>
            <p:ph type="sldImg"/>
          </p:nvPr>
        </p:nvSpPr>
        <p:spPr>
          <a:xfrm>
            <a:off x="1470025" y="754063"/>
            <a:ext cx="4219575" cy="3163887"/>
          </a:xfrm>
          <a:ln/>
        </p:spPr>
      </p:sp>
      <p:sp>
        <p:nvSpPr>
          <p:cNvPr id="20483" name="Rectangle 3"/>
          <p:cNvSpPr>
            <a:spLocks noGrp="1" noChangeArrowheads="1"/>
          </p:cNvSpPr>
          <p:nvPr>
            <p:ph type="body" idx="1"/>
          </p:nvPr>
        </p:nvSpPr>
        <p:spPr>
          <a:xfrm>
            <a:off x="685800" y="4217988"/>
            <a:ext cx="5788025" cy="4748212"/>
          </a:xfrm>
          <a:noFill/>
          <a:ln/>
        </p:spPr>
        <p:txBody>
          <a:bodyPr/>
          <a:lstStyle/>
          <a:p>
            <a:r>
              <a:rPr lang="en-GB" smtClean="0">
                <a:cs typeface="Times New Roman" pitchFamily="18" charset="0"/>
              </a:rPr>
              <a:t>Growth can be defined in a number of ways:</a:t>
            </a:r>
          </a:p>
          <a:p>
            <a:r>
              <a:rPr lang="en-GB" smtClean="0">
                <a:cs typeface="Times New Roman" pitchFamily="18" charset="0"/>
              </a:rPr>
              <a:t>1.    Growth in output </a:t>
            </a:r>
          </a:p>
          <a:p>
            <a:r>
              <a:rPr lang="en-GB" smtClean="0">
                <a:cs typeface="Times New Roman" pitchFamily="18" charset="0"/>
              </a:rPr>
              <a:t>2.    Growth in output per worker</a:t>
            </a:r>
          </a:p>
          <a:p>
            <a:r>
              <a:rPr lang="en-GB" smtClean="0">
                <a:cs typeface="Times New Roman" pitchFamily="18" charset="0"/>
              </a:rPr>
              <a:t>3.    Growth in output per capita </a:t>
            </a:r>
          </a:p>
          <a:p>
            <a:r>
              <a:rPr lang="en-GB" smtClean="0">
                <a:cs typeface="Times New Roman" pitchFamily="18" charset="0"/>
              </a:rPr>
              <a:t>The measures can give quite different perspectives of a regions performance. But in general there is a high correlation between output growth and per capita growth -  but a lower correlation between these two measures and output per worker. Armstrong and Taylor use EU data to demonstrate how growth rates have diverged over a 21 year period up to 96 in most of the major EU countries. </a:t>
            </a:r>
          </a:p>
          <a:p>
            <a:r>
              <a:rPr lang="en-GB" smtClean="0">
                <a:cs typeface="Times New Roman" pitchFamily="18" charset="0"/>
              </a:rPr>
              <a:t>Which is most appropriate? - this depends on the purpose for which the measure is being used.</a:t>
            </a:r>
          </a:p>
          <a:p>
            <a:r>
              <a:rPr lang="en-GB" smtClean="0">
                <a:cs typeface="Times New Roman" pitchFamily="18" charset="0"/>
              </a:rPr>
              <a:t> </a:t>
            </a:r>
            <a:r>
              <a:rPr lang="en-GB" b="1" smtClean="0">
                <a:cs typeface="Times New Roman" pitchFamily="18" charset="0"/>
              </a:rPr>
              <a:t>Output growth</a:t>
            </a:r>
            <a:r>
              <a:rPr lang="en-GB" smtClean="0">
                <a:cs typeface="Times New Roman" pitchFamily="18" charset="0"/>
              </a:rPr>
              <a:t> is used to indicate growth in productive capacity and its ability to attract capital and labour from other regions - (the South East and the Eastern regions are good examples in the UK) </a:t>
            </a:r>
          </a:p>
          <a:p>
            <a:r>
              <a:rPr lang="en-GB" b="1" smtClean="0">
                <a:cs typeface="Times New Roman" pitchFamily="18" charset="0"/>
              </a:rPr>
              <a:t>Growth in output per worker</a:t>
            </a:r>
            <a:r>
              <a:rPr lang="en-GB" smtClean="0">
                <a:cs typeface="Times New Roman" pitchFamily="18" charset="0"/>
              </a:rPr>
              <a:t> is used to indicate changes in a region’s competitiveness (an example in the UK might be Wales which has improved its competitive position).</a:t>
            </a:r>
          </a:p>
          <a:p>
            <a:r>
              <a:rPr lang="en-GB" b="1" smtClean="0">
                <a:cs typeface="Times New Roman" pitchFamily="18" charset="0"/>
              </a:rPr>
              <a:t>Growth in output per capita</a:t>
            </a:r>
            <a:r>
              <a:rPr lang="en-GB" smtClean="0">
                <a:cs typeface="Times New Roman" pitchFamily="18" charset="0"/>
              </a:rPr>
              <a:t> is used to indicate changes in economic welfare But - past growth attracts in Capital. Usually a capital intensive economy = a higher relative wage rate, attracts in skilled labour thus rising income and economic welfare.</a:t>
            </a:r>
          </a:p>
          <a:p>
            <a:r>
              <a:rPr lang="en-GB" smtClean="0">
                <a:cs typeface="Times New Roman" pitchFamily="18" charset="0"/>
              </a:rPr>
              <a:t> </a:t>
            </a:r>
          </a:p>
          <a:p>
            <a:r>
              <a:rPr lang="en-GB" smtClean="0">
                <a:cs typeface="Times New Roman" pitchFamily="18" charset="0"/>
              </a:rPr>
              <a:t>Armstrong and Taylor concentrate on the output growth and competitiveness.</a:t>
            </a:r>
          </a:p>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pPr>
              <a:buFont typeface="Monotype Sorts"/>
              <a:buNone/>
            </a:pPr>
            <a:fld id="{9F7DC54C-3536-4D8F-B2DD-D06206805285}" type="slidenum">
              <a:rPr lang="en-GB" smtClean="0">
                <a:cs typeface="Arial" charset="0"/>
              </a:rPr>
              <a:pPr>
                <a:buFont typeface="Monotype Sorts"/>
                <a:buNone/>
              </a:pPr>
              <a:t>5</a:t>
            </a:fld>
            <a:endParaRPr lang="en-GB" smtClean="0">
              <a:cs typeface="Arial" charset="0"/>
            </a:endParaRP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xfrm>
            <a:off x="762000" y="4595813"/>
            <a:ext cx="5330825" cy="4370387"/>
          </a:xfrm>
          <a:noFill/>
          <a:ln/>
        </p:spPr>
        <p:txBody>
          <a:bodyPr/>
          <a:lstStyle/>
          <a:p>
            <a:r>
              <a:rPr lang="en-GB" smtClean="0">
                <a:cs typeface="Times New Roman" pitchFamily="18" charset="0"/>
              </a:rPr>
              <a:t>The Neo-classical school emphasises the role of labour supply, capital stock and technical progress. </a:t>
            </a:r>
          </a:p>
          <a:p>
            <a:r>
              <a:rPr lang="en-GB" smtClean="0">
                <a:cs typeface="Times New Roman" pitchFamily="18" charset="0"/>
              </a:rPr>
              <a:t>Drawing on the assumption of efficient market allocation and viewing regional disparities (differences) in productivity as the result of gains from the reallocation of resources towards their pareto-optimal level. Emphasis is on the supply-side characteristics of the growth process - DEMAND ADJUSTS TO SUPPLY - expect flexible labour markets.</a:t>
            </a:r>
          </a:p>
          <a:p>
            <a:r>
              <a:rPr lang="en-GB" smtClean="0">
                <a:cs typeface="Times New Roman" pitchFamily="18" charset="0"/>
              </a:rPr>
              <a:t> </a:t>
            </a:r>
          </a:p>
          <a:p>
            <a:r>
              <a:rPr lang="en-GB" smtClean="0">
                <a:cs typeface="Times New Roman" pitchFamily="18" charset="0"/>
              </a:rPr>
              <a:t>The Keynesian school stresses the role of demand. Particular emphasis is placed on the role of regional exports as the main engine of output growth. Emphasis is on the demand-side characteristics of the growth process - SUPPLY ADJUSTS TO DEMAND</a:t>
            </a:r>
          </a:p>
          <a:p>
            <a:r>
              <a:rPr lang="en-GB" smtClean="0">
                <a:cs typeface="Times New Roman" pitchFamily="18" charset="0"/>
              </a:rPr>
              <a:t> </a:t>
            </a:r>
          </a:p>
          <a:p>
            <a:r>
              <a:rPr lang="en-GB" smtClean="0">
                <a:cs typeface="Times New Roman" pitchFamily="18" charset="0"/>
              </a:rPr>
              <a:t>A further extension of the Keynesian model is the principal of cumulative causation. (Once growth disparities occur they tend to become cumulative and self-perpetuating).</a:t>
            </a:r>
          </a:p>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p:spPr>
        <p:txBody>
          <a:bodyPr/>
          <a:lstStyle/>
          <a:p>
            <a:pPr>
              <a:buFont typeface="Monotype Sorts"/>
              <a:buNone/>
            </a:pPr>
            <a:fld id="{D057F4EE-1A7F-4D7E-AA66-D62EA56CC525}" type="slidenum">
              <a:rPr lang="en-GB" smtClean="0">
                <a:cs typeface="Arial" charset="0"/>
              </a:rPr>
              <a:pPr>
                <a:buFont typeface="Monotype Sorts"/>
                <a:buNone/>
              </a:pPr>
              <a:t>6</a:t>
            </a:fld>
            <a:endParaRPr lang="en-GB" smtClean="0">
              <a:cs typeface="Arial" charset="0"/>
            </a:endParaRPr>
          </a:p>
        </p:txBody>
      </p:sp>
      <p:sp>
        <p:nvSpPr>
          <p:cNvPr id="25602" name="Rectangle 2"/>
          <p:cNvSpPr>
            <a:spLocks noGrp="1" noRot="1" noChangeAspect="1" noChangeArrowheads="1" noTextEdit="1"/>
          </p:cNvSpPr>
          <p:nvPr>
            <p:ph type="sldImg"/>
          </p:nvPr>
        </p:nvSpPr>
        <p:spPr>
          <a:xfrm>
            <a:off x="1117600" y="603250"/>
            <a:ext cx="4621213" cy="3465513"/>
          </a:xfrm>
          <a:ln/>
        </p:spPr>
      </p:sp>
      <p:sp>
        <p:nvSpPr>
          <p:cNvPr id="25603" name="Rectangle 3"/>
          <p:cNvSpPr>
            <a:spLocks noGrp="1" noChangeArrowheads="1"/>
          </p:cNvSpPr>
          <p:nvPr>
            <p:ph type="body" idx="1"/>
          </p:nvPr>
        </p:nvSpPr>
        <p:spPr>
          <a:xfrm>
            <a:off x="914400" y="4217988"/>
            <a:ext cx="5026025" cy="4748212"/>
          </a:xfrm>
          <a:noFill/>
          <a:ln/>
        </p:spPr>
        <p:txBody>
          <a:bodyPr/>
          <a:lstStyle/>
          <a:p>
            <a:r>
              <a:rPr lang="en-GB" smtClean="0">
                <a:cs typeface="Times New Roman" pitchFamily="18" charset="0"/>
              </a:rPr>
              <a:t>Start with an aggregate production function  Y= f(K,L) </a:t>
            </a:r>
          </a:p>
          <a:p>
            <a:r>
              <a:rPr lang="en-GB" smtClean="0">
                <a:cs typeface="Times New Roman" pitchFamily="18" charset="0"/>
              </a:rPr>
              <a:t>Where Y = real output. K = capital stock, L = labour force all with a t  = time subscript</a:t>
            </a:r>
          </a:p>
          <a:p>
            <a:r>
              <a:rPr lang="en-GB" smtClean="0">
                <a:cs typeface="Times New Roman" pitchFamily="18" charset="0"/>
              </a:rPr>
              <a:t>The model uses the Cobb-Douglas production function (relates output to factor inputs) and assuming constant returns to scale and perfectly competitive product and factor markets.  Y=AK</a:t>
            </a:r>
            <a:r>
              <a:rPr lang="en-GB" baseline="30000" smtClean="0">
                <a:cs typeface="Times New Roman" pitchFamily="18" charset="0"/>
              </a:rPr>
              <a:t>a</a:t>
            </a:r>
            <a:r>
              <a:rPr lang="en-GB" smtClean="0">
                <a:cs typeface="Times New Roman" pitchFamily="18" charset="0"/>
              </a:rPr>
              <a:t>L</a:t>
            </a:r>
            <a:r>
              <a:rPr lang="en-GB" baseline="30000" smtClean="0">
                <a:cs typeface="Times New Roman" pitchFamily="18" charset="0"/>
              </a:rPr>
              <a:t>1-a  </a:t>
            </a:r>
            <a:r>
              <a:rPr lang="en-GB" smtClean="0">
                <a:cs typeface="Times New Roman" pitchFamily="18" charset="0"/>
              </a:rPr>
              <a:t>Where A = the parameter translating inputs into outputs &amp; </a:t>
            </a:r>
            <a:r>
              <a:rPr lang="en-GB" b="1" smtClean="0">
                <a:cs typeface="Times New Roman" pitchFamily="18" charset="0"/>
                <a:sym typeface="Symbol" pitchFamily="18" charset="2"/>
              </a:rPr>
              <a:t></a:t>
            </a:r>
            <a:r>
              <a:rPr lang="en-GB" smtClean="0">
                <a:cs typeface="Times New Roman" pitchFamily="18" charset="0"/>
              </a:rPr>
              <a:t> + 1 - </a:t>
            </a:r>
            <a:r>
              <a:rPr lang="en-GB" b="1" smtClean="0">
                <a:cs typeface="Times New Roman" pitchFamily="18" charset="0"/>
                <a:sym typeface="Symbol" pitchFamily="18" charset="2"/>
              </a:rPr>
              <a:t></a:t>
            </a:r>
            <a:r>
              <a:rPr lang="en-GB" smtClean="0">
                <a:cs typeface="Times New Roman" pitchFamily="18" charset="0"/>
              </a:rPr>
              <a:t> = 1 (constant returns to scale)</a:t>
            </a:r>
          </a:p>
          <a:p>
            <a:r>
              <a:rPr lang="en-GB" smtClean="0">
                <a:cs typeface="Times New Roman" pitchFamily="18" charset="0"/>
              </a:rPr>
              <a:t> In the second equation, there is a perfectly competitive economy with flexible factor prices and resources at their full employment levels, growth in output is given as y=ak+(1-a)l Where y = output growth (per time period) k = growth of capital stock l = growth of labour force. The constants </a:t>
            </a:r>
            <a:r>
              <a:rPr lang="en-GB" b="1" smtClean="0">
                <a:cs typeface="Times New Roman" pitchFamily="18" charset="0"/>
                <a:sym typeface="Symbol" pitchFamily="18" charset="2"/>
              </a:rPr>
              <a:t></a:t>
            </a:r>
            <a:r>
              <a:rPr lang="en-GB" smtClean="0">
                <a:cs typeface="Times New Roman" pitchFamily="18" charset="0"/>
              </a:rPr>
              <a:t> and 1 - </a:t>
            </a:r>
            <a:r>
              <a:rPr lang="en-GB" b="1" smtClean="0">
                <a:cs typeface="Times New Roman" pitchFamily="18" charset="0"/>
                <a:sym typeface="Symbol" pitchFamily="18" charset="2"/>
              </a:rPr>
              <a:t></a:t>
            </a:r>
            <a:r>
              <a:rPr lang="en-GB" smtClean="0">
                <a:cs typeface="Times New Roman" pitchFamily="18" charset="0"/>
              </a:rPr>
              <a:t> are the respective contributions of labour and capital inputs to aggregate output. See notes for derivation.</a:t>
            </a:r>
          </a:p>
          <a:p>
            <a:r>
              <a:rPr lang="en-GB" smtClean="0">
                <a:cs typeface="Times New Roman" pitchFamily="18" charset="0"/>
              </a:rPr>
              <a:t>In the third equation, by subtracting the growth in the labour supply (</a:t>
            </a:r>
            <a:r>
              <a:rPr lang="en-GB" b="1" i="1" smtClean="0">
                <a:cs typeface="Times New Roman" pitchFamily="18" charset="0"/>
              </a:rPr>
              <a:t>l</a:t>
            </a:r>
            <a:r>
              <a:rPr lang="en-GB" i="1" smtClean="0">
                <a:cs typeface="Times New Roman" pitchFamily="18" charset="0"/>
              </a:rPr>
              <a:t>) </a:t>
            </a:r>
            <a:r>
              <a:rPr lang="en-GB" smtClean="0">
                <a:cs typeface="Times New Roman" pitchFamily="18" charset="0"/>
              </a:rPr>
              <a:t>from both sides of the equation gives rate of growth of output per worker y-l = a(k-l) Thus, output per worker can only increase if capital growth exceeds the growth of the labour supply. Output per worker can increase only if the capital/labour ratio increases - process known as capital deepening. This cannot continue indefinitely in the absence of technical progress since k like l suffers from diminishing marginal returns. (output per worker increases at a diminishing rate)  see graph. At long-run equilibrium output, capital and labour are all growing at the same rate.</a:t>
            </a:r>
          </a:p>
          <a:p>
            <a:r>
              <a:rPr lang="en-GB" smtClean="0">
                <a:cs typeface="Times New Roman" pitchFamily="18" charset="0"/>
              </a:rPr>
              <a:t> </a:t>
            </a:r>
          </a:p>
          <a:p>
            <a:endParaRPr lang="en-GB" smtClean="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p:spPr>
        <p:txBody>
          <a:bodyPr/>
          <a:lstStyle/>
          <a:p>
            <a:endParaRPr lang="en-US" smtClean="0"/>
          </a:p>
        </p:txBody>
      </p:sp>
      <p:sp>
        <p:nvSpPr>
          <p:cNvPr id="27651" name="Slide Number Placeholder 3"/>
          <p:cNvSpPr>
            <a:spLocks noGrp="1"/>
          </p:cNvSpPr>
          <p:nvPr>
            <p:ph type="sldNum" sz="quarter" idx="5"/>
          </p:nvPr>
        </p:nvSpPr>
        <p:spPr>
          <a:noFill/>
        </p:spPr>
        <p:txBody>
          <a:bodyPr/>
          <a:lstStyle/>
          <a:p>
            <a:pPr>
              <a:buFont typeface="Monotype Sorts"/>
              <a:buNone/>
            </a:pPr>
            <a:fld id="{7DF5DFAE-0CB1-4CE3-A4C7-4005EF8E2CE1}" type="slidenum">
              <a:rPr lang="en-GB" smtClean="0">
                <a:cs typeface="Arial" charset="0"/>
              </a:rPr>
              <a:pPr>
                <a:buFont typeface="Monotype Sorts"/>
                <a:buNone/>
              </a:pPr>
              <a:t>7</a:t>
            </a:fld>
            <a:endParaRPr lang="en-GB"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pPr>
              <a:buFont typeface="Monotype Sorts"/>
              <a:buNone/>
            </a:pPr>
            <a:fld id="{1143DCB0-1154-4D1E-8B98-3295651EA6F6}" type="slidenum">
              <a:rPr lang="en-GB" smtClean="0">
                <a:cs typeface="Arial" charset="0"/>
              </a:rPr>
              <a:pPr>
                <a:buFont typeface="Monotype Sorts"/>
                <a:buNone/>
              </a:pPr>
              <a:t>8</a:t>
            </a:fld>
            <a:endParaRPr lang="en-GB" smtClean="0">
              <a:cs typeface="Arial" charset="0"/>
            </a:endParaRPr>
          </a:p>
        </p:txBody>
      </p:sp>
      <p:sp>
        <p:nvSpPr>
          <p:cNvPr id="29698" name="Rectangle 2"/>
          <p:cNvSpPr>
            <a:spLocks noGrp="1" noRot="1" noChangeAspect="1" noChangeArrowheads="1" noTextEdit="1"/>
          </p:cNvSpPr>
          <p:nvPr>
            <p:ph type="sldImg"/>
          </p:nvPr>
        </p:nvSpPr>
        <p:spPr>
          <a:xfrm>
            <a:off x="1546225" y="754063"/>
            <a:ext cx="4219575" cy="3163887"/>
          </a:xfrm>
          <a:ln/>
        </p:spPr>
      </p:sp>
      <p:sp>
        <p:nvSpPr>
          <p:cNvPr id="29699" name="Rectangle 3"/>
          <p:cNvSpPr>
            <a:spLocks noGrp="1" noChangeArrowheads="1"/>
          </p:cNvSpPr>
          <p:nvPr>
            <p:ph type="body" idx="1"/>
          </p:nvPr>
        </p:nvSpPr>
        <p:spPr>
          <a:xfrm>
            <a:off x="609600" y="4068763"/>
            <a:ext cx="5635625" cy="4897437"/>
          </a:xfrm>
          <a:noFill/>
          <a:ln/>
        </p:spPr>
        <p:txBody>
          <a:bodyPr/>
          <a:lstStyle/>
          <a:p>
            <a:r>
              <a:rPr lang="en-GB" b="1" smtClean="0">
                <a:cs typeface="Times New Roman" pitchFamily="18" charset="0"/>
              </a:rPr>
              <a:t>Inclusion of technical change:</a:t>
            </a:r>
            <a:endParaRPr lang="en-GB" smtClean="0">
              <a:cs typeface="Times New Roman" pitchFamily="18" charset="0"/>
            </a:endParaRPr>
          </a:p>
          <a:p>
            <a:r>
              <a:rPr lang="en-GB" smtClean="0">
                <a:cs typeface="Times New Roman" pitchFamily="18" charset="0"/>
              </a:rPr>
              <a:t>In the first equation A is technical knowledge, it is independent of capital and labour inputs. It is assumed that technical progress increases smoothly over time (at a constant growth rate). Thus the Cobb-Douglas function can be extended by addition of the extra term.</a:t>
            </a:r>
          </a:p>
          <a:p>
            <a:r>
              <a:rPr lang="en-GB" smtClean="0">
                <a:cs typeface="Times New Roman" pitchFamily="18" charset="0"/>
              </a:rPr>
              <a:t> In equation 2 g is the constant rate of technical progress per time period t. It is suggested that the impact of technical progress on output is oversimplified because it ignores the possibility that  technical progress is likely to be built into new additions of capital stock as investment takes place and the labour force may acquire new skills, which also improve efficiency. Therefore, both labour and capital are not homogeneous. The inclusion of technical progress shifts the output per worker function upward, resulting in an increase in output per worker at each level of the capital/labour ratio.</a:t>
            </a:r>
          </a:p>
          <a:p>
            <a:r>
              <a:rPr lang="en-GB" smtClean="0">
                <a:cs typeface="Times New Roman" pitchFamily="18" charset="0"/>
              </a:rPr>
              <a:t> In equation 3 again taking the growth in the labour supply (</a:t>
            </a:r>
            <a:r>
              <a:rPr lang="en-GB" b="1" i="1" smtClean="0">
                <a:cs typeface="Times New Roman" pitchFamily="18" charset="0"/>
              </a:rPr>
              <a:t>l</a:t>
            </a:r>
            <a:r>
              <a:rPr lang="en-GB" smtClean="0">
                <a:cs typeface="Times New Roman" pitchFamily="18" charset="0"/>
              </a:rPr>
              <a:t>) from both sides of the equation gives the rate of growth in output per worker. Even if capital stock and the labour force grew at the same rate, output per worker will increase providing the rate of technical progress exceeds zero.</a:t>
            </a:r>
          </a:p>
          <a:p>
            <a:r>
              <a:rPr lang="en-GB" smtClean="0"/>
              <a:t>The model suggests that </a:t>
            </a:r>
            <a:r>
              <a:rPr lang="en-GB" smtClean="0">
                <a:cs typeface="Times New Roman" pitchFamily="18" charset="0"/>
              </a:rPr>
              <a:t>regional disparities occur for 3 reasons</a:t>
            </a:r>
          </a:p>
          <a:p>
            <a:r>
              <a:rPr lang="en-GB" smtClean="0">
                <a:cs typeface="Times New Roman" pitchFamily="18" charset="0"/>
              </a:rPr>
              <a:t>Technical progress may vary between regions</a:t>
            </a:r>
          </a:p>
          <a:p>
            <a:r>
              <a:rPr lang="en-GB" smtClean="0">
                <a:cs typeface="Times New Roman" pitchFamily="18" charset="0"/>
              </a:rPr>
              <a:t>The growth of capital stock may vary between regions</a:t>
            </a:r>
          </a:p>
          <a:p>
            <a:r>
              <a:rPr lang="en-GB" smtClean="0">
                <a:cs typeface="Times New Roman" pitchFamily="18" charset="0"/>
              </a:rPr>
              <a:t>The growth of the labour force may vary between regions </a:t>
            </a:r>
          </a:p>
          <a:p>
            <a:endParaRPr lang="en-GB" smtClean="0">
              <a:cs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p:spPr>
        <p:txBody>
          <a:bodyPr/>
          <a:lstStyle/>
          <a:p>
            <a:endParaRPr lang="en-US" smtClean="0"/>
          </a:p>
        </p:txBody>
      </p:sp>
      <p:sp>
        <p:nvSpPr>
          <p:cNvPr id="31747" name="Slide Number Placeholder 3"/>
          <p:cNvSpPr>
            <a:spLocks noGrp="1"/>
          </p:cNvSpPr>
          <p:nvPr>
            <p:ph type="sldNum" sz="quarter" idx="5"/>
          </p:nvPr>
        </p:nvSpPr>
        <p:spPr>
          <a:noFill/>
        </p:spPr>
        <p:txBody>
          <a:bodyPr/>
          <a:lstStyle/>
          <a:p>
            <a:pPr>
              <a:buFont typeface="Monotype Sorts"/>
              <a:buNone/>
            </a:pPr>
            <a:fld id="{4DAABC6D-3BC9-4949-8513-6610E32D2028}" type="slidenum">
              <a:rPr lang="en-GB" smtClean="0">
                <a:cs typeface="Arial" charset="0"/>
              </a:rPr>
              <a:pPr>
                <a:buFont typeface="Monotype Sorts"/>
                <a:buNone/>
              </a:pPr>
              <a:t>9</a:t>
            </a:fld>
            <a:endParaRPr lang="en-GB"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pPr>
              <a:buFont typeface="Monotype Sorts"/>
              <a:buNone/>
            </a:pPr>
            <a:fld id="{5B567919-4C69-495C-9ECF-0A3D45558AE3}" type="slidenum">
              <a:rPr lang="en-GB" smtClean="0">
                <a:cs typeface="Arial" charset="0"/>
              </a:rPr>
              <a:pPr>
                <a:buFont typeface="Monotype Sorts"/>
                <a:buNone/>
              </a:pPr>
              <a:t>10</a:t>
            </a:fld>
            <a:endParaRPr lang="en-GB" smtClean="0">
              <a:cs typeface="Arial" charset="0"/>
            </a:endParaRPr>
          </a:p>
        </p:txBody>
      </p:sp>
      <p:sp>
        <p:nvSpPr>
          <p:cNvPr id="33794" name="Rectangle 2"/>
          <p:cNvSpPr>
            <a:spLocks noGrp="1" noRot="1" noChangeAspect="1" noChangeArrowheads="1" noTextEdit="1"/>
          </p:cNvSpPr>
          <p:nvPr>
            <p:ph type="sldImg"/>
          </p:nvPr>
        </p:nvSpPr>
        <p:spPr>
          <a:xfrm>
            <a:off x="1217613" y="754063"/>
            <a:ext cx="4421187" cy="3314700"/>
          </a:xfrm>
          <a:ln/>
        </p:spPr>
      </p:sp>
      <p:sp>
        <p:nvSpPr>
          <p:cNvPr id="33795" name="Rectangle 3"/>
          <p:cNvSpPr>
            <a:spLocks noGrp="1" noChangeArrowheads="1"/>
          </p:cNvSpPr>
          <p:nvPr>
            <p:ph type="body" idx="1"/>
          </p:nvPr>
        </p:nvSpPr>
        <p:spPr>
          <a:xfrm>
            <a:off x="762000" y="4294188"/>
            <a:ext cx="5407025" cy="4672012"/>
          </a:xfrm>
          <a:noFill/>
          <a:ln/>
        </p:spPr>
        <p:txBody>
          <a:bodyPr/>
          <a:lstStyle/>
          <a:p>
            <a:r>
              <a:rPr lang="en-GB" smtClean="0">
                <a:cs typeface="Times New Roman" pitchFamily="18" charset="0"/>
              </a:rPr>
              <a:t>The important question is which regions are likely to grow fastest assuming factors are fully mobile? In the classical model areas with a high capital/labour ratio (highly developed) will have high wages and low yield on investment (anticipated output growth will be slower). This means that labour and capital are predicted to move in opposite directions.</a:t>
            </a:r>
          </a:p>
          <a:p>
            <a:pPr>
              <a:spcBef>
                <a:spcPct val="0"/>
              </a:spcBef>
            </a:pPr>
            <a:r>
              <a:rPr lang="en-GB" b="1" smtClean="0">
                <a:cs typeface="Times New Roman" pitchFamily="18" charset="0"/>
              </a:rPr>
              <a:t>Low wage regions attract capital but loose labour (capital/labour ratio expanding).</a:t>
            </a:r>
          </a:p>
          <a:p>
            <a:pPr>
              <a:spcBef>
                <a:spcPct val="0"/>
              </a:spcBef>
            </a:pPr>
            <a:r>
              <a:rPr lang="en-GB" b="1" smtClean="0">
                <a:cs typeface="Times New Roman" pitchFamily="18" charset="0"/>
              </a:rPr>
              <a:t>High wage regions attract labour but loose capital (capital/labour ratio declining).</a:t>
            </a:r>
          </a:p>
          <a:p>
            <a:pPr>
              <a:spcBef>
                <a:spcPct val="0"/>
              </a:spcBef>
            </a:pPr>
            <a:r>
              <a:rPr lang="en-GB" smtClean="0">
                <a:cs typeface="Times New Roman" pitchFamily="18" charset="0"/>
              </a:rPr>
              <a:t>Therefore, output per worker (productivity) is predicted to grow faster in low wage regions than high wage regions. However, it is not possible to say with any certainty if output growth is higher or lower in low wage areas because it will depend on the speed at which factors are flowing (capital in and labour out). </a:t>
            </a:r>
          </a:p>
          <a:p>
            <a:r>
              <a:rPr lang="en-GB" smtClean="0">
                <a:cs typeface="Times New Roman" pitchFamily="18" charset="0"/>
              </a:rPr>
              <a:t> </a:t>
            </a:r>
          </a:p>
          <a:p>
            <a:r>
              <a:rPr lang="en-GB" smtClean="0">
                <a:cs typeface="Times New Roman" pitchFamily="18" charset="0"/>
              </a:rPr>
              <a:t>The other variable is technical progress, the expectation is that this would be highly mobile between regions. Evidence suggests that some regions are innovation leaders but the process of diffusion is complex with not all innovations flowing outwards at the same rate. Information on new processes flows more quickly than information about new products because the latter are protected by patents. </a:t>
            </a:r>
          </a:p>
          <a:p>
            <a:r>
              <a:rPr lang="en-GB" smtClean="0">
                <a:cs typeface="Times New Roman" pitchFamily="18" charset="0"/>
              </a:rPr>
              <a:t>It is anticipated that regions with low technology would gain rapid productivity improvements by exploiting the technical gap between themselves and the high tech areas. However, evidence suggests that the technology gap does not necessarily spur productivity improvements. </a:t>
            </a:r>
          </a:p>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lvl1pPr>
              <a:defRPr/>
            </a:lvl1pPr>
          </a:lstStyle>
          <a:p>
            <a:pPr>
              <a:defRPr/>
            </a:pPr>
            <a:fld id="{3342AF6A-48F3-4BCF-9848-80D46F3B53F1}" type="slidenum">
              <a:rPr lang="en-GB"/>
              <a:pPr>
                <a:defRPr/>
              </a:pPr>
              <a:t>‹#›</a:t>
            </a:fld>
            <a:endParaRPr lang="en-GB">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lvl1pPr>
              <a:defRPr/>
            </a:lvl1pPr>
          </a:lstStyle>
          <a:p>
            <a:pPr>
              <a:defRPr/>
            </a:pPr>
            <a:fld id="{85D53DB1-806E-4A03-B564-ED0D73AE07A5}" type="slidenum">
              <a:rPr lang="en-GB"/>
              <a:pPr>
                <a:defRPr/>
              </a:pPr>
              <a:t>‹#›</a:t>
            </a:fld>
            <a:endParaRPr lang="en-GB">
              <a:latin typeface="Times New Roman"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lvl1pPr>
              <a:defRPr/>
            </a:lvl1pPr>
          </a:lstStyle>
          <a:p>
            <a:pPr>
              <a:defRPr/>
            </a:pPr>
            <a:fld id="{642BF459-3C03-4D4A-A3B6-53F4BE85BE1D}" type="slidenum">
              <a:rPr lang="en-GB"/>
              <a:pPr>
                <a:defRPr/>
              </a:pPr>
              <a:t>‹#›</a:t>
            </a:fld>
            <a:endParaRPr lang="en-GB">
              <a:latin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a:xfrm>
            <a:off x="714348" y="1714488"/>
            <a:ext cx="7772400" cy="1143000"/>
          </a:xfrm>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lvl1pPr>
              <a:defRPr/>
            </a:lvl1pPr>
          </a:lstStyle>
          <a:p>
            <a:pPr>
              <a:defRPr/>
            </a:pPr>
            <a:fld id="{ABA49EE6-344F-420D-B707-E7375DBD4CCE}" type="slidenum">
              <a:rPr lang="en-GB"/>
              <a:pPr>
                <a:defRPr/>
              </a:pPr>
              <a:t>‹#›</a:t>
            </a:fld>
            <a:endParaRPr lang="en-GB">
              <a:latin typeface="Times New Roman"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lvl1pPr>
              <a:defRPr/>
            </a:lvl1pPr>
          </a:lstStyle>
          <a:p>
            <a:pPr>
              <a:defRPr/>
            </a:pPr>
            <a:fld id="{12835EC0-8BF2-4FE8-83F7-2075641600B3}" type="slidenum">
              <a:rPr lang="en-GB"/>
              <a:pPr>
                <a:defRPr/>
              </a:pPr>
              <a:t>‹#›</a:t>
            </a:fld>
            <a:endParaRPr lang="en-GB">
              <a:latin typeface="Times New Roman"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7" name="Slide Number Placeholder 6"/>
          <p:cNvSpPr>
            <a:spLocks noGrp="1"/>
          </p:cNvSpPr>
          <p:nvPr>
            <p:ph type="sldNum" sz="quarter" idx="12"/>
          </p:nvPr>
        </p:nvSpPr>
        <p:spPr/>
        <p:txBody>
          <a:bodyPr/>
          <a:lstStyle>
            <a:lvl1pPr>
              <a:defRPr/>
            </a:lvl1pPr>
          </a:lstStyle>
          <a:p>
            <a:pPr>
              <a:defRPr/>
            </a:pPr>
            <a:fld id="{EC04A37C-21D2-4CAB-8D74-C265C339A696}" type="slidenum">
              <a:rPr lang="en-GB"/>
              <a:pPr>
                <a:defRPr/>
              </a:pPr>
              <a:t>‹#›</a:t>
            </a:fld>
            <a:endParaRPr lang="en-GB">
              <a:latin typeface="Times New Roman"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9" name="Slide Number Placeholder 8"/>
          <p:cNvSpPr>
            <a:spLocks noGrp="1"/>
          </p:cNvSpPr>
          <p:nvPr>
            <p:ph type="sldNum" sz="quarter" idx="12"/>
          </p:nvPr>
        </p:nvSpPr>
        <p:spPr/>
        <p:txBody>
          <a:bodyPr/>
          <a:lstStyle>
            <a:lvl1pPr>
              <a:defRPr/>
            </a:lvl1pPr>
          </a:lstStyle>
          <a:p>
            <a:pPr>
              <a:defRPr/>
            </a:pPr>
            <a:fld id="{FE1E9AEF-8092-4496-9FDE-09F58240B754}" type="slidenum">
              <a:rPr lang="en-GB"/>
              <a:pPr>
                <a:defRPr/>
              </a:pPr>
              <a:t>‹#›</a:t>
            </a:fld>
            <a:endParaRPr lang="en-GB">
              <a:latin typeface="Times New Roman"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5" name="Slide Number Placeholder 4"/>
          <p:cNvSpPr>
            <a:spLocks noGrp="1"/>
          </p:cNvSpPr>
          <p:nvPr>
            <p:ph type="sldNum" sz="quarter" idx="12"/>
          </p:nvPr>
        </p:nvSpPr>
        <p:spPr/>
        <p:txBody>
          <a:bodyPr/>
          <a:lstStyle>
            <a:lvl1pPr>
              <a:defRPr/>
            </a:lvl1pPr>
          </a:lstStyle>
          <a:p>
            <a:pPr>
              <a:defRPr/>
            </a:pPr>
            <a:fld id="{5F042743-56C3-4D0C-A366-6D977F7E21DF}" type="slidenum">
              <a:rPr lang="en-GB"/>
              <a:pPr>
                <a:defRPr/>
              </a:pPr>
              <a:t>‹#›</a:t>
            </a:fld>
            <a:endParaRPr lang="en-GB">
              <a:latin typeface="Times New Roman"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4" name="Slide Number Placeholder 3"/>
          <p:cNvSpPr>
            <a:spLocks noGrp="1"/>
          </p:cNvSpPr>
          <p:nvPr>
            <p:ph type="sldNum" sz="quarter" idx="12"/>
          </p:nvPr>
        </p:nvSpPr>
        <p:spPr/>
        <p:txBody>
          <a:bodyPr/>
          <a:lstStyle>
            <a:lvl1pPr>
              <a:defRPr/>
            </a:lvl1pPr>
          </a:lstStyle>
          <a:p>
            <a:pPr>
              <a:defRPr/>
            </a:pPr>
            <a:fld id="{FA37886E-1EE4-431E-B1B7-69AFD89549A1}" type="slidenum">
              <a:rPr lang="en-GB"/>
              <a:pPr>
                <a:defRPr/>
              </a:pPr>
              <a:t>‹#›</a:t>
            </a:fld>
            <a:endParaRPr lang="en-GB">
              <a:latin typeface="Times New Roman"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7" name="Slide Number Placeholder 6"/>
          <p:cNvSpPr>
            <a:spLocks noGrp="1"/>
          </p:cNvSpPr>
          <p:nvPr>
            <p:ph type="sldNum" sz="quarter" idx="12"/>
          </p:nvPr>
        </p:nvSpPr>
        <p:spPr/>
        <p:txBody>
          <a:bodyPr/>
          <a:lstStyle>
            <a:lvl1pPr>
              <a:defRPr/>
            </a:lvl1pPr>
          </a:lstStyle>
          <a:p>
            <a:pPr>
              <a:defRPr/>
            </a:pPr>
            <a:fld id="{300D9E2B-DF1E-4976-ABE1-892F1E6F0E57}" type="slidenum">
              <a:rPr lang="en-GB"/>
              <a:pPr>
                <a:defRPr/>
              </a:pPr>
              <a:t>‹#›</a:t>
            </a:fld>
            <a:endParaRPr lang="en-GB">
              <a:latin typeface="Times New Roman"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i="0" dirty="0" smtClean="0">
                <a:solidFill>
                  <a:schemeClr val="tx1"/>
                </a:solidFill>
                <a:latin typeface="Times New Roman" pitchFamily="18" charset="0"/>
              </a:defRPr>
            </a:lvl1pPr>
          </a:lstStyle>
          <a:p>
            <a:pPr>
              <a:defRPr/>
            </a:pPr>
            <a:r>
              <a:rPr lang="en-GB"/>
              <a:t>Regional and Local Economics (RELOCE) Lecture slides – Lecture 3a  </a:t>
            </a:r>
            <a:endParaRPr lang="en-GB"/>
          </a:p>
        </p:txBody>
      </p:sp>
      <p:sp>
        <p:nvSpPr>
          <p:cNvPr id="7" name="Slide Number Placeholder 6"/>
          <p:cNvSpPr>
            <a:spLocks noGrp="1"/>
          </p:cNvSpPr>
          <p:nvPr>
            <p:ph type="sldNum" sz="quarter" idx="12"/>
          </p:nvPr>
        </p:nvSpPr>
        <p:spPr/>
        <p:txBody>
          <a:bodyPr/>
          <a:lstStyle>
            <a:lvl1pPr>
              <a:defRPr/>
            </a:lvl1pPr>
          </a:lstStyle>
          <a:p>
            <a:pPr>
              <a:defRPr/>
            </a:pPr>
            <a:fld id="{62EFE2A7-D813-47A4-820E-58AF82002C98}" type="slidenum">
              <a:rPr lang="en-GB"/>
              <a:pPr>
                <a:defRPr/>
              </a:pPr>
              <a:t>‹#›</a:t>
            </a:fld>
            <a:endParaRPr lang="en-GB">
              <a:latin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138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cs typeface="+mn-cs"/>
              </a:defRPr>
            </a:lvl1pPr>
          </a:lstStyle>
          <a:p>
            <a:pPr>
              <a:defRPr/>
            </a:pPr>
            <a:endParaRPr lang="en-GB"/>
          </a:p>
        </p:txBody>
      </p:sp>
      <p:sp>
        <p:nvSpPr>
          <p:cNvPr id="101381" name="Rectangle 5"/>
          <p:cNvSpPr>
            <a:spLocks noGrp="1" noChangeArrowheads="1"/>
          </p:cNvSpPr>
          <p:nvPr>
            <p:ph type="ftr" sz="quarter" idx="3"/>
          </p:nvPr>
        </p:nvSpPr>
        <p:spPr bwMode="auto">
          <a:xfrm>
            <a:off x="2590800" y="6248400"/>
            <a:ext cx="3962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i="1" dirty="0" smtClean="0">
                <a:solidFill>
                  <a:srgbClr val="339966"/>
                </a:solidFill>
                <a:latin typeface="Book Antiqua" pitchFamily="18" charset="0"/>
                <a:cs typeface="Times New Roman" pitchFamily="18" charset="0"/>
              </a:defRPr>
            </a:lvl1pPr>
          </a:lstStyle>
          <a:p>
            <a:pPr>
              <a:defRPr/>
            </a:pPr>
            <a:r>
              <a:rPr lang="en-GB"/>
              <a:t>Regional and Local Economics (RELOCE) Lecture slides – Lecture 3a  </a:t>
            </a:r>
            <a:endParaRPr lang="en-GB"/>
          </a:p>
        </p:txBody>
      </p:sp>
      <p:sp>
        <p:nvSpPr>
          <p:cNvPr id="10138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11D14312-2B35-429B-BACC-0D664C4A80FA}" type="slidenum">
              <a:rPr lang="en-GB"/>
              <a:pPr>
                <a:defRPr/>
              </a:pPr>
              <a:t>‹#›</a:t>
            </a:fld>
            <a:endParaRPr lang="en-GB"/>
          </a:p>
        </p:txBody>
      </p:sp>
      <p:pic>
        <p:nvPicPr>
          <p:cNvPr id="1031" name="Picture 7" descr="C:\WINDOWS\DESKTOP\powerpoint logos\portilogo_big_purple_white_100.gif"/>
          <p:cNvPicPr>
            <a:picLocks noChangeAspect="1" noChangeArrowheads="1"/>
          </p:cNvPicPr>
          <p:nvPr/>
        </p:nvPicPr>
        <p:blipFill>
          <a:blip r:embed="rId13"/>
          <a:srcRect/>
          <a:stretch>
            <a:fillRect/>
          </a:stretch>
        </p:blipFill>
        <p:spPr bwMode="auto">
          <a:xfrm>
            <a:off x="7315200" y="304800"/>
            <a:ext cx="1219200" cy="889000"/>
          </a:xfrm>
          <a:prstGeom prst="rect">
            <a:avLst/>
          </a:prstGeom>
          <a:noFill/>
          <a:ln w="9525">
            <a:noFill/>
            <a:miter lim="800000"/>
            <a:headEnd/>
            <a:tailEnd/>
          </a:ln>
        </p:spPr>
      </p:pic>
      <p:sp>
        <p:nvSpPr>
          <p:cNvPr id="101386" name="Text Box 10"/>
          <p:cNvSpPr txBox="1">
            <a:spLocks noChangeArrowheads="1"/>
          </p:cNvSpPr>
          <p:nvPr userDrawn="1"/>
        </p:nvSpPr>
        <p:spPr bwMode="auto">
          <a:xfrm>
            <a:off x="1219200" y="533400"/>
            <a:ext cx="5791200" cy="457200"/>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endParaRPr lang="en-US">
              <a:cs typeface="+mn-cs"/>
            </a:endParaRPr>
          </a:p>
        </p:txBody>
      </p:sp>
      <p:sp>
        <p:nvSpPr>
          <p:cNvPr id="101387" name="Text Box 11"/>
          <p:cNvSpPr txBox="1">
            <a:spLocks noChangeArrowheads="1"/>
          </p:cNvSpPr>
          <p:nvPr userDrawn="1"/>
        </p:nvSpPr>
        <p:spPr bwMode="auto">
          <a:xfrm>
            <a:off x="685800" y="304800"/>
            <a:ext cx="6096000" cy="488950"/>
          </a:xfrm>
          <a:prstGeom prst="rect">
            <a:avLst/>
          </a:prstGeom>
          <a:noFill/>
          <a:ln w="12700">
            <a:noFill/>
            <a:miter lim="800000"/>
            <a:headEnd type="none" w="sm" len="sm"/>
            <a:tailEnd type="none" w="sm" len="sm"/>
          </a:ln>
          <a:effectLst/>
        </p:spPr>
        <p:txBody>
          <a:bodyPr lIns="92075" tIns="46038" rIns="92075" bIns="46038">
            <a:spAutoFit/>
          </a:bodyPr>
          <a:lstStyle/>
          <a:p>
            <a:pPr eaLnBrk="0" hangingPunct="0">
              <a:spcBef>
                <a:spcPct val="50000"/>
              </a:spcBef>
              <a:defRPr/>
            </a:pPr>
            <a:r>
              <a:rPr lang="en-GB" sz="2600" b="1" dirty="0">
                <a:solidFill>
                  <a:srgbClr val="660066"/>
                </a:solidFill>
                <a:latin typeface="Arial" charset="0"/>
                <a:cs typeface="+mn-cs"/>
              </a:rPr>
              <a:t>Local &amp; Regional </a:t>
            </a:r>
            <a:r>
              <a:rPr lang="en-GB" sz="2600" b="1" dirty="0">
                <a:solidFill>
                  <a:srgbClr val="660066"/>
                </a:solidFill>
                <a:latin typeface="Arial" charset="0"/>
                <a:cs typeface="+mn-cs"/>
              </a:rPr>
              <a:t>Economics</a:t>
            </a:r>
            <a:endParaRPr lang="en-GB" sz="2600" b="1" dirty="0">
              <a:solidFill>
                <a:srgbClr val="660066"/>
              </a:solidFill>
              <a:latin typeface="Arial" charset="0"/>
              <a:cs typeface="+mn-cs"/>
            </a:endParaRPr>
          </a:p>
        </p:txBody>
      </p:sp>
      <p:sp>
        <p:nvSpPr>
          <p:cNvPr id="101388" name="Line 12"/>
          <p:cNvSpPr>
            <a:spLocks noChangeShapeType="1"/>
          </p:cNvSpPr>
          <p:nvPr userDrawn="1"/>
        </p:nvSpPr>
        <p:spPr bwMode="auto">
          <a:xfrm>
            <a:off x="914400" y="762000"/>
            <a:ext cx="5791200" cy="0"/>
          </a:xfrm>
          <a:prstGeom prst="line">
            <a:avLst/>
          </a:prstGeom>
          <a:noFill/>
          <a:ln w="76200" cmpd="tri">
            <a:solidFill>
              <a:srgbClr val="660066"/>
            </a:solidFill>
            <a:round/>
            <a:headEnd type="none" w="sm" len="sm"/>
            <a:tailEnd type="none" w="sm" len="sm"/>
          </a:ln>
          <a:effectLst/>
        </p:spPr>
        <p:txBody>
          <a:bodyPr wrap="none" lIns="92075" tIns="46038" rIns="92075" bIns="46038"/>
          <a:lstStyle/>
          <a:p>
            <a:pPr eaLnBrk="0" hangingPunct="0">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hdr="0" dt="0"/>
  <p:txStyles>
    <p:titleStyle>
      <a:lvl1pPr algn="l" rtl="0" eaLnBrk="0" fontAlgn="base" hangingPunct="0">
        <a:spcBef>
          <a:spcPct val="0"/>
        </a:spcBef>
        <a:spcAft>
          <a:spcPct val="0"/>
        </a:spcAft>
        <a:defRPr sz="3600" b="1">
          <a:solidFill>
            <a:srgbClr val="630063"/>
          </a:solidFill>
          <a:latin typeface="+mj-lt"/>
          <a:ea typeface="+mj-ea"/>
          <a:cs typeface="+mj-cs"/>
        </a:defRPr>
      </a:lvl1pPr>
      <a:lvl2pPr algn="l" rtl="0" eaLnBrk="0" fontAlgn="base" hangingPunct="0">
        <a:spcBef>
          <a:spcPct val="0"/>
        </a:spcBef>
        <a:spcAft>
          <a:spcPct val="0"/>
        </a:spcAft>
        <a:defRPr sz="3600" b="1">
          <a:solidFill>
            <a:srgbClr val="630063"/>
          </a:solidFill>
          <a:latin typeface="Arial" charset="0"/>
        </a:defRPr>
      </a:lvl2pPr>
      <a:lvl3pPr algn="l" rtl="0" eaLnBrk="0" fontAlgn="base" hangingPunct="0">
        <a:spcBef>
          <a:spcPct val="0"/>
        </a:spcBef>
        <a:spcAft>
          <a:spcPct val="0"/>
        </a:spcAft>
        <a:defRPr sz="3600" b="1">
          <a:solidFill>
            <a:srgbClr val="630063"/>
          </a:solidFill>
          <a:latin typeface="Arial" charset="0"/>
        </a:defRPr>
      </a:lvl3pPr>
      <a:lvl4pPr algn="l" rtl="0" eaLnBrk="0" fontAlgn="base" hangingPunct="0">
        <a:spcBef>
          <a:spcPct val="0"/>
        </a:spcBef>
        <a:spcAft>
          <a:spcPct val="0"/>
        </a:spcAft>
        <a:defRPr sz="3600" b="1">
          <a:solidFill>
            <a:srgbClr val="630063"/>
          </a:solidFill>
          <a:latin typeface="Arial" charset="0"/>
        </a:defRPr>
      </a:lvl4pPr>
      <a:lvl5pPr algn="l" rtl="0" eaLnBrk="0" fontAlgn="base" hangingPunct="0">
        <a:spcBef>
          <a:spcPct val="0"/>
        </a:spcBef>
        <a:spcAft>
          <a:spcPct val="0"/>
        </a:spcAft>
        <a:defRPr sz="3600" b="1">
          <a:solidFill>
            <a:srgbClr val="630063"/>
          </a:solidFill>
          <a:latin typeface="Arial" charset="0"/>
        </a:defRPr>
      </a:lvl5pPr>
      <a:lvl6pPr marL="457200" algn="l" rtl="0" eaLnBrk="0" fontAlgn="base" hangingPunct="0">
        <a:spcBef>
          <a:spcPct val="0"/>
        </a:spcBef>
        <a:spcAft>
          <a:spcPct val="0"/>
        </a:spcAft>
        <a:defRPr sz="3600" b="1">
          <a:solidFill>
            <a:srgbClr val="630063"/>
          </a:solidFill>
          <a:latin typeface="Arial" charset="0"/>
        </a:defRPr>
      </a:lvl6pPr>
      <a:lvl7pPr marL="914400" algn="l" rtl="0" eaLnBrk="0" fontAlgn="base" hangingPunct="0">
        <a:spcBef>
          <a:spcPct val="0"/>
        </a:spcBef>
        <a:spcAft>
          <a:spcPct val="0"/>
        </a:spcAft>
        <a:defRPr sz="3600" b="1">
          <a:solidFill>
            <a:srgbClr val="630063"/>
          </a:solidFill>
          <a:latin typeface="Arial" charset="0"/>
        </a:defRPr>
      </a:lvl7pPr>
      <a:lvl8pPr marL="1371600" algn="l" rtl="0" eaLnBrk="0" fontAlgn="base" hangingPunct="0">
        <a:spcBef>
          <a:spcPct val="0"/>
        </a:spcBef>
        <a:spcAft>
          <a:spcPct val="0"/>
        </a:spcAft>
        <a:defRPr sz="3600" b="1">
          <a:solidFill>
            <a:srgbClr val="630063"/>
          </a:solidFill>
          <a:latin typeface="Arial" charset="0"/>
        </a:defRPr>
      </a:lvl8pPr>
      <a:lvl9pPr marL="1828800" algn="l" rtl="0" eaLnBrk="0" fontAlgn="base" hangingPunct="0">
        <a:spcBef>
          <a:spcPct val="0"/>
        </a:spcBef>
        <a:spcAft>
          <a:spcPct val="0"/>
        </a:spcAft>
        <a:defRPr sz="3600" b="1">
          <a:solidFill>
            <a:srgbClr val="63006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n"/>
        <a:defRPr sz="3200">
          <a:solidFill>
            <a:srgbClr val="630063"/>
          </a:solidFill>
          <a:latin typeface="+mn-lt"/>
          <a:ea typeface="+mn-ea"/>
          <a:cs typeface="+mn-cs"/>
        </a:defRPr>
      </a:lvl1pPr>
      <a:lvl2pPr marL="742950" indent="-285750" algn="l" rtl="0" eaLnBrk="0" fontAlgn="base" hangingPunct="0">
        <a:spcBef>
          <a:spcPct val="20000"/>
        </a:spcBef>
        <a:spcAft>
          <a:spcPct val="0"/>
        </a:spcAft>
        <a:buSzPct val="90000"/>
        <a:buFont typeface="Wingdings" pitchFamily="2" charset="2"/>
        <a:buChar char="n"/>
        <a:defRPr sz="2800">
          <a:solidFill>
            <a:srgbClr val="630063"/>
          </a:solidFill>
          <a:latin typeface="+mn-lt"/>
        </a:defRPr>
      </a:lvl2pPr>
      <a:lvl3pPr marL="1143000" indent="-228600" algn="l" rtl="0" eaLnBrk="0" fontAlgn="base" hangingPunct="0">
        <a:spcBef>
          <a:spcPct val="20000"/>
        </a:spcBef>
        <a:spcAft>
          <a:spcPct val="0"/>
        </a:spcAft>
        <a:buSzPct val="80000"/>
        <a:buFont typeface="Wingdings" pitchFamily="2" charset="2"/>
        <a:buChar char="n"/>
        <a:defRPr sz="2400">
          <a:solidFill>
            <a:srgbClr val="630063"/>
          </a:solidFill>
          <a:latin typeface="+mn-lt"/>
        </a:defRPr>
      </a:lvl3pPr>
      <a:lvl4pPr marL="1600200" indent="-228600" algn="l" rtl="0" eaLnBrk="0" fontAlgn="base" hangingPunct="0">
        <a:spcBef>
          <a:spcPct val="20000"/>
        </a:spcBef>
        <a:spcAft>
          <a:spcPct val="0"/>
        </a:spcAft>
        <a:buSzPct val="70000"/>
        <a:buFont typeface="Wingdings" pitchFamily="2" charset="2"/>
        <a:buChar char="n"/>
        <a:defRPr sz="2000">
          <a:solidFill>
            <a:srgbClr val="630063"/>
          </a:solidFill>
          <a:latin typeface="+mn-lt"/>
        </a:defRPr>
      </a:lvl4pPr>
      <a:lvl5pPr marL="20574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5pPr>
      <a:lvl6pPr marL="25146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6pPr>
      <a:lvl7pPr marL="29718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7pPr>
      <a:lvl8pPr marL="34290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8pPr>
      <a:lvl9pPr marL="3886200" indent="-228600" algn="l" rtl="0" eaLnBrk="0" fontAlgn="base" hangingPunct="0">
        <a:spcBef>
          <a:spcPct val="20000"/>
        </a:spcBef>
        <a:spcAft>
          <a:spcPct val="0"/>
        </a:spcAft>
        <a:buSzPct val="60000"/>
        <a:buFont typeface="Wingdings" pitchFamily="2" charset="2"/>
        <a:buChar char="n"/>
        <a:defRPr sz="2000">
          <a:solidFill>
            <a:srgbClr val="63006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7" name="Slide Number Placeholder 5"/>
          <p:cNvSpPr>
            <a:spLocks noGrp="1"/>
          </p:cNvSpPr>
          <p:nvPr>
            <p:ph type="sldNum" sz="quarter" idx="12"/>
          </p:nvPr>
        </p:nvSpPr>
        <p:spPr/>
        <p:txBody>
          <a:bodyPr/>
          <a:lstStyle/>
          <a:p>
            <a:pPr>
              <a:defRPr/>
            </a:pPr>
            <a:fld id="{F6303EA5-F5F1-4EF2-9EA6-8D00F0536B77}" type="slidenum">
              <a:rPr lang="en-GB"/>
              <a:pPr>
                <a:defRPr/>
              </a:pPr>
              <a:t>1</a:t>
            </a:fld>
            <a:endParaRPr lang="en-GB">
              <a:latin typeface="Times New Roman" pitchFamily="18" charset="0"/>
            </a:endParaRPr>
          </a:p>
        </p:txBody>
      </p:sp>
      <p:sp>
        <p:nvSpPr>
          <p:cNvPr id="15363" name="Rectangle 2050"/>
          <p:cNvSpPr>
            <a:spLocks noGrp="1" noChangeArrowheads="1"/>
          </p:cNvSpPr>
          <p:nvPr>
            <p:ph type="title"/>
          </p:nvPr>
        </p:nvSpPr>
        <p:spPr>
          <a:xfrm>
            <a:off x="762000" y="1143000"/>
            <a:ext cx="7772400" cy="1143000"/>
          </a:xfrm>
        </p:spPr>
        <p:txBody>
          <a:bodyPr/>
          <a:lstStyle/>
          <a:p>
            <a:r>
              <a:rPr lang="en-GB" smtClean="0">
                <a:solidFill>
                  <a:srgbClr val="002060"/>
                </a:solidFill>
              </a:rPr>
              <a:t>Regional growth the </a:t>
            </a:r>
            <a:br>
              <a:rPr lang="en-GB" smtClean="0">
                <a:solidFill>
                  <a:srgbClr val="002060"/>
                </a:solidFill>
              </a:rPr>
            </a:br>
            <a:r>
              <a:rPr lang="en-GB" smtClean="0">
                <a:solidFill>
                  <a:srgbClr val="002060"/>
                </a:solidFill>
              </a:rPr>
              <a:t>Neoclassical perspective</a:t>
            </a:r>
          </a:p>
        </p:txBody>
      </p:sp>
      <p:pic>
        <p:nvPicPr>
          <p:cNvPr id="15364" name="Picture 2054" descr="C:\Documents and Settings\Staff PC\Application Data\Microsoft\Media Catalog\Downloaded Clips\cl5e\j0236390.gif"/>
          <p:cNvPicPr>
            <a:picLocks noChangeAspect="1" noChangeArrowheads="1" noCrop="1"/>
          </p:cNvPicPr>
          <p:nvPr/>
        </p:nvPicPr>
        <p:blipFill>
          <a:blip r:embed="rId3"/>
          <a:srcRect/>
          <a:stretch>
            <a:fillRect/>
          </a:stretch>
        </p:blipFill>
        <p:spPr bwMode="auto">
          <a:xfrm>
            <a:off x="7162800" y="1371600"/>
            <a:ext cx="568325" cy="1279525"/>
          </a:xfrm>
          <a:prstGeom prst="rect">
            <a:avLst/>
          </a:prstGeom>
          <a:noFill/>
          <a:ln w="9525">
            <a:noFill/>
            <a:miter lim="800000"/>
            <a:headEnd/>
            <a:tailEnd/>
          </a:ln>
        </p:spPr>
      </p:pic>
      <p:pic>
        <p:nvPicPr>
          <p:cNvPr id="15365" name="Picture 2055" descr="C:\Documents and Settings\Staff PC\Application Data\Microsoft\Media Catalog\Downloaded Clips\cla0\j0400472.jpg"/>
          <p:cNvPicPr>
            <a:picLocks noChangeAspect="1" noChangeArrowheads="1"/>
          </p:cNvPicPr>
          <p:nvPr/>
        </p:nvPicPr>
        <p:blipFill>
          <a:blip r:embed="rId4"/>
          <a:srcRect/>
          <a:stretch>
            <a:fillRect/>
          </a:stretch>
        </p:blipFill>
        <p:spPr bwMode="auto">
          <a:xfrm>
            <a:off x="762000" y="2362200"/>
            <a:ext cx="5715000" cy="37195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9"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39" name="Slide Number Placeholder 5"/>
          <p:cNvSpPr>
            <a:spLocks noGrp="1"/>
          </p:cNvSpPr>
          <p:nvPr>
            <p:ph type="sldNum" sz="quarter" idx="12"/>
          </p:nvPr>
        </p:nvSpPr>
        <p:spPr/>
        <p:txBody>
          <a:bodyPr/>
          <a:lstStyle/>
          <a:p>
            <a:pPr>
              <a:defRPr/>
            </a:pPr>
            <a:fld id="{9262F130-1740-4B09-9132-B99A9CEA17D2}" type="slidenum">
              <a:rPr lang="en-GB"/>
              <a:pPr>
                <a:defRPr/>
              </a:pPr>
              <a:t>10</a:t>
            </a:fld>
            <a:endParaRPr lang="en-GB">
              <a:latin typeface="Times New Roman" pitchFamily="18" charset="0"/>
            </a:endParaRPr>
          </a:p>
        </p:txBody>
      </p:sp>
      <p:sp>
        <p:nvSpPr>
          <p:cNvPr id="82947" name="Rectangle 3"/>
          <p:cNvSpPr>
            <a:spLocks noGrp="1" noChangeArrowheads="1"/>
          </p:cNvSpPr>
          <p:nvPr>
            <p:ph type="body" idx="1"/>
          </p:nvPr>
        </p:nvSpPr>
        <p:spPr>
          <a:xfrm>
            <a:off x="381000" y="1066800"/>
            <a:ext cx="7391400" cy="533400"/>
          </a:xfrm>
        </p:spPr>
        <p:txBody>
          <a:bodyPr/>
          <a:lstStyle/>
          <a:p>
            <a:pPr algn="ctr">
              <a:buFont typeface="Wingdings" pitchFamily="2" charset="2"/>
              <a:buNone/>
            </a:pPr>
            <a:r>
              <a:rPr lang="en-GB" sz="2800" b="1" smtClean="0">
                <a:solidFill>
                  <a:srgbClr val="002060"/>
                </a:solidFill>
              </a:rPr>
              <a:t>Sources of growth and factor migration</a:t>
            </a:r>
          </a:p>
        </p:txBody>
      </p:sp>
      <p:grpSp>
        <p:nvGrpSpPr>
          <p:cNvPr id="82977" name="Group 33"/>
          <p:cNvGrpSpPr>
            <a:grpSpLocks/>
          </p:cNvGrpSpPr>
          <p:nvPr/>
        </p:nvGrpSpPr>
        <p:grpSpPr bwMode="auto">
          <a:xfrm>
            <a:off x="838200" y="1828800"/>
            <a:ext cx="6477000" cy="1393825"/>
            <a:chOff x="528" y="1152"/>
            <a:chExt cx="4080" cy="878"/>
          </a:xfrm>
        </p:grpSpPr>
        <p:sp>
          <p:nvSpPr>
            <p:cNvPr id="32799" name="Text Box 4"/>
            <p:cNvSpPr txBox="1">
              <a:spLocks noChangeArrowheads="1"/>
            </p:cNvSpPr>
            <p:nvPr/>
          </p:nvSpPr>
          <p:spPr bwMode="auto">
            <a:xfrm>
              <a:off x="2160" y="1152"/>
              <a:ext cx="912" cy="350"/>
            </a:xfrm>
            <a:prstGeom prst="rect">
              <a:avLst/>
            </a:prstGeom>
            <a:solidFill>
              <a:srgbClr val="CCFFFF"/>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Region’s output growth</a:t>
              </a:r>
            </a:p>
          </p:txBody>
        </p:sp>
        <p:sp>
          <p:nvSpPr>
            <p:cNvPr id="32800" name="Text Box 5"/>
            <p:cNvSpPr txBox="1">
              <a:spLocks noChangeArrowheads="1"/>
            </p:cNvSpPr>
            <p:nvPr/>
          </p:nvSpPr>
          <p:spPr bwMode="auto">
            <a:xfrm>
              <a:off x="2160" y="1680"/>
              <a:ext cx="912" cy="350"/>
            </a:xfrm>
            <a:prstGeom prst="rect">
              <a:avLst/>
            </a:prstGeom>
            <a:solidFill>
              <a:srgbClr val="FF0000">
                <a:alpha val="50195"/>
              </a:srgbClr>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Growth in labour force</a:t>
              </a:r>
            </a:p>
          </p:txBody>
        </p:sp>
        <p:sp>
          <p:nvSpPr>
            <p:cNvPr id="32801" name="Text Box 6"/>
            <p:cNvSpPr txBox="1">
              <a:spLocks noChangeArrowheads="1"/>
            </p:cNvSpPr>
            <p:nvPr/>
          </p:nvSpPr>
          <p:spPr bwMode="auto">
            <a:xfrm>
              <a:off x="528" y="1680"/>
              <a:ext cx="912" cy="350"/>
            </a:xfrm>
            <a:prstGeom prst="rect">
              <a:avLst/>
            </a:prstGeom>
            <a:solidFill>
              <a:srgbClr val="FFCC99"/>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Growth in capital stock</a:t>
              </a:r>
            </a:p>
          </p:txBody>
        </p:sp>
        <p:sp>
          <p:nvSpPr>
            <p:cNvPr id="32802" name="Text Box 7"/>
            <p:cNvSpPr txBox="1">
              <a:spLocks noChangeArrowheads="1"/>
            </p:cNvSpPr>
            <p:nvPr/>
          </p:nvSpPr>
          <p:spPr bwMode="auto">
            <a:xfrm>
              <a:off x="3696" y="1680"/>
              <a:ext cx="912" cy="350"/>
            </a:xfrm>
            <a:prstGeom prst="rect">
              <a:avLst/>
            </a:prstGeom>
            <a:solidFill>
              <a:srgbClr val="CCFFCC"/>
            </a:solidFill>
            <a:ln w="381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400" b="1">
                  <a:latin typeface="Arial" charset="0"/>
                </a:rPr>
                <a:t>Technical progress</a:t>
              </a:r>
            </a:p>
          </p:txBody>
        </p:sp>
        <p:cxnSp>
          <p:nvCxnSpPr>
            <p:cNvPr id="32803" name="AutoShape 18"/>
            <p:cNvCxnSpPr>
              <a:cxnSpLocks noChangeShapeType="1"/>
              <a:stCxn id="32801" idx="0"/>
              <a:endCxn id="32799" idx="1"/>
            </p:cNvCxnSpPr>
            <p:nvPr/>
          </p:nvCxnSpPr>
          <p:spPr bwMode="auto">
            <a:xfrm rot="-5400000">
              <a:off x="1395" y="916"/>
              <a:ext cx="341" cy="1164"/>
            </a:xfrm>
            <a:prstGeom prst="bentConnector2">
              <a:avLst/>
            </a:prstGeom>
            <a:noFill/>
            <a:ln w="38100">
              <a:solidFill>
                <a:schemeClr val="tx1"/>
              </a:solidFill>
              <a:miter lim="800000"/>
              <a:headEnd type="none" w="sm" len="sm"/>
              <a:tailEnd type="triangle" w="lg" len="med"/>
            </a:ln>
          </p:spPr>
        </p:cxnSp>
        <p:cxnSp>
          <p:nvCxnSpPr>
            <p:cNvPr id="32804" name="AutoShape 19"/>
            <p:cNvCxnSpPr>
              <a:cxnSpLocks noChangeShapeType="1"/>
              <a:stCxn id="32800" idx="0"/>
              <a:endCxn id="32799" idx="2"/>
            </p:cNvCxnSpPr>
            <p:nvPr/>
          </p:nvCxnSpPr>
          <p:spPr bwMode="auto">
            <a:xfrm rot="-5400000">
              <a:off x="2539" y="1591"/>
              <a:ext cx="154" cy="0"/>
            </a:xfrm>
            <a:prstGeom prst="straightConnector1">
              <a:avLst/>
            </a:prstGeom>
            <a:noFill/>
            <a:ln w="38100">
              <a:solidFill>
                <a:schemeClr val="tx1"/>
              </a:solidFill>
              <a:round/>
              <a:headEnd type="none" w="sm" len="sm"/>
              <a:tailEnd type="triangle" w="lg" len="med"/>
            </a:ln>
          </p:spPr>
        </p:cxnSp>
        <p:cxnSp>
          <p:nvCxnSpPr>
            <p:cNvPr id="32805" name="AutoShape 20"/>
            <p:cNvCxnSpPr>
              <a:cxnSpLocks noChangeShapeType="1"/>
              <a:stCxn id="32802" idx="0"/>
              <a:endCxn id="32799" idx="3"/>
            </p:cNvCxnSpPr>
            <p:nvPr/>
          </p:nvCxnSpPr>
          <p:spPr bwMode="auto">
            <a:xfrm rot="5400000" flipH="1">
              <a:off x="3447" y="964"/>
              <a:ext cx="341" cy="1068"/>
            </a:xfrm>
            <a:prstGeom prst="bentConnector2">
              <a:avLst/>
            </a:prstGeom>
            <a:noFill/>
            <a:ln w="38100">
              <a:solidFill>
                <a:schemeClr val="tx1"/>
              </a:solidFill>
              <a:miter lim="800000"/>
              <a:headEnd type="none" w="sm" len="sm"/>
              <a:tailEnd type="triangle" w="lg" len="med"/>
            </a:ln>
          </p:spPr>
        </p:cxnSp>
      </p:grpSp>
      <p:grpSp>
        <p:nvGrpSpPr>
          <p:cNvPr id="82978" name="Group 34"/>
          <p:cNvGrpSpPr>
            <a:grpSpLocks/>
          </p:cNvGrpSpPr>
          <p:nvPr/>
        </p:nvGrpSpPr>
        <p:grpSpPr bwMode="auto">
          <a:xfrm>
            <a:off x="228600" y="3241675"/>
            <a:ext cx="1333500" cy="2135188"/>
            <a:chOff x="144" y="2042"/>
            <a:chExt cx="840" cy="1345"/>
          </a:xfrm>
        </p:grpSpPr>
        <p:sp>
          <p:nvSpPr>
            <p:cNvPr id="32795" name="Text Box 8"/>
            <p:cNvSpPr txBox="1">
              <a:spLocks noChangeArrowheads="1"/>
            </p:cNvSpPr>
            <p:nvPr/>
          </p:nvSpPr>
          <p:spPr bwMode="auto">
            <a:xfrm>
              <a:off x="144" y="2256"/>
              <a:ext cx="672" cy="41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Investment by region’s residents</a:t>
              </a:r>
            </a:p>
          </p:txBody>
        </p:sp>
        <p:sp>
          <p:nvSpPr>
            <p:cNvPr id="32796" name="Text Box 10"/>
            <p:cNvSpPr txBox="1">
              <a:spLocks noChangeArrowheads="1"/>
            </p:cNvSpPr>
            <p:nvPr/>
          </p:nvSpPr>
          <p:spPr bwMode="auto">
            <a:xfrm>
              <a:off x="144" y="2976"/>
              <a:ext cx="672" cy="41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Regional savings rate</a:t>
              </a:r>
            </a:p>
          </p:txBody>
        </p:sp>
        <p:cxnSp>
          <p:nvCxnSpPr>
            <p:cNvPr id="32797" name="AutoShape 22"/>
            <p:cNvCxnSpPr>
              <a:cxnSpLocks noChangeShapeType="1"/>
              <a:stCxn id="32795" idx="0"/>
              <a:endCxn id="32801" idx="2"/>
            </p:cNvCxnSpPr>
            <p:nvPr/>
          </p:nvCxnSpPr>
          <p:spPr bwMode="auto">
            <a:xfrm rot="-5400000">
              <a:off x="625" y="1897"/>
              <a:ext cx="214" cy="504"/>
            </a:xfrm>
            <a:prstGeom prst="bentConnector3">
              <a:avLst>
                <a:gd name="adj1" fmla="val 52806"/>
              </a:avLst>
            </a:prstGeom>
            <a:noFill/>
            <a:ln w="38100">
              <a:solidFill>
                <a:schemeClr val="tx1"/>
              </a:solidFill>
              <a:miter lim="800000"/>
              <a:headEnd type="none" w="sm" len="sm"/>
              <a:tailEnd type="triangle" w="lg" len="med"/>
            </a:ln>
          </p:spPr>
        </p:cxnSp>
        <p:cxnSp>
          <p:nvCxnSpPr>
            <p:cNvPr id="32798" name="AutoShape 24"/>
            <p:cNvCxnSpPr>
              <a:cxnSpLocks noChangeShapeType="1"/>
              <a:stCxn id="32796" idx="0"/>
              <a:endCxn id="32795" idx="2"/>
            </p:cNvCxnSpPr>
            <p:nvPr/>
          </p:nvCxnSpPr>
          <p:spPr bwMode="auto">
            <a:xfrm flipV="1">
              <a:off x="480" y="2667"/>
              <a:ext cx="0" cy="309"/>
            </a:xfrm>
            <a:prstGeom prst="straightConnector1">
              <a:avLst/>
            </a:prstGeom>
            <a:noFill/>
            <a:ln w="38100">
              <a:solidFill>
                <a:schemeClr val="tx1"/>
              </a:solidFill>
              <a:round/>
              <a:headEnd type="none" w="sm" len="sm"/>
              <a:tailEnd type="triangle" w="lg" len="med"/>
            </a:ln>
          </p:spPr>
        </p:cxnSp>
      </p:grpSp>
      <p:grpSp>
        <p:nvGrpSpPr>
          <p:cNvPr id="82979" name="Group 35"/>
          <p:cNvGrpSpPr>
            <a:grpSpLocks/>
          </p:cNvGrpSpPr>
          <p:nvPr/>
        </p:nvGrpSpPr>
        <p:grpSpPr bwMode="auto">
          <a:xfrm>
            <a:off x="1562100" y="3241675"/>
            <a:ext cx="1104900" cy="2865438"/>
            <a:chOff x="984" y="2042"/>
            <a:chExt cx="696" cy="1805"/>
          </a:xfrm>
        </p:grpSpPr>
        <p:sp>
          <p:nvSpPr>
            <p:cNvPr id="32791" name="Text Box 9"/>
            <p:cNvSpPr txBox="1">
              <a:spLocks noChangeArrowheads="1"/>
            </p:cNvSpPr>
            <p:nvPr/>
          </p:nvSpPr>
          <p:spPr bwMode="auto">
            <a:xfrm>
              <a:off x="1008" y="2256"/>
              <a:ext cx="672" cy="41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Net flow of capital into the region</a:t>
              </a:r>
            </a:p>
          </p:txBody>
        </p:sp>
        <p:sp>
          <p:nvSpPr>
            <p:cNvPr id="32792" name="Text Box 11"/>
            <p:cNvSpPr txBox="1">
              <a:spLocks noChangeArrowheads="1"/>
            </p:cNvSpPr>
            <p:nvPr/>
          </p:nvSpPr>
          <p:spPr bwMode="auto">
            <a:xfrm>
              <a:off x="1008" y="2976"/>
              <a:ext cx="672" cy="87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Rate of return relative to the rate of return in other regions</a:t>
              </a:r>
            </a:p>
          </p:txBody>
        </p:sp>
        <p:cxnSp>
          <p:nvCxnSpPr>
            <p:cNvPr id="32793" name="AutoShape 23"/>
            <p:cNvCxnSpPr>
              <a:cxnSpLocks noChangeShapeType="1"/>
              <a:stCxn id="32791" idx="0"/>
              <a:endCxn id="32801" idx="2"/>
            </p:cNvCxnSpPr>
            <p:nvPr/>
          </p:nvCxnSpPr>
          <p:spPr bwMode="auto">
            <a:xfrm rot="5400000" flipH="1">
              <a:off x="1057" y="1969"/>
              <a:ext cx="214" cy="360"/>
            </a:xfrm>
            <a:prstGeom prst="bentConnector3">
              <a:avLst>
                <a:gd name="adj1" fmla="val 52806"/>
              </a:avLst>
            </a:prstGeom>
            <a:noFill/>
            <a:ln w="38100">
              <a:solidFill>
                <a:schemeClr val="tx1"/>
              </a:solidFill>
              <a:miter lim="800000"/>
              <a:headEnd type="none" w="sm" len="sm"/>
              <a:tailEnd type="triangle" w="lg" len="med"/>
            </a:ln>
          </p:spPr>
        </p:cxnSp>
        <p:cxnSp>
          <p:nvCxnSpPr>
            <p:cNvPr id="32794" name="AutoShape 25"/>
            <p:cNvCxnSpPr>
              <a:cxnSpLocks noChangeShapeType="1"/>
              <a:stCxn id="32792" idx="0"/>
              <a:endCxn id="32791" idx="2"/>
            </p:cNvCxnSpPr>
            <p:nvPr/>
          </p:nvCxnSpPr>
          <p:spPr bwMode="auto">
            <a:xfrm flipV="1">
              <a:off x="1344" y="2667"/>
              <a:ext cx="0" cy="309"/>
            </a:xfrm>
            <a:prstGeom prst="straightConnector1">
              <a:avLst/>
            </a:prstGeom>
            <a:noFill/>
            <a:ln w="38100">
              <a:solidFill>
                <a:schemeClr val="tx1"/>
              </a:solidFill>
              <a:round/>
              <a:headEnd type="none" w="sm" len="sm"/>
              <a:tailEnd type="triangle" w="lg" len="med"/>
            </a:ln>
          </p:spPr>
        </p:cxnSp>
      </p:grpSp>
      <p:grpSp>
        <p:nvGrpSpPr>
          <p:cNvPr id="82980" name="Group 36"/>
          <p:cNvGrpSpPr>
            <a:grpSpLocks/>
          </p:cNvGrpSpPr>
          <p:nvPr/>
        </p:nvGrpSpPr>
        <p:grpSpPr bwMode="auto">
          <a:xfrm>
            <a:off x="3048000" y="3241675"/>
            <a:ext cx="1104900" cy="2454275"/>
            <a:chOff x="1920" y="2042"/>
            <a:chExt cx="696" cy="1546"/>
          </a:xfrm>
        </p:grpSpPr>
        <p:sp>
          <p:nvSpPr>
            <p:cNvPr id="32787" name="Text Box 12"/>
            <p:cNvSpPr txBox="1">
              <a:spLocks noChangeArrowheads="1"/>
            </p:cNvSpPr>
            <p:nvPr/>
          </p:nvSpPr>
          <p:spPr bwMode="auto">
            <a:xfrm>
              <a:off x="1920" y="2256"/>
              <a:ext cx="672" cy="41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Net in-migration of workers</a:t>
              </a:r>
            </a:p>
          </p:txBody>
        </p:sp>
        <p:sp>
          <p:nvSpPr>
            <p:cNvPr id="32788" name="Text Box 14"/>
            <p:cNvSpPr txBox="1">
              <a:spLocks noChangeArrowheads="1"/>
            </p:cNvSpPr>
            <p:nvPr/>
          </p:nvSpPr>
          <p:spPr bwMode="auto">
            <a:xfrm>
              <a:off x="1920" y="2832"/>
              <a:ext cx="672" cy="756"/>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Regional wage relative to wage rate in other regions</a:t>
              </a:r>
            </a:p>
          </p:txBody>
        </p:sp>
        <p:cxnSp>
          <p:nvCxnSpPr>
            <p:cNvPr id="32789" name="AutoShape 26"/>
            <p:cNvCxnSpPr>
              <a:cxnSpLocks noChangeShapeType="1"/>
              <a:stCxn id="32787" idx="0"/>
              <a:endCxn id="32800" idx="2"/>
            </p:cNvCxnSpPr>
            <p:nvPr/>
          </p:nvCxnSpPr>
          <p:spPr bwMode="auto">
            <a:xfrm rot="-5400000">
              <a:off x="2329" y="1969"/>
              <a:ext cx="214" cy="360"/>
            </a:xfrm>
            <a:prstGeom prst="bentConnector3">
              <a:avLst>
                <a:gd name="adj1" fmla="val 52806"/>
              </a:avLst>
            </a:prstGeom>
            <a:noFill/>
            <a:ln w="38100">
              <a:solidFill>
                <a:schemeClr val="tx1"/>
              </a:solidFill>
              <a:miter lim="800000"/>
              <a:headEnd type="none" w="sm" len="sm"/>
              <a:tailEnd type="triangle" w="lg" len="med"/>
            </a:ln>
          </p:spPr>
        </p:cxnSp>
        <p:cxnSp>
          <p:nvCxnSpPr>
            <p:cNvPr id="32790" name="AutoShape 28"/>
            <p:cNvCxnSpPr>
              <a:cxnSpLocks noChangeShapeType="1"/>
              <a:stCxn id="32788" idx="0"/>
              <a:endCxn id="32787" idx="2"/>
            </p:cNvCxnSpPr>
            <p:nvPr/>
          </p:nvCxnSpPr>
          <p:spPr bwMode="auto">
            <a:xfrm flipV="1">
              <a:off x="2256" y="2667"/>
              <a:ext cx="0" cy="165"/>
            </a:xfrm>
            <a:prstGeom prst="straightConnector1">
              <a:avLst/>
            </a:prstGeom>
            <a:noFill/>
            <a:ln w="38100">
              <a:solidFill>
                <a:schemeClr val="tx1"/>
              </a:solidFill>
              <a:round/>
              <a:headEnd type="none" w="sm" len="sm"/>
              <a:tailEnd type="triangle" w="lg" len="med"/>
            </a:ln>
          </p:spPr>
        </p:cxnSp>
      </p:grpSp>
      <p:grpSp>
        <p:nvGrpSpPr>
          <p:cNvPr id="82981" name="Group 37"/>
          <p:cNvGrpSpPr>
            <a:grpSpLocks/>
          </p:cNvGrpSpPr>
          <p:nvPr/>
        </p:nvGrpSpPr>
        <p:grpSpPr bwMode="auto">
          <a:xfrm>
            <a:off x="4152900" y="3241675"/>
            <a:ext cx="1181100" cy="1724025"/>
            <a:chOff x="2616" y="2042"/>
            <a:chExt cx="744" cy="1086"/>
          </a:xfrm>
        </p:grpSpPr>
        <p:sp>
          <p:nvSpPr>
            <p:cNvPr id="32783" name="Text Box 13"/>
            <p:cNvSpPr txBox="1">
              <a:spLocks noChangeArrowheads="1"/>
            </p:cNvSpPr>
            <p:nvPr/>
          </p:nvSpPr>
          <p:spPr bwMode="auto">
            <a:xfrm>
              <a:off x="2688" y="2256"/>
              <a:ext cx="672" cy="296"/>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Population growth</a:t>
              </a:r>
            </a:p>
          </p:txBody>
        </p:sp>
        <p:sp>
          <p:nvSpPr>
            <p:cNvPr id="32784" name="Text Box 15"/>
            <p:cNvSpPr txBox="1">
              <a:spLocks noChangeArrowheads="1"/>
            </p:cNvSpPr>
            <p:nvPr/>
          </p:nvSpPr>
          <p:spPr bwMode="auto">
            <a:xfrm>
              <a:off x="2688" y="2832"/>
              <a:ext cx="672" cy="296"/>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Birth and death rate</a:t>
              </a:r>
            </a:p>
          </p:txBody>
        </p:sp>
        <p:cxnSp>
          <p:nvCxnSpPr>
            <p:cNvPr id="32785" name="AutoShape 27"/>
            <p:cNvCxnSpPr>
              <a:cxnSpLocks noChangeShapeType="1"/>
              <a:stCxn id="32783" idx="0"/>
              <a:endCxn id="32800" idx="2"/>
            </p:cNvCxnSpPr>
            <p:nvPr/>
          </p:nvCxnSpPr>
          <p:spPr bwMode="auto">
            <a:xfrm rot="5400000" flipH="1">
              <a:off x="2713" y="1945"/>
              <a:ext cx="214" cy="408"/>
            </a:xfrm>
            <a:prstGeom prst="bentConnector3">
              <a:avLst>
                <a:gd name="adj1" fmla="val 52806"/>
              </a:avLst>
            </a:prstGeom>
            <a:noFill/>
            <a:ln w="38100">
              <a:solidFill>
                <a:schemeClr val="tx1"/>
              </a:solidFill>
              <a:miter lim="800000"/>
              <a:headEnd type="none" w="sm" len="sm"/>
              <a:tailEnd type="triangle" w="lg" len="med"/>
            </a:ln>
          </p:spPr>
        </p:cxnSp>
        <p:cxnSp>
          <p:nvCxnSpPr>
            <p:cNvPr id="32786" name="AutoShape 30"/>
            <p:cNvCxnSpPr>
              <a:cxnSpLocks noChangeShapeType="1"/>
              <a:stCxn id="32784" idx="0"/>
              <a:endCxn id="32783" idx="2"/>
            </p:cNvCxnSpPr>
            <p:nvPr/>
          </p:nvCxnSpPr>
          <p:spPr bwMode="auto">
            <a:xfrm flipV="1">
              <a:off x="3024" y="2552"/>
              <a:ext cx="0" cy="280"/>
            </a:xfrm>
            <a:prstGeom prst="straightConnector1">
              <a:avLst/>
            </a:prstGeom>
            <a:noFill/>
            <a:ln w="38100">
              <a:solidFill>
                <a:schemeClr val="tx1"/>
              </a:solidFill>
              <a:round/>
              <a:headEnd type="none" w="sm" len="sm"/>
              <a:tailEnd type="triangle" w="lg" len="med"/>
            </a:ln>
          </p:spPr>
        </p:cxnSp>
      </p:grpSp>
      <p:grpSp>
        <p:nvGrpSpPr>
          <p:cNvPr id="82982" name="Group 38"/>
          <p:cNvGrpSpPr>
            <a:grpSpLocks/>
          </p:cNvGrpSpPr>
          <p:nvPr/>
        </p:nvGrpSpPr>
        <p:grpSpPr bwMode="auto">
          <a:xfrm>
            <a:off x="5486400" y="3241675"/>
            <a:ext cx="1104900" cy="1357313"/>
            <a:chOff x="3456" y="2042"/>
            <a:chExt cx="696" cy="855"/>
          </a:xfrm>
        </p:grpSpPr>
        <p:sp>
          <p:nvSpPr>
            <p:cNvPr id="32781" name="Text Box 16"/>
            <p:cNvSpPr txBox="1">
              <a:spLocks noChangeArrowheads="1"/>
            </p:cNvSpPr>
            <p:nvPr/>
          </p:nvSpPr>
          <p:spPr bwMode="auto">
            <a:xfrm>
              <a:off x="3456" y="2256"/>
              <a:ext cx="672" cy="64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Inflow of technical knowledge from other regions</a:t>
              </a:r>
            </a:p>
          </p:txBody>
        </p:sp>
        <p:cxnSp>
          <p:nvCxnSpPr>
            <p:cNvPr id="32782" name="AutoShape 31"/>
            <p:cNvCxnSpPr>
              <a:cxnSpLocks noChangeShapeType="1"/>
              <a:stCxn id="32781" idx="0"/>
              <a:endCxn id="32802" idx="2"/>
            </p:cNvCxnSpPr>
            <p:nvPr/>
          </p:nvCxnSpPr>
          <p:spPr bwMode="auto">
            <a:xfrm rot="-5400000">
              <a:off x="3865" y="1969"/>
              <a:ext cx="214" cy="360"/>
            </a:xfrm>
            <a:prstGeom prst="bentConnector3">
              <a:avLst>
                <a:gd name="adj1" fmla="val 52806"/>
              </a:avLst>
            </a:prstGeom>
            <a:noFill/>
            <a:ln w="38100">
              <a:solidFill>
                <a:schemeClr val="tx1"/>
              </a:solidFill>
              <a:miter lim="800000"/>
              <a:headEnd type="none" w="sm" len="sm"/>
              <a:tailEnd type="triangle" w="lg" len="med"/>
            </a:ln>
          </p:spPr>
        </p:cxnSp>
      </p:grpSp>
      <p:grpSp>
        <p:nvGrpSpPr>
          <p:cNvPr id="82983" name="Group 39"/>
          <p:cNvGrpSpPr>
            <a:grpSpLocks/>
          </p:cNvGrpSpPr>
          <p:nvPr/>
        </p:nvGrpSpPr>
        <p:grpSpPr bwMode="auto">
          <a:xfrm>
            <a:off x="6591300" y="3241675"/>
            <a:ext cx="1181100" cy="992188"/>
            <a:chOff x="4152" y="2042"/>
            <a:chExt cx="744" cy="625"/>
          </a:xfrm>
        </p:grpSpPr>
        <p:sp>
          <p:nvSpPr>
            <p:cNvPr id="32779" name="Text Box 17"/>
            <p:cNvSpPr txBox="1">
              <a:spLocks noChangeArrowheads="1"/>
            </p:cNvSpPr>
            <p:nvPr/>
          </p:nvSpPr>
          <p:spPr bwMode="auto">
            <a:xfrm>
              <a:off x="4224" y="2256"/>
              <a:ext cx="672" cy="411"/>
            </a:xfrm>
            <a:prstGeom prst="rect">
              <a:avLst/>
            </a:prstGeom>
            <a:solidFill>
              <a:srgbClr val="FFFFFF"/>
            </a:solidFill>
            <a:ln w="12700">
              <a:solidFill>
                <a:schemeClr val="tx1"/>
              </a:solidFill>
              <a:miter lim="800000"/>
              <a:headEnd type="none" w="sm" len="sm"/>
              <a:tailEnd type="none" w="lg" len="med"/>
            </a:ln>
          </p:spPr>
          <p:txBody>
            <a:bodyPr lIns="92075" tIns="46038" rIns="92075" bIns="46038">
              <a:spAutoFit/>
            </a:bodyPr>
            <a:lstStyle/>
            <a:p>
              <a:pPr algn="ctr">
                <a:spcBef>
                  <a:spcPct val="50000"/>
                </a:spcBef>
              </a:pPr>
              <a:r>
                <a:rPr lang="en-GB" sz="1200" b="1">
                  <a:latin typeface="Arial" charset="0"/>
                </a:rPr>
                <a:t>Investment in R&amp;D and education</a:t>
              </a:r>
            </a:p>
          </p:txBody>
        </p:sp>
        <p:cxnSp>
          <p:nvCxnSpPr>
            <p:cNvPr id="32780" name="AutoShape 32"/>
            <p:cNvCxnSpPr>
              <a:cxnSpLocks noChangeShapeType="1"/>
              <a:stCxn id="32779" idx="0"/>
              <a:endCxn id="32802" idx="2"/>
            </p:cNvCxnSpPr>
            <p:nvPr/>
          </p:nvCxnSpPr>
          <p:spPr bwMode="auto">
            <a:xfrm rot="5400000" flipH="1">
              <a:off x="4249" y="1945"/>
              <a:ext cx="214" cy="408"/>
            </a:xfrm>
            <a:prstGeom prst="bentConnector3">
              <a:avLst>
                <a:gd name="adj1" fmla="val 52806"/>
              </a:avLst>
            </a:prstGeom>
            <a:noFill/>
            <a:ln w="38100">
              <a:solidFill>
                <a:schemeClr val="tx1"/>
              </a:solidFill>
              <a:miter lim="800000"/>
              <a:headEnd type="none" w="sm" len="sm"/>
              <a:tailEnd type="triangle" w="lg" len="med"/>
            </a:ln>
          </p:spPr>
        </p:cxn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2977"/>
                                        </p:tgtEl>
                                        <p:attrNameLst>
                                          <p:attrName>style.visibility</p:attrName>
                                        </p:attrNameLst>
                                      </p:cBhvr>
                                      <p:to>
                                        <p:strVal val="visible"/>
                                      </p:to>
                                    </p:set>
                                    <p:anim calcmode="lin" valueType="num">
                                      <p:cBhvr additive="base">
                                        <p:cTn id="13" dur="500" fill="hold"/>
                                        <p:tgtEl>
                                          <p:spTgt spid="82977"/>
                                        </p:tgtEl>
                                        <p:attrNameLst>
                                          <p:attrName>ppt_x</p:attrName>
                                        </p:attrNameLst>
                                      </p:cBhvr>
                                      <p:tavLst>
                                        <p:tav tm="0">
                                          <p:val>
                                            <p:strVal val="0-#ppt_w/2"/>
                                          </p:val>
                                        </p:tav>
                                        <p:tav tm="100000">
                                          <p:val>
                                            <p:strVal val="#ppt_x"/>
                                          </p:val>
                                        </p:tav>
                                      </p:tavLst>
                                    </p:anim>
                                    <p:anim calcmode="lin" valueType="num">
                                      <p:cBhvr additive="base">
                                        <p:cTn id="14" dur="500" fill="hold"/>
                                        <p:tgtEl>
                                          <p:spTgt spid="8297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82978"/>
                                        </p:tgtEl>
                                        <p:attrNameLst>
                                          <p:attrName>style.visibility</p:attrName>
                                        </p:attrNameLst>
                                      </p:cBhvr>
                                      <p:to>
                                        <p:strVal val="visible"/>
                                      </p:to>
                                    </p:set>
                                    <p:anim calcmode="lin" valueType="num">
                                      <p:cBhvr additive="base">
                                        <p:cTn id="19" dur="500" fill="hold"/>
                                        <p:tgtEl>
                                          <p:spTgt spid="82978"/>
                                        </p:tgtEl>
                                        <p:attrNameLst>
                                          <p:attrName>ppt_x</p:attrName>
                                        </p:attrNameLst>
                                      </p:cBhvr>
                                      <p:tavLst>
                                        <p:tav tm="0">
                                          <p:val>
                                            <p:strVal val="0-#ppt_w/2"/>
                                          </p:val>
                                        </p:tav>
                                        <p:tav tm="100000">
                                          <p:val>
                                            <p:strVal val="#ppt_x"/>
                                          </p:val>
                                        </p:tav>
                                      </p:tavLst>
                                    </p:anim>
                                    <p:anim calcmode="lin" valueType="num">
                                      <p:cBhvr additive="base">
                                        <p:cTn id="20" dur="500" fill="hold"/>
                                        <p:tgtEl>
                                          <p:spTgt spid="8297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2981"/>
                                        </p:tgtEl>
                                        <p:attrNameLst>
                                          <p:attrName>style.visibility</p:attrName>
                                        </p:attrNameLst>
                                      </p:cBhvr>
                                      <p:to>
                                        <p:strVal val="visible"/>
                                      </p:to>
                                    </p:set>
                                    <p:anim calcmode="lin" valueType="num">
                                      <p:cBhvr additive="base">
                                        <p:cTn id="25" dur="500" fill="hold"/>
                                        <p:tgtEl>
                                          <p:spTgt spid="82981"/>
                                        </p:tgtEl>
                                        <p:attrNameLst>
                                          <p:attrName>ppt_x</p:attrName>
                                        </p:attrNameLst>
                                      </p:cBhvr>
                                      <p:tavLst>
                                        <p:tav tm="0">
                                          <p:val>
                                            <p:strVal val="0-#ppt_w/2"/>
                                          </p:val>
                                        </p:tav>
                                        <p:tav tm="100000">
                                          <p:val>
                                            <p:strVal val="#ppt_x"/>
                                          </p:val>
                                        </p:tav>
                                      </p:tavLst>
                                    </p:anim>
                                    <p:anim calcmode="lin" valueType="num">
                                      <p:cBhvr additive="base">
                                        <p:cTn id="26" dur="500" fill="hold"/>
                                        <p:tgtEl>
                                          <p:spTgt spid="82981"/>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82983"/>
                                        </p:tgtEl>
                                        <p:attrNameLst>
                                          <p:attrName>style.visibility</p:attrName>
                                        </p:attrNameLst>
                                      </p:cBhvr>
                                      <p:to>
                                        <p:strVal val="visible"/>
                                      </p:to>
                                    </p:set>
                                    <p:anim calcmode="lin" valueType="num">
                                      <p:cBhvr additive="base">
                                        <p:cTn id="31" dur="500" fill="hold"/>
                                        <p:tgtEl>
                                          <p:spTgt spid="82983"/>
                                        </p:tgtEl>
                                        <p:attrNameLst>
                                          <p:attrName>ppt_x</p:attrName>
                                        </p:attrNameLst>
                                      </p:cBhvr>
                                      <p:tavLst>
                                        <p:tav tm="0">
                                          <p:val>
                                            <p:strVal val="0-#ppt_w/2"/>
                                          </p:val>
                                        </p:tav>
                                        <p:tav tm="100000">
                                          <p:val>
                                            <p:strVal val="#ppt_x"/>
                                          </p:val>
                                        </p:tav>
                                      </p:tavLst>
                                    </p:anim>
                                    <p:anim calcmode="lin" valueType="num">
                                      <p:cBhvr additive="base">
                                        <p:cTn id="32" dur="500" fill="hold"/>
                                        <p:tgtEl>
                                          <p:spTgt spid="8298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82979"/>
                                        </p:tgtEl>
                                        <p:attrNameLst>
                                          <p:attrName>style.visibility</p:attrName>
                                        </p:attrNameLst>
                                      </p:cBhvr>
                                      <p:to>
                                        <p:strVal val="visible"/>
                                      </p:to>
                                    </p:set>
                                    <p:anim calcmode="lin" valueType="num">
                                      <p:cBhvr additive="base">
                                        <p:cTn id="37" dur="500" fill="hold"/>
                                        <p:tgtEl>
                                          <p:spTgt spid="82979"/>
                                        </p:tgtEl>
                                        <p:attrNameLst>
                                          <p:attrName>ppt_x</p:attrName>
                                        </p:attrNameLst>
                                      </p:cBhvr>
                                      <p:tavLst>
                                        <p:tav tm="0">
                                          <p:val>
                                            <p:strVal val="0-#ppt_w/2"/>
                                          </p:val>
                                        </p:tav>
                                        <p:tav tm="100000">
                                          <p:val>
                                            <p:strVal val="#ppt_x"/>
                                          </p:val>
                                        </p:tav>
                                      </p:tavLst>
                                    </p:anim>
                                    <p:anim calcmode="lin" valueType="num">
                                      <p:cBhvr additive="base">
                                        <p:cTn id="38" dur="500" fill="hold"/>
                                        <p:tgtEl>
                                          <p:spTgt spid="82979"/>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82980"/>
                                        </p:tgtEl>
                                        <p:attrNameLst>
                                          <p:attrName>style.visibility</p:attrName>
                                        </p:attrNameLst>
                                      </p:cBhvr>
                                      <p:to>
                                        <p:strVal val="visible"/>
                                      </p:to>
                                    </p:set>
                                    <p:anim calcmode="lin" valueType="num">
                                      <p:cBhvr additive="base">
                                        <p:cTn id="43" dur="500" fill="hold"/>
                                        <p:tgtEl>
                                          <p:spTgt spid="82980"/>
                                        </p:tgtEl>
                                        <p:attrNameLst>
                                          <p:attrName>ppt_x</p:attrName>
                                        </p:attrNameLst>
                                      </p:cBhvr>
                                      <p:tavLst>
                                        <p:tav tm="0">
                                          <p:val>
                                            <p:strVal val="0-#ppt_w/2"/>
                                          </p:val>
                                        </p:tav>
                                        <p:tav tm="100000">
                                          <p:val>
                                            <p:strVal val="#ppt_x"/>
                                          </p:val>
                                        </p:tav>
                                      </p:tavLst>
                                    </p:anim>
                                    <p:anim calcmode="lin" valueType="num">
                                      <p:cBhvr additive="base">
                                        <p:cTn id="44" dur="500" fill="hold"/>
                                        <p:tgtEl>
                                          <p:spTgt spid="82980"/>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82982"/>
                                        </p:tgtEl>
                                        <p:attrNameLst>
                                          <p:attrName>style.visibility</p:attrName>
                                        </p:attrNameLst>
                                      </p:cBhvr>
                                      <p:to>
                                        <p:strVal val="visible"/>
                                      </p:to>
                                    </p:set>
                                    <p:anim calcmode="lin" valueType="num">
                                      <p:cBhvr additive="base">
                                        <p:cTn id="49" dur="500" fill="hold"/>
                                        <p:tgtEl>
                                          <p:spTgt spid="82982"/>
                                        </p:tgtEl>
                                        <p:attrNameLst>
                                          <p:attrName>ppt_x</p:attrName>
                                        </p:attrNameLst>
                                      </p:cBhvr>
                                      <p:tavLst>
                                        <p:tav tm="0">
                                          <p:val>
                                            <p:strVal val="0-#ppt_w/2"/>
                                          </p:val>
                                        </p:tav>
                                        <p:tav tm="100000">
                                          <p:val>
                                            <p:strVal val="#ppt_x"/>
                                          </p:val>
                                        </p:tav>
                                      </p:tavLst>
                                    </p:anim>
                                    <p:anim calcmode="lin" valueType="num">
                                      <p:cBhvr additive="base">
                                        <p:cTn id="50" dur="500" fill="hold"/>
                                        <p:tgtEl>
                                          <p:spTgt spid="829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642938" y="1071563"/>
            <a:ext cx="7772400" cy="590550"/>
          </a:xfrm>
        </p:spPr>
        <p:txBody>
          <a:bodyPr/>
          <a:lstStyle/>
          <a:p>
            <a:r>
              <a:rPr lang="en-GB" sz="2400" smtClean="0">
                <a:solidFill>
                  <a:srgbClr val="002060"/>
                </a:solidFill>
              </a:rPr>
              <a:t>Factor flows predicted by the classical model</a:t>
            </a:r>
            <a:endParaRPr lang="en-US" sz="2400" smtClean="0">
              <a:solidFill>
                <a:srgbClr val="002060"/>
              </a:solidFill>
            </a:endParaRPr>
          </a:p>
        </p:txBody>
      </p:sp>
      <p:sp>
        <p:nvSpPr>
          <p:cNvPr id="34818" name="Footer Placeholder 3"/>
          <p:cNvSpPr>
            <a:spLocks noGrp="1"/>
          </p:cNvSpPr>
          <p:nvPr>
            <p:ph type="ftr" sz="quarter" idx="11"/>
          </p:nvPr>
        </p:nvSpPr>
        <p:spPr>
          <a:noFill/>
        </p:spPr>
        <p:txBody>
          <a:bodyPr/>
          <a:lstStyle/>
          <a:p>
            <a:r>
              <a:rPr lang="en-GB"/>
              <a:t>Regional and Local Economics (RELOCE) Lecture slides – Lecture 3a  </a:t>
            </a:r>
          </a:p>
        </p:txBody>
      </p:sp>
      <p:sp>
        <p:nvSpPr>
          <p:cNvPr id="5" name="Slide Number Placeholder 4"/>
          <p:cNvSpPr>
            <a:spLocks noGrp="1"/>
          </p:cNvSpPr>
          <p:nvPr>
            <p:ph type="sldNum" sz="quarter" idx="12"/>
          </p:nvPr>
        </p:nvSpPr>
        <p:spPr/>
        <p:txBody>
          <a:bodyPr/>
          <a:lstStyle/>
          <a:p>
            <a:pPr>
              <a:defRPr/>
            </a:pPr>
            <a:fld id="{B5988981-885F-4426-A7DF-B297F017EF20}" type="slidenum">
              <a:rPr lang="en-GB" smtClean="0"/>
              <a:pPr>
                <a:defRPr/>
              </a:pPr>
              <a:t>11</a:t>
            </a:fld>
            <a:endParaRPr lang="en-GB">
              <a:latin typeface="Times New Roman" pitchFamily="18" charset="0"/>
            </a:endParaRPr>
          </a:p>
        </p:txBody>
      </p:sp>
      <p:sp>
        <p:nvSpPr>
          <p:cNvPr id="6" name="Oval 5"/>
          <p:cNvSpPr/>
          <p:nvPr/>
        </p:nvSpPr>
        <p:spPr bwMode="auto">
          <a:xfrm>
            <a:off x="500063" y="2786063"/>
            <a:ext cx="3429000" cy="2000250"/>
          </a:xfrm>
          <a:prstGeom prst="ellipse">
            <a:avLst/>
          </a:prstGeom>
          <a:solidFill>
            <a:schemeClr val="accent6">
              <a:lumMod val="40000"/>
              <a:lumOff val="60000"/>
            </a:schemeClr>
          </a:solidFill>
          <a:ln w="38100" cap="flat" cmpd="sng" algn="ctr">
            <a:solidFill>
              <a:schemeClr val="tx1"/>
            </a:solidFill>
            <a:prstDash val="solid"/>
            <a:round/>
            <a:headEnd type="none" w="sm" len="sm"/>
            <a:tailEnd type="triangle" w="lg" len="med"/>
          </a:ln>
          <a:effectLst/>
        </p:spPr>
        <p:txBody>
          <a:bodyPr wrap="none" lIns="92075" tIns="46038" rIns="92075" bIns="46038"/>
          <a:lstStyle/>
          <a:p>
            <a:pPr eaLnBrk="0" hangingPunct="0">
              <a:defRPr/>
            </a:pPr>
            <a:endParaRPr lang="en-US">
              <a:cs typeface="+mn-cs"/>
            </a:endParaRPr>
          </a:p>
        </p:txBody>
      </p:sp>
      <p:sp>
        <p:nvSpPr>
          <p:cNvPr id="7" name="Oval 6"/>
          <p:cNvSpPr/>
          <p:nvPr/>
        </p:nvSpPr>
        <p:spPr bwMode="auto">
          <a:xfrm>
            <a:off x="5214938" y="2857500"/>
            <a:ext cx="3571875" cy="2000250"/>
          </a:xfrm>
          <a:prstGeom prst="ellipse">
            <a:avLst/>
          </a:prstGeom>
          <a:solidFill>
            <a:schemeClr val="accent2">
              <a:lumMod val="60000"/>
              <a:lumOff val="40000"/>
            </a:schemeClr>
          </a:solidFill>
          <a:ln w="38100" cap="flat" cmpd="sng" algn="ctr">
            <a:solidFill>
              <a:schemeClr val="tx1"/>
            </a:solidFill>
            <a:prstDash val="solid"/>
            <a:round/>
            <a:headEnd type="none" w="sm" len="sm"/>
            <a:tailEnd type="triangle" w="lg" len="med"/>
          </a:ln>
          <a:effectLst/>
        </p:spPr>
        <p:txBody>
          <a:bodyPr wrap="none" lIns="92075" tIns="46038" rIns="92075" bIns="46038"/>
          <a:lstStyle/>
          <a:p>
            <a:pPr algn="ctr" eaLnBrk="0" hangingPunct="0">
              <a:defRPr/>
            </a:pPr>
            <a:r>
              <a:rPr lang="en-GB" dirty="0">
                <a:latin typeface="+mn-lt"/>
                <a:cs typeface="+mn-cs"/>
              </a:rPr>
              <a:t>Rich region initially</a:t>
            </a:r>
          </a:p>
          <a:p>
            <a:pPr algn="ctr" eaLnBrk="0" hangingPunct="0">
              <a:defRPr/>
            </a:pPr>
            <a:r>
              <a:rPr lang="en-GB" dirty="0">
                <a:latin typeface="+mn-lt"/>
                <a:cs typeface="+mn-cs"/>
              </a:rPr>
              <a:t>high level of K</a:t>
            </a:r>
          </a:p>
          <a:p>
            <a:pPr algn="ctr" eaLnBrk="0" hangingPunct="0">
              <a:defRPr/>
            </a:pPr>
            <a:r>
              <a:rPr lang="en-GB" dirty="0">
                <a:latin typeface="+mn-lt"/>
                <a:cs typeface="+mn-cs"/>
              </a:rPr>
              <a:t>low level of L</a:t>
            </a:r>
            <a:endParaRPr lang="en-US" dirty="0">
              <a:latin typeface="+mn-lt"/>
              <a:cs typeface="+mn-cs"/>
            </a:endParaRPr>
          </a:p>
        </p:txBody>
      </p:sp>
      <p:cxnSp>
        <p:nvCxnSpPr>
          <p:cNvPr id="34822" name="Curved Connector 9"/>
          <p:cNvCxnSpPr>
            <a:cxnSpLocks noChangeShapeType="1"/>
            <a:stCxn id="6" idx="0"/>
            <a:endCxn id="7" idx="0"/>
          </p:cNvCxnSpPr>
          <p:nvPr/>
        </p:nvCxnSpPr>
        <p:spPr bwMode="auto">
          <a:xfrm rot="16200000" flipH="1">
            <a:off x="4572000" y="428626"/>
            <a:ext cx="71437" cy="4786312"/>
          </a:xfrm>
          <a:prstGeom prst="curvedConnector3">
            <a:avLst>
              <a:gd name="adj1" fmla="val -1045963"/>
            </a:avLst>
          </a:prstGeom>
          <a:noFill/>
          <a:ln w="38100" algn="ctr">
            <a:solidFill>
              <a:schemeClr val="tx1"/>
            </a:solidFill>
            <a:round/>
            <a:headEnd type="none" w="sm" len="sm"/>
            <a:tailEnd type="arrow" w="med" len="med"/>
          </a:ln>
        </p:spPr>
      </p:cxnSp>
      <p:cxnSp>
        <p:nvCxnSpPr>
          <p:cNvPr id="34823" name="Curved Connector 12"/>
          <p:cNvCxnSpPr>
            <a:cxnSpLocks noChangeShapeType="1"/>
            <a:stCxn id="7" idx="4"/>
            <a:endCxn id="6" idx="4"/>
          </p:cNvCxnSpPr>
          <p:nvPr/>
        </p:nvCxnSpPr>
        <p:spPr bwMode="auto">
          <a:xfrm rot="5400000" flipH="1">
            <a:off x="4572000" y="2428876"/>
            <a:ext cx="71437" cy="4786312"/>
          </a:xfrm>
          <a:prstGeom prst="curvedConnector3">
            <a:avLst>
              <a:gd name="adj1" fmla="val -1237009"/>
            </a:avLst>
          </a:prstGeom>
          <a:noFill/>
          <a:ln w="38100" algn="ctr">
            <a:solidFill>
              <a:schemeClr val="tx1"/>
            </a:solidFill>
            <a:round/>
            <a:headEnd type="none" w="sm" len="sm"/>
            <a:tailEnd type="arrow" w="med" len="med"/>
          </a:ln>
        </p:spPr>
      </p:cxnSp>
      <p:sp>
        <p:nvSpPr>
          <p:cNvPr id="15" name="TextBox 14"/>
          <p:cNvSpPr txBox="1"/>
          <p:nvPr/>
        </p:nvSpPr>
        <p:spPr>
          <a:xfrm>
            <a:off x="4000500" y="2143125"/>
            <a:ext cx="982663" cy="400050"/>
          </a:xfrm>
          <a:prstGeom prst="rect">
            <a:avLst/>
          </a:prstGeom>
          <a:noFill/>
        </p:spPr>
        <p:txBody>
          <a:bodyPr wrap="none">
            <a:spAutoFit/>
          </a:bodyPr>
          <a:lstStyle/>
          <a:p>
            <a:pPr eaLnBrk="0" hangingPunct="0">
              <a:defRPr/>
            </a:pPr>
            <a:r>
              <a:rPr lang="en-GB" sz="2000" dirty="0">
                <a:latin typeface="+mn-lt"/>
                <a:cs typeface="+mn-cs"/>
              </a:rPr>
              <a:t>Labour</a:t>
            </a:r>
            <a:endParaRPr lang="en-US" sz="2000" dirty="0">
              <a:latin typeface="+mn-lt"/>
              <a:cs typeface="+mn-cs"/>
            </a:endParaRPr>
          </a:p>
        </p:txBody>
      </p:sp>
      <p:sp>
        <p:nvSpPr>
          <p:cNvPr id="16" name="TextBox 15"/>
          <p:cNvSpPr txBox="1"/>
          <p:nvPr/>
        </p:nvSpPr>
        <p:spPr>
          <a:xfrm>
            <a:off x="4143375" y="5143500"/>
            <a:ext cx="984250" cy="400050"/>
          </a:xfrm>
          <a:prstGeom prst="rect">
            <a:avLst/>
          </a:prstGeom>
          <a:noFill/>
        </p:spPr>
        <p:txBody>
          <a:bodyPr wrap="none">
            <a:spAutoFit/>
          </a:bodyPr>
          <a:lstStyle/>
          <a:p>
            <a:pPr eaLnBrk="0" hangingPunct="0">
              <a:defRPr/>
            </a:pPr>
            <a:r>
              <a:rPr lang="en-GB" sz="2000" dirty="0">
                <a:latin typeface="+mn-lt"/>
                <a:cs typeface="+mn-cs"/>
              </a:rPr>
              <a:t>Capital</a:t>
            </a:r>
            <a:endParaRPr lang="en-US" sz="2000" dirty="0">
              <a:latin typeface="+mn-lt"/>
              <a:cs typeface="+mn-cs"/>
            </a:endParaRPr>
          </a:p>
        </p:txBody>
      </p:sp>
      <p:sp>
        <p:nvSpPr>
          <p:cNvPr id="19" name="Oval 18"/>
          <p:cNvSpPr/>
          <p:nvPr/>
        </p:nvSpPr>
        <p:spPr bwMode="auto">
          <a:xfrm>
            <a:off x="428625" y="2786063"/>
            <a:ext cx="3571875" cy="2000250"/>
          </a:xfrm>
          <a:prstGeom prst="ellipse">
            <a:avLst/>
          </a:prstGeom>
          <a:solidFill>
            <a:srgbClr val="FF9999"/>
          </a:solidFill>
          <a:ln w="38100" cap="flat" cmpd="sng" algn="ctr">
            <a:solidFill>
              <a:schemeClr val="tx1"/>
            </a:solidFill>
            <a:prstDash val="solid"/>
            <a:round/>
            <a:headEnd type="none" w="sm" len="sm"/>
            <a:tailEnd type="triangle" w="lg" len="med"/>
          </a:ln>
          <a:effectLst/>
        </p:spPr>
        <p:txBody>
          <a:bodyPr wrap="none" lIns="92075" tIns="46038" rIns="92075" bIns="46038"/>
          <a:lstStyle/>
          <a:p>
            <a:pPr algn="ctr" eaLnBrk="0" hangingPunct="0">
              <a:defRPr/>
            </a:pPr>
            <a:r>
              <a:rPr lang="en-GB" dirty="0">
                <a:latin typeface="+mn-lt"/>
                <a:cs typeface="+mn-cs"/>
              </a:rPr>
              <a:t>Poor region initially</a:t>
            </a:r>
          </a:p>
          <a:p>
            <a:pPr algn="ctr" eaLnBrk="0" hangingPunct="0">
              <a:defRPr/>
            </a:pPr>
            <a:r>
              <a:rPr lang="en-GB" dirty="0">
                <a:latin typeface="+mn-lt"/>
                <a:cs typeface="+mn-cs"/>
              </a:rPr>
              <a:t>low level of K</a:t>
            </a:r>
          </a:p>
          <a:p>
            <a:pPr algn="ctr" eaLnBrk="0" hangingPunct="0">
              <a:defRPr/>
            </a:pPr>
            <a:r>
              <a:rPr lang="en-GB" dirty="0">
                <a:latin typeface="+mn-lt"/>
                <a:cs typeface="+mn-cs"/>
              </a:rPr>
              <a:t>high level of L</a:t>
            </a:r>
            <a:endParaRPr lang="en-US" dirty="0">
              <a:latin typeface="+mn-lt"/>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7" name="Slide Number Placeholder 5"/>
          <p:cNvSpPr>
            <a:spLocks noGrp="1"/>
          </p:cNvSpPr>
          <p:nvPr>
            <p:ph type="sldNum" sz="quarter" idx="12"/>
          </p:nvPr>
        </p:nvSpPr>
        <p:spPr/>
        <p:txBody>
          <a:bodyPr/>
          <a:lstStyle/>
          <a:p>
            <a:pPr>
              <a:defRPr/>
            </a:pPr>
            <a:fld id="{DC74AE7E-E968-4504-98A2-D8F8E1CC515F}" type="slidenum">
              <a:rPr lang="en-GB"/>
              <a:pPr>
                <a:defRPr/>
              </a:pPr>
              <a:t>12</a:t>
            </a:fld>
            <a:endParaRPr lang="en-GB">
              <a:latin typeface="Times New Roman" pitchFamily="18" charset="0"/>
            </a:endParaRPr>
          </a:p>
        </p:txBody>
      </p:sp>
      <p:sp>
        <p:nvSpPr>
          <p:cNvPr id="36867" name="Rectangle 3"/>
          <p:cNvSpPr>
            <a:spLocks noGrp="1" noChangeArrowheads="1"/>
          </p:cNvSpPr>
          <p:nvPr>
            <p:ph type="body" idx="1"/>
          </p:nvPr>
        </p:nvSpPr>
        <p:spPr>
          <a:xfrm>
            <a:off x="304800" y="1143000"/>
            <a:ext cx="8077200" cy="1371600"/>
          </a:xfrm>
        </p:spPr>
        <p:txBody>
          <a:bodyPr/>
          <a:lstStyle/>
          <a:p>
            <a:pPr algn="ctr">
              <a:lnSpc>
                <a:spcPct val="90000"/>
              </a:lnSpc>
              <a:buClr>
                <a:srgbClr val="FF0066"/>
              </a:buClr>
              <a:buFont typeface="Wingdings" pitchFamily="2" charset="2"/>
              <a:buNone/>
            </a:pPr>
            <a:r>
              <a:rPr lang="en-GB" sz="2800" b="1" smtClean="0">
                <a:solidFill>
                  <a:srgbClr val="002060"/>
                </a:solidFill>
                <a:sym typeface="WP Greek Courier"/>
              </a:rPr>
              <a:t>Evidence that technical progress offers explanations</a:t>
            </a:r>
          </a:p>
          <a:p>
            <a:pPr>
              <a:lnSpc>
                <a:spcPct val="90000"/>
              </a:lnSpc>
              <a:buClr>
                <a:schemeClr val="tx1"/>
              </a:buClr>
              <a:buFont typeface="Wingdings" pitchFamily="2" charset="2"/>
              <a:buChar char="§"/>
            </a:pPr>
            <a:r>
              <a:rPr lang="en-GB" sz="2000" b="1" smtClean="0">
                <a:solidFill>
                  <a:srgbClr val="002060"/>
                </a:solidFill>
                <a:sym typeface="WP Greek Courier"/>
              </a:rPr>
              <a:t>Borts &amp; Stien;  Ghali et al;  Hulten &amp; Schwab</a:t>
            </a:r>
            <a:r>
              <a:rPr lang="en-GB" sz="2400" b="1" smtClean="0">
                <a:solidFill>
                  <a:srgbClr val="002060"/>
                </a:solidFill>
                <a:sym typeface="WP Greek Courier"/>
              </a:rPr>
              <a:t>.</a:t>
            </a:r>
          </a:p>
          <a:p>
            <a:pPr>
              <a:lnSpc>
                <a:spcPct val="90000"/>
              </a:lnSpc>
            </a:pPr>
            <a:endParaRPr lang="en-GB" sz="2800" smtClean="0">
              <a:solidFill>
                <a:srgbClr val="660066"/>
              </a:solidFill>
            </a:endParaRPr>
          </a:p>
        </p:txBody>
      </p:sp>
      <p:sp>
        <p:nvSpPr>
          <p:cNvPr id="36868" name="Rectangle 4"/>
          <p:cNvSpPr>
            <a:spLocks noChangeArrowheads="1"/>
          </p:cNvSpPr>
          <p:nvPr/>
        </p:nvSpPr>
        <p:spPr bwMode="auto">
          <a:xfrm>
            <a:off x="381000" y="4343400"/>
            <a:ext cx="7391400" cy="1828800"/>
          </a:xfrm>
          <a:prstGeom prst="rect">
            <a:avLst/>
          </a:prstGeom>
          <a:noFill/>
          <a:ln w="9525">
            <a:noFill/>
            <a:miter lim="800000"/>
            <a:headEnd/>
            <a:tailEnd/>
          </a:ln>
        </p:spPr>
        <p:txBody>
          <a:bodyPr/>
          <a:lstStyle/>
          <a:p>
            <a:pPr marL="342900" indent="-342900" eaLnBrk="0" hangingPunct="0">
              <a:spcBef>
                <a:spcPct val="20000"/>
              </a:spcBef>
              <a:buClr>
                <a:srgbClr val="FF0066"/>
              </a:buClr>
              <a:buSzPct val="75000"/>
              <a:buFont typeface="Monotype Sorts"/>
              <a:buNone/>
            </a:pPr>
            <a:r>
              <a:rPr lang="en-GB" b="1">
                <a:solidFill>
                  <a:srgbClr val="002060"/>
                </a:solidFill>
                <a:latin typeface="Arial" charset="0"/>
                <a:sym typeface="WP Greek Courier"/>
              </a:rPr>
              <a:t>Harris &amp; Trainor</a:t>
            </a:r>
          </a:p>
          <a:p>
            <a:pPr marL="342900" indent="-342900" eaLnBrk="0" hangingPunct="0">
              <a:spcBef>
                <a:spcPct val="20000"/>
              </a:spcBef>
              <a:buClr>
                <a:schemeClr val="tx1"/>
              </a:buClr>
              <a:buFont typeface="Wingdings" pitchFamily="2" charset="2"/>
              <a:buChar char="§"/>
            </a:pPr>
            <a:r>
              <a:rPr lang="en-GB" sz="2000" b="1">
                <a:solidFill>
                  <a:srgbClr val="002060"/>
                </a:solidFill>
                <a:latin typeface="Arial" charset="0"/>
              </a:rPr>
              <a:t>The skill level of the region's workforce; The flexibility of the region's workforce</a:t>
            </a:r>
          </a:p>
          <a:p>
            <a:pPr marL="342900" indent="-342900" eaLnBrk="0" hangingPunct="0">
              <a:spcBef>
                <a:spcPct val="20000"/>
              </a:spcBef>
              <a:buClr>
                <a:schemeClr val="tx1"/>
              </a:buClr>
              <a:buFont typeface="Wingdings" pitchFamily="2" charset="2"/>
              <a:buChar char="§"/>
            </a:pPr>
            <a:r>
              <a:rPr lang="en-GB" sz="2000" b="1">
                <a:solidFill>
                  <a:srgbClr val="002060"/>
                </a:solidFill>
                <a:latin typeface="Arial" charset="0"/>
              </a:rPr>
              <a:t>The proportion of small plants in a region; A catch-up effect of productivity growth in the unionised sector</a:t>
            </a:r>
            <a:endParaRPr lang="en-GB" sz="2800" b="1">
              <a:solidFill>
                <a:srgbClr val="002060"/>
              </a:solidFill>
              <a:latin typeface="Arial" charset="0"/>
              <a:sym typeface="WP Greek Courier"/>
            </a:endParaRPr>
          </a:p>
          <a:p>
            <a:pPr marL="342900" indent="-342900">
              <a:spcBef>
                <a:spcPct val="20000"/>
              </a:spcBef>
              <a:buClr>
                <a:schemeClr val="accent2"/>
              </a:buClr>
              <a:buFont typeface="Wingdings" pitchFamily="2" charset="2"/>
              <a:buChar char="©"/>
            </a:pPr>
            <a:endParaRPr lang="en-GB" sz="3200" b="1">
              <a:solidFill>
                <a:srgbClr val="660066"/>
              </a:solidFill>
              <a:latin typeface="Arial" charset="0"/>
            </a:endParaRPr>
          </a:p>
        </p:txBody>
      </p:sp>
      <p:pic>
        <p:nvPicPr>
          <p:cNvPr id="36869" name="Picture 5"/>
          <p:cNvPicPr>
            <a:picLocks noChangeAspect="1" noChangeArrowheads="1"/>
          </p:cNvPicPr>
          <p:nvPr/>
        </p:nvPicPr>
        <p:blipFill>
          <a:blip r:embed="rId3"/>
          <a:srcRect/>
          <a:stretch>
            <a:fillRect/>
          </a:stretch>
        </p:blipFill>
        <p:spPr bwMode="auto">
          <a:xfrm>
            <a:off x="685800" y="2895600"/>
            <a:ext cx="8001000" cy="1365250"/>
          </a:xfrm>
          <a:prstGeom prst="rect">
            <a:avLst/>
          </a:prstGeom>
          <a:noFill/>
          <a:ln w="12700">
            <a:noFill/>
            <a:miter lim="800000"/>
            <a:headEnd type="none" w="sm" len="sm"/>
            <a:tailEnd type="none" w="sm" len="sm"/>
          </a:ln>
        </p:spPr>
      </p:pic>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5" name="Slide Number Placeholder 5"/>
          <p:cNvSpPr>
            <a:spLocks noGrp="1"/>
          </p:cNvSpPr>
          <p:nvPr>
            <p:ph type="sldNum" sz="quarter" idx="12"/>
          </p:nvPr>
        </p:nvSpPr>
        <p:spPr/>
        <p:txBody>
          <a:bodyPr/>
          <a:lstStyle/>
          <a:p>
            <a:pPr>
              <a:defRPr/>
            </a:pPr>
            <a:fld id="{123CD1EF-A1A1-4675-97AB-A0BB11B4DF6C}" type="slidenum">
              <a:rPr lang="en-GB"/>
              <a:pPr>
                <a:defRPr/>
              </a:pPr>
              <a:t>13</a:t>
            </a:fld>
            <a:endParaRPr lang="en-GB">
              <a:latin typeface="Times New Roman" pitchFamily="18" charset="0"/>
            </a:endParaRPr>
          </a:p>
        </p:txBody>
      </p:sp>
      <p:sp>
        <p:nvSpPr>
          <p:cNvPr id="38915" name="Rectangle 3"/>
          <p:cNvSpPr>
            <a:spLocks noGrp="1" noChangeArrowheads="1"/>
          </p:cNvSpPr>
          <p:nvPr>
            <p:ph type="body" idx="1"/>
          </p:nvPr>
        </p:nvSpPr>
        <p:spPr>
          <a:xfrm>
            <a:off x="381000" y="1295400"/>
            <a:ext cx="8077200" cy="4800600"/>
          </a:xfrm>
        </p:spPr>
        <p:txBody>
          <a:bodyPr/>
          <a:lstStyle/>
          <a:p>
            <a:pPr algn="ctr">
              <a:buFont typeface="Wingdings" pitchFamily="2" charset="2"/>
              <a:buNone/>
            </a:pPr>
            <a:r>
              <a:rPr lang="en-GB" sz="2800" b="1" smtClean="0">
                <a:solidFill>
                  <a:srgbClr val="002060"/>
                </a:solidFill>
              </a:rPr>
              <a:t>Endogenous Growth Theory</a:t>
            </a:r>
          </a:p>
          <a:p>
            <a:pPr>
              <a:lnSpc>
                <a:spcPct val="120000"/>
              </a:lnSpc>
              <a:buFont typeface="Wingdings" pitchFamily="2" charset="2"/>
              <a:buNone/>
            </a:pPr>
            <a:r>
              <a:rPr lang="en-GB" sz="2400" b="1" smtClean="0">
                <a:solidFill>
                  <a:srgbClr val="002060"/>
                </a:solidFill>
              </a:rPr>
              <a:t>What causes technological progress</a:t>
            </a:r>
            <a:endParaRPr lang="en-GB" sz="2400" smtClean="0">
              <a:solidFill>
                <a:srgbClr val="002060"/>
              </a:solidFill>
            </a:endParaRPr>
          </a:p>
          <a:p>
            <a:pPr>
              <a:lnSpc>
                <a:spcPct val="120000"/>
              </a:lnSpc>
              <a:buClr>
                <a:schemeClr val="tx1"/>
              </a:buClr>
              <a:buFont typeface="Wingdings" pitchFamily="2" charset="2"/>
              <a:buChar char="§"/>
            </a:pPr>
            <a:r>
              <a:rPr lang="en-GB" sz="2000" b="1" smtClean="0">
                <a:solidFill>
                  <a:srgbClr val="002060"/>
                </a:solidFill>
              </a:rPr>
              <a:t>Entrepreneurs sell ideas because of the profit incentive, thus entrepreneurship is endogenous</a:t>
            </a:r>
          </a:p>
          <a:p>
            <a:pPr>
              <a:lnSpc>
                <a:spcPct val="120000"/>
              </a:lnSpc>
              <a:buClr>
                <a:schemeClr val="tx1"/>
              </a:buClr>
              <a:buFont typeface="Wingdings" pitchFamily="2" charset="2"/>
              <a:buChar char="§"/>
            </a:pPr>
            <a:r>
              <a:rPr lang="en-GB" sz="2000" b="1" smtClean="0">
                <a:solidFill>
                  <a:srgbClr val="002060"/>
                </a:solidFill>
              </a:rPr>
              <a:t>Technical knowledge is attached to workers</a:t>
            </a:r>
          </a:p>
          <a:p>
            <a:pPr>
              <a:lnSpc>
                <a:spcPct val="120000"/>
              </a:lnSpc>
              <a:buClr>
                <a:schemeClr val="tx1"/>
              </a:buClr>
              <a:buFont typeface="Wingdings" pitchFamily="2" charset="2"/>
              <a:buChar char="§"/>
            </a:pPr>
            <a:r>
              <a:rPr lang="en-GB" sz="2000" b="1" smtClean="0">
                <a:solidFill>
                  <a:srgbClr val="002060"/>
                </a:solidFill>
              </a:rPr>
              <a:t>Depends on number of workers &amp; stock of knowledge</a:t>
            </a:r>
            <a:r>
              <a:rPr lang="en-GB" sz="2000" smtClean="0">
                <a:solidFill>
                  <a:srgbClr val="002060"/>
                </a:solidFill>
              </a:rPr>
              <a:t> </a:t>
            </a:r>
          </a:p>
          <a:p>
            <a:pPr>
              <a:lnSpc>
                <a:spcPct val="120000"/>
              </a:lnSpc>
              <a:buClr>
                <a:srgbClr val="FF0066"/>
              </a:buClr>
              <a:buFont typeface="Wingdings" pitchFamily="2" charset="2"/>
              <a:buNone/>
            </a:pPr>
            <a:r>
              <a:rPr lang="en-GB" sz="2400" b="1" smtClean="0">
                <a:solidFill>
                  <a:srgbClr val="002060"/>
                </a:solidFill>
              </a:rPr>
              <a:t>How do regions catch up with technology leaders?</a:t>
            </a:r>
            <a:r>
              <a:rPr lang="en-GB" sz="2000" b="1" smtClean="0">
                <a:solidFill>
                  <a:srgbClr val="002060"/>
                </a:solidFill>
              </a:rPr>
              <a:t> </a:t>
            </a:r>
            <a:endParaRPr lang="en-GB" sz="2000" smtClean="0">
              <a:solidFill>
                <a:srgbClr val="002060"/>
              </a:solidFill>
            </a:endParaRPr>
          </a:p>
          <a:p>
            <a:pPr>
              <a:lnSpc>
                <a:spcPct val="120000"/>
              </a:lnSpc>
              <a:buClr>
                <a:schemeClr val="tx1"/>
              </a:buClr>
              <a:buFont typeface="Wingdings" pitchFamily="2" charset="2"/>
              <a:buChar char="§"/>
            </a:pPr>
            <a:r>
              <a:rPr lang="en-GB" sz="2000" b="1" smtClean="0">
                <a:solidFill>
                  <a:srgbClr val="002060"/>
                </a:solidFill>
              </a:rPr>
              <a:t>Depends on how far they are behind</a:t>
            </a:r>
          </a:p>
          <a:p>
            <a:pPr>
              <a:lnSpc>
                <a:spcPct val="120000"/>
              </a:lnSpc>
              <a:buClr>
                <a:schemeClr val="tx1"/>
              </a:buClr>
              <a:buFont typeface="Wingdings" pitchFamily="2" charset="2"/>
              <a:buChar char="§"/>
            </a:pPr>
            <a:r>
              <a:rPr lang="en-GB" sz="2000" b="1" smtClean="0">
                <a:solidFill>
                  <a:srgbClr val="002060"/>
                </a:solidFill>
              </a:rPr>
              <a:t>Cheap to copy existing technology, expensive to create new</a:t>
            </a:r>
          </a:p>
          <a:p>
            <a:pPr>
              <a:lnSpc>
                <a:spcPct val="120000"/>
              </a:lnSpc>
              <a:buClr>
                <a:schemeClr val="tx1"/>
              </a:buClr>
              <a:buFont typeface="Wingdings" pitchFamily="2" charset="2"/>
              <a:buChar char="§"/>
            </a:pPr>
            <a:r>
              <a:rPr lang="en-GB" sz="2000" b="1" smtClean="0">
                <a:solidFill>
                  <a:srgbClr val="002060"/>
                </a:solidFill>
              </a:rPr>
              <a:t>Socio-economic infrastructure crucial</a:t>
            </a: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5" name="Slide Number Placeholder 5"/>
          <p:cNvSpPr>
            <a:spLocks noGrp="1"/>
          </p:cNvSpPr>
          <p:nvPr>
            <p:ph type="sldNum" sz="quarter" idx="12"/>
          </p:nvPr>
        </p:nvSpPr>
        <p:spPr/>
        <p:txBody>
          <a:bodyPr/>
          <a:lstStyle/>
          <a:p>
            <a:pPr>
              <a:defRPr/>
            </a:pPr>
            <a:fld id="{71052B09-4122-4A79-B02C-AEADEC09A3A1}" type="slidenum">
              <a:rPr lang="en-GB"/>
              <a:pPr>
                <a:defRPr/>
              </a:pPr>
              <a:t>14</a:t>
            </a:fld>
            <a:endParaRPr lang="en-GB">
              <a:latin typeface="Times New Roman" pitchFamily="18" charset="0"/>
            </a:endParaRPr>
          </a:p>
        </p:txBody>
      </p:sp>
      <p:sp>
        <p:nvSpPr>
          <p:cNvPr id="40963" name="Rectangle 3"/>
          <p:cNvSpPr>
            <a:spLocks noGrp="1" noChangeArrowheads="1"/>
          </p:cNvSpPr>
          <p:nvPr>
            <p:ph type="body" idx="1"/>
          </p:nvPr>
        </p:nvSpPr>
        <p:spPr>
          <a:xfrm>
            <a:off x="571500" y="1071563"/>
            <a:ext cx="7772400" cy="4648200"/>
          </a:xfrm>
        </p:spPr>
        <p:txBody>
          <a:bodyPr/>
          <a:lstStyle/>
          <a:p>
            <a:pPr algn="ctr">
              <a:buFont typeface="Wingdings" pitchFamily="2" charset="2"/>
              <a:buNone/>
            </a:pPr>
            <a:r>
              <a:rPr lang="en-GB" sz="2800" b="1" smtClean="0">
                <a:solidFill>
                  <a:srgbClr val="002060"/>
                </a:solidFill>
              </a:rPr>
              <a:t>Convergence of regional per capita incomes</a:t>
            </a:r>
          </a:p>
          <a:p>
            <a:pPr>
              <a:lnSpc>
                <a:spcPct val="120000"/>
              </a:lnSpc>
              <a:buClr>
                <a:schemeClr val="tx1"/>
              </a:buClr>
              <a:buFont typeface="Wingdings" pitchFamily="2" charset="2"/>
              <a:buChar char="§"/>
            </a:pPr>
            <a:r>
              <a:rPr lang="en-GB" sz="2400" b="1" smtClean="0">
                <a:solidFill>
                  <a:srgbClr val="002060"/>
                </a:solidFill>
                <a:sym typeface="Symbol" pitchFamily="18" charset="2"/>
              </a:rPr>
              <a:t></a:t>
            </a:r>
            <a:r>
              <a:rPr lang="en-GB" sz="2400" b="1" smtClean="0">
                <a:solidFill>
                  <a:srgbClr val="002060"/>
                </a:solidFill>
              </a:rPr>
              <a:t> (beta) convergence when poor regions grow faster than rich. </a:t>
            </a:r>
          </a:p>
          <a:p>
            <a:pPr>
              <a:lnSpc>
                <a:spcPct val="120000"/>
              </a:lnSpc>
              <a:buClr>
                <a:schemeClr val="tx1"/>
              </a:buClr>
              <a:buFont typeface="Wingdings" pitchFamily="2" charset="2"/>
              <a:buChar char="§"/>
            </a:pPr>
            <a:r>
              <a:rPr lang="en-GB" sz="2400" b="1" smtClean="0">
                <a:solidFill>
                  <a:srgbClr val="002060"/>
                </a:solidFill>
                <a:sym typeface="Symbol" pitchFamily="18" charset="2"/>
              </a:rPr>
              <a:t></a:t>
            </a:r>
            <a:r>
              <a:rPr lang="en-GB" sz="2400" b="1" smtClean="0">
                <a:solidFill>
                  <a:srgbClr val="002060"/>
                </a:solidFill>
              </a:rPr>
              <a:t> (sigma) convergence is a measure of per capita income inequality </a:t>
            </a:r>
          </a:p>
          <a:p>
            <a:pPr>
              <a:lnSpc>
                <a:spcPct val="120000"/>
              </a:lnSpc>
              <a:buClr>
                <a:schemeClr val="tx1"/>
              </a:buClr>
              <a:buFont typeface="Wingdings" pitchFamily="2" charset="2"/>
              <a:buChar char="§"/>
            </a:pPr>
            <a:r>
              <a:rPr lang="en-GB" sz="2400" b="1" smtClean="0">
                <a:solidFill>
                  <a:srgbClr val="002060"/>
                </a:solidFill>
              </a:rPr>
              <a:t>Long-run </a:t>
            </a:r>
            <a:r>
              <a:rPr lang="en-GB" sz="2400" b="1" smtClean="0">
                <a:solidFill>
                  <a:srgbClr val="002060"/>
                </a:solidFill>
                <a:sym typeface="Symbol" pitchFamily="18" charset="2"/>
              </a:rPr>
              <a:t> occurs very slowly 2% p.a.</a:t>
            </a:r>
          </a:p>
          <a:p>
            <a:pPr>
              <a:lnSpc>
                <a:spcPct val="120000"/>
              </a:lnSpc>
              <a:buClr>
                <a:schemeClr val="tx1"/>
              </a:buClr>
              <a:buFont typeface="Wingdings" pitchFamily="2" charset="2"/>
              <a:buChar char="§"/>
            </a:pPr>
            <a:r>
              <a:rPr lang="en-GB" sz="2400" b="1" smtClean="0">
                <a:solidFill>
                  <a:srgbClr val="002060"/>
                </a:solidFill>
                <a:sym typeface="Symbol" pitchFamily="18" charset="2"/>
              </a:rPr>
              <a:t>Some country’s regions converging faster than others</a:t>
            </a:r>
          </a:p>
          <a:p>
            <a:pPr>
              <a:lnSpc>
                <a:spcPct val="120000"/>
              </a:lnSpc>
              <a:buClr>
                <a:schemeClr val="tx1"/>
              </a:buClr>
              <a:buFont typeface="Wingdings" pitchFamily="2" charset="2"/>
              <a:buChar char="§"/>
            </a:pPr>
            <a:r>
              <a:rPr lang="en-GB" sz="2400" b="1" smtClean="0">
                <a:solidFill>
                  <a:srgbClr val="002060"/>
                </a:solidFill>
                <a:sym typeface="Symbol" pitchFamily="18" charset="2"/>
              </a:rPr>
              <a:t>Spillover effects</a:t>
            </a:r>
          </a:p>
          <a:p>
            <a:endParaRPr lang="en-GB" sz="2400" b="1" smtClean="0">
              <a:solidFill>
                <a:srgbClr val="660066"/>
              </a:solidFill>
            </a:endParaRPr>
          </a:p>
        </p:txBody>
      </p:sp>
      <p:pic>
        <p:nvPicPr>
          <p:cNvPr id="40964" name="Picture 2" descr="http://www.statistics.gov.uk/about/methodology_by_theme/gini/images/diagrama-b.gif"/>
          <p:cNvPicPr>
            <a:picLocks noChangeAspect="1" noChangeArrowheads="1"/>
          </p:cNvPicPr>
          <p:nvPr/>
        </p:nvPicPr>
        <p:blipFill>
          <a:blip r:embed="rId3"/>
          <a:srcRect t="16164" r="55962"/>
          <a:stretch>
            <a:fillRect/>
          </a:stretch>
        </p:blipFill>
        <p:spPr bwMode="auto">
          <a:xfrm>
            <a:off x="6357938" y="4500563"/>
            <a:ext cx="2357437" cy="1852612"/>
          </a:xfrm>
          <a:prstGeom prst="rect">
            <a:avLst/>
          </a:prstGeom>
          <a:noFill/>
          <a:ln w="9525">
            <a:noFill/>
            <a:miter lim="800000"/>
            <a:headEnd/>
            <a:tailEnd/>
          </a:ln>
        </p:spPr>
      </p:pic>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p>
            <a:pPr>
              <a:defRPr/>
            </a:pPr>
            <a:fld id="{119D042C-69CC-4FFE-8ACE-07843284C001}" type="slidenum">
              <a:rPr lang="en-GB"/>
              <a:pPr>
                <a:defRPr/>
              </a:pPr>
              <a:t>15</a:t>
            </a:fld>
            <a:endParaRPr lang="en-GB">
              <a:latin typeface="Times New Roman" pitchFamily="18" charset="0"/>
            </a:endParaRPr>
          </a:p>
        </p:txBody>
      </p:sp>
      <p:sp>
        <p:nvSpPr>
          <p:cNvPr id="43011" name="Rectangle 3"/>
          <p:cNvSpPr>
            <a:spLocks noGrp="1" noChangeArrowheads="1"/>
          </p:cNvSpPr>
          <p:nvPr>
            <p:ph type="body" idx="1"/>
          </p:nvPr>
        </p:nvSpPr>
        <p:spPr>
          <a:xfrm>
            <a:off x="457200" y="990600"/>
            <a:ext cx="7391400" cy="1295400"/>
          </a:xfrm>
        </p:spPr>
        <p:txBody>
          <a:bodyPr/>
          <a:lstStyle/>
          <a:p>
            <a:pPr algn="ctr">
              <a:buFont typeface="Wingdings" pitchFamily="2" charset="2"/>
              <a:buNone/>
            </a:pPr>
            <a:r>
              <a:rPr lang="en-GB" sz="2800" b="1" smtClean="0">
                <a:solidFill>
                  <a:srgbClr val="002060"/>
                </a:solidFill>
              </a:rPr>
              <a:t>Extending the model</a:t>
            </a:r>
          </a:p>
          <a:p>
            <a:pPr>
              <a:buClr>
                <a:schemeClr val="tx1"/>
              </a:buClr>
              <a:buFont typeface="Wingdings" pitchFamily="2" charset="2"/>
              <a:buChar char="§"/>
            </a:pPr>
            <a:r>
              <a:rPr lang="en-GB" sz="2000" b="1" smtClean="0">
                <a:solidFill>
                  <a:srgbClr val="002060"/>
                </a:solidFill>
              </a:rPr>
              <a:t>Embodied technical progress is exogenous </a:t>
            </a:r>
          </a:p>
          <a:p>
            <a:pPr>
              <a:buClr>
                <a:schemeClr val="tx1"/>
              </a:buClr>
              <a:buFont typeface="Wingdings" pitchFamily="2" charset="2"/>
              <a:buChar char="§"/>
            </a:pPr>
            <a:r>
              <a:rPr lang="en-GB" sz="2000" b="1" smtClean="0">
                <a:solidFill>
                  <a:srgbClr val="002060"/>
                </a:solidFill>
              </a:rPr>
              <a:t>Disembodied technical progress is endogenous</a:t>
            </a:r>
          </a:p>
        </p:txBody>
      </p:sp>
      <p:pic>
        <p:nvPicPr>
          <p:cNvPr id="43012" name="Picture 4"/>
          <p:cNvPicPr>
            <a:picLocks noChangeAspect="1" noChangeArrowheads="1"/>
          </p:cNvPicPr>
          <p:nvPr/>
        </p:nvPicPr>
        <p:blipFill>
          <a:blip r:embed="rId3"/>
          <a:srcRect/>
          <a:stretch>
            <a:fillRect/>
          </a:stretch>
        </p:blipFill>
        <p:spPr bwMode="auto">
          <a:xfrm>
            <a:off x="1371600" y="2209800"/>
            <a:ext cx="6248400" cy="4157663"/>
          </a:xfrm>
          <a:prstGeom prst="rect">
            <a:avLst/>
          </a:prstGeom>
          <a:noFill/>
          <a:ln w="12700">
            <a:noFill/>
            <a:miter lim="800000"/>
            <a:headEnd type="none" w="sm" len="sm"/>
            <a:tailEnd type="none" w="sm" len="sm"/>
          </a:ln>
        </p:spPr>
      </p:pic>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5" name="Slide Number Placeholder 5"/>
          <p:cNvSpPr>
            <a:spLocks noGrp="1"/>
          </p:cNvSpPr>
          <p:nvPr>
            <p:ph type="sldNum" sz="quarter" idx="12"/>
          </p:nvPr>
        </p:nvSpPr>
        <p:spPr/>
        <p:txBody>
          <a:bodyPr/>
          <a:lstStyle/>
          <a:p>
            <a:pPr>
              <a:defRPr/>
            </a:pPr>
            <a:fld id="{00A78AEF-D660-417A-8892-D99442DEF1B0}" type="slidenum">
              <a:rPr lang="en-GB"/>
              <a:pPr>
                <a:defRPr/>
              </a:pPr>
              <a:t>16</a:t>
            </a:fld>
            <a:endParaRPr lang="en-GB">
              <a:latin typeface="Times New Roman" pitchFamily="18" charset="0"/>
            </a:endParaRPr>
          </a:p>
        </p:txBody>
      </p:sp>
      <p:sp>
        <p:nvSpPr>
          <p:cNvPr id="45059" name="Rectangle 3"/>
          <p:cNvSpPr>
            <a:spLocks noGrp="1" noChangeArrowheads="1"/>
          </p:cNvSpPr>
          <p:nvPr>
            <p:ph type="body" idx="1"/>
          </p:nvPr>
        </p:nvSpPr>
        <p:spPr>
          <a:xfrm>
            <a:off x="500063" y="1371600"/>
            <a:ext cx="7958137" cy="3733800"/>
          </a:xfrm>
        </p:spPr>
        <p:txBody>
          <a:bodyPr/>
          <a:lstStyle/>
          <a:p>
            <a:pPr algn="ctr">
              <a:buFont typeface="Wingdings" pitchFamily="2" charset="2"/>
              <a:buNone/>
            </a:pPr>
            <a:r>
              <a:rPr lang="en-GB" sz="2800" b="1" smtClean="0">
                <a:solidFill>
                  <a:srgbClr val="002060"/>
                </a:solidFill>
              </a:rPr>
              <a:t>Weaknesses of Neo-classical approach</a:t>
            </a:r>
          </a:p>
          <a:p>
            <a:pPr>
              <a:lnSpc>
                <a:spcPct val="120000"/>
              </a:lnSpc>
              <a:buClr>
                <a:schemeClr val="tx1"/>
              </a:buClr>
              <a:buFont typeface="Wingdings" pitchFamily="2" charset="2"/>
              <a:buChar char="§"/>
            </a:pPr>
            <a:r>
              <a:rPr lang="en-GB" sz="2400" b="1" smtClean="0">
                <a:solidFill>
                  <a:srgbClr val="002060"/>
                </a:solidFill>
              </a:rPr>
              <a:t>Investors and workers are assumed to be perfectly informed </a:t>
            </a:r>
          </a:p>
          <a:p>
            <a:pPr>
              <a:lnSpc>
                <a:spcPct val="120000"/>
              </a:lnSpc>
              <a:buClr>
                <a:schemeClr val="tx1"/>
              </a:buClr>
              <a:buFont typeface="Wingdings" pitchFamily="2" charset="2"/>
              <a:buChar char="§"/>
            </a:pPr>
            <a:r>
              <a:rPr lang="en-GB" sz="2400" b="1" smtClean="0">
                <a:solidFill>
                  <a:srgbClr val="002060"/>
                </a:solidFill>
              </a:rPr>
              <a:t>Factor prices are not particularly flexible in practice </a:t>
            </a:r>
          </a:p>
          <a:p>
            <a:pPr>
              <a:lnSpc>
                <a:spcPct val="120000"/>
              </a:lnSpc>
              <a:buClr>
                <a:schemeClr val="tx1"/>
              </a:buClr>
              <a:buFont typeface="Wingdings" pitchFamily="2" charset="2"/>
              <a:buChar char="§"/>
            </a:pPr>
            <a:r>
              <a:rPr lang="en-GB" sz="2400" b="1" smtClean="0">
                <a:solidFill>
                  <a:srgbClr val="002060"/>
                </a:solidFill>
              </a:rPr>
              <a:t>Failure to recognise the importance of demand factors both internal and external</a:t>
            </a:r>
          </a:p>
          <a:p>
            <a:pPr>
              <a:lnSpc>
                <a:spcPct val="140000"/>
              </a:lnSpc>
              <a:buClr>
                <a:schemeClr val="tx1"/>
              </a:buClr>
              <a:buFont typeface="Wingdings" pitchFamily="2" charset="2"/>
              <a:buChar char="§"/>
            </a:pPr>
            <a:endParaRPr lang="en-GB" b="1" smtClean="0">
              <a:solidFill>
                <a:srgbClr val="660066"/>
              </a:solidFill>
            </a:endParaRPr>
          </a:p>
          <a:p>
            <a:endParaRPr lang="en-GB" b="1" smtClean="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642938" y="1071563"/>
            <a:ext cx="7772400" cy="590550"/>
          </a:xfrm>
        </p:spPr>
        <p:txBody>
          <a:bodyPr/>
          <a:lstStyle/>
          <a:p>
            <a:pPr algn="ctr"/>
            <a:r>
              <a:rPr lang="en-GB" sz="2400" smtClean="0">
                <a:solidFill>
                  <a:srgbClr val="002060"/>
                </a:solidFill>
              </a:rPr>
              <a:t>But using a two sector model (export growth) the previous findings are reversed</a:t>
            </a:r>
            <a:endParaRPr lang="en-US" sz="2400" smtClean="0">
              <a:solidFill>
                <a:srgbClr val="002060"/>
              </a:solidFill>
            </a:endParaRPr>
          </a:p>
        </p:txBody>
      </p:sp>
      <p:sp>
        <p:nvSpPr>
          <p:cNvPr id="47106" name="Footer Placeholder 3"/>
          <p:cNvSpPr>
            <a:spLocks noGrp="1"/>
          </p:cNvSpPr>
          <p:nvPr>
            <p:ph type="ftr" sz="quarter" idx="11"/>
          </p:nvPr>
        </p:nvSpPr>
        <p:spPr>
          <a:noFill/>
        </p:spPr>
        <p:txBody>
          <a:bodyPr/>
          <a:lstStyle/>
          <a:p>
            <a:r>
              <a:rPr lang="en-GB"/>
              <a:t>Regional and Local Economics (RELOCE) Lecture slides – Lecture 3a  </a:t>
            </a:r>
          </a:p>
        </p:txBody>
      </p:sp>
      <p:sp>
        <p:nvSpPr>
          <p:cNvPr id="5" name="Slide Number Placeholder 4"/>
          <p:cNvSpPr>
            <a:spLocks noGrp="1"/>
          </p:cNvSpPr>
          <p:nvPr>
            <p:ph type="sldNum" sz="quarter" idx="12"/>
          </p:nvPr>
        </p:nvSpPr>
        <p:spPr/>
        <p:txBody>
          <a:bodyPr/>
          <a:lstStyle/>
          <a:p>
            <a:pPr>
              <a:defRPr/>
            </a:pPr>
            <a:fld id="{C688103F-6E7B-4207-9D34-7B77E4DD1594}" type="slidenum">
              <a:rPr lang="en-GB" smtClean="0"/>
              <a:pPr>
                <a:defRPr/>
              </a:pPr>
              <a:t>17</a:t>
            </a:fld>
            <a:endParaRPr lang="en-GB">
              <a:latin typeface="Times New Roman" pitchFamily="18" charset="0"/>
            </a:endParaRPr>
          </a:p>
        </p:txBody>
      </p:sp>
      <p:sp>
        <p:nvSpPr>
          <p:cNvPr id="6" name="Oval 5"/>
          <p:cNvSpPr/>
          <p:nvPr/>
        </p:nvSpPr>
        <p:spPr bwMode="auto">
          <a:xfrm>
            <a:off x="500063" y="2786063"/>
            <a:ext cx="3429000" cy="2000250"/>
          </a:xfrm>
          <a:prstGeom prst="ellipse">
            <a:avLst/>
          </a:prstGeom>
          <a:solidFill>
            <a:schemeClr val="accent6">
              <a:lumMod val="40000"/>
              <a:lumOff val="60000"/>
            </a:schemeClr>
          </a:solidFill>
          <a:ln w="38100" cap="flat" cmpd="sng" algn="ctr">
            <a:solidFill>
              <a:schemeClr val="tx1"/>
            </a:solidFill>
            <a:prstDash val="solid"/>
            <a:round/>
            <a:headEnd type="none" w="sm" len="sm"/>
            <a:tailEnd type="triangle" w="lg" len="med"/>
          </a:ln>
          <a:effectLst/>
        </p:spPr>
        <p:txBody>
          <a:bodyPr wrap="none" lIns="92075" tIns="46038" rIns="92075" bIns="46038"/>
          <a:lstStyle/>
          <a:p>
            <a:pPr eaLnBrk="0" hangingPunct="0">
              <a:defRPr/>
            </a:pPr>
            <a:endParaRPr lang="en-US">
              <a:cs typeface="+mn-cs"/>
            </a:endParaRPr>
          </a:p>
        </p:txBody>
      </p:sp>
      <p:sp>
        <p:nvSpPr>
          <p:cNvPr id="7" name="Oval 6"/>
          <p:cNvSpPr/>
          <p:nvPr/>
        </p:nvSpPr>
        <p:spPr bwMode="auto">
          <a:xfrm>
            <a:off x="5214938" y="2857500"/>
            <a:ext cx="3571875" cy="2000250"/>
          </a:xfrm>
          <a:prstGeom prst="ellipse">
            <a:avLst/>
          </a:prstGeom>
          <a:solidFill>
            <a:schemeClr val="accent2">
              <a:lumMod val="60000"/>
              <a:lumOff val="40000"/>
            </a:schemeClr>
          </a:solidFill>
          <a:ln w="38100" cap="flat" cmpd="sng" algn="ctr">
            <a:solidFill>
              <a:schemeClr val="tx1"/>
            </a:solidFill>
            <a:prstDash val="solid"/>
            <a:round/>
            <a:headEnd type="none" w="sm" len="sm"/>
            <a:tailEnd type="triangle" w="lg" len="med"/>
          </a:ln>
          <a:effectLst/>
        </p:spPr>
        <p:txBody>
          <a:bodyPr wrap="none" lIns="92075" tIns="46038" rIns="92075" bIns="46038"/>
          <a:lstStyle/>
          <a:p>
            <a:pPr algn="ctr" eaLnBrk="0" hangingPunct="0">
              <a:defRPr/>
            </a:pPr>
            <a:endParaRPr lang="en-GB" dirty="0">
              <a:latin typeface="+mn-lt"/>
              <a:cs typeface="+mn-cs"/>
            </a:endParaRPr>
          </a:p>
          <a:p>
            <a:pPr algn="ctr" eaLnBrk="0" hangingPunct="0">
              <a:defRPr/>
            </a:pPr>
            <a:r>
              <a:rPr lang="en-GB" dirty="0">
                <a:latin typeface="+mn-lt"/>
                <a:cs typeface="+mn-cs"/>
              </a:rPr>
              <a:t>Region B</a:t>
            </a:r>
            <a:endParaRPr lang="en-US" dirty="0">
              <a:latin typeface="+mn-lt"/>
              <a:cs typeface="+mn-cs"/>
            </a:endParaRPr>
          </a:p>
        </p:txBody>
      </p:sp>
      <p:cxnSp>
        <p:nvCxnSpPr>
          <p:cNvPr id="47110" name="Curved Connector 9"/>
          <p:cNvCxnSpPr>
            <a:cxnSpLocks noChangeShapeType="1"/>
            <a:stCxn id="6" idx="0"/>
            <a:endCxn id="7" idx="0"/>
          </p:cNvCxnSpPr>
          <p:nvPr/>
        </p:nvCxnSpPr>
        <p:spPr bwMode="auto">
          <a:xfrm rot="16200000" flipH="1">
            <a:off x="4572000" y="428626"/>
            <a:ext cx="71437" cy="4786312"/>
          </a:xfrm>
          <a:prstGeom prst="curvedConnector3">
            <a:avLst>
              <a:gd name="adj1" fmla="val -1045963"/>
            </a:avLst>
          </a:prstGeom>
          <a:noFill/>
          <a:ln w="38100" algn="ctr">
            <a:solidFill>
              <a:schemeClr val="tx1"/>
            </a:solidFill>
            <a:round/>
            <a:headEnd type="arrow" w="sm" len="sm"/>
            <a:tailEnd/>
          </a:ln>
        </p:spPr>
      </p:cxnSp>
      <p:cxnSp>
        <p:nvCxnSpPr>
          <p:cNvPr id="47111" name="Curved Connector 12"/>
          <p:cNvCxnSpPr>
            <a:cxnSpLocks noChangeShapeType="1"/>
            <a:stCxn id="7" idx="4"/>
            <a:endCxn id="6" idx="4"/>
          </p:cNvCxnSpPr>
          <p:nvPr/>
        </p:nvCxnSpPr>
        <p:spPr bwMode="auto">
          <a:xfrm rot="5400000" flipH="1">
            <a:off x="4572000" y="2428876"/>
            <a:ext cx="71437" cy="4786312"/>
          </a:xfrm>
          <a:prstGeom prst="curvedConnector3">
            <a:avLst>
              <a:gd name="adj1" fmla="val -1237009"/>
            </a:avLst>
          </a:prstGeom>
          <a:noFill/>
          <a:ln w="38100" algn="ctr">
            <a:solidFill>
              <a:schemeClr val="tx1"/>
            </a:solidFill>
            <a:round/>
            <a:headEnd type="none" w="sm" len="sm"/>
            <a:tailEnd type="arrow" w="med" len="med"/>
          </a:ln>
        </p:spPr>
      </p:cxnSp>
      <p:sp>
        <p:nvSpPr>
          <p:cNvPr id="15" name="TextBox 14"/>
          <p:cNvSpPr txBox="1"/>
          <p:nvPr/>
        </p:nvSpPr>
        <p:spPr>
          <a:xfrm>
            <a:off x="4000500" y="2143125"/>
            <a:ext cx="982663" cy="400050"/>
          </a:xfrm>
          <a:prstGeom prst="rect">
            <a:avLst/>
          </a:prstGeom>
          <a:noFill/>
        </p:spPr>
        <p:txBody>
          <a:bodyPr wrap="none">
            <a:spAutoFit/>
          </a:bodyPr>
          <a:lstStyle/>
          <a:p>
            <a:pPr eaLnBrk="0" hangingPunct="0">
              <a:defRPr/>
            </a:pPr>
            <a:r>
              <a:rPr lang="en-GB" sz="2000" dirty="0">
                <a:latin typeface="+mn-lt"/>
                <a:cs typeface="+mn-cs"/>
              </a:rPr>
              <a:t>Labour</a:t>
            </a:r>
            <a:endParaRPr lang="en-US" sz="2000" dirty="0">
              <a:latin typeface="+mn-lt"/>
              <a:cs typeface="+mn-cs"/>
            </a:endParaRPr>
          </a:p>
        </p:txBody>
      </p:sp>
      <p:sp>
        <p:nvSpPr>
          <p:cNvPr id="16" name="TextBox 15"/>
          <p:cNvSpPr txBox="1"/>
          <p:nvPr/>
        </p:nvSpPr>
        <p:spPr>
          <a:xfrm>
            <a:off x="4143375" y="5143500"/>
            <a:ext cx="984250" cy="400050"/>
          </a:xfrm>
          <a:prstGeom prst="rect">
            <a:avLst/>
          </a:prstGeom>
          <a:noFill/>
        </p:spPr>
        <p:txBody>
          <a:bodyPr wrap="none">
            <a:spAutoFit/>
          </a:bodyPr>
          <a:lstStyle/>
          <a:p>
            <a:pPr eaLnBrk="0" hangingPunct="0">
              <a:defRPr/>
            </a:pPr>
            <a:r>
              <a:rPr lang="en-GB" sz="2000" dirty="0">
                <a:latin typeface="+mn-lt"/>
                <a:cs typeface="+mn-cs"/>
              </a:rPr>
              <a:t>Capital</a:t>
            </a:r>
            <a:endParaRPr lang="en-US" sz="2000" dirty="0">
              <a:latin typeface="+mn-lt"/>
              <a:cs typeface="+mn-cs"/>
            </a:endParaRPr>
          </a:p>
        </p:txBody>
      </p:sp>
      <p:sp>
        <p:nvSpPr>
          <p:cNvPr id="19" name="Oval 18"/>
          <p:cNvSpPr/>
          <p:nvPr/>
        </p:nvSpPr>
        <p:spPr bwMode="auto">
          <a:xfrm>
            <a:off x="428625" y="2786063"/>
            <a:ext cx="3571875" cy="2000250"/>
          </a:xfrm>
          <a:prstGeom prst="ellipse">
            <a:avLst/>
          </a:prstGeom>
          <a:solidFill>
            <a:srgbClr val="FF9999"/>
          </a:solidFill>
          <a:ln w="38100" cap="flat" cmpd="sng" algn="ctr">
            <a:solidFill>
              <a:schemeClr val="tx1"/>
            </a:solidFill>
            <a:prstDash val="solid"/>
            <a:round/>
            <a:headEnd type="none" w="sm" len="sm"/>
            <a:tailEnd type="triangle" w="lg" len="med"/>
          </a:ln>
          <a:effectLst/>
        </p:spPr>
        <p:txBody>
          <a:bodyPr wrap="none" lIns="92075" tIns="46038" rIns="92075" bIns="46038"/>
          <a:lstStyle/>
          <a:p>
            <a:pPr algn="ctr" eaLnBrk="0" hangingPunct="0">
              <a:defRPr/>
            </a:pPr>
            <a:r>
              <a:rPr lang="en-GB" dirty="0">
                <a:latin typeface="+mn-lt"/>
                <a:cs typeface="+mn-cs"/>
              </a:rPr>
              <a:t>Region A </a:t>
            </a:r>
          </a:p>
          <a:p>
            <a:pPr algn="ctr" eaLnBrk="0" hangingPunct="0">
              <a:defRPr/>
            </a:pPr>
            <a:r>
              <a:rPr lang="en-GB" dirty="0">
                <a:latin typeface="+mn-lt"/>
                <a:cs typeface="+mn-cs"/>
              </a:rPr>
              <a:t>in which demand </a:t>
            </a:r>
          </a:p>
          <a:p>
            <a:pPr algn="ctr" eaLnBrk="0" hangingPunct="0">
              <a:defRPr/>
            </a:pPr>
            <a:r>
              <a:rPr lang="en-GB" dirty="0">
                <a:latin typeface="+mn-lt"/>
                <a:cs typeface="+mn-cs"/>
              </a:rPr>
              <a:t>for the exported </a:t>
            </a:r>
          </a:p>
          <a:p>
            <a:pPr algn="ctr" eaLnBrk="0" hangingPunct="0">
              <a:defRPr/>
            </a:pPr>
            <a:r>
              <a:rPr lang="en-GB" dirty="0">
                <a:latin typeface="+mn-lt"/>
                <a:cs typeface="+mn-cs"/>
              </a:rPr>
              <a:t>good increases</a:t>
            </a:r>
          </a:p>
          <a:p>
            <a:pPr algn="ctr" eaLnBrk="0" hangingPunct="0">
              <a:defRPr/>
            </a:pPr>
            <a:endParaRPr lang="en-US" dirty="0">
              <a:latin typeface="+mn-lt"/>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5" name="Slide Number Placeholder 5"/>
          <p:cNvSpPr>
            <a:spLocks noGrp="1"/>
          </p:cNvSpPr>
          <p:nvPr>
            <p:ph type="sldNum" sz="quarter" idx="12"/>
          </p:nvPr>
        </p:nvSpPr>
        <p:spPr/>
        <p:txBody>
          <a:bodyPr/>
          <a:lstStyle/>
          <a:p>
            <a:pPr>
              <a:defRPr/>
            </a:pPr>
            <a:fld id="{AD53BAEC-EDEA-44C0-8148-5F94988B524C}" type="slidenum">
              <a:rPr lang="en-GB"/>
              <a:pPr>
                <a:defRPr/>
              </a:pPr>
              <a:t>18</a:t>
            </a:fld>
            <a:endParaRPr lang="en-GB">
              <a:latin typeface="Times New Roman" pitchFamily="18" charset="0"/>
            </a:endParaRPr>
          </a:p>
        </p:txBody>
      </p:sp>
      <p:sp>
        <p:nvSpPr>
          <p:cNvPr id="49155" name="Rectangle 3"/>
          <p:cNvSpPr>
            <a:spLocks noGrp="1" noChangeArrowheads="1"/>
          </p:cNvSpPr>
          <p:nvPr>
            <p:ph type="body" idx="1"/>
          </p:nvPr>
        </p:nvSpPr>
        <p:spPr>
          <a:xfrm>
            <a:off x="571500" y="1285875"/>
            <a:ext cx="7391400" cy="4419600"/>
          </a:xfrm>
        </p:spPr>
        <p:txBody>
          <a:bodyPr/>
          <a:lstStyle/>
          <a:p>
            <a:pPr algn="ctr">
              <a:lnSpc>
                <a:spcPct val="90000"/>
              </a:lnSpc>
              <a:buFont typeface="Wingdings" pitchFamily="2" charset="2"/>
              <a:buNone/>
            </a:pPr>
            <a:r>
              <a:rPr lang="en-GB" sz="2800" b="1" smtClean="0">
                <a:solidFill>
                  <a:srgbClr val="002060"/>
                </a:solidFill>
              </a:rPr>
              <a:t>Conclusions</a:t>
            </a:r>
          </a:p>
          <a:p>
            <a:pPr>
              <a:lnSpc>
                <a:spcPct val="90000"/>
              </a:lnSpc>
              <a:buClr>
                <a:schemeClr val="tx1"/>
              </a:buClr>
              <a:buFont typeface="Wingdings" pitchFamily="2" charset="2"/>
              <a:buChar char="§"/>
            </a:pPr>
            <a:r>
              <a:rPr lang="en-GB" sz="2000" b="1" smtClean="0">
                <a:solidFill>
                  <a:srgbClr val="002060"/>
                </a:solidFill>
              </a:rPr>
              <a:t>Neo-classical model provides a framework and predicts that while capital deepening is taking place productivity will increase but only up to the equilibrium point.</a:t>
            </a:r>
          </a:p>
          <a:p>
            <a:pPr>
              <a:lnSpc>
                <a:spcPct val="90000"/>
              </a:lnSpc>
              <a:buClr>
                <a:schemeClr val="tx1"/>
              </a:buClr>
              <a:buFont typeface="Wingdings" pitchFamily="2" charset="2"/>
              <a:buChar char="§"/>
            </a:pPr>
            <a:r>
              <a:rPr lang="en-GB" sz="2000" b="1" smtClean="0">
                <a:solidFill>
                  <a:srgbClr val="002060"/>
                </a:solidFill>
              </a:rPr>
              <a:t>There is a need to include technical progress but the rate of technical progress may vary between regions.</a:t>
            </a:r>
          </a:p>
          <a:p>
            <a:pPr>
              <a:lnSpc>
                <a:spcPct val="90000"/>
              </a:lnSpc>
              <a:buClr>
                <a:schemeClr val="tx1"/>
              </a:buClr>
              <a:buFont typeface="Wingdings" pitchFamily="2" charset="2"/>
              <a:buChar char="§"/>
            </a:pPr>
            <a:r>
              <a:rPr lang="en-GB" sz="2000" b="1" smtClean="0">
                <a:solidFill>
                  <a:srgbClr val="002060"/>
                </a:solidFill>
              </a:rPr>
              <a:t>If factors are mobile regions that will grow fastest  are those where they obtain the best return.</a:t>
            </a:r>
          </a:p>
          <a:p>
            <a:pPr>
              <a:lnSpc>
                <a:spcPct val="90000"/>
              </a:lnSpc>
              <a:buClr>
                <a:schemeClr val="tx1"/>
              </a:buClr>
              <a:buFont typeface="Wingdings" pitchFamily="2" charset="2"/>
              <a:buChar char="§"/>
            </a:pPr>
            <a:r>
              <a:rPr lang="en-GB" sz="2000" b="1" smtClean="0">
                <a:solidFill>
                  <a:srgbClr val="002060"/>
                </a:solidFill>
              </a:rPr>
              <a:t>Endogenous growth theory suggests a knowledge adjusted workforce – lagging regions are predicted to catch-up with leaders - but not fully.</a:t>
            </a:r>
          </a:p>
          <a:p>
            <a:pPr>
              <a:lnSpc>
                <a:spcPct val="90000"/>
              </a:lnSpc>
              <a:buClr>
                <a:schemeClr val="tx1"/>
              </a:buClr>
              <a:buFont typeface="Wingdings" pitchFamily="2" charset="2"/>
              <a:buChar char="§"/>
            </a:pPr>
            <a:r>
              <a:rPr lang="en-GB" sz="2000" b="1" smtClean="0">
                <a:solidFill>
                  <a:srgbClr val="002060"/>
                </a:solidFill>
              </a:rPr>
              <a:t>Some evidence of convergence but the process is slow</a:t>
            </a:r>
          </a:p>
          <a:p>
            <a:pPr>
              <a:lnSpc>
                <a:spcPct val="90000"/>
              </a:lnSpc>
              <a:buClr>
                <a:schemeClr val="tx1"/>
              </a:buClr>
              <a:buFont typeface="Wingdings" pitchFamily="2" charset="2"/>
              <a:buChar char="§"/>
            </a:pPr>
            <a:r>
              <a:rPr lang="en-GB" sz="2000" b="1" smtClean="0">
                <a:solidFill>
                  <a:srgbClr val="002060"/>
                </a:solidFill>
              </a:rPr>
              <a:t>Weaknesses with theory – information, adjustment, the role played by demand </a:t>
            </a:r>
          </a:p>
          <a:p>
            <a:pPr>
              <a:lnSpc>
                <a:spcPct val="90000"/>
              </a:lnSpc>
              <a:buClr>
                <a:srgbClr val="FF0066"/>
              </a:buClr>
              <a:buFont typeface="Wingdings" pitchFamily="2" charset="2"/>
              <a:buNone/>
            </a:pPr>
            <a:endParaRPr lang="en-GB" sz="2000" b="1" smtClean="0">
              <a:solidFill>
                <a:srgbClr val="002060"/>
              </a:solidFill>
            </a:endParaRP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5" name="Slide Number Placeholder 5"/>
          <p:cNvSpPr>
            <a:spLocks noGrp="1"/>
          </p:cNvSpPr>
          <p:nvPr>
            <p:ph type="sldNum" sz="quarter" idx="12"/>
          </p:nvPr>
        </p:nvSpPr>
        <p:spPr/>
        <p:txBody>
          <a:bodyPr/>
          <a:lstStyle/>
          <a:p>
            <a:pPr>
              <a:defRPr/>
            </a:pPr>
            <a:fld id="{10B6E90D-15F2-4788-95D9-3AC64D9DB661}" type="slidenum">
              <a:rPr lang="en-GB"/>
              <a:pPr>
                <a:defRPr/>
              </a:pPr>
              <a:t>2</a:t>
            </a:fld>
            <a:endParaRPr lang="en-GB">
              <a:latin typeface="Times New Roman" pitchFamily="18" charset="0"/>
            </a:endParaRPr>
          </a:p>
        </p:txBody>
      </p:sp>
      <p:sp>
        <p:nvSpPr>
          <p:cNvPr id="17412" name="Rectangle 3"/>
          <p:cNvSpPr>
            <a:spLocks noGrp="1" noChangeArrowheads="1"/>
          </p:cNvSpPr>
          <p:nvPr>
            <p:ph type="body" idx="1"/>
          </p:nvPr>
        </p:nvSpPr>
        <p:spPr>
          <a:xfrm>
            <a:off x="304800" y="1143000"/>
            <a:ext cx="7772400" cy="5029200"/>
          </a:xfrm>
        </p:spPr>
        <p:txBody>
          <a:bodyPr/>
          <a:lstStyle/>
          <a:p>
            <a:pPr marL="533400" indent="-533400" algn="ctr">
              <a:lnSpc>
                <a:spcPct val="90000"/>
              </a:lnSpc>
              <a:buClr>
                <a:schemeClr val="tx2"/>
              </a:buClr>
              <a:buFont typeface="Wingdings" pitchFamily="2" charset="2"/>
              <a:buNone/>
            </a:pPr>
            <a:r>
              <a:rPr lang="en-GB" sz="2400" b="1" smtClean="0">
                <a:solidFill>
                  <a:srgbClr val="002060"/>
                </a:solidFill>
              </a:rPr>
              <a:t>RELOCE - Lecture 3a </a:t>
            </a:r>
          </a:p>
          <a:p>
            <a:pPr marL="533400" indent="-533400">
              <a:lnSpc>
                <a:spcPct val="90000"/>
              </a:lnSpc>
              <a:buClr>
                <a:schemeClr val="tx2"/>
              </a:buClr>
              <a:buFont typeface="Wingdings" pitchFamily="2" charset="2"/>
              <a:buNone/>
            </a:pPr>
            <a:r>
              <a:rPr lang="en-GB" sz="2400" b="1" smtClean="0">
                <a:solidFill>
                  <a:srgbClr val="002060"/>
                </a:solidFill>
              </a:rPr>
              <a:t>Last week: Multipliers, Econometric and I-O models</a:t>
            </a:r>
          </a:p>
          <a:p>
            <a:pPr marL="533400" indent="-533400">
              <a:lnSpc>
                <a:spcPct val="90000"/>
              </a:lnSpc>
              <a:buClr>
                <a:schemeClr val="tx2"/>
              </a:buClr>
              <a:buFont typeface="Wingdings" pitchFamily="2" charset="2"/>
              <a:buNone/>
            </a:pPr>
            <a:r>
              <a:rPr lang="en-GB" sz="2400" b="1" smtClean="0">
                <a:solidFill>
                  <a:srgbClr val="002060"/>
                </a:solidFill>
              </a:rPr>
              <a:t>This week: Neoclassical and Keynesian regional growth models.  This lecture</a:t>
            </a:r>
          </a:p>
          <a:p>
            <a:pPr marL="533400" indent="-533400">
              <a:lnSpc>
                <a:spcPct val="90000"/>
              </a:lnSpc>
              <a:buClr>
                <a:schemeClr val="tx2"/>
              </a:buClr>
              <a:buFont typeface="Wingdings" pitchFamily="2" charset="2"/>
              <a:buNone/>
            </a:pPr>
            <a:r>
              <a:rPr lang="en-GB" sz="2400" b="1" smtClean="0">
                <a:solidFill>
                  <a:srgbClr val="002060"/>
                </a:solidFill>
              </a:rPr>
              <a:t>Aims</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Examine the theory and construct of the Neo-classical growth model.</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Review empirical research.</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Examine the role of  technological progress, look evidence of convergence and more recent developments.</a:t>
            </a:r>
          </a:p>
          <a:p>
            <a:pPr marL="533400" indent="-533400">
              <a:lnSpc>
                <a:spcPct val="90000"/>
              </a:lnSpc>
              <a:buClr>
                <a:schemeClr val="tx2"/>
              </a:buClr>
              <a:buFont typeface="Wingdings" pitchFamily="2" charset="2"/>
              <a:buNone/>
            </a:pPr>
            <a:r>
              <a:rPr lang="en-GB" sz="2400" b="1" smtClean="0">
                <a:solidFill>
                  <a:srgbClr val="002060"/>
                </a:solidFill>
              </a:rPr>
              <a:t>Objectives</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Be able to understand the methodology and describe the operation of the neo-classical growth model.</a:t>
            </a:r>
          </a:p>
          <a:p>
            <a:pPr marL="533400" indent="-533400">
              <a:lnSpc>
                <a:spcPct val="90000"/>
              </a:lnSpc>
              <a:buClr>
                <a:schemeClr val="tx1"/>
              </a:buClr>
              <a:buFont typeface="Wingdings" pitchFamily="2" charset="2"/>
              <a:buChar char="§"/>
            </a:pPr>
            <a:r>
              <a:rPr lang="en-GB" sz="2000" b="1" smtClean="0">
                <a:solidFill>
                  <a:srgbClr val="002060"/>
                </a:solidFill>
                <a:cs typeface="Times New Roman" pitchFamily="18" charset="0"/>
              </a:rPr>
              <a:t>Be conversant with recent extensions to the basic model and research into regional economic convergence. </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5" name="Slide Number Placeholder 5"/>
          <p:cNvSpPr>
            <a:spLocks noGrp="1"/>
          </p:cNvSpPr>
          <p:nvPr>
            <p:ph type="sldNum" sz="quarter" idx="12"/>
          </p:nvPr>
        </p:nvSpPr>
        <p:spPr/>
        <p:txBody>
          <a:bodyPr/>
          <a:lstStyle/>
          <a:p>
            <a:pPr>
              <a:defRPr/>
            </a:pPr>
            <a:fld id="{FB949594-3556-4802-9FB9-DBE15BE4ECCA}" type="slidenum">
              <a:rPr lang="en-GB"/>
              <a:pPr>
                <a:defRPr/>
              </a:pPr>
              <a:t>3</a:t>
            </a:fld>
            <a:endParaRPr lang="en-GB">
              <a:latin typeface="Times New Roman" pitchFamily="18" charset="0"/>
            </a:endParaRPr>
          </a:p>
        </p:txBody>
      </p:sp>
      <p:sp>
        <p:nvSpPr>
          <p:cNvPr id="19459" name="Rectangle 3"/>
          <p:cNvSpPr>
            <a:spLocks noGrp="1" noChangeArrowheads="1"/>
          </p:cNvSpPr>
          <p:nvPr>
            <p:ph type="body" idx="1"/>
          </p:nvPr>
        </p:nvSpPr>
        <p:spPr>
          <a:xfrm>
            <a:off x="685800" y="1143000"/>
            <a:ext cx="7772400" cy="4953000"/>
          </a:xfrm>
        </p:spPr>
        <p:txBody>
          <a:bodyPr/>
          <a:lstStyle/>
          <a:p>
            <a:pPr>
              <a:buFont typeface="Wingdings" pitchFamily="2" charset="2"/>
              <a:buNone/>
            </a:pPr>
            <a:r>
              <a:rPr lang="en-GB" sz="2800" b="1" smtClean="0">
                <a:solidFill>
                  <a:srgbClr val="002060"/>
                </a:solidFill>
              </a:rPr>
              <a:t>Measures/indicators of Growth:</a:t>
            </a:r>
          </a:p>
          <a:p>
            <a:pPr>
              <a:buClr>
                <a:schemeClr val="tx1"/>
              </a:buClr>
              <a:buFont typeface="Wingdings" pitchFamily="2" charset="2"/>
              <a:buChar char="§"/>
            </a:pPr>
            <a:r>
              <a:rPr lang="en-GB" sz="2400" b="1" smtClean="0">
                <a:solidFill>
                  <a:srgbClr val="002060"/>
                </a:solidFill>
              </a:rPr>
              <a:t>Growth in OUTPUT</a:t>
            </a:r>
          </a:p>
          <a:p>
            <a:pPr>
              <a:buClr>
                <a:schemeClr val="tx1"/>
              </a:buClr>
              <a:buFont typeface="Wingdings" pitchFamily="2" charset="2"/>
              <a:buChar char="§"/>
            </a:pPr>
            <a:r>
              <a:rPr lang="en-GB" sz="2400" b="1" smtClean="0">
                <a:solidFill>
                  <a:srgbClr val="002060"/>
                </a:solidFill>
              </a:rPr>
              <a:t>Growth in OUTPUT PER WORKER</a:t>
            </a:r>
          </a:p>
          <a:p>
            <a:pPr>
              <a:buClr>
                <a:schemeClr val="tx1"/>
              </a:buClr>
              <a:buFont typeface="Wingdings" pitchFamily="2" charset="2"/>
              <a:buChar char="§"/>
            </a:pPr>
            <a:r>
              <a:rPr lang="en-GB" sz="2400" b="1" smtClean="0">
                <a:solidFill>
                  <a:srgbClr val="002060"/>
                </a:solidFill>
              </a:rPr>
              <a:t>Growth in OUTPUT PER CAPITA </a:t>
            </a:r>
          </a:p>
          <a:p>
            <a:pPr>
              <a:buClr>
                <a:schemeClr val="tx1"/>
              </a:buClr>
              <a:buFont typeface="Wingdings" pitchFamily="2" charset="2"/>
              <a:buChar char="§"/>
            </a:pPr>
            <a:r>
              <a:rPr lang="en-GB" sz="2400" smtClean="0">
                <a:solidFill>
                  <a:srgbClr val="002060"/>
                </a:solidFill>
              </a:rPr>
              <a:t>Different measures may give different perspectives of regional performance but usually measures are correlated.</a:t>
            </a:r>
          </a:p>
          <a:p>
            <a:pPr>
              <a:buClr>
                <a:schemeClr val="tx1"/>
              </a:buClr>
              <a:buFont typeface="Wingdings" pitchFamily="2" charset="2"/>
              <a:buChar char="§"/>
            </a:pPr>
            <a:r>
              <a:rPr lang="en-GB" sz="2400" smtClean="0">
                <a:solidFill>
                  <a:srgbClr val="002060"/>
                </a:solidFill>
              </a:rPr>
              <a:t>Most appropriate measure may depend upon what is being measured e.g. for productive capacity use growth in output, for competitiveness use growth in output per worker  </a:t>
            </a:r>
          </a:p>
          <a:p>
            <a:endParaRPr lang="en-GB" sz="2800" smtClean="0">
              <a:solidFill>
                <a:srgbClr val="660066"/>
              </a:solidFill>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Footer Placeholder 2"/>
          <p:cNvSpPr>
            <a:spLocks noGrp="1"/>
          </p:cNvSpPr>
          <p:nvPr>
            <p:ph type="ftr" sz="quarter" idx="11"/>
          </p:nvPr>
        </p:nvSpPr>
        <p:spPr>
          <a:noFill/>
        </p:spPr>
        <p:txBody>
          <a:bodyPr/>
          <a:lstStyle/>
          <a:p>
            <a:r>
              <a:rPr lang="en-GB"/>
              <a:t>Regional and Local Economics (RELOCE) Lecture slides – Lecture 3a  </a:t>
            </a:r>
          </a:p>
        </p:txBody>
      </p:sp>
      <p:sp>
        <p:nvSpPr>
          <p:cNvPr id="4" name="Slide Number Placeholder 3"/>
          <p:cNvSpPr>
            <a:spLocks noGrp="1"/>
          </p:cNvSpPr>
          <p:nvPr>
            <p:ph type="sldNum" sz="quarter" idx="12"/>
          </p:nvPr>
        </p:nvSpPr>
        <p:spPr/>
        <p:txBody>
          <a:bodyPr/>
          <a:lstStyle/>
          <a:p>
            <a:pPr>
              <a:defRPr/>
            </a:pPr>
            <a:fld id="{0A2AE976-F822-47FD-AC53-309E487820EF}" type="slidenum">
              <a:rPr lang="en-GB" smtClean="0"/>
              <a:pPr>
                <a:defRPr/>
              </a:pPr>
              <a:t>4</a:t>
            </a:fld>
            <a:endParaRPr lang="en-GB">
              <a:latin typeface="Times New Roman" pitchFamily="18" charset="0"/>
            </a:endParaRPr>
          </a:p>
        </p:txBody>
      </p:sp>
      <p:pic>
        <p:nvPicPr>
          <p:cNvPr id="21507" name="Picture 17" descr="ac32_A4PPT"/>
          <p:cNvPicPr>
            <a:picLocks noChangeAspect="1" noChangeArrowheads="1"/>
          </p:cNvPicPr>
          <p:nvPr/>
        </p:nvPicPr>
        <p:blipFill>
          <a:blip r:embed="rId2"/>
          <a:srcRect/>
          <a:stretch>
            <a:fillRect/>
          </a:stretch>
        </p:blipFill>
        <p:spPr bwMode="auto">
          <a:xfrm>
            <a:off x="1428750" y="928688"/>
            <a:ext cx="5113338" cy="558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6" name="Slide Number Placeholder 5"/>
          <p:cNvSpPr>
            <a:spLocks noGrp="1"/>
          </p:cNvSpPr>
          <p:nvPr>
            <p:ph type="sldNum" sz="quarter" idx="12"/>
          </p:nvPr>
        </p:nvSpPr>
        <p:spPr/>
        <p:txBody>
          <a:bodyPr/>
          <a:lstStyle/>
          <a:p>
            <a:pPr>
              <a:defRPr/>
            </a:pPr>
            <a:fld id="{1F555046-BC9C-4BEF-82BC-3AAD56CE8A9D}" type="slidenum">
              <a:rPr lang="en-GB"/>
              <a:pPr>
                <a:defRPr/>
              </a:pPr>
              <a:t>5</a:t>
            </a:fld>
            <a:endParaRPr lang="en-GB">
              <a:latin typeface="Times New Roman" pitchFamily="18" charset="0"/>
            </a:endParaRPr>
          </a:p>
        </p:txBody>
      </p:sp>
      <p:sp>
        <p:nvSpPr>
          <p:cNvPr id="79875" name="Rectangle 3"/>
          <p:cNvSpPr>
            <a:spLocks noGrp="1" noChangeArrowheads="1"/>
          </p:cNvSpPr>
          <p:nvPr>
            <p:ph type="body" idx="1"/>
          </p:nvPr>
        </p:nvSpPr>
        <p:spPr>
          <a:xfrm>
            <a:off x="685800" y="1676400"/>
            <a:ext cx="7772400" cy="4419600"/>
          </a:xfrm>
        </p:spPr>
        <p:txBody>
          <a:bodyPr/>
          <a:lstStyle/>
          <a:p>
            <a:pPr>
              <a:lnSpc>
                <a:spcPct val="90000"/>
              </a:lnSpc>
              <a:buClr>
                <a:schemeClr val="tx1"/>
              </a:buClr>
              <a:buFont typeface="Wingdings" pitchFamily="2" charset="2"/>
              <a:buChar char="§"/>
            </a:pPr>
            <a:r>
              <a:rPr lang="en-GB" sz="2400" b="1" smtClean="0">
                <a:solidFill>
                  <a:srgbClr val="002060"/>
                </a:solidFill>
              </a:rPr>
              <a:t>Neo-Classical School: basic premise (DEMAND ADJUSTS TO SUPPLY)</a:t>
            </a:r>
          </a:p>
          <a:p>
            <a:pPr>
              <a:lnSpc>
                <a:spcPct val="90000"/>
              </a:lnSpc>
              <a:buClr>
                <a:schemeClr val="tx1"/>
              </a:buClr>
              <a:buFont typeface="Wingdings" pitchFamily="2" charset="2"/>
              <a:buChar char="§"/>
            </a:pPr>
            <a:r>
              <a:rPr lang="en-GB" sz="2400" b="1" smtClean="0">
                <a:solidFill>
                  <a:srgbClr val="002060"/>
                </a:solidFill>
              </a:rPr>
              <a:t>Emphasis on the supply side characteristics of the growth process (supply-side driven)</a:t>
            </a:r>
          </a:p>
          <a:p>
            <a:pPr>
              <a:lnSpc>
                <a:spcPct val="90000"/>
              </a:lnSpc>
              <a:buClr>
                <a:schemeClr val="tx1"/>
              </a:buClr>
              <a:buFont typeface="Wingdings" pitchFamily="2" charset="2"/>
              <a:buChar char="§"/>
            </a:pPr>
            <a:r>
              <a:rPr lang="en-GB" sz="2400" b="1" smtClean="0">
                <a:solidFill>
                  <a:srgbClr val="002060"/>
                </a:solidFill>
              </a:rPr>
              <a:t>Three key elements in the model; labour supply, capital stock and technical progress </a:t>
            </a:r>
          </a:p>
          <a:p>
            <a:pPr>
              <a:lnSpc>
                <a:spcPct val="90000"/>
              </a:lnSpc>
              <a:buClr>
                <a:schemeClr val="tx1"/>
              </a:buClr>
              <a:buFont typeface="Wingdings" pitchFamily="2" charset="2"/>
              <a:buChar char="§"/>
            </a:pPr>
            <a:r>
              <a:rPr lang="en-GB" sz="2400" b="1" smtClean="0">
                <a:solidFill>
                  <a:srgbClr val="002060"/>
                </a:solidFill>
              </a:rPr>
              <a:t>Assumes efficient market allocation throughout</a:t>
            </a:r>
          </a:p>
          <a:p>
            <a:pPr>
              <a:lnSpc>
                <a:spcPct val="90000"/>
              </a:lnSpc>
              <a:buClr>
                <a:schemeClr val="tx1"/>
              </a:buClr>
              <a:buFont typeface="Wingdings" pitchFamily="2" charset="2"/>
              <a:buChar char="§"/>
            </a:pPr>
            <a:r>
              <a:rPr lang="en-GB" sz="2400" b="1" smtClean="0">
                <a:solidFill>
                  <a:srgbClr val="002060"/>
                </a:solidFill>
              </a:rPr>
              <a:t>i.e. complete knowledge, agents are price takers, no barriers to mobility of factors</a:t>
            </a:r>
          </a:p>
          <a:p>
            <a:pPr>
              <a:lnSpc>
                <a:spcPct val="90000"/>
              </a:lnSpc>
              <a:buClr>
                <a:schemeClr val="tx1"/>
              </a:buClr>
              <a:buFont typeface="Wingdings" pitchFamily="2" charset="2"/>
              <a:buChar char="§"/>
            </a:pPr>
            <a:r>
              <a:rPr lang="en-GB" sz="2400" b="1" smtClean="0">
                <a:solidFill>
                  <a:srgbClr val="002060"/>
                </a:solidFill>
              </a:rPr>
              <a:t>Therefore disparities are temporary and will disappear as the allocation (of factors) approach their </a:t>
            </a:r>
            <a:r>
              <a:rPr lang="en-GB" sz="2400" b="1" smtClean="0">
                <a:solidFill>
                  <a:srgbClr val="002060"/>
                </a:solidFill>
                <a:cs typeface="Times New Roman" pitchFamily="18" charset="0"/>
              </a:rPr>
              <a:t>pareto-optimal level.</a:t>
            </a:r>
            <a:endParaRPr lang="en-GB" sz="2400" b="1" smtClean="0">
              <a:solidFill>
                <a:srgbClr val="002060"/>
              </a:solidFill>
            </a:endParaRPr>
          </a:p>
          <a:p>
            <a:pPr>
              <a:lnSpc>
                <a:spcPct val="90000"/>
              </a:lnSpc>
            </a:pPr>
            <a:endParaRPr lang="en-GB" sz="2400" b="1" smtClean="0">
              <a:solidFill>
                <a:srgbClr val="660066"/>
              </a:solidFill>
            </a:endParaRPr>
          </a:p>
        </p:txBody>
      </p:sp>
      <p:sp>
        <p:nvSpPr>
          <p:cNvPr id="22532" name="Text Box 4"/>
          <p:cNvSpPr txBox="1">
            <a:spLocks noChangeArrowheads="1"/>
          </p:cNvSpPr>
          <p:nvPr/>
        </p:nvSpPr>
        <p:spPr bwMode="auto">
          <a:xfrm>
            <a:off x="2743200" y="914400"/>
            <a:ext cx="3332163" cy="519113"/>
          </a:xfrm>
          <a:prstGeom prst="rect">
            <a:avLst/>
          </a:prstGeom>
          <a:noFill/>
          <a:ln w="38100">
            <a:noFill/>
            <a:miter lim="800000"/>
            <a:headEnd type="none" w="sm" len="sm"/>
            <a:tailEnd type="none" w="lg" len="med"/>
          </a:ln>
        </p:spPr>
        <p:txBody>
          <a:bodyPr wrap="none" lIns="92075" tIns="46038" rIns="92075" bIns="46038">
            <a:spAutoFit/>
          </a:bodyPr>
          <a:lstStyle/>
          <a:p>
            <a:pPr eaLnBrk="0" hangingPunct="0"/>
            <a:r>
              <a:rPr lang="en-GB" sz="2800" b="1">
                <a:solidFill>
                  <a:srgbClr val="002060"/>
                </a:solidFill>
                <a:latin typeface="Arial" charset="0"/>
              </a:rPr>
              <a:t>The Basic concept</a:t>
            </a:r>
          </a:p>
        </p:txBody>
      </p:sp>
      <p:sp>
        <p:nvSpPr>
          <p:cNvPr id="7" name="Rectangle 6"/>
          <p:cNvSpPr>
            <a:spLocks noChangeArrowheads="1"/>
          </p:cNvSpPr>
          <p:nvPr/>
        </p:nvSpPr>
        <p:spPr bwMode="auto">
          <a:xfrm>
            <a:off x="785813" y="4286250"/>
            <a:ext cx="7643812" cy="785813"/>
          </a:xfrm>
          <a:prstGeom prst="rect">
            <a:avLst/>
          </a:prstGeom>
          <a:solidFill>
            <a:schemeClr val="bg1"/>
          </a:solidFill>
          <a:ln w="38100" algn="ctr">
            <a:noFill/>
            <a:round/>
            <a:headEnd type="none" w="sm" len="sm"/>
            <a:tailEnd type="triangle" w="lg" len="med"/>
          </a:ln>
        </p:spPr>
        <p:txBody>
          <a:bodyPr wrap="none" lIns="92075" tIns="46038" rIns="92075" bIns="46038"/>
          <a:lstStyle/>
          <a:p>
            <a:pPr eaLnBrk="0" hangingPunct="0"/>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8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9" presetClass="exit" presetSubtype="0" fill="hold" grpId="0" nodeType="clickEffect">
                                  <p:stCondLst>
                                    <p:cond delay="0"/>
                                  </p:stCondLst>
                                  <p:childTnLst>
                                    <p:animEffect transition="out" filter="dissolve">
                                      <p:cBhvr>
                                        <p:cTn id="22" dur="500"/>
                                        <p:tgtEl>
                                          <p:spTgt spid="7"/>
                                        </p:tgtEl>
                                      </p:cBhvr>
                                    </p:animEffect>
                                    <p:set>
                                      <p:cBhvr>
                                        <p:cTn id="23" dur="1" fill="hold">
                                          <p:stCondLst>
                                            <p:cond delay="499"/>
                                          </p:stCondLst>
                                        </p:cTn>
                                        <p:tgtEl>
                                          <p:spTgt spid="7"/>
                                        </p:tgtEl>
                                        <p:attrNameLst>
                                          <p:attrName>style.visibility</p:attrName>
                                        </p:attrNameLst>
                                      </p:cBhvr>
                                      <p:to>
                                        <p:strVal val="hidden"/>
                                      </p:to>
                                    </p:set>
                                  </p:childTnLst>
                                </p:cTn>
                              </p:par>
                              <p:par>
                                <p:cTn id="24" presetID="1" presetClass="entr" presetSubtype="0" fill="hold" grpId="0" nodeType="withEffect">
                                  <p:stCondLst>
                                    <p:cond delay="0"/>
                                  </p:stCondLst>
                                  <p:childTnLst>
                                    <p:set>
                                      <p:cBhvr>
                                        <p:cTn id="25" dur="1" fill="hold">
                                          <p:stCondLst>
                                            <p:cond delay="0"/>
                                          </p:stCondLst>
                                        </p:cTn>
                                        <p:tgtEl>
                                          <p:spTgt spid="79875">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798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uiExpand="1" build="p"/>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7"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10" name="Slide Number Placeholder 5"/>
          <p:cNvSpPr>
            <a:spLocks noGrp="1"/>
          </p:cNvSpPr>
          <p:nvPr>
            <p:ph type="sldNum" sz="quarter" idx="12"/>
          </p:nvPr>
        </p:nvSpPr>
        <p:spPr/>
        <p:txBody>
          <a:bodyPr/>
          <a:lstStyle/>
          <a:p>
            <a:pPr>
              <a:defRPr/>
            </a:pPr>
            <a:fld id="{D5600B0E-9B52-4B70-B54A-F8863554840B}" type="slidenum">
              <a:rPr lang="en-GB"/>
              <a:pPr>
                <a:defRPr/>
              </a:pPr>
              <a:t>6</a:t>
            </a:fld>
            <a:endParaRPr lang="en-GB">
              <a:latin typeface="Times New Roman" pitchFamily="18" charset="0"/>
            </a:endParaRPr>
          </a:p>
        </p:txBody>
      </p:sp>
      <p:sp>
        <p:nvSpPr>
          <p:cNvPr id="80899" name="Rectangle 3"/>
          <p:cNvSpPr>
            <a:spLocks noGrp="1" noChangeArrowheads="1"/>
          </p:cNvSpPr>
          <p:nvPr>
            <p:ph type="body" idx="1"/>
          </p:nvPr>
        </p:nvSpPr>
        <p:spPr>
          <a:xfrm>
            <a:off x="785813" y="857250"/>
            <a:ext cx="7391400" cy="1219200"/>
          </a:xfrm>
        </p:spPr>
        <p:txBody>
          <a:bodyPr/>
          <a:lstStyle/>
          <a:p>
            <a:pPr algn="ctr">
              <a:lnSpc>
                <a:spcPct val="90000"/>
              </a:lnSpc>
              <a:buClr>
                <a:srgbClr val="FF0066"/>
              </a:buClr>
              <a:buFont typeface="Wingdings" pitchFamily="2" charset="2"/>
              <a:buNone/>
            </a:pPr>
            <a:r>
              <a:rPr lang="en-GB" sz="2800" b="1" smtClean="0">
                <a:solidFill>
                  <a:srgbClr val="002060"/>
                </a:solidFill>
              </a:rPr>
              <a:t>One Sector Neo-Classical Growth Model</a:t>
            </a:r>
            <a:r>
              <a:rPr lang="en-GB" sz="2800" b="1" smtClean="0">
                <a:solidFill>
                  <a:srgbClr val="002060"/>
                </a:solidFill>
                <a:sym typeface="WP Greek Helve"/>
              </a:rPr>
              <a:t> </a:t>
            </a:r>
          </a:p>
          <a:p>
            <a:pPr>
              <a:lnSpc>
                <a:spcPct val="90000"/>
              </a:lnSpc>
              <a:buClr>
                <a:schemeClr val="tx1"/>
              </a:buClr>
              <a:buFont typeface="Wingdings" pitchFamily="2" charset="2"/>
              <a:buChar char="§"/>
            </a:pPr>
            <a:r>
              <a:rPr lang="en-GB" sz="2000" b="1" smtClean="0">
                <a:solidFill>
                  <a:srgbClr val="002060"/>
                </a:solidFill>
                <a:sym typeface="WP Greek Helve"/>
              </a:rPr>
              <a:t>Based on the Cob-Douglas production function (constant returns to scale), no technical change and output is determined entirely by capital and labour inputs</a:t>
            </a:r>
            <a:r>
              <a:rPr lang="en-GB" sz="2000" smtClean="0">
                <a:solidFill>
                  <a:srgbClr val="002060"/>
                </a:solidFill>
                <a:sym typeface="WP Greek Helve"/>
              </a:rPr>
              <a:t>, </a:t>
            </a:r>
            <a:r>
              <a:rPr lang="en-GB" sz="2000" b="1" smtClean="0">
                <a:solidFill>
                  <a:srgbClr val="002060"/>
                </a:solidFill>
                <a:sym typeface="WP Greek Helve"/>
              </a:rPr>
              <a:t>includes law of diminishing returns.</a:t>
            </a:r>
          </a:p>
          <a:p>
            <a:pPr>
              <a:lnSpc>
                <a:spcPct val="90000"/>
              </a:lnSpc>
            </a:pPr>
            <a:endParaRPr lang="en-GB" sz="2800" smtClean="0">
              <a:solidFill>
                <a:srgbClr val="002060"/>
              </a:solidFill>
            </a:endParaRPr>
          </a:p>
        </p:txBody>
      </p:sp>
      <p:pic>
        <p:nvPicPr>
          <p:cNvPr id="80900" name="Picture 4"/>
          <p:cNvPicPr>
            <a:picLocks noChangeAspect="1" noChangeArrowheads="1"/>
          </p:cNvPicPr>
          <p:nvPr/>
        </p:nvPicPr>
        <p:blipFill>
          <a:blip r:embed="rId3"/>
          <a:srcRect/>
          <a:stretch>
            <a:fillRect/>
          </a:stretch>
        </p:blipFill>
        <p:spPr bwMode="auto">
          <a:xfrm>
            <a:off x="4267200" y="2438400"/>
            <a:ext cx="2817813" cy="663575"/>
          </a:xfrm>
          <a:prstGeom prst="rect">
            <a:avLst/>
          </a:prstGeom>
          <a:noFill/>
          <a:ln w="9525">
            <a:noFill/>
            <a:miter lim="800000"/>
            <a:headEnd/>
            <a:tailEnd/>
          </a:ln>
        </p:spPr>
      </p:pic>
      <p:pic>
        <p:nvPicPr>
          <p:cNvPr id="80901" name="Picture 5"/>
          <p:cNvPicPr>
            <a:picLocks noChangeAspect="1" noChangeArrowheads="1"/>
          </p:cNvPicPr>
          <p:nvPr/>
        </p:nvPicPr>
        <p:blipFill>
          <a:blip r:embed="rId4"/>
          <a:srcRect/>
          <a:stretch>
            <a:fillRect/>
          </a:stretch>
        </p:blipFill>
        <p:spPr bwMode="auto">
          <a:xfrm>
            <a:off x="4267200" y="3048000"/>
            <a:ext cx="3352800" cy="669925"/>
          </a:xfrm>
          <a:prstGeom prst="rect">
            <a:avLst/>
          </a:prstGeom>
          <a:noFill/>
          <a:ln w="9525">
            <a:noFill/>
            <a:miter lim="800000"/>
            <a:headEnd/>
            <a:tailEnd/>
          </a:ln>
        </p:spPr>
      </p:pic>
      <p:pic>
        <p:nvPicPr>
          <p:cNvPr id="80902" name="Picture 6"/>
          <p:cNvPicPr>
            <a:picLocks noChangeAspect="1" noChangeArrowheads="1"/>
          </p:cNvPicPr>
          <p:nvPr/>
        </p:nvPicPr>
        <p:blipFill>
          <a:blip r:embed="rId5"/>
          <a:srcRect/>
          <a:stretch>
            <a:fillRect/>
          </a:stretch>
        </p:blipFill>
        <p:spPr bwMode="auto">
          <a:xfrm>
            <a:off x="4267200" y="3657600"/>
            <a:ext cx="3200400" cy="684213"/>
          </a:xfrm>
          <a:prstGeom prst="rect">
            <a:avLst/>
          </a:prstGeom>
          <a:noFill/>
          <a:ln w="9525">
            <a:noFill/>
            <a:miter lim="800000"/>
            <a:headEnd/>
            <a:tailEnd/>
          </a:ln>
        </p:spPr>
      </p:pic>
      <p:pic>
        <p:nvPicPr>
          <p:cNvPr id="80903" name="Picture 7"/>
          <p:cNvPicPr>
            <a:picLocks noChangeAspect="1" noChangeArrowheads="1"/>
          </p:cNvPicPr>
          <p:nvPr/>
        </p:nvPicPr>
        <p:blipFill>
          <a:blip r:embed="rId6"/>
          <a:srcRect/>
          <a:stretch>
            <a:fillRect/>
          </a:stretch>
        </p:blipFill>
        <p:spPr bwMode="auto">
          <a:xfrm>
            <a:off x="285750" y="2428875"/>
            <a:ext cx="3767138" cy="3494088"/>
          </a:xfrm>
          <a:prstGeom prst="rect">
            <a:avLst/>
          </a:prstGeom>
          <a:noFill/>
          <a:ln w="9525">
            <a:noFill/>
            <a:miter lim="800000"/>
            <a:headEnd/>
            <a:tailEnd/>
          </a:ln>
        </p:spPr>
      </p:pic>
      <p:sp>
        <p:nvSpPr>
          <p:cNvPr id="80904" name="Text Box 8"/>
          <p:cNvSpPr txBox="1">
            <a:spLocks noChangeArrowheads="1"/>
          </p:cNvSpPr>
          <p:nvPr/>
        </p:nvSpPr>
        <p:spPr bwMode="auto">
          <a:xfrm>
            <a:off x="4071938" y="4191000"/>
            <a:ext cx="5072062" cy="1820863"/>
          </a:xfrm>
          <a:prstGeom prst="rect">
            <a:avLst/>
          </a:prstGeom>
          <a:noFill/>
          <a:ln w="38100">
            <a:noFill/>
            <a:miter lim="800000"/>
            <a:headEnd type="none" w="sm" len="sm"/>
            <a:tailEnd type="none" w="lg" len="med"/>
          </a:ln>
        </p:spPr>
        <p:txBody>
          <a:bodyPr lIns="92075" tIns="46038" rIns="92075" bIns="46038">
            <a:spAutoFit/>
          </a:bodyPr>
          <a:lstStyle/>
          <a:p>
            <a:pPr eaLnBrk="0" hangingPunct="0">
              <a:lnSpc>
                <a:spcPct val="80000"/>
              </a:lnSpc>
              <a:spcBef>
                <a:spcPct val="50000"/>
              </a:spcBef>
              <a:buClr>
                <a:srgbClr val="FF0066"/>
              </a:buClr>
              <a:buFont typeface="Wingdings" pitchFamily="2" charset="2"/>
              <a:buNone/>
            </a:pPr>
            <a:r>
              <a:rPr lang="en-GB" sz="1800" b="1">
                <a:solidFill>
                  <a:srgbClr val="002060"/>
                </a:solidFill>
                <a:latin typeface="Arial" charset="0"/>
              </a:rPr>
              <a:t>Conclusions</a:t>
            </a:r>
          </a:p>
          <a:p>
            <a:pPr eaLnBrk="0" hangingPunct="0">
              <a:lnSpc>
                <a:spcPct val="80000"/>
              </a:lnSpc>
              <a:spcBef>
                <a:spcPct val="50000"/>
              </a:spcBef>
              <a:buClr>
                <a:schemeClr val="tx1"/>
              </a:buClr>
              <a:buFont typeface="Wingdings" pitchFamily="2" charset="2"/>
              <a:buChar char="§"/>
            </a:pPr>
            <a:r>
              <a:rPr lang="en-GB" sz="1800" b="1">
                <a:solidFill>
                  <a:srgbClr val="002060"/>
                </a:solidFill>
                <a:latin typeface="Arial" charset="0"/>
              </a:rPr>
              <a:t> Y grows without limit as supplies of L and K increase</a:t>
            </a:r>
          </a:p>
          <a:p>
            <a:pPr eaLnBrk="0" hangingPunct="0">
              <a:lnSpc>
                <a:spcPct val="80000"/>
              </a:lnSpc>
              <a:spcBef>
                <a:spcPct val="50000"/>
              </a:spcBef>
              <a:buClr>
                <a:schemeClr val="tx1"/>
              </a:buClr>
              <a:buFont typeface="Wingdings" pitchFamily="2" charset="2"/>
              <a:buChar char="§"/>
            </a:pPr>
            <a:r>
              <a:rPr lang="en-GB" sz="1800" b="1">
                <a:solidFill>
                  <a:srgbClr val="002060"/>
                </a:solidFill>
                <a:latin typeface="Arial" charset="0"/>
              </a:rPr>
              <a:t> Y/L only increases with K deepening</a:t>
            </a:r>
          </a:p>
          <a:p>
            <a:pPr eaLnBrk="0" hangingPunct="0">
              <a:lnSpc>
                <a:spcPct val="80000"/>
              </a:lnSpc>
              <a:spcBef>
                <a:spcPct val="50000"/>
              </a:spcBef>
              <a:buClr>
                <a:schemeClr val="tx1"/>
              </a:buClr>
              <a:buFont typeface="Wingdings" pitchFamily="2" charset="2"/>
              <a:buChar char="§"/>
            </a:pPr>
            <a:r>
              <a:rPr lang="en-GB" sz="1800" b="1">
                <a:solidFill>
                  <a:srgbClr val="002060"/>
                </a:solidFill>
                <a:latin typeface="Arial" charset="0"/>
              </a:rPr>
              <a:t> When K/L reaches equilibrium point no further increase in rate of Y/L</a:t>
            </a:r>
          </a:p>
        </p:txBody>
      </p:sp>
      <p:sp>
        <p:nvSpPr>
          <p:cNvPr id="11" name="TextBox 10"/>
          <p:cNvSpPr txBox="1"/>
          <p:nvPr/>
        </p:nvSpPr>
        <p:spPr>
          <a:xfrm>
            <a:off x="1285875" y="3286125"/>
            <a:ext cx="500063" cy="461963"/>
          </a:xfrm>
          <a:prstGeom prst="rect">
            <a:avLst/>
          </a:prstGeom>
          <a:noFill/>
        </p:spPr>
        <p:txBody>
          <a:bodyPr>
            <a:spAutoFit/>
          </a:bodyPr>
          <a:lstStyle/>
          <a:p>
            <a:pPr eaLnBrk="0" hangingPunct="0">
              <a:defRPr/>
            </a:pPr>
            <a:r>
              <a:rPr lang="en-GB" b="1" dirty="0">
                <a:solidFill>
                  <a:srgbClr val="FF0000"/>
                </a:solidFill>
                <a:latin typeface="+mn-lt"/>
                <a:cs typeface="+mn-cs"/>
              </a:rPr>
              <a:t>E</a:t>
            </a:r>
            <a:endParaRPr lang="en-US" b="1" dirty="0">
              <a:solidFill>
                <a:srgbClr val="FF0000"/>
              </a:solidFill>
              <a:latin typeface="+mn-lt"/>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0899">
                                            <p:txEl>
                                              <p:pRg st="1" end="1"/>
                                            </p:txEl>
                                          </p:spTgt>
                                        </p:tgtEl>
                                        <p:attrNameLst>
                                          <p:attrName>style.visibility</p:attrName>
                                        </p:attrNameLst>
                                      </p:cBhvr>
                                      <p:to>
                                        <p:strVal val="visible"/>
                                      </p:to>
                                    </p:set>
                                    <p:anim calcmode="lin" valueType="num">
                                      <p:cBhvr additive="base">
                                        <p:cTn id="13" dur="500" fill="hold"/>
                                        <p:tgtEl>
                                          <p:spTgt spid="808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08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80903"/>
                                        </p:tgtEl>
                                        <p:attrNameLst>
                                          <p:attrName>style.visibility</p:attrName>
                                        </p:attrNameLst>
                                      </p:cBhvr>
                                      <p:to>
                                        <p:strVal val="visible"/>
                                      </p:to>
                                    </p:set>
                                    <p:anim calcmode="lin" valueType="num">
                                      <p:cBhvr additive="base">
                                        <p:cTn id="19" dur="500" fill="hold"/>
                                        <p:tgtEl>
                                          <p:spTgt spid="80903"/>
                                        </p:tgtEl>
                                        <p:attrNameLst>
                                          <p:attrName>ppt_x</p:attrName>
                                        </p:attrNameLst>
                                      </p:cBhvr>
                                      <p:tavLst>
                                        <p:tav tm="0">
                                          <p:val>
                                            <p:strVal val="0-#ppt_w/2"/>
                                          </p:val>
                                        </p:tav>
                                        <p:tav tm="100000">
                                          <p:val>
                                            <p:strVal val="#ppt_x"/>
                                          </p:val>
                                        </p:tav>
                                      </p:tavLst>
                                    </p:anim>
                                    <p:anim calcmode="lin" valueType="num">
                                      <p:cBhvr additive="base">
                                        <p:cTn id="20" dur="500" fill="hold"/>
                                        <p:tgtEl>
                                          <p:spTgt spid="8090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0900"/>
                                        </p:tgtEl>
                                        <p:attrNameLst>
                                          <p:attrName>style.visibility</p:attrName>
                                        </p:attrNameLst>
                                      </p:cBhvr>
                                      <p:to>
                                        <p:strVal val="visible"/>
                                      </p:to>
                                    </p:set>
                                    <p:anim calcmode="lin" valueType="num">
                                      <p:cBhvr additive="base">
                                        <p:cTn id="25" dur="500" fill="hold"/>
                                        <p:tgtEl>
                                          <p:spTgt spid="80900"/>
                                        </p:tgtEl>
                                        <p:attrNameLst>
                                          <p:attrName>ppt_x</p:attrName>
                                        </p:attrNameLst>
                                      </p:cBhvr>
                                      <p:tavLst>
                                        <p:tav tm="0">
                                          <p:val>
                                            <p:strVal val="0-#ppt_w/2"/>
                                          </p:val>
                                        </p:tav>
                                        <p:tav tm="100000">
                                          <p:val>
                                            <p:strVal val="#ppt_x"/>
                                          </p:val>
                                        </p:tav>
                                      </p:tavLst>
                                    </p:anim>
                                    <p:anim calcmode="lin" valueType="num">
                                      <p:cBhvr additive="base">
                                        <p:cTn id="26" dur="500" fill="hold"/>
                                        <p:tgtEl>
                                          <p:spTgt spid="8090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80901"/>
                                        </p:tgtEl>
                                        <p:attrNameLst>
                                          <p:attrName>style.visibility</p:attrName>
                                        </p:attrNameLst>
                                      </p:cBhvr>
                                      <p:to>
                                        <p:strVal val="visible"/>
                                      </p:to>
                                    </p:set>
                                    <p:anim calcmode="lin" valueType="num">
                                      <p:cBhvr additive="base">
                                        <p:cTn id="31" dur="500" fill="hold"/>
                                        <p:tgtEl>
                                          <p:spTgt spid="80901"/>
                                        </p:tgtEl>
                                        <p:attrNameLst>
                                          <p:attrName>ppt_x</p:attrName>
                                        </p:attrNameLst>
                                      </p:cBhvr>
                                      <p:tavLst>
                                        <p:tav tm="0">
                                          <p:val>
                                            <p:strVal val="0-#ppt_w/2"/>
                                          </p:val>
                                        </p:tav>
                                        <p:tav tm="100000">
                                          <p:val>
                                            <p:strVal val="#ppt_x"/>
                                          </p:val>
                                        </p:tav>
                                      </p:tavLst>
                                    </p:anim>
                                    <p:anim calcmode="lin" valueType="num">
                                      <p:cBhvr additive="base">
                                        <p:cTn id="32" dur="500" fill="hold"/>
                                        <p:tgtEl>
                                          <p:spTgt spid="80901"/>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80902"/>
                                        </p:tgtEl>
                                        <p:attrNameLst>
                                          <p:attrName>style.visibility</p:attrName>
                                        </p:attrNameLst>
                                      </p:cBhvr>
                                      <p:to>
                                        <p:strVal val="visible"/>
                                      </p:to>
                                    </p:set>
                                    <p:anim calcmode="lin" valueType="num">
                                      <p:cBhvr additive="base">
                                        <p:cTn id="37" dur="500" fill="hold"/>
                                        <p:tgtEl>
                                          <p:spTgt spid="80902"/>
                                        </p:tgtEl>
                                        <p:attrNameLst>
                                          <p:attrName>ppt_x</p:attrName>
                                        </p:attrNameLst>
                                      </p:cBhvr>
                                      <p:tavLst>
                                        <p:tav tm="0">
                                          <p:val>
                                            <p:strVal val="0-#ppt_w/2"/>
                                          </p:val>
                                        </p:tav>
                                        <p:tav tm="100000">
                                          <p:val>
                                            <p:strVal val="#ppt_x"/>
                                          </p:val>
                                        </p:tav>
                                      </p:tavLst>
                                    </p:anim>
                                    <p:anim calcmode="lin" valueType="num">
                                      <p:cBhvr additive="base">
                                        <p:cTn id="38" dur="500" fill="hold"/>
                                        <p:tgtEl>
                                          <p:spTgt spid="8090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0904">
                                            <p:txEl>
                                              <p:pRg st="0" end="0"/>
                                            </p:txEl>
                                          </p:spTgt>
                                        </p:tgtEl>
                                        <p:attrNameLst>
                                          <p:attrName>style.visibility</p:attrName>
                                        </p:attrNameLst>
                                      </p:cBhvr>
                                      <p:to>
                                        <p:strVal val="visible"/>
                                      </p:to>
                                    </p:set>
                                    <p:anim calcmode="lin" valueType="num">
                                      <p:cBhvr additive="base">
                                        <p:cTn id="43" dur="500" fill="hold"/>
                                        <p:tgtEl>
                                          <p:spTgt spid="80904">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09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0904">
                                            <p:txEl>
                                              <p:pRg st="1" end="1"/>
                                            </p:txEl>
                                          </p:spTgt>
                                        </p:tgtEl>
                                        <p:attrNameLst>
                                          <p:attrName>style.visibility</p:attrName>
                                        </p:attrNameLst>
                                      </p:cBhvr>
                                      <p:to>
                                        <p:strVal val="visible"/>
                                      </p:to>
                                    </p:set>
                                    <p:anim calcmode="lin" valueType="num">
                                      <p:cBhvr additive="base">
                                        <p:cTn id="49" dur="500" fill="hold"/>
                                        <p:tgtEl>
                                          <p:spTgt spid="80904">
                                            <p:txEl>
                                              <p:pRg st="1" end="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09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0904">
                                            <p:txEl>
                                              <p:pRg st="2" end="2"/>
                                            </p:txEl>
                                          </p:spTgt>
                                        </p:tgtEl>
                                        <p:attrNameLst>
                                          <p:attrName>style.visibility</p:attrName>
                                        </p:attrNameLst>
                                      </p:cBhvr>
                                      <p:to>
                                        <p:strVal val="visible"/>
                                      </p:to>
                                    </p:set>
                                    <p:anim calcmode="lin" valueType="num">
                                      <p:cBhvr additive="base">
                                        <p:cTn id="55" dur="500" fill="hold"/>
                                        <p:tgtEl>
                                          <p:spTgt spid="80904">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09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0904">
                                            <p:txEl>
                                              <p:pRg st="3" end="3"/>
                                            </p:txEl>
                                          </p:spTgt>
                                        </p:tgtEl>
                                        <p:attrNameLst>
                                          <p:attrName>style.visibility</p:attrName>
                                        </p:attrNameLst>
                                      </p:cBhvr>
                                      <p:to>
                                        <p:strVal val="visible"/>
                                      </p:to>
                                    </p:set>
                                    <p:anim calcmode="lin" valueType="num">
                                      <p:cBhvr additive="base">
                                        <p:cTn id="61" dur="500" fill="hold"/>
                                        <p:tgtEl>
                                          <p:spTgt spid="80904">
                                            <p:txEl>
                                              <p:pRg st="3" end="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0904">
                                            <p:txEl>
                                              <p:pRg st="3" end="3"/>
                                            </p:txEl>
                                          </p:spTgt>
                                        </p:tgtEl>
                                        <p:attrNameLst>
                                          <p:attrName>ppt_y</p:attrName>
                                        </p:attrNameLst>
                                      </p:cBhvr>
                                      <p:tavLst>
                                        <p:tav tm="0">
                                          <p:val>
                                            <p:strVal val="#ppt_y"/>
                                          </p:val>
                                        </p:tav>
                                        <p:tav tm="100000">
                                          <p:val>
                                            <p:strVal val="#ppt_y"/>
                                          </p:val>
                                        </p:tav>
                                      </p:tavLst>
                                    </p:anim>
                                  </p:childTnLst>
                                </p:cTn>
                              </p:par>
                              <p:par>
                                <p:cTn id="63" presetID="1" presetClass="entr" presetSubtype="0"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P spid="80904" grpId="0" build="p" autoUpdateAnimBg="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625" name="Straight Connector 41"/>
          <p:cNvCxnSpPr>
            <a:cxnSpLocks noChangeShapeType="1"/>
          </p:cNvCxnSpPr>
          <p:nvPr/>
        </p:nvCxnSpPr>
        <p:spPr bwMode="auto">
          <a:xfrm>
            <a:off x="1357313" y="2000250"/>
            <a:ext cx="2857500" cy="1588"/>
          </a:xfrm>
          <a:prstGeom prst="line">
            <a:avLst/>
          </a:prstGeom>
          <a:noFill/>
          <a:ln w="152400" algn="ctr">
            <a:solidFill>
              <a:srgbClr val="00B050"/>
            </a:solidFill>
            <a:round/>
            <a:headEnd type="none" w="sm" len="sm"/>
            <a:tailEnd type="none" w="lg" len="med"/>
          </a:ln>
        </p:spPr>
      </p:cxnSp>
      <p:cxnSp>
        <p:nvCxnSpPr>
          <p:cNvPr id="26626" name="Straight Connector 40"/>
          <p:cNvCxnSpPr>
            <a:cxnSpLocks noChangeShapeType="1"/>
          </p:cNvCxnSpPr>
          <p:nvPr/>
        </p:nvCxnSpPr>
        <p:spPr bwMode="auto">
          <a:xfrm>
            <a:off x="1357313" y="3929063"/>
            <a:ext cx="571500" cy="1587"/>
          </a:xfrm>
          <a:prstGeom prst="line">
            <a:avLst/>
          </a:prstGeom>
          <a:noFill/>
          <a:ln w="152400" algn="ctr">
            <a:solidFill>
              <a:srgbClr val="00B050"/>
            </a:solidFill>
            <a:round/>
            <a:headEnd type="none" w="sm" len="sm"/>
            <a:tailEnd type="none" w="lg" len="med"/>
          </a:ln>
        </p:spPr>
      </p:cxnSp>
      <p:sp>
        <p:nvSpPr>
          <p:cNvPr id="26627" name="Footer Placeholder 1"/>
          <p:cNvSpPr>
            <a:spLocks noGrp="1"/>
          </p:cNvSpPr>
          <p:nvPr>
            <p:ph type="ftr" sz="quarter" idx="11"/>
          </p:nvPr>
        </p:nvSpPr>
        <p:spPr>
          <a:noFill/>
        </p:spPr>
        <p:txBody>
          <a:bodyPr/>
          <a:lstStyle/>
          <a:p>
            <a:r>
              <a:rPr lang="en-GB"/>
              <a:t>Regional and Local Economics (RELOCE) Lecture slides – Lecture 3a  </a:t>
            </a:r>
          </a:p>
        </p:txBody>
      </p:sp>
      <p:sp>
        <p:nvSpPr>
          <p:cNvPr id="3" name="Slide Number Placeholder 2"/>
          <p:cNvSpPr>
            <a:spLocks noGrp="1"/>
          </p:cNvSpPr>
          <p:nvPr>
            <p:ph type="sldNum" sz="quarter" idx="12"/>
          </p:nvPr>
        </p:nvSpPr>
        <p:spPr/>
        <p:txBody>
          <a:bodyPr/>
          <a:lstStyle/>
          <a:p>
            <a:pPr>
              <a:defRPr/>
            </a:pPr>
            <a:fld id="{79980626-4FEE-460E-90E7-1965D60056FF}" type="slidenum">
              <a:rPr lang="en-GB" smtClean="0"/>
              <a:pPr>
                <a:defRPr/>
              </a:pPr>
              <a:t>7</a:t>
            </a:fld>
            <a:endParaRPr lang="en-GB">
              <a:latin typeface="Times New Roman" pitchFamily="18" charset="0"/>
            </a:endParaRPr>
          </a:p>
        </p:txBody>
      </p:sp>
      <p:cxnSp>
        <p:nvCxnSpPr>
          <p:cNvPr id="26629" name="Straight Connector 3"/>
          <p:cNvCxnSpPr>
            <a:cxnSpLocks noChangeShapeType="1"/>
          </p:cNvCxnSpPr>
          <p:nvPr/>
        </p:nvCxnSpPr>
        <p:spPr bwMode="auto">
          <a:xfrm rot="5400000">
            <a:off x="-1001712" y="3571875"/>
            <a:ext cx="4716462" cy="1588"/>
          </a:xfrm>
          <a:prstGeom prst="line">
            <a:avLst/>
          </a:prstGeom>
          <a:noFill/>
          <a:ln w="38100" algn="ctr">
            <a:solidFill>
              <a:schemeClr val="tx1"/>
            </a:solidFill>
            <a:round/>
            <a:headEnd type="triangle" w="sm" len="sm"/>
            <a:tailEnd type="none" w="lg" len="med"/>
          </a:ln>
        </p:spPr>
      </p:cxnSp>
      <p:cxnSp>
        <p:nvCxnSpPr>
          <p:cNvPr id="26630" name="Straight Connector 4"/>
          <p:cNvCxnSpPr>
            <a:cxnSpLocks noChangeShapeType="1"/>
          </p:cNvCxnSpPr>
          <p:nvPr/>
        </p:nvCxnSpPr>
        <p:spPr bwMode="auto">
          <a:xfrm rot="10800000">
            <a:off x="1357313" y="5929313"/>
            <a:ext cx="6786562" cy="1587"/>
          </a:xfrm>
          <a:prstGeom prst="line">
            <a:avLst/>
          </a:prstGeom>
          <a:noFill/>
          <a:ln w="38100" algn="ctr">
            <a:solidFill>
              <a:schemeClr val="tx1"/>
            </a:solidFill>
            <a:round/>
            <a:headEnd type="triangle" w="sm" len="sm"/>
            <a:tailEnd type="none" w="lg" len="med"/>
          </a:ln>
        </p:spPr>
      </p:cxnSp>
      <p:sp>
        <p:nvSpPr>
          <p:cNvPr id="15" name="Arc 14"/>
          <p:cNvSpPr/>
          <p:nvPr/>
        </p:nvSpPr>
        <p:spPr bwMode="auto">
          <a:xfrm>
            <a:off x="1357313" y="1500188"/>
            <a:ext cx="10223500" cy="8820150"/>
          </a:xfrm>
          <a:prstGeom prst="arc">
            <a:avLst>
              <a:gd name="adj1" fmla="val 10801495"/>
              <a:gd name="adj2" fmla="val 16287985"/>
            </a:avLst>
          </a:prstGeom>
          <a:solidFill>
            <a:schemeClr val="bg1"/>
          </a:solidFill>
          <a:ln w="38100" cap="flat" cmpd="sng" algn="ctr">
            <a:solidFill>
              <a:schemeClr val="tx1"/>
            </a:solidFill>
            <a:prstDash val="solid"/>
            <a:round/>
            <a:headEnd type="none" w="sm" len="sm"/>
            <a:tailEnd type="triangle" w="lg" len="med"/>
          </a:ln>
          <a:effectLst/>
        </p:spPr>
        <p:txBody>
          <a:bodyPr wrap="none" lIns="92075" tIns="46038" rIns="92075" bIns="46038"/>
          <a:lstStyle/>
          <a:p>
            <a:pPr eaLnBrk="0" hangingPunct="0">
              <a:defRPr/>
            </a:pPr>
            <a:endParaRPr lang="en-US">
              <a:cs typeface="+mn-cs"/>
            </a:endParaRPr>
          </a:p>
        </p:txBody>
      </p:sp>
      <p:cxnSp>
        <p:nvCxnSpPr>
          <p:cNvPr id="26632" name="Straight Connector 43"/>
          <p:cNvCxnSpPr>
            <a:cxnSpLocks noChangeShapeType="1"/>
          </p:cNvCxnSpPr>
          <p:nvPr/>
        </p:nvCxnSpPr>
        <p:spPr bwMode="auto">
          <a:xfrm rot="5400000">
            <a:off x="892175" y="4894263"/>
            <a:ext cx="2071687" cy="1588"/>
          </a:xfrm>
          <a:prstGeom prst="line">
            <a:avLst/>
          </a:prstGeom>
          <a:noFill/>
          <a:ln w="19050" algn="ctr">
            <a:solidFill>
              <a:schemeClr val="tx1"/>
            </a:solidFill>
            <a:prstDash val="sysDash"/>
            <a:round/>
            <a:headEnd type="none" w="sm" len="sm"/>
            <a:tailEnd type="none" w="lg" len="med"/>
          </a:ln>
        </p:spPr>
      </p:cxnSp>
      <p:cxnSp>
        <p:nvCxnSpPr>
          <p:cNvPr id="26633" name="Straight Connector 45"/>
          <p:cNvCxnSpPr>
            <a:cxnSpLocks noChangeShapeType="1"/>
          </p:cNvCxnSpPr>
          <p:nvPr/>
        </p:nvCxnSpPr>
        <p:spPr bwMode="auto">
          <a:xfrm rot="5400000">
            <a:off x="927894" y="5001419"/>
            <a:ext cx="1857375" cy="1587"/>
          </a:xfrm>
          <a:prstGeom prst="line">
            <a:avLst/>
          </a:prstGeom>
          <a:noFill/>
          <a:ln w="19050" algn="ctr">
            <a:solidFill>
              <a:schemeClr val="tx1"/>
            </a:solidFill>
            <a:prstDash val="sysDash"/>
            <a:round/>
            <a:headEnd type="none" w="sm" len="sm"/>
            <a:tailEnd type="none" w="lg" len="med"/>
          </a:ln>
        </p:spPr>
      </p:cxnSp>
      <p:cxnSp>
        <p:nvCxnSpPr>
          <p:cNvPr id="26634" name="Straight Connector 48"/>
          <p:cNvCxnSpPr>
            <a:cxnSpLocks noChangeShapeType="1"/>
          </p:cNvCxnSpPr>
          <p:nvPr/>
        </p:nvCxnSpPr>
        <p:spPr bwMode="auto">
          <a:xfrm rot="5400000">
            <a:off x="2251075" y="3963988"/>
            <a:ext cx="3929063" cy="1587"/>
          </a:xfrm>
          <a:prstGeom prst="line">
            <a:avLst/>
          </a:prstGeom>
          <a:noFill/>
          <a:ln w="19050" algn="ctr">
            <a:solidFill>
              <a:schemeClr val="tx1"/>
            </a:solidFill>
            <a:prstDash val="sysDash"/>
            <a:round/>
            <a:headEnd type="none" w="sm" len="sm"/>
            <a:tailEnd type="none" w="lg" len="med"/>
          </a:ln>
        </p:spPr>
      </p:cxnSp>
      <p:cxnSp>
        <p:nvCxnSpPr>
          <p:cNvPr id="26635" name="Straight Connector 50"/>
          <p:cNvCxnSpPr>
            <a:cxnSpLocks noChangeShapeType="1"/>
          </p:cNvCxnSpPr>
          <p:nvPr/>
        </p:nvCxnSpPr>
        <p:spPr bwMode="auto">
          <a:xfrm rot="5400000">
            <a:off x="2001044" y="3999707"/>
            <a:ext cx="3857625" cy="1587"/>
          </a:xfrm>
          <a:prstGeom prst="line">
            <a:avLst/>
          </a:prstGeom>
          <a:noFill/>
          <a:ln w="19050" algn="ctr">
            <a:solidFill>
              <a:schemeClr val="tx1"/>
            </a:solidFill>
            <a:prstDash val="sysDash"/>
            <a:round/>
            <a:headEnd type="none" w="sm" len="sm"/>
            <a:tailEnd type="none" w="lg" len="med"/>
          </a:ln>
        </p:spPr>
      </p:cxnSp>
      <p:cxnSp>
        <p:nvCxnSpPr>
          <p:cNvPr id="26636" name="Straight Arrow Connector 53"/>
          <p:cNvCxnSpPr>
            <a:cxnSpLocks noChangeShapeType="1"/>
          </p:cNvCxnSpPr>
          <p:nvPr/>
        </p:nvCxnSpPr>
        <p:spPr bwMode="auto">
          <a:xfrm rot="10800000">
            <a:off x="4214813" y="5429250"/>
            <a:ext cx="500062" cy="1588"/>
          </a:xfrm>
          <a:prstGeom prst="straightConnector1">
            <a:avLst/>
          </a:prstGeom>
          <a:noFill/>
          <a:ln w="38100" algn="ctr">
            <a:solidFill>
              <a:schemeClr val="tx1"/>
            </a:solidFill>
            <a:round/>
            <a:headEnd type="none" w="sm" len="sm"/>
            <a:tailEnd type="arrow" w="med" len="med"/>
          </a:ln>
        </p:spPr>
      </p:cxnSp>
      <p:cxnSp>
        <p:nvCxnSpPr>
          <p:cNvPr id="26637" name="Straight Arrow Connector 56"/>
          <p:cNvCxnSpPr>
            <a:cxnSpLocks noChangeShapeType="1"/>
          </p:cNvCxnSpPr>
          <p:nvPr/>
        </p:nvCxnSpPr>
        <p:spPr bwMode="auto">
          <a:xfrm>
            <a:off x="3500438" y="5429250"/>
            <a:ext cx="438150" cy="9525"/>
          </a:xfrm>
          <a:prstGeom prst="straightConnector1">
            <a:avLst/>
          </a:prstGeom>
          <a:noFill/>
          <a:ln w="38100" algn="ctr">
            <a:solidFill>
              <a:schemeClr val="tx1"/>
            </a:solidFill>
            <a:round/>
            <a:headEnd type="none" w="sm" len="sm"/>
            <a:tailEnd type="arrow" w="med" len="med"/>
          </a:ln>
        </p:spPr>
      </p:cxnSp>
      <p:cxnSp>
        <p:nvCxnSpPr>
          <p:cNvPr id="26638" name="Straight Arrow Connector 59"/>
          <p:cNvCxnSpPr>
            <a:cxnSpLocks noChangeShapeType="1"/>
          </p:cNvCxnSpPr>
          <p:nvPr/>
        </p:nvCxnSpPr>
        <p:spPr bwMode="auto">
          <a:xfrm rot="10800000">
            <a:off x="1928813" y="5429250"/>
            <a:ext cx="500062" cy="1588"/>
          </a:xfrm>
          <a:prstGeom prst="straightConnector1">
            <a:avLst/>
          </a:prstGeom>
          <a:noFill/>
          <a:ln w="38100" algn="ctr">
            <a:solidFill>
              <a:schemeClr val="tx1"/>
            </a:solidFill>
            <a:round/>
            <a:headEnd type="none" w="sm" len="sm"/>
            <a:tailEnd type="arrow" w="med" len="med"/>
          </a:ln>
        </p:spPr>
      </p:cxnSp>
      <p:cxnSp>
        <p:nvCxnSpPr>
          <p:cNvPr id="26639" name="Straight Arrow Connector 60"/>
          <p:cNvCxnSpPr>
            <a:cxnSpLocks noChangeShapeType="1"/>
          </p:cNvCxnSpPr>
          <p:nvPr/>
        </p:nvCxnSpPr>
        <p:spPr bwMode="auto">
          <a:xfrm>
            <a:off x="1428750" y="5429250"/>
            <a:ext cx="438150" cy="9525"/>
          </a:xfrm>
          <a:prstGeom prst="straightConnector1">
            <a:avLst/>
          </a:prstGeom>
          <a:noFill/>
          <a:ln w="38100" algn="ctr">
            <a:solidFill>
              <a:schemeClr val="tx1"/>
            </a:solidFill>
            <a:round/>
            <a:headEnd type="none" w="sm" len="sm"/>
            <a:tailEnd type="arrow" w="med" len="med"/>
          </a:ln>
        </p:spPr>
      </p:cxnSp>
      <p:sp>
        <p:nvSpPr>
          <p:cNvPr id="62" name="TextBox 61"/>
          <p:cNvSpPr txBox="1"/>
          <p:nvPr/>
        </p:nvSpPr>
        <p:spPr>
          <a:xfrm>
            <a:off x="6429375" y="6000750"/>
            <a:ext cx="2085975" cy="307975"/>
          </a:xfrm>
          <a:prstGeom prst="rect">
            <a:avLst/>
          </a:prstGeom>
          <a:noFill/>
        </p:spPr>
        <p:txBody>
          <a:bodyPr wrap="none">
            <a:spAutoFit/>
          </a:bodyPr>
          <a:lstStyle/>
          <a:p>
            <a:pPr eaLnBrk="0" hangingPunct="0">
              <a:defRPr/>
            </a:pPr>
            <a:r>
              <a:rPr lang="en-GB" sz="1400" b="1" dirty="0">
                <a:latin typeface="+mn-lt"/>
                <a:cs typeface="+mn-cs"/>
              </a:rPr>
              <a:t>Capital per worker K/L</a:t>
            </a:r>
            <a:endParaRPr lang="en-US" sz="1400" b="1" dirty="0">
              <a:latin typeface="+mn-lt"/>
              <a:cs typeface="+mn-cs"/>
            </a:endParaRPr>
          </a:p>
        </p:txBody>
      </p:sp>
      <p:sp>
        <p:nvSpPr>
          <p:cNvPr id="63" name="TextBox 62"/>
          <p:cNvSpPr txBox="1"/>
          <p:nvPr/>
        </p:nvSpPr>
        <p:spPr>
          <a:xfrm>
            <a:off x="214313" y="1285875"/>
            <a:ext cx="1101725" cy="738188"/>
          </a:xfrm>
          <a:prstGeom prst="rect">
            <a:avLst/>
          </a:prstGeom>
          <a:noFill/>
        </p:spPr>
        <p:txBody>
          <a:bodyPr wrap="none">
            <a:spAutoFit/>
          </a:bodyPr>
          <a:lstStyle/>
          <a:p>
            <a:pPr eaLnBrk="0" hangingPunct="0">
              <a:defRPr/>
            </a:pPr>
            <a:r>
              <a:rPr lang="en-GB" sz="1400" b="1" dirty="0">
                <a:latin typeface="+mn-lt"/>
                <a:cs typeface="+mn-cs"/>
              </a:rPr>
              <a:t>Output </a:t>
            </a:r>
          </a:p>
          <a:p>
            <a:pPr eaLnBrk="0" hangingPunct="0">
              <a:defRPr/>
            </a:pPr>
            <a:r>
              <a:rPr lang="en-GB" sz="1400" b="1" dirty="0">
                <a:latin typeface="+mn-lt"/>
                <a:cs typeface="+mn-cs"/>
              </a:rPr>
              <a:t>per worker</a:t>
            </a:r>
          </a:p>
          <a:p>
            <a:pPr eaLnBrk="0" hangingPunct="0">
              <a:defRPr/>
            </a:pPr>
            <a:r>
              <a:rPr lang="en-GB" sz="1400" b="1" dirty="0">
                <a:latin typeface="+mn-lt"/>
                <a:cs typeface="+mn-cs"/>
              </a:rPr>
              <a:t>Y/L</a:t>
            </a:r>
            <a:endParaRPr lang="en-US" sz="1400" b="1" dirty="0">
              <a:latin typeface="+mn-lt"/>
              <a:cs typeface="+mn-cs"/>
            </a:endParaRPr>
          </a:p>
        </p:txBody>
      </p:sp>
      <p:sp>
        <p:nvSpPr>
          <p:cNvPr id="64" name="TextBox 63"/>
          <p:cNvSpPr txBox="1"/>
          <p:nvPr/>
        </p:nvSpPr>
        <p:spPr>
          <a:xfrm>
            <a:off x="5357813" y="2357438"/>
            <a:ext cx="2786062" cy="2246312"/>
          </a:xfrm>
          <a:prstGeom prst="rect">
            <a:avLst/>
          </a:prstGeom>
          <a:noFill/>
        </p:spPr>
        <p:txBody>
          <a:bodyPr>
            <a:spAutoFit/>
          </a:bodyPr>
          <a:lstStyle/>
          <a:p>
            <a:pPr eaLnBrk="0" hangingPunct="0">
              <a:defRPr/>
            </a:pPr>
            <a:r>
              <a:rPr lang="en-GB" sz="2000" dirty="0">
                <a:solidFill>
                  <a:srgbClr val="002060"/>
                </a:solidFill>
                <a:latin typeface="+mn-lt"/>
                <a:cs typeface="+mn-cs"/>
              </a:rPr>
              <a:t>The same increase in output can only be achieved with increasing amounts of capital inputs after the equilibrium point it is just not worth it</a:t>
            </a:r>
            <a:endParaRPr lang="en-US" sz="2000" dirty="0">
              <a:solidFill>
                <a:srgbClr val="002060"/>
              </a:solidFill>
              <a:latin typeface="+mn-lt"/>
              <a:cs typeface="+mn-cs"/>
            </a:endParaRPr>
          </a:p>
        </p:txBody>
      </p:sp>
      <p:cxnSp>
        <p:nvCxnSpPr>
          <p:cNvPr id="26643" name="Straight Connector 65"/>
          <p:cNvCxnSpPr>
            <a:cxnSpLocks noChangeShapeType="1"/>
          </p:cNvCxnSpPr>
          <p:nvPr/>
        </p:nvCxnSpPr>
        <p:spPr bwMode="auto">
          <a:xfrm rot="5400000">
            <a:off x="1250157" y="4393406"/>
            <a:ext cx="3073400" cy="1587"/>
          </a:xfrm>
          <a:prstGeom prst="line">
            <a:avLst/>
          </a:prstGeom>
          <a:noFill/>
          <a:ln w="76200" algn="ctr">
            <a:solidFill>
              <a:srgbClr val="FF0000"/>
            </a:solidFill>
            <a:round/>
            <a:headEnd type="none" w="sm" len="sm"/>
            <a:tailEnd type="none" w="lg" len="med"/>
          </a:ln>
        </p:spPr>
      </p:cxnSp>
      <p:cxnSp>
        <p:nvCxnSpPr>
          <p:cNvPr id="26644" name="Straight Connector 69"/>
          <p:cNvCxnSpPr>
            <a:cxnSpLocks noChangeShapeType="1"/>
          </p:cNvCxnSpPr>
          <p:nvPr/>
        </p:nvCxnSpPr>
        <p:spPr bwMode="auto">
          <a:xfrm>
            <a:off x="1357313" y="2857500"/>
            <a:ext cx="1428750" cy="1588"/>
          </a:xfrm>
          <a:prstGeom prst="line">
            <a:avLst/>
          </a:prstGeom>
          <a:noFill/>
          <a:ln w="76200" algn="ctr">
            <a:solidFill>
              <a:srgbClr val="FF0000"/>
            </a:solidFill>
            <a:round/>
            <a:headEnd type="none" w="sm" len="sm"/>
            <a:tailEnd type="none" w="lg" len="med"/>
          </a:ln>
        </p:spPr>
      </p:cxnSp>
      <p:sp>
        <p:nvSpPr>
          <p:cNvPr id="26645" name="Sun 73"/>
          <p:cNvSpPr>
            <a:spLocks noChangeArrowheads="1"/>
          </p:cNvSpPr>
          <p:nvPr/>
        </p:nvSpPr>
        <p:spPr bwMode="auto">
          <a:xfrm>
            <a:off x="2643188" y="2786063"/>
            <a:ext cx="214312" cy="214312"/>
          </a:xfrm>
          <a:prstGeom prst="sun">
            <a:avLst>
              <a:gd name="adj" fmla="val 25000"/>
            </a:avLst>
          </a:prstGeom>
          <a:solidFill>
            <a:schemeClr val="accent1"/>
          </a:solidFill>
          <a:ln w="38100" algn="ctr">
            <a:solidFill>
              <a:schemeClr val="tx1"/>
            </a:solidFill>
            <a:round/>
            <a:headEnd type="none" w="sm" len="sm"/>
            <a:tailEnd type="triangle" w="lg" len="med"/>
          </a:ln>
        </p:spPr>
        <p:txBody>
          <a:bodyPr wrap="none" lIns="92075" tIns="46038" rIns="92075" bIns="46038"/>
          <a:lstStyle/>
          <a:p>
            <a:pPr eaLnBrk="0" hangingPunct="0"/>
            <a:endParaRPr lang="en-US"/>
          </a:p>
        </p:txBody>
      </p:sp>
      <p:sp>
        <p:nvSpPr>
          <p:cNvPr id="75" name="TextBox 74"/>
          <p:cNvSpPr txBox="1"/>
          <p:nvPr/>
        </p:nvSpPr>
        <p:spPr>
          <a:xfrm>
            <a:off x="428625" y="2643188"/>
            <a:ext cx="782638" cy="461962"/>
          </a:xfrm>
          <a:prstGeom prst="rect">
            <a:avLst/>
          </a:prstGeom>
          <a:noFill/>
        </p:spPr>
        <p:txBody>
          <a:bodyPr wrap="none">
            <a:spAutoFit/>
          </a:bodyPr>
          <a:lstStyle/>
          <a:p>
            <a:pPr eaLnBrk="0" hangingPunct="0">
              <a:defRPr/>
            </a:pPr>
            <a:r>
              <a:rPr lang="en-GB" b="1" dirty="0">
                <a:latin typeface="+mn-lt"/>
                <a:cs typeface="+mn-cs"/>
              </a:rPr>
              <a:t>Y/L*</a:t>
            </a:r>
            <a:endParaRPr lang="en-US" b="1" dirty="0">
              <a:latin typeface="+mn-lt"/>
              <a:cs typeface="+mn-cs"/>
            </a:endParaRPr>
          </a:p>
        </p:txBody>
      </p:sp>
      <p:sp>
        <p:nvSpPr>
          <p:cNvPr id="76" name="TextBox 75"/>
          <p:cNvSpPr txBox="1"/>
          <p:nvPr/>
        </p:nvSpPr>
        <p:spPr>
          <a:xfrm>
            <a:off x="2428875" y="5929313"/>
            <a:ext cx="800100" cy="461962"/>
          </a:xfrm>
          <a:prstGeom prst="rect">
            <a:avLst/>
          </a:prstGeom>
          <a:noFill/>
        </p:spPr>
        <p:txBody>
          <a:bodyPr wrap="none">
            <a:spAutoFit/>
          </a:bodyPr>
          <a:lstStyle/>
          <a:p>
            <a:pPr eaLnBrk="0" hangingPunct="0">
              <a:defRPr/>
            </a:pPr>
            <a:r>
              <a:rPr lang="en-GB" b="1" dirty="0">
                <a:latin typeface="+mn-lt"/>
                <a:cs typeface="+mn-cs"/>
              </a:rPr>
              <a:t>K/L*</a:t>
            </a:r>
            <a:endParaRPr lang="en-US" b="1" dirty="0">
              <a:latin typeface="+mn-lt"/>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3" name="Footer Placeholder 4"/>
          <p:cNvSpPr>
            <a:spLocks noGrp="1"/>
          </p:cNvSpPr>
          <p:nvPr>
            <p:ph type="ftr" sz="quarter" idx="11"/>
          </p:nvPr>
        </p:nvSpPr>
        <p:spPr>
          <a:noFill/>
        </p:spPr>
        <p:txBody>
          <a:bodyPr/>
          <a:lstStyle/>
          <a:p>
            <a:r>
              <a:rPr lang="en-GB" i="1">
                <a:solidFill>
                  <a:srgbClr val="339966"/>
                </a:solidFill>
                <a:latin typeface="Book Antiqua" pitchFamily="18" charset="0"/>
              </a:rPr>
              <a:t>Regional and Local Economics (RELOCE) Lecture slides – Lecture 3a  </a:t>
            </a:r>
            <a:endParaRPr lang="en-GB"/>
          </a:p>
        </p:txBody>
      </p:sp>
      <p:sp>
        <p:nvSpPr>
          <p:cNvPr id="10" name="Slide Number Placeholder 5"/>
          <p:cNvSpPr>
            <a:spLocks noGrp="1"/>
          </p:cNvSpPr>
          <p:nvPr>
            <p:ph type="sldNum" sz="quarter" idx="12"/>
          </p:nvPr>
        </p:nvSpPr>
        <p:spPr/>
        <p:txBody>
          <a:bodyPr/>
          <a:lstStyle/>
          <a:p>
            <a:pPr>
              <a:defRPr/>
            </a:pPr>
            <a:fld id="{BC83D864-22D5-44CC-BA87-B56FE399CBEF}" type="slidenum">
              <a:rPr lang="en-GB"/>
              <a:pPr>
                <a:defRPr/>
              </a:pPr>
              <a:t>8</a:t>
            </a:fld>
            <a:endParaRPr lang="en-GB">
              <a:latin typeface="Times New Roman" pitchFamily="18" charset="0"/>
            </a:endParaRPr>
          </a:p>
        </p:txBody>
      </p:sp>
      <p:sp>
        <p:nvSpPr>
          <p:cNvPr id="81923" name="Rectangle 3"/>
          <p:cNvSpPr>
            <a:spLocks noGrp="1" noChangeArrowheads="1"/>
          </p:cNvSpPr>
          <p:nvPr>
            <p:ph type="body" idx="1"/>
          </p:nvPr>
        </p:nvSpPr>
        <p:spPr>
          <a:xfrm>
            <a:off x="685800" y="914400"/>
            <a:ext cx="7391400" cy="1828800"/>
          </a:xfrm>
        </p:spPr>
        <p:txBody>
          <a:bodyPr/>
          <a:lstStyle/>
          <a:p>
            <a:pPr algn="ctr">
              <a:lnSpc>
                <a:spcPct val="90000"/>
              </a:lnSpc>
              <a:buFont typeface="Wingdings" pitchFamily="2" charset="2"/>
              <a:buNone/>
            </a:pPr>
            <a:r>
              <a:rPr lang="en-GB" sz="2800" b="1" smtClean="0">
                <a:solidFill>
                  <a:srgbClr val="002060"/>
                </a:solidFill>
              </a:rPr>
              <a:t>Inclusion of technical change</a:t>
            </a:r>
          </a:p>
          <a:p>
            <a:pPr>
              <a:lnSpc>
                <a:spcPct val="90000"/>
              </a:lnSpc>
              <a:buClr>
                <a:schemeClr val="tx1"/>
              </a:buClr>
              <a:buFont typeface="Wingdings" pitchFamily="2" charset="2"/>
              <a:buChar char="§"/>
            </a:pPr>
            <a:r>
              <a:rPr lang="en-GB" sz="1800" b="1" smtClean="0">
                <a:solidFill>
                  <a:srgbClr val="002060"/>
                </a:solidFill>
              </a:rPr>
              <a:t>To bring more realism, the effect of technical progress on output growth is introduced</a:t>
            </a:r>
          </a:p>
          <a:p>
            <a:pPr>
              <a:lnSpc>
                <a:spcPct val="90000"/>
              </a:lnSpc>
              <a:buClr>
                <a:schemeClr val="tx1"/>
              </a:buClr>
              <a:buFont typeface="Wingdings" pitchFamily="2" charset="2"/>
              <a:buChar char="§"/>
            </a:pPr>
            <a:r>
              <a:rPr lang="en-GB" sz="1800" b="1" smtClean="0">
                <a:solidFill>
                  <a:srgbClr val="002060"/>
                </a:solidFill>
              </a:rPr>
              <a:t>Technical knowledge is a separate element in the production function. K and L benefit equally from any technical progress that occurs</a:t>
            </a:r>
          </a:p>
        </p:txBody>
      </p:sp>
      <p:pic>
        <p:nvPicPr>
          <p:cNvPr id="81925" name="Picture 5"/>
          <p:cNvPicPr>
            <a:picLocks noChangeAspect="1" noChangeArrowheads="1"/>
          </p:cNvPicPr>
          <p:nvPr/>
        </p:nvPicPr>
        <p:blipFill>
          <a:blip r:embed="rId3"/>
          <a:srcRect/>
          <a:stretch>
            <a:fillRect/>
          </a:stretch>
        </p:blipFill>
        <p:spPr bwMode="auto">
          <a:xfrm>
            <a:off x="4114800" y="2819400"/>
            <a:ext cx="3200400" cy="630238"/>
          </a:xfrm>
          <a:prstGeom prst="rect">
            <a:avLst/>
          </a:prstGeom>
          <a:noFill/>
          <a:ln w="9525">
            <a:noFill/>
            <a:miter lim="800000"/>
            <a:headEnd/>
            <a:tailEnd/>
          </a:ln>
        </p:spPr>
      </p:pic>
      <p:pic>
        <p:nvPicPr>
          <p:cNvPr id="81926" name="Picture 6"/>
          <p:cNvPicPr>
            <a:picLocks noChangeAspect="1" noChangeArrowheads="1"/>
          </p:cNvPicPr>
          <p:nvPr/>
        </p:nvPicPr>
        <p:blipFill>
          <a:blip r:embed="rId4"/>
          <a:srcRect/>
          <a:stretch>
            <a:fillRect/>
          </a:stretch>
        </p:blipFill>
        <p:spPr bwMode="auto">
          <a:xfrm>
            <a:off x="4114800" y="3352800"/>
            <a:ext cx="3581400" cy="595313"/>
          </a:xfrm>
          <a:prstGeom prst="rect">
            <a:avLst/>
          </a:prstGeom>
          <a:noFill/>
          <a:ln w="9525">
            <a:noFill/>
            <a:miter lim="800000"/>
            <a:headEnd/>
            <a:tailEnd/>
          </a:ln>
        </p:spPr>
      </p:pic>
      <p:pic>
        <p:nvPicPr>
          <p:cNvPr id="81927" name="Picture 7"/>
          <p:cNvPicPr>
            <a:picLocks noChangeAspect="1" noChangeArrowheads="1"/>
          </p:cNvPicPr>
          <p:nvPr/>
        </p:nvPicPr>
        <p:blipFill>
          <a:blip r:embed="rId5"/>
          <a:srcRect/>
          <a:stretch>
            <a:fillRect/>
          </a:stretch>
        </p:blipFill>
        <p:spPr bwMode="auto">
          <a:xfrm>
            <a:off x="4114800" y="3886200"/>
            <a:ext cx="3810000" cy="636588"/>
          </a:xfrm>
          <a:prstGeom prst="rect">
            <a:avLst/>
          </a:prstGeom>
          <a:noFill/>
          <a:ln w="9525">
            <a:noFill/>
            <a:miter lim="800000"/>
            <a:headEnd/>
            <a:tailEnd/>
          </a:ln>
        </p:spPr>
      </p:pic>
      <p:pic>
        <p:nvPicPr>
          <p:cNvPr id="81928" name="Picture 8"/>
          <p:cNvPicPr>
            <a:picLocks noChangeAspect="1" noChangeArrowheads="1"/>
          </p:cNvPicPr>
          <p:nvPr/>
        </p:nvPicPr>
        <p:blipFill>
          <a:blip r:embed="rId6"/>
          <a:srcRect/>
          <a:stretch>
            <a:fillRect/>
          </a:stretch>
        </p:blipFill>
        <p:spPr bwMode="auto">
          <a:xfrm>
            <a:off x="457200" y="2895600"/>
            <a:ext cx="3425825" cy="3532188"/>
          </a:xfrm>
          <a:prstGeom prst="rect">
            <a:avLst/>
          </a:prstGeom>
          <a:noFill/>
          <a:ln w="9525">
            <a:noFill/>
            <a:miter lim="800000"/>
            <a:headEnd/>
            <a:tailEnd/>
          </a:ln>
        </p:spPr>
      </p:pic>
      <p:sp>
        <p:nvSpPr>
          <p:cNvPr id="81930" name="Text Box 10"/>
          <p:cNvSpPr txBox="1">
            <a:spLocks noChangeArrowheads="1"/>
          </p:cNvSpPr>
          <p:nvPr/>
        </p:nvSpPr>
        <p:spPr bwMode="auto">
          <a:xfrm>
            <a:off x="3810000" y="4572000"/>
            <a:ext cx="4800600" cy="1371600"/>
          </a:xfrm>
          <a:prstGeom prst="rect">
            <a:avLst/>
          </a:prstGeom>
          <a:noFill/>
          <a:ln w="38100">
            <a:noFill/>
            <a:miter lim="800000"/>
            <a:headEnd type="none" w="sm" len="sm"/>
            <a:tailEnd type="none" w="lg" len="med"/>
          </a:ln>
        </p:spPr>
        <p:txBody>
          <a:bodyPr lIns="92075" tIns="46038" rIns="92075" bIns="46038">
            <a:spAutoFit/>
          </a:bodyPr>
          <a:lstStyle/>
          <a:p>
            <a:pPr eaLnBrk="0" hangingPunct="0">
              <a:spcBef>
                <a:spcPct val="50000"/>
              </a:spcBef>
            </a:pPr>
            <a:r>
              <a:rPr lang="en-GB" sz="1800" b="1">
                <a:solidFill>
                  <a:srgbClr val="002060"/>
                </a:solidFill>
                <a:latin typeface="Arial" charset="0"/>
              </a:rPr>
              <a:t>Reasons for regional disparities in growth</a:t>
            </a:r>
          </a:p>
          <a:p>
            <a:pPr eaLnBrk="0" hangingPunct="0">
              <a:lnSpc>
                <a:spcPct val="70000"/>
              </a:lnSpc>
              <a:spcBef>
                <a:spcPct val="50000"/>
              </a:spcBef>
              <a:buClr>
                <a:schemeClr val="tx1"/>
              </a:buClr>
              <a:buFont typeface="Wingdings" pitchFamily="2" charset="2"/>
              <a:buChar char="§"/>
            </a:pPr>
            <a:r>
              <a:rPr lang="en-GB" sz="1800" b="1">
                <a:solidFill>
                  <a:srgbClr val="002060"/>
                </a:solidFill>
                <a:latin typeface="Arial" charset="0"/>
              </a:rPr>
              <a:t>Technical progress varies</a:t>
            </a:r>
          </a:p>
          <a:p>
            <a:pPr eaLnBrk="0" hangingPunct="0">
              <a:lnSpc>
                <a:spcPct val="70000"/>
              </a:lnSpc>
              <a:spcBef>
                <a:spcPct val="50000"/>
              </a:spcBef>
              <a:buClr>
                <a:schemeClr val="tx1"/>
              </a:buClr>
              <a:buFont typeface="Wingdings" pitchFamily="2" charset="2"/>
              <a:buChar char="§"/>
            </a:pPr>
            <a:r>
              <a:rPr lang="en-GB" sz="1800" b="1" i="1">
                <a:solidFill>
                  <a:srgbClr val="002060"/>
                </a:solidFill>
                <a:latin typeface="Arial" charset="0"/>
              </a:rPr>
              <a:t>k</a:t>
            </a:r>
            <a:r>
              <a:rPr lang="en-GB" sz="1800" b="1">
                <a:solidFill>
                  <a:srgbClr val="002060"/>
                </a:solidFill>
                <a:latin typeface="Arial" charset="0"/>
              </a:rPr>
              <a:t> varies</a:t>
            </a:r>
          </a:p>
          <a:p>
            <a:pPr eaLnBrk="0" hangingPunct="0">
              <a:lnSpc>
                <a:spcPct val="70000"/>
              </a:lnSpc>
              <a:spcBef>
                <a:spcPct val="50000"/>
              </a:spcBef>
              <a:buClr>
                <a:schemeClr val="tx1"/>
              </a:buClr>
              <a:buFont typeface="Wingdings" pitchFamily="2" charset="2"/>
              <a:buChar char="§"/>
            </a:pPr>
            <a:r>
              <a:rPr lang="en-GB" sz="1800" b="1" i="1">
                <a:solidFill>
                  <a:srgbClr val="002060"/>
                </a:solidFill>
                <a:latin typeface="Arial" charset="0"/>
              </a:rPr>
              <a:t>l</a:t>
            </a:r>
            <a:r>
              <a:rPr lang="en-GB" sz="1800" b="1">
                <a:solidFill>
                  <a:srgbClr val="002060"/>
                </a:solidFill>
                <a:latin typeface="Arial" charset="0"/>
              </a:rPr>
              <a:t> varies</a:t>
            </a:r>
          </a:p>
        </p:txBody>
      </p:sp>
      <p:sp>
        <p:nvSpPr>
          <p:cNvPr id="11" name="TextBox 10"/>
          <p:cNvSpPr txBox="1"/>
          <p:nvPr/>
        </p:nvSpPr>
        <p:spPr>
          <a:xfrm>
            <a:off x="1643063" y="4143375"/>
            <a:ext cx="500062" cy="461963"/>
          </a:xfrm>
          <a:prstGeom prst="rect">
            <a:avLst/>
          </a:prstGeom>
          <a:noFill/>
        </p:spPr>
        <p:txBody>
          <a:bodyPr>
            <a:spAutoFit/>
          </a:bodyPr>
          <a:lstStyle/>
          <a:p>
            <a:pPr eaLnBrk="0" hangingPunct="0">
              <a:defRPr/>
            </a:pPr>
            <a:r>
              <a:rPr lang="en-GB" b="1" dirty="0">
                <a:solidFill>
                  <a:srgbClr val="FF0000"/>
                </a:solidFill>
                <a:latin typeface="+mn-lt"/>
                <a:cs typeface="+mn-cs"/>
              </a:rPr>
              <a:t>E</a:t>
            </a:r>
            <a:endParaRPr lang="en-US" b="1" dirty="0">
              <a:solidFill>
                <a:srgbClr val="FF0000"/>
              </a:solidFill>
              <a:latin typeface="+mn-lt"/>
              <a:cs typeface="+mn-cs"/>
            </a:endParaRPr>
          </a:p>
        </p:txBody>
      </p:sp>
      <p:sp>
        <p:nvSpPr>
          <p:cNvPr id="12" name="TextBox 11"/>
          <p:cNvSpPr txBox="1"/>
          <p:nvPr/>
        </p:nvSpPr>
        <p:spPr>
          <a:xfrm>
            <a:off x="1285852" y="3571876"/>
            <a:ext cx="633418" cy="461665"/>
          </a:xfrm>
          <a:prstGeom prst="rect">
            <a:avLst/>
          </a:prstGeom>
          <a:noFill/>
        </p:spPr>
        <p:txBody>
          <a:bodyPr>
            <a:spAutoFit/>
          </a:bodyPr>
          <a:lstStyle/>
          <a:p>
            <a:pPr eaLnBrk="0" hangingPunct="0">
              <a:defRPr/>
            </a:pPr>
            <a:r>
              <a:rPr lang="en-GB" b="1" dirty="0">
                <a:solidFill>
                  <a:srgbClr val="FF0000"/>
                </a:solidFill>
                <a:latin typeface="+mn-lt"/>
                <a:cs typeface="+mn-cs"/>
              </a:rPr>
              <a:t>E*</a:t>
            </a:r>
            <a:endParaRPr lang="en-US" b="1" strike="sngStrike" dirty="0">
              <a:solidFill>
                <a:srgbClr val="FF0000"/>
              </a:solidFill>
              <a:latin typeface="+mn-lt"/>
              <a:cs typeface="+mn-cs"/>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 calcmode="lin" valueType="num">
                                      <p:cBhvr additive="base">
                                        <p:cTn id="7" dur="500" fill="hold"/>
                                        <p:tgtEl>
                                          <p:spTgt spid="819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23">
                                            <p:txEl>
                                              <p:pRg st="1" end="1"/>
                                            </p:txEl>
                                          </p:spTgt>
                                        </p:tgtEl>
                                        <p:attrNameLst>
                                          <p:attrName>style.visibility</p:attrName>
                                        </p:attrNameLst>
                                      </p:cBhvr>
                                      <p:to>
                                        <p:strVal val="visible"/>
                                      </p:to>
                                    </p:set>
                                    <p:anim calcmode="lin" valueType="num">
                                      <p:cBhvr additive="base">
                                        <p:cTn id="13" dur="500" fill="hold"/>
                                        <p:tgtEl>
                                          <p:spTgt spid="819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81928"/>
                                        </p:tgtEl>
                                        <p:attrNameLst>
                                          <p:attrName>style.visibility</p:attrName>
                                        </p:attrNameLst>
                                      </p:cBhvr>
                                      <p:to>
                                        <p:strVal val="visible"/>
                                      </p:to>
                                    </p:set>
                                    <p:anim calcmode="lin" valueType="num">
                                      <p:cBhvr additive="base">
                                        <p:cTn id="25" dur="500" fill="hold"/>
                                        <p:tgtEl>
                                          <p:spTgt spid="81928"/>
                                        </p:tgtEl>
                                        <p:attrNameLst>
                                          <p:attrName>ppt_x</p:attrName>
                                        </p:attrNameLst>
                                      </p:cBhvr>
                                      <p:tavLst>
                                        <p:tav tm="0">
                                          <p:val>
                                            <p:strVal val="0-#ppt_w/2"/>
                                          </p:val>
                                        </p:tav>
                                        <p:tav tm="100000">
                                          <p:val>
                                            <p:strVal val="#ppt_x"/>
                                          </p:val>
                                        </p:tav>
                                      </p:tavLst>
                                    </p:anim>
                                    <p:anim calcmode="lin" valueType="num">
                                      <p:cBhvr additive="base">
                                        <p:cTn id="26" dur="500" fill="hold"/>
                                        <p:tgtEl>
                                          <p:spTgt spid="8192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81925"/>
                                        </p:tgtEl>
                                        <p:attrNameLst>
                                          <p:attrName>style.visibility</p:attrName>
                                        </p:attrNameLst>
                                      </p:cBhvr>
                                      <p:to>
                                        <p:strVal val="visible"/>
                                      </p:to>
                                    </p:set>
                                    <p:anim calcmode="lin" valueType="num">
                                      <p:cBhvr additive="base">
                                        <p:cTn id="35" dur="500" fill="hold"/>
                                        <p:tgtEl>
                                          <p:spTgt spid="81925"/>
                                        </p:tgtEl>
                                        <p:attrNameLst>
                                          <p:attrName>ppt_x</p:attrName>
                                        </p:attrNameLst>
                                      </p:cBhvr>
                                      <p:tavLst>
                                        <p:tav tm="0">
                                          <p:val>
                                            <p:strVal val="0-#ppt_w/2"/>
                                          </p:val>
                                        </p:tav>
                                        <p:tav tm="100000">
                                          <p:val>
                                            <p:strVal val="#ppt_x"/>
                                          </p:val>
                                        </p:tav>
                                      </p:tavLst>
                                    </p:anim>
                                    <p:anim calcmode="lin" valueType="num">
                                      <p:cBhvr additive="base">
                                        <p:cTn id="36" dur="500" fill="hold"/>
                                        <p:tgtEl>
                                          <p:spTgt spid="81925"/>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81926"/>
                                        </p:tgtEl>
                                        <p:attrNameLst>
                                          <p:attrName>style.visibility</p:attrName>
                                        </p:attrNameLst>
                                      </p:cBhvr>
                                      <p:to>
                                        <p:strVal val="visible"/>
                                      </p:to>
                                    </p:set>
                                    <p:anim calcmode="lin" valueType="num">
                                      <p:cBhvr additive="base">
                                        <p:cTn id="41" dur="500" fill="hold"/>
                                        <p:tgtEl>
                                          <p:spTgt spid="81926"/>
                                        </p:tgtEl>
                                        <p:attrNameLst>
                                          <p:attrName>ppt_x</p:attrName>
                                        </p:attrNameLst>
                                      </p:cBhvr>
                                      <p:tavLst>
                                        <p:tav tm="0">
                                          <p:val>
                                            <p:strVal val="0-#ppt_w/2"/>
                                          </p:val>
                                        </p:tav>
                                        <p:tav tm="100000">
                                          <p:val>
                                            <p:strVal val="#ppt_x"/>
                                          </p:val>
                                        </p:tav>
                                      </p:tavLst>
                                    </p:anim>
                                    <p:anim calcmode="lin" valueType="num">
                                      <p:cBhvr additive="base">
                                        <p:cTn id="42" dur="500" fill="hold"/>
                                        <p:tgtEl>
                                          <p:spTgt spid="81926"/>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81927"/>
                                        </p:tgtEl>
                                        <p:attrNameLst>
                                          <p:attrName>style.visibility</p:attrName>
                                        </p:attrNameLst>
                                      </p:cBhvr>
                                      <p:to>
                                        <p:strVal val="visible"/>
                                      </p:to>
                                    </p:set>
                                    <p:anim calcmode="lin" valueType="num">
                                      <p:cBhvr additive="base">
                                        <p:cTn id="47" dur="500" fill="hold"/>
                                        <p:tgtEl>
                                          <p:spTgt spid="81927"/>
                                        </p:tgtEl>
                                        <p:attrNameLst>
                                          <p:attrName>ppt_x</p:attrName>
                                        </p:attrNameLst>
                                      </p:cBhvr>
                                      <p:tavLst>
                                        <p:tav tm="0">
                                          <p:val>
                                            <p:strVal val="0-#ppt_w/2"/>
                                          </p:val>
                                        </p:tav>
                                        <p:tav tm="100000">
                                          <p:val>
                                            <p:strVal val="#ppt_x"/>
                                          </p:val>
                                        </p:tav>
                                      </p:tavLst>
                                    </p:anim>
                                    <p:anim calcmode="lin" valueType="num">
                                      <p:cBhvr additive="base">
                                        <p:cTn id="48" dur="500" fill="hold"/>
                                        <p:tgtEl>
                                          <p:spTgt spid="81927"/>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81930">
                                            <p:txEl>
                                              <p:pRg st="0" end="0"/>
                                            </p:txEl>
                                          </p:spTgt>
                                        </p:tgtEl>
                                        <p:attrNameLst>
                                          <p:attrName>style.visibility</p:attrName>
                                        </p:attrNameLst>
                                      </p:cBhvr>
                                      <p:to>
                                        <p:strVal val="visible"/>
                                      </p:to>
                                    </p:set>
                                    <p:anim calcmode="lin" valueType="num">
                                      <p:cBhvr additive="base">
                                        <p:cTn id="53" dur="500" fill="hold"/>
                                        <p:tgtEl>
                                          <p:spTgt spid="81930">
                                            <p:txEl>
                                              <p:pRg st="0" end="0"/>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8193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81930">
                                            <p:txEl>
                                              <p:pRg st="1" end="1"/>
                                            </p:txEl>
                                          </p:spTgt>
                                        </p:tgtEl>
                                        <p:attrNameLst>
                                          <p:attrName>style.visibility</p:attrName>
                                        </p:attrNameLst>
                                      </p:cBhvr>
                                      <p:to>
                                        <p:strVal val="visible"/>
                                      </p:to>
                                    </p:set>
                                    <p:anim calcmode="lin" valueType="num">
                                      <p:cBhvr additive="base">
                                        <p:cTn id="59" dur="500" fill="hold"/>
                                        <p:tgtEl>
                                          <p:spTgt spid="81930">
                                            <p:txEl>
                                              <p:pRg st="1" end="1"/>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8193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81930">
                                            <p:txEl>
                                              <p:pRg st="2" end="2"/>
                                            </p:txEl>
                                          </p:spTgt>
                                        </p:tgtEl>
                                        <p:attrNameLst>
                                          <p:attrName>style.visibility</p:attrName>
                                        </p:attrNameLst>
                                      </p:cBhvr>
                                      <p:to>
                                        <p:strVal val="visible"/>
                                      </p:to>
                                    </p:set>
                                    <p:anim calcmode="lin" valueType="num">
                                      <p:cBhvr additive="base">
                                        <p:cTn id="65" dur="500" fill="hold"/>
                                        <p:tgtEl>
                                          <p:spTgt spid="81930">
                                            <p:txEl>
                                              <p:pRg st="2" end="2"/>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8193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81930">
                                            <p:txEl>
                                              <p:pRg st="3" end="3"/>
                                            </p:txEl>
                                          </p:spTgt>
                                        </p:tgtEl>
                                        <p:attrNameLst>
                                          <p:attrName>style.visibility</p:attrName>
                                        </p:attrNameLst>
                                      </p:cBhvr>
                                      <p:to>
                                        <p:strVal val="visible"/>
                                      </p:to>
                                    </p:set>
                                    <p:anim calcmode="lin" valueType="num">
                                      <p:cBhvr additive="base">
                                        <p:cTn id="71" dur="500" fill="hold"/>
                                        <p:tgtEl>
                                          <p:spTgt spid="81930">
                                            <p:txEl>
                                              <p:pRg st="3" end="3"/>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8193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autoUpdateAnimBg="0"/>
      <p:bldP spid="81930" grpId="0" build="p" autoUpdateAnimBg="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Arc 22"/>
          <p:cNvSpPr/>
          <p:nvPr/>
        </p:nvSpPr>
        <p:spPr bwMode="auto">
          <a:xfrm>
            <a:off x="1357313" y="857250"/>
            <a:ext cx="10080625" cy="10404475"/>
          </a:xfrm>
          <a:prstGeom prst="arc">
            <a:avLst>
              <a:gd name="adj1" fmla="val 11015887"/>
              <a:gd name="adj2" fmla="val 15649412"/>
            </a:avLst>
          </a:prstGeom>
          <a:solidFill>
            <a:schemeClr val="bg1"/>
          </a:solidFill>
          <a:ln w="38100" cap="flat" cmpd="sng" algn="ctr">
            <a:solidFill>
              <a:schemeClr val="tx1"/>
            </a:solidFill>
            <a:prstDash val="dash"/>
            <a:round/>
            <a:headEnd type="none" w="sm" len="sm"/>
            <a:tailEnd type="triangle" w="lg" len="med"/>
          </a:ln>
          <a:effectLst/>
        </p:spPr>
        <p:txBody>
          <a:bodyPr wrap="none" lIns="92075" tIns="46038" rIns="92075" bIns="46038"/>
          <a:lstStyle/>
          <a:p>
            <a:pPr eaLnBrk="0" hangingPunct="0">
              <a:defRPr/>
            </a:pPr>
            <a:endParaRPr lang="en-US">
              <a:cs typeface="+mn-cs"/>
            </a:endParaRPr>
          </a:p>
        </p:txBody>
      </p:sp>
      <p:sp>
        <p:nvSpPr>
          <p:cNvPr id="22" name="Arc 21"/>
          <p:cNvSpPr/>
          <p:nvPr/>
        </p:nvSpPr>
        <p:spPr bwMode="auto">
          <a:xfrm>
            <a:off x="1357313" y="2143125"/>
            <a:ext cx="10223500" cy="7740650"/>
          </a:xfrm>
          <a:prstGeom prst="arc">
            <a:avLst>
              <a:gd name="adj1" fmla="val 11015887"/>
              <a:gd name="adj2" fmla="val 15643832"/>
            </a:avLst>
          </a:prstGeom>
          <a:solidFill>
            <a:schemeClr val="bg1"/>
          </a:solidFill>
          <a:ln w="38100" cap="flat" cmpd="sng" algn="ctr">
            <a:solidFill>
              <a:schemeClr val="tx1"/>
            </a:solidFill>
            <a:prstDash val="dash"/>
            <a:round/>
            <a:headEnd type="none" w="sm" len="sm"/>
            <a:tailEnd type="triangle" w="lg" len="med"/>
          </a:ln>
          <a:effectLst/>
        </p:spPr>
        <p:txBody>
          <a:bodyPr wrap="none" lIns="92075" tIns="46038" rIns="92075" bIns="46038"/>
          <a:lstStyle/>
          <a:p>
            <a:pPr eaLnBrk="0" hangingPunct="0">
              <a:defRPr/>
            </a:pPr>
            <a:endParaRPr lang="en-US">
              <a:cs typeface="+mn-cs"/>
            </a:endParaRPr>
          </a:p>
        </p:txBody>
      </p:sp>
      <p:sp>
        <p:nvSpPr>
          <p:cNvPr id="30723" name="Footer Placeholder 1"/>
          <p:cNvSpPr>
            <a:spLocks noGrp="1"/>
          </p:cNvSpPr>
          <p:nvPr>
            <p:ph type="ftr" sz="quarter" idx="11"/>
          </p:nvPr>
        </p:nvSpPr>
        <p:spPr>
          <a:noFill/>
        </p:spPr>
        <p:txBody>
          <a:bodyPr/>
          <a:lstStyle/>
          <a:p>
            <a:r>
              <a:rPr lang="en-GB"/>
              <a:t>Regional and Local Economics (RELOCE) Lecture slides – Lecture 3a  </a:t>
            </a:r>
          </a:p>
        </p:txBody>
      </p:sp>
      <p:sp>
        <p:nvSpPr>
          <p:cNvPr id="3" name="Slide Number Placeholder 2"/>
          <p:cNvSpPr>
            <a:spLocks noGrp="1"/>
          </p:cNvSpPr>
          <p:nvPr>
            <p:ph type="sldNum" sz="quarter" idx="12"/>
          </p:nvPr>
        </p:nvSpPr>
        <p:spPr/>
        <p:txBody>
          <a:bodyPr/>
          <a:lstStyle/>
          <a:p>
            <a:pPr>
              <a:defRPr/>
            </a:pPr>
            <a:fld id="{577A3363-8A47-472A-8B82-C99845AB1B4C}" type="slidenum">
              <a:rPr lang="en-GB" smtClean="0"/>
              <a:pPr>
                <a:defRPr/>
              </a:pPr>
              <a:t>9</a:t>
            </a:fld>
            <a:endParaRPr lang="en-GB">
              <a:latin typeface="Times New Roman" pitchFamily="18" charset="0"/>
            </a:endParaRPr>
          </a:p>
        </p:txBody>
      </p:sp>
      <p:cxnSp>
        <p:nvCxnSpPr>
          <p:cNvPr id="30725" name="Straight Connector 3"/>
          <p:cNvCxnSpPr>
            <a:cxnSpLocks noChangeShapeType="1"/>
          </p:cNvCxnSpPr>
          <p:nvPr/>
        </p:nvCxnSpPr>
        <p:spPr bwMode="auto">
          <a:xfrm rot="5400000">
            <a:off x="-1001712" y="3571875"/>
            <a:ext cx="4716462" cy="1588"/>
          </a:xfrm>
          <a:prstGeom prst="line">
            <a:avLst/>
          </a:prstGeom>
          <a:noFill/>
          <a:ln w="38100" algn="ctr">
            <a:solidFill>
              <a:schemeClr val="tx1"/>
            </a:solidFill>
            <a:round/>
            <a:headEnd type="triangle" w="sm" len="sm"/>
            <a:tailEnd type="none" w="lg" len="med"/>
          </a:ln>
        </p:spPr>
      </p:cxnSp>
      <p:sp>
        <p:nvSpPr>
          <p:cNvPr id="62" name="TextBox 61"/>
          <p:cNvSpPr txBox="1"/>
          <p:nvPr/>
        </p:nvSpPr>
        <p:spPr>
          <a:xfrm>
            <a:off x="6429375" y="6000750"/>
            <a:ext cx="2085975" cy="307975"/>
          </a:xfrm>
          <a:prstGeom prst="rect">
            <a:avLst/>
          </a:prstGeom>
          <a:noFill/>
        </p:spPr>
        <p:txBody>
          <a:bodyPr wrap="none">
            <a:spAutoFit/>
          </a:bodyPr>
          <a:lstStyle/>
          <a:p>
            <a:pPr eaLnBrk="0" hangingPunct="0">
              <a:defRPr/>
            </a:pPr>
            <a:r>
              <a:rPr lang="en-GB" sz="1400" b="1" dirty="0">
                <a:latin typeface="+mn-lt"/>
                <a:cs typeface="+mn-cs"/>
              </a:rPr>
              <a:t>Capital per worker K/L</a:t>
            </a:r>
            <a:endParaRPr lang="en-US" sz="1400" b="1" dirty="0">
              <a:latin typeface="+mn-lt"/>
              <a:cs typeface="+mn-cs"/>
            </a:endParaRPr>
          </a:p>
        </p:txBody>
      </p:sp>
      <p:sp>
        <p:nvSpPr>
          <p:cNvPr id="63" name="TextBox 62"/>
          <p:cNvSpPr txBox="1"/>
          <p:nvPr/>
        </p:nvSpPr>
        <p:spPr>
          <a:xfrm>
            <a:off x="214313" y="1285875"/>
            <a:ext cx="1101725" cy="738188"/>
          </a:xfrm>
          <a:prstGeom prst="rect">
            <a:avLst/>
          </a:prstGeom>
          <a:noFill/>
        </p:spPr>
        <p:txBody>
          <a:bodyPr wrap="none">
            <a:spAutoFit/>
          </a:bodyPr>
          <a:lstStyle/>
          <a:p>
            <a:pPr eaLnBrk="0" hangingPunct="0">
              <a:defRPr/>
            </a:pPr>
            <a:r>
              <a:rPr lang="en-GB" sz="1400" b="1" dirty="0">
                <a:latin typeface="+mn-lt"/>
                <a:cs typeface="+mn-cs"/>
              </a:rPr>
              <a:t>Output </a:t>
            </a:r>
          </a:p>
          <a:p>
            <a:pPr eaLnBrk="0" hangingPunct="0">
              <a:defRPr/>
            </a:pPr>
            <a:r>
              <a:rPr lang="en-GB" sz="1400" b="1" dirty="0">
                <a:latin typeface="+mn-lt"/>
                <a:cs typeface="+mn-cs"/>
              </a:rPr>
              <a:t>per worker</a:t>
            </a:r>
          </a:p>
          <a:p>
            <a:pPr eaLnBrk="0" hangingPunct="0">
              <a:defRPr/>
            </a:pPr>
            <a:r>
              <a:rPr lang="en-GB" sz="1400" b="1" dirty="0">
                <a:latin typeface="+mn-lt"/>
                <a:cs typeface="+mn-cs"/>
              </a:rPr>
              <a:t>Y/L</a:t>
            </a:r>
            <a:endParaRPr lang="en-US" sz="1400" b="1" dirty="0">
              <a:latin typeface="+mn-lt"/>
              <a:cs typeface="+mn-cs"/>
            </a:endParaRPr>
          </a:p>
        </p:txBody>
      </p:sp>
      <p:sp>
        <p:nvSpPr>
          <p:cNvPr id="15" name="Arc 14"/>
          <p:cNvSpPr/>
          <p:nvPr/>
        </p:nvSpPr>
        <p:spPr bwMode="auto">
          <a:xfrm>
            <a:off x="1357313" y="2786063"/>
            <a:ext cx="10223500" cy="6875462"/>
          </a:xfrm>
          <a:prstGeom prst="arc">
            <a:avLst>
              <a:gd name="adj1" fmla="val 11015887"/>
              <a:gd name="adj2" fmla="val 15649412"/>
            </a:avLst>
          </a:prstGeom>
          <a:solidFill>
            <a:schemeClr val="bg1"/>
          </a:solidFill>
          <a:ln w="38100" cap="flat" cmpd="sng" algn="ctr">
            <a:solidFill>
              <a:schemeClr val="tx1"/>
            </a:solidFill>
            <a:prstDash val="solid"/>
            <a:round/>
            <a:headEnd type="none" w="sm" len="sm"/>
            <a:tailEnd type="triangle" w="lg" len="med"/>
          </a:ln>
          <a:effectLst/>
        </p:spPr>
        <p:txBody>
          <a:bodyPr wrap="none" lIns="92075" tIns="46038" rIns="92075" bIns="46038"/>
          <a:lstStyle/>
          <a:p>
            <a:pPr eaLnBrk="0" hangingPunct="0">
              <a:defRPr/>
            </a:pPr>
            <a:endParaRPr lang="en-US" dirty="0">
              <a:cs typeface="+mn-cs"/>
            </a:endParaRPr>
          </a:p>
        </p:txBody>
      </p:sp>
      <p:cxnSp>
        <p:nvCxnSpPr>
          <p:cNvPr id="30729" name="Straight Connector 4"/>
          <p:cNvCxnSpPr>
            <a:cxnSpLocks noChangeShapeType="1"/>
          </p:cNvCxnSpPr>
          <p:nvPr/>
        </p:nvCxnSpPr>
        <p:spPr bwMode="auto">
          <a:xfrm rot="10800000">
            <a:off x="1357313" y="5929313"/>
            <a:ext cx="6786562" cy="1587"/>
          </a:xfrm>
          <a:prstGeom prst="line">
            <a:avLst/>
          </a:prstGeom>
          <a:noFill/>
          <a:ln w="38100" algn="ctr">
            <a:solidFill>
              <a:schemeClr val="tx1"/>
            </a:solidFill>
            <a:round/>
            <a:headEnd type="triangle" w="sm" len="sm"/>
            <a:tailEnd type="none" w="lg" len="med"/>
          </a:ln>
        </p:spPr>
      </p:cxnSp>
      <p:cxnSp>
        <p:nvCxnSpPr>
          <p:cNvPr id="30730" name="Straight Connector 23"/>
          <p:cNvCxnSpPr>
            <a:cxnSpLocks noChangeShapeType="1"/>
          </p:cNvCxnSpPr>
          <p:nvPr/>
        </p:nvCxnSpPr>
        <p:spPr bwMode="auto">
          <a:xfrm rot="5400000">
            <a:off x="1034256" y="4179094"/>
            <a:ext cx="3502025" cy="1588"/>
          </a:xfrm>
          <a:prstGeom prst="line">
            <a:avLst/>
          </a:prstGeom>
          <a:noFill/>
          <a:ln w="76200" algn="ctr">
            <a:solidFill>
              <a:srgbClr val="FF0000"/>
            </a:solidFill>
            <a:round/>
            <a:headEnd type="none" w="sm" len="sm"/>
            <a:tailEnd type="none" w="lg" len="med"/>
          </a:ln>
        </p:spPr>
      </p:cxnSp>
      <p:sp>
        <p:nvSpPr>
          <p:cNvPr id="26" name="TextBox 25"/>
          <p:cNvSpPr txBox="1"/>
          <p:nvPr/>
        </p:nvSpPr>
        <p:spPr>
          <a:xfrm>
            <a:off x="2428875" y="5929313"/>
            <a:ext cx="800100" cy="461962"/>
          </a:xfrm>
          <a:prstGeom prst="rect">
            <a:avLst/>
          </a:prstGeom>
          <a:noFill/>
        </p:spPr>
        <p:txBody>
          <a:bodyPr wrap="none">
            <a:spAutoFit/>
          </a:bodyPr>
          <a:lstStyle/>
          <a:p>
            <a:pPr eaLnBrk="0" hangingPunct="0">
              <a:defRPr/>
            </a:pPr>
            <a:r>
              <a:rPr lang="en-GB" b="1" dirty="0">
                <a:latin typeface="+mn-lt"/>
                <a:cs typeface="+mn-cs"/>
              </a:rPr>
              <a:t>K/L*</a:t>
            </a:r>
            <a:endParaRPr lang="en-US" b="1" dirty="0">
              <a:latin typeface="+mn-lt"/>
              <a:cs typeface="+mn-cs"/>
            </a:endParaRPr>
          </a:p>
        </p:txBody>
      </p:sp>
      <p:sp>
        <p:nvSpPr>
          <p:cNvPr id="27" name="TextBox 26"/>
          <p:cNvSpPr txBox="1"/>
          <p:nvPr/>
        </p:nvSpPr>
        <p:spPr>
          <a:xfrm>
            <a:off x="4286250" y="3500438"/>
            <a:ext cx="2286000" cy="1938337"/>
          </a:xfrm>
          <a:prstGeom prst="rect">
            <a:avLst/>
          </a:prstGeom>
          <a:noFill/>
        </p:spPr>
        <p:txBody>
          <a:bodyPr>
            <a:spAutoFit/>
          </a:bodyPr>
          <a:lstStyle/>
          <a:p>
            <a:pPr eaLnBrk="0" hangingPunct="0">
              <a:defRPr/>
            </a:pPr>
            <a:r>
              <a:rPr lang="en-GB" b="1" dirty="0">
                <a:latin typeface="+mn-lt"/>
                <a:cs typeface="+mn-cs"/>
              </a:rPr>
              <a:t>Increasing returns only due to technical progress</a:t>
            </a:r>
            <a:endParaRPr lang="en-US" b="1" dirty="0">
              <a:latin typeface="+mn-lt"/>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i_OHP_Col2_PP97">
  <a:themeElements>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ni_OHP_Col2_PP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sm" len="sm"/>
          <a:tailEnd type="triangl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sm" len="sm"/>
          <a:tailEnd type="triangle" w="lg" len="med"/>
        </a:ln>
        <a:effectLst/>
      </a:spPr>
      <a:bodyPr vert="horz" wrap="non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Uni_OHP_Col2_PP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i_OHP_Col2_PP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i_OHP_Col2_PP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i_OHP_Col2_PP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i_OHP_Col2_PP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i_OHP_Col2_PP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i_OHP_Col2_PP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Office\Templates\Uni_OHP_Col2_PP97.pot</Template>
  <TotalTime>21657</TotalTime>
  <Words>3604</Words>
  <Application>Microsoft PowerPoint</Application>
  <PresentationFormat>On-screen Show (4:3)</PresentationFormat>
  <Paragraphs>267</Paragraphs>
  <Slides>18</Slides>
  <Notes>17</Notes>
  <HiddenSlides>0</HiddenSlides>
  <MMClips>0</MMClips>
  <ScaleCrop>false</ScaleCrop>
  <HeadingPairs>
    <vt:vector size="6" baseType="variant">
      <vt:variant>
        <vt:lpstr>Fonts Used</vt:lpstr>
      </vt:variant>
      <vt:variant>
        <vt:i4>8</vt:i4>
      </vt:variant>
      <vt:variant>
        <vt:lpstr>Design Template</vt:lpstr>
      </vt:variant>
      <vt:variant>
        <vt:i4>12</vt:i4>
      </vt:variant>
      <vt:variant>
        <vt:lpstr>Slide Titles</vt:lpstr>
      </vt:variant>
      <vt:variant>
        <vt:i4>18</vt:i4>
      </vt:variant>
    </vt:vector>
  </HeadingPairs>
  <TitlesOfParts>
    <vt:vector size="38" baseType="lpstr">
      <vt:lpstr>Times New Roman</vt:lpstr>
      <vt:lpstr>Arial</vt:lpstr>
      <vt:lpstr>Wingdings</vt:lpstr>
      <vt:lpstr>Book Antiqua</vt:lpstr>
      <vt:lpstr>Monotype Sorts</vt:lpstr>
      <vt:lpstr>WP Greek Helve</vt:lpstr>
      <vt:lpstr>WP Greek Courier</vt:lpstr>
      <vt:lpstr>Symbol</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Uni_OHP_Col2_PP97</vt:lpstr>
      <vt:lpstr>Regional growth the  Neoclassical perspective</vt:lpstr>
      <vt:lpstr>Slide 2</vt:lpstr>
      <vt:lpstr>Slide 3</vt:lpstr>
      <vt:lpstr>Slide 4</vt:lpstr>
      <vt:lpstr>Slide 5</vt:lpstr>
      <vt:lpstr>Slide 6</vt:lpstr>
      <vt:lpstr>Slide 7</vt:lpstr>
      <vt:lpstr>Slide 8</vt:lpstr>
      <vt:lpstr>Slide 9</vt:lpstr>
      <vt:lpstr>Slide 10</vt:lpstr>
      <vt:lpstr>Factor flows predicted by the classical model</vt:lpstr>
      <vt:lpstr>Slide 12</vt:lpstr>
      <vt:lpstr>Slide 13</vt:lpstr>
      <vt:lpstr>Slide 14</vt:lpstr>
      <vt:lpstr>Slide 15</vt:lpstr>
      <vt:lpstr>Slide 16</vt:lpstr>
      <vt:lpstr>But using a two sector model (export growth) the previous findings are reversed</vt:lpstr>
      <vt:lpstr>Slide 18</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growth: the Neoclassical perspective</dc:title>
  <dc:subject>Local and regional economics</dc:subject>
  <dc:creator>Jeff Grainger, Dave Clark</dc:creator>
  <cp:lastModifiedBy>plmlp</cp:lastModifiedBy>
  <cp:revision>129</cp:revision>
  <cp:lastPrinted>2000-09-27T13:29:50Z</cp:lastPrinted>
  <dcterms:created xsi:type="dcterms:W3CDTF">1998-10-23T14:37:10Z</dcterms:created>
  <dcterms:modified xsi:type="dcterms:W3CDTF">2010-02-05T16:28:29Z</dcterms:modified>
</cp:coreProperties>
</file>