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Lst>
  <p:notesMasterIdLst>
    <p:notesMasterId r:id="rId21"/>
  </p:notesMasterIdLst>
  <p:handoutMasterIdLst>
    <p:handoutMasterId r:id="rId22"/>
  </p:handoutMasterIdLst>
  <p:sldIdLst>
    <p:sldId id="274"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3" r:id="rId17"/>
    <p:sldId id="270" r:id="rId18"/>
    <p:sldId id="271" r:id="rId19"/>
    <p:sldId id="272" r:id="rId20"/>
  </p:sldIdLst>
  <p:sldSz cx="9144000" cy="6858000" type="screen4x3"/>
  <p:notesSz cx="6854825" cy="9664700"/>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CCFFFF"/>
    <a:srgbClr val="FF0066"/>
    <a:srgbClr val="33CCFF"/>
    <a:srgbClr val="FFCCFF"/>
    <a:srgbClr val="800080"/>
    <a:srgbClr val="660066"/>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2787"/>
    <p:restoredTop sz="90929"/>
  </p:normalViewPr>
  <p:slideViewPr>
    <p:cSldViewPr>
      <p:cViewPr varScale="1">
        <p:scale>
          <a:sx n="106" d="100"/>
          <a:sy n="106" d="100"/>
        </p:scale>
        <p:origin x="-49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84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GB"/>
          </a:p>
        </p:txBody>
      </p:sp>
      <p:sp>
        <p:nvSpPr>
          <p:cNvPr id="11267" name="Rectangle 3"/>
          <p:cNvSpPr>
            <a:spLocks noGrp="1" noChangeArrowheads="1"/>
          </p:cNvSpPr>
          <p:nvPr>
            <p:ph type="dt" sz="quarter" idx="1"/>
          </p:nvPr>
        </p:nvSpPr>
        <p:spPr bwMode="auto">
          <a:xfrm>
            <a:off x="3883025" y="0"/>
            <a:ext cx="2971800" cy="484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GB"/>
          </a:p>
        </p:txBody>
      </p:sp>
      <p:sp>
        <p:nvSpPr>
          <p:cNvPr id="11268" name="Rectangle 4"/>
          <p:cNvSpPr>
            <a:spLocks noGrp="1" noChangeArrowheads="1"/>
          </p:cNvSpPr>
          <p:nvPr>
            <p:ph type="ftr" sz="quarter" idx="2"/>
          </p:nvPr>
        </p:nvSpPr>
        <p:spPr bwMode="auto">
          <a:xfrm>
            <a:off x="0" y="9180513"/>
            <a:ext cx="2971800" cy="4841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GB"/>
          </a:p>
        </p:txBody>
      </p:sp>
      <p:sp>
        <p:nvSpPr>
          <p:cNvPr id="11269" name="Rectangle 5"/>
          <p:cNvSpPr>
            <a:spLocks noGrp="1" noChangeArrowheads="1"/>
          </p:cNvSpPr>
          <p:nvPr>
            <p:ph type="sldNum" sz="quarter" idx="3"/>
          </p:nvPr>
        </p:nvSpPr>
        <p:spPr bwMode="auto">
          <a:xfrm>
            <a:off x="3883025" y="9180513"/>
            <a:ext cx="2971800" cy="4841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949752D2-CA7F-4B07-89FE-9D42281D2546}"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08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spcBef>
                <a:spcPct val="20000"/>
              </a:spcBef>
              <a:buClr>
                <a:schemeClr val="tx2"/>
              </a:buClr>
              <a:buSzPct val="75000"/>
              <a:buFont typeface="Monotype Sorts" pitchFamily="2" charset="2"/>
              <a:buNone/>
              <a:defRPr sz="1200">
                <a:cs typeface="+mn-cs"/>
              </a:defRPr>
            </a:lvl1pPr>
          </a:lstStyle>
          <a:p>
            <a:pPr>
              <a:defRPr/>
            </a:pPr>
            <a:endParaRPr lang="en-GB"/>
          </a:p>
        </p:txBody>
      </p:sp>
      <p:sp>
        <p:nvSpPr>
          <p:cNvPr id="28675" name="Rectangle 3"/>
          <p:cNvSpPr>
            <a:spLocks noGrp="1" noChangeArrowheads="1"/>
          </p:cNvSpPr>
          <p:nvPr>
            <p:ph type="dt" idx="1"/>
          </p:nvPr>
        </p:nvSpPr>
        <p:spPr bwMode="auto">
          <a:xfrm>
            <a:off x="3883025" y="0"/>
            <a:ext cx="2971800" cy="4508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spcBef>
                <a:spcPct val="20000"/>
              </a:spcBef>
              <a:buClr>
                <a:schemeClr val="tx2"/>
              </a:buClr>
              <a:buSzPct val="75000"/>
              <a:buFont typeface="Monotype Sorts" pitchFamily="2" charset="2"/>
              <a:buNone/>
              <a:defRPr sz="1200">
                <a:cs typeface="+mn-cs"/>
              </a:defRPr>
            </a:lvl1pPr>
          </a:lstStyle>
          <a:p>
            <a:pPr>
              <a:defRPr/>
            </a:pPr>
            <a:endParaRPr lang="en-GB"/>
          </a:p>
        </p:txBody>
      </p:sp>
      <p:sp>
        <p:nvSpPr>
          <p:cNvPr id="13316" name="Rectangle 4"/>
          <p:cNvSpPr>
            <a:spLocks noGrp="1" noRot="1" noChangeAspect="1" noChangeArrowheads="1" noTextEdit="1"/>
          </p:cNvSpPr>
          <p:nvPr>
            <p:ph type="sldImg" idx="2"/>
          </p:nvPr>
        </p:nvSpPr>
        <p:spPr bwMode="auto">
          <a:xfrm>
            <a:off x="1017588" y="752475"/>
            <a:ext cx="4821237" cy="3616325"/>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914400" y="4597400"/>
            <a:ext cx="5026025" cy="4368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8678" name="Rectangle 6"/>
          <p:cNvSpPr>
            <a:spLocks noGrp="1" noChangeArrowheads="1"/>
          </p:cNvSpPr>
          <p:nvPr>
            <p:ph type="ftr" sz="quarter" idx="4"/>
          </p:nvPr>
        </p:nvSpPr>
        <p:spPr bwMode="auto">
          <a:xfrm>
            <a:off x="0" y="9191625"/>
            <a:ext cx="2971800" cy="452438"/>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eaLnBrk="0" hangingPunct="0">
              <a:spcBef>
                <a:spcPct val="20000"/>
              </a:spcBef>
              <a:buClr>
                <a:schemeClr val="tx2"/>
              </a:buClr>
              <a:buSzPct val="75000"/>
              <a:buFont typeface="Monotype Sorts" pitchFamily="2" charset="2"/>
              <a:buNone/>
              <a:defRPr sz="1200">
                <a:cs typeface="+mn-cs"/>
              </a:defRPr>
            </a:lvl1pPr>
          </a:lstStyle>
          <a:p>
            <a:pPr>
              <a:defRPr/>
            </a:pPr>
            <a:endParaRPr lang="en-GB"/>
          </a:p>
        </p:txBody>
      </p:sp>
      <p:sp>
        <p:nvSpPr>
          <p:cNvPr id="28679" name="Rectangle 7"/>
          <p:cNvSpPr>
            <a:spLocks noGrp="1" noChangeArrowheads="1"/>
          </p:cNvSpPr>
          <p:nvPr>
            <p:ph type="sldNum" sz="quarter" idx="5"/>
          </p:nvPr>
        </p:nvSpPr>
        <p:spPr bwMode="auto">
          <a:xfrm>
            <a:off x="3883025" y="9191625"/>
            <a:ext cx="2971800" cy="452438"/>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0" hangingPunct="0">
              <a:spcBef>
                <a:spcPct val="20000"/>
              </a:spcBef>
              <a:buClr>
                <a:schemeClr val="tx2"/>
              </a:buClr>
              <a:buSzPct val="75000"/>
              <a:buFont typeface="Monotype Sorts" pitchFamily="2" charset="2"/>
              <a:buNone/>
              <a:defRPr sz="1200">
                <a:cs typeface="+mn-cs"/>
              </a:defRPr>
            </a:lvl1pPr>
          </a:lstStyle>
          <a:p>
            <a:pPr>
              <a:defRPr/>
            </a:pPr>
            <a:fld id="{D5055364-294E-4DC1-A78B-521B21FED0AB}"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pPr>
              <a:buFont typeface="Monotype Sorts"/>
              <a:buNone/>
            </a:pPr>
            <a:fld id="{B878E219-6C6B-4E65-9B15-63CC9BAC39BE}" type="slidenum">
              <a:rPr lang="en-GB" smtClean="0">
                <a:cs typeface="Arial" charset="0"/>
              </a:rPr>
              <a:pPr>
                <a:buFont typeface="Monotype Sorts"/>
                <a:buNone/>
              </a:pPr>
              <a:t>9</a:t>
            </a:fld>
            <a:endParaRPr lang="en-GB" smtClean="0">
              <a:cs typeface="Arial"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r>
              <a:rPr lang="en-GB" smtClean="0"/>
              <a:t>Stress the point about active learning.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pPr>
              <a:buFont typeface="Monotype Sorts"/>
              <a:buNone/>
            </a:pPr>
            <a:fld id="{A27F6E79-9B69-457E-9A68-C23E55EFB779}" type="slidenum">
              <a:rPr lang="en-GB" smtClean="0">
                <a:cs typeface="Arial" charset="0"/>
              </a:rPr>
              <a:pPr>
                <a:buFont typeface="Monotype Sorts"/>
                <a:buNone/>
              </a:pPr>
              <a:t>10</a:t>
            </a:fld>
            <a:endParaRPr lang="en-GB" smtClean="0">
              <a:cs typeface="Arial" charset="0"/>
            </a:endParaRPr>
          </a:p>
        </p:txBody>
      </p:sp>
      <p:sp>
        <p:nvSpPr>
          <p:cNvPr id="26626" name="Rectangle 1026"/>
          <p:cNvSpPr>
            <a:spLocks noGrp="1" noRot="1" noChangeAspect="1" noChangeArrowheads="1" noTextEdit="1"/>
          </p:cNvSpPr>
          <p:nvPr>
            <p:ph type="sldImg"/>
          </p:nvPr>
        </p:nvSpPr>
        <p:spPr>
          <a:ln/>
        </p:spPr>
      </p:sp>
      <p:sp>
        <p:nvSpPr>
          <p:cNvPr id="26627" name="Rectangle 1027"/>
          <p:cNvSpPr>
            <a:spLocks noGrp="1" noChangeArrowheads="1"/>
          </p:cNvSpPr>
          <p:nvPr>
            <p:ph type="body" idx="1"/>
          </p:nvPr>
        </p:nvSpPr>
        <p:spPr>
          <a:noFill/>
          <a:ln/>
        </p:spPr>
        <p:txBody>
          <a:bodyPr/>
          <a:lstStyle/>
          <a:p>
            <a:r>
              <a:rPr lang="en-GB" sz="1300" smtClean="0">
                <a:cs typeface="Times New Roman" pitchFamily="18" charset="0"/>
              </a:rPr>
              <a:t>Blair (1995) separates </a:t>
            </a:r>
            <a:r>
              <a:rPr lang="en-GB" sz="1300" b="1" smtClean="0">
                <a:cs typeface="Times New Roman" pitchFamily="18" charset="0"/>
              </a:rPr>
              <a:t>economic growth</a:t>
            </a:r>
            <a:r>
              <a:rPr lang="en-GB" sz="1300" smtClean="0">
                <a:cs typeface="Times New Roman" pitchFamily="18" charset="0"/>
              </a:rPr>
              <a:t> and </a:t>
            </a:r>
            <a:r>
              <a:rPr lang="en-GB" sz="1300" b="1" smtClean="0">
                <a:cs typeface="Times New Roman" pitchFamily="18" charset="0"/>
              </a:rPr>
              <a:t>development</a:t>
            </a:r>
            <a:r>
              <a:rPr lang="en-GB" sz="1300" smtClean="0">
                <a:cs typeface="Times New Roman" pitchFamily="18" charset="0"/>
              </a:rPr>
              <a:t> argues that growth can be beneficial or detrimental. New factory (screwdriver) - low wages, imported material and exported profits </a:t>
            </a:r>
            <a:r>
              <a:rPr lang="en-GB" sz="1300" b="1" smtClean="0">
                <a:cs typeface="Times New Roman" pitchFamily="18" charset="0"/>
              </a:rPr>
              <a:t>per cap incomes may actually fall – although income has grown</a:t>
            </a:r>
            <a:r>
              <a:rPr lang="en-GB" sz="1300" smtClean="0">
                <a:cs typeface="Times New Roman" pitchFamily="18" charset="0"/>
              </a:rPr>
              <a:t> the </a:t>
            </a:r>
            <a:r>
              <a:rPr lang="en-GB" sz="1300" b="1" smtClean="0">
                <a:cs typeface="Times New Roman" pitchFamily="18" charset="0"/>
              </a:rPr>
              <a:t>quality of life has fallen</a:t>
            </a:r>
            <a:r>
              <a:rPr lang="en-GB" sz="1300" smtClean="0">
                <a:cs typeface="Times New Roman" pitchFamily="18" charset="0"/>
              </a:rPr>
              <a:t>. </a:t>
            </a:r>
            <a:r>
              <a:rPr lang="en-GB" sz="1300" b="1" smtClean="0">
                <a:cs typeface="Times New Roman" pitchFamily="18" charset="0"/>
              </a:rPr>
              <a:t>Developmen</a:t>
            </a:r>
            <a:r>
              <a:rPr lang="en-GB" sz="1300" smtClean="0">
                <a:cs typeface="Times New Roman" pitchFamily="18" charset="0"/>
              </a:rPr>
              <a:t>t implies that resident’s welfare is improving - on average – or the poorest are gaining most. – </a:t>
            </a:r>
            <a:r>
              <a:rPr lang="en-GB" sz="1300" b="1" smtClean="0">
                <a:cs typeface="Times New Roman" pitchFamily="18" charset="0"/>
              </a:rPr>
              <a:t>equity - </a:t>
            </a:r>
            <a:r>
              <a:rPr lang="en-GB" sz="1300" smtClean="0">
                <a:cs typeface="Times New Roman" pitchFamily="18" charset="0"/>
              </a:rPr>
              <a:t>recognises that community development is important. </a:t>
            </a:r>
            <a:r>
              <a:rPr lang="en-GB" sz="1300" b="1" smtClean="0">
                <a:cs typeface="Times New Roman" pitchFamily="18" charset="0"/>
              </a:rPr>
              <a:t>Regeneration </a:t>
            </a:r>
            <a:r>
              <a:rPr lang="en-GB" sz="1300" smtClean="0">
                <a:cs typeface="Times New Roman" pitchFamily="18" charset="0"/>
              </a:rPr>
              <a:t>suggests that something needs to be fixed. Roberts (2000) looks urban regeneration, - wide-ranging &amp; integrated vision as well as action to make a difference to social and economic conditions.</a:t>
            </a:r>
            <a:r>
              <a:rPr lang="en-GB" sz="1300" b="1" smtClean="0">
                <a:cs typeface="Times New Roman" pitchFamily="18" charset="0"/>
              </a:rPr>
              <a:t>Regeneration</a:t>
            </a:r>
            <a:r>
              <a:rPr lang="en-GB" sz="1300" smtClean="0">
                <a:cs typeface="Times New Roman" pitchFamily="18" charset="0"/>
              </a:rPr>
              <a:t> more holistic than development. Capacity building rather than physical development and inward investment. SRB monies thus emphasis on regeneration particularly since mid 90’s.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pPr>
              <a:buFont typeface="Monotype Sorts"/>
              <a:buNone/>
            </a:pPr>
            <a:fld id="{778B5AD1-8381-4AAD-A06D-193533AE27BB}" type="slidenum">
              <a:rPr lang="en-GB" smtClean="0">
                <a:cs typeface="Arial" charset="0"/>
              </a:rPr>
              <a:pPr>
                <a:buFont typeface="Monotype Sorts"/>
                <a:buNone/>
              </a:pPr>
              <a:t>11</a:t>
            </a:fld>
            <a:endParaRPr lang="en-GB" smtClean="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a:buFont typeface="Wingdings" pitchFamily="2" charset="2"/>
              <a:buChar char="q"/>
            </a:pPr>
            <a:r>
              <a:rPr lang="en-GB" sz="1300" smtClean="0">
                <a:cs typeface="Times New Roman" pitchFamily="18" charset="0"/>
              </a:rPr>
              <a:t>Its not pure science. Conditioned by political ideology – rooted in political schools of thought policies also fit schools of thought. Hard or soft but build towards consensus that a range of policies needed – unemployment – demand and supply actions – investment &amp; training.</a:t>
            </a:r>
          </a:p>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pPr>
              <a:buFont typeface="Monotype Sorts"/>
              <a:buNone/>
            </a:pPr>
            <a:fld id="{24AD2797-35EB-46F5-82C1-7F2EA4192B8C}" type="slidenum">
              <a:rPr lang="en-GB" smtClean="0">
                <a:cs typeface="Arial" charset="0"/>
              </a:rPr>
              <a:pPr>
                <a:buFont typeface="Monotype Sorts"/>
                <a:buNone/>
              </a:pPr>
              <a:t>13</a:t>
            </a:fld>
            <a:endParaRPr lang="en-GB" smtClean="0">
              <a:cs typeface="Arial"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a:buFont typeface="Wingdings" pitchFamily="2" charset="2"/>
              <a:buChar char="q"/>
            </a:pPr>
            <a:r>
              <a:rPr lang="en-GB" sz="1400" smtClean="0"/>
              <a:t>Strong tradition in the academic community CLREA @ Portsmouth. For many groups detail is Important need to quantify impacts not enough to say that a closure will have a negative impact.</a:t>
            </a:r>
          </a:p>
          <a:p>
            <a:pPr>
              <a:buFont typeface="Wingdings" pitchFamily="2" charset="2"/>
              <a:buChar char="q"/>
            </a:pPr>
            <a:r>
              <a:rPr lang="en-GB" sz="1400" smtClean="0"/>
              <a:t>A&amp;T suggest that economists are interested in: the special factors determining output and employment; why living standards differ; why productivity varies; what makes regions specialise; whether or not migration is driven be economic forces; why unemployment is endemic in some areas.</a:t>
            </a:r>
          </a:p>
          <a:p>
            <a:pPr>
              <a:buFont typeface="Wingdings" pitchFamily="2" charset="2"/>
              <a:buChar char="q"/>
            </a:pPr>
            <a:r>
              <a:rPr lang="en-GB" sz="1400" smtClean="0"/>
              <a:t>Planners: how much land is needed business; homes etc;will they need re-use land and upgrade infrastructure; likely congestion and degradation; encouraging growth and expansion.</a:t>
            </a:r>
          </a:p>
          <a:p>
            <a:pPr>
              <a:buFont typeface="Wingdings" pitchFamily="2" charset="2"/>
              <a:buChar char="q"/>
            </a:pPr>
            <a:r>
              <a:rPr lang="en-GB" sz="1400" smtClean="0"/>
              <a:t>Public sector: efficient use of scarce resources (health); social cohesion; narrowing the gap between leading and lagging regions; helping to release potential.</a:t>
            </a:r>
          </a:p>
          <a:p>
            <a:pPr>
              <a:buFont typeface="Wingdings" pitchFamily="2" charset="2"/>
              <a:buChar char="q"/>
            </a:pPr>
            <a:r>
              <a:rPr lang="en-GB" sz="1400" smtClean="0"/>
              <a:t>Industry: will the local market be as buoyant as the national economy? availability of inputs, costs of congestion; availability of help.</a:t>
            </a:r>
          </a:p>
          <a:p>
            <a:endParaRPr lang="en-GB" sz="1400" smtClean="0"/>
          </a:p>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pPr>
              <a:buFont typeface="Monotype Sorts"/>
              <a:buNone/>
            </a:pPr>
            <a:fld id="{183B33C3-9C57-49E5-A96C-55FE334B59AB}" type="slidenum">
              <a:rPr lang="en-GB" smtClean="0">
                <a:cs typeface="Arial" charset="0"/>
              </a:rPr>
              <a:pPr>
                <a:buFont typeface="Monotype Sorts"/>
                <a:buNone/>
              </a:pPr>
              <a:t>14</a:t>
            </a:fld>
            <a:endParaRPr lang="en-GB" smtClean="0">
              <a:cs typeface="Arial" charset="0"/>
            </a:endParaRPr>
          </a:p>
        </p:txBody>
      </p:sp>
      <p:sp>
        <p:nvSpPr>
          <p:cNvPr id="33794" name="Rectangle 1026"/>
          <p:cNvSpPr>
            <a:spLocks noGrp="1" noRot="1" noChangeAspect="1" noChangeArrowheads="1" noTextEdit="1"/>
          </p:cNvSpPr>
          <p:nvPr>
            <p:ph type="sldImg"/>
          </p:nvPr>
        </p:nvSpPr>
        <p:spPr>
          <a:ln/>
        </p:spPr>
      </p:sp>
      <p:sp>
        <p:nvSpPr>
          <p:cNvPr id="33795" name="Rectangle 1027"/>
          <p:cNvSpPr>
            <a:spLocks noGrp="1" noChangeArrowheads="1"/>
          </p:cNvSpPr>
          <p:nvPr>
            <p:ph type="body" idx="1"/>
          </p:nvPr>
        </p:nvSpPr>
        <p:spPr>
          <a:noFill/>
          <a:ln/>
        </p:spPr>
        <p:txBody>
          <a:bodyPr/>
          <a:lstStyle/>
          <a:p>
            <a:pPr>
              <a:buFont typeface="Wingdings" pitchFamily="2" charset="2"/>
              <a:buChar char="q"/>
            </a:pPr>
            <a:r>
              <a:rPr lang="en-GB" sz="1400" smtClean="0"/>
              <a:t>A&amp;T geographical sub-set of national economy from state to local authority.</a:t>
            </a:r>
          </a:p>
          <a:p>
            <a:pPr>
              <a:buFont typeface="Wingdings" pitchFamily="2" charset="2"/>
              <a:buChar char="q"/>
            </a:pPr>
            <a:r>
              <a:rPr lang="en-GB" sz="1400" smtClean="0"/>
              <a:t>McDonald again geographical definition but joins local and regional in the same definition.</a:t>
            </a:r>
          </a:p>
          <a:p>
            <a:pPr>
              <a:buFont typeface="Wingdings" pitchFamily="2" charset="2"/>
              <a:buChar char="q"/>
            </a:pPr>
            <a:r>
              <a:rPr lang="en-GB" sz="1400" smtClean="0"/>
              <a:t>All economic activity taking place in a defined area. Will look at all aspects of a local economy not just overall – labour markets, factor markets, productivity etc.</a:t>
            </a:r>
          </a:p>
          <a:p>
            <a:pPr>
              <a:buFont typeface="Wingdings" pitchFamily="2" charset="2"/>
              <a:buChar char="q"/>
            </a:pPr>
            <a:r>
              <a:rPr lang="en-GB" sz="1400" smtClean="0"/>
              <a:t>Temple </a:t>
            </a:r>
            <a:r>
              <a:rPr lang="en-GB" sz="1400" smtClean="0">
                <a:cs typeface="Times New Roman" pitchFamily="18" charset="0"/>
              </a:rPr>
              <a:t>depicts the regional and local economies graphically as a series of concentric circles with the local economy at the centre and the international economy at the extremity. She concedes that in both the UK and EU: </a:t>
            </a:r>
            <a:r>
              <a:rPr lang="en-GB" sz="1400" i="1" smtClean="0">
                <a:cs typeface="Times New Roman" pitchFamily="18" charset="0"/>
              </a:rPr>
              <a:t>“the definition of a region remains essentially complex and qualitative in many respects, influenced by convention and custom as well as by administrative convenience or even – sometimes – economic cohesion”</a:t>
            </a:r>
            <a:r>
              <a:rPr lang="en-GB" sz="1400" smtClean="0">
                <a:cs typeface="Times New Roman" pitchFamily="18" charset="0"/>
              </a:rPr>
              <a:t> </a:t>
            </a:r>
          </a:p>
          <a:p>
            <a:pPr>
              <a:buFont typeface="Wingdings" pitchFamily="2" charset="2"/>
              <a:buChar char="q"/>
            </a:pPr>
            <a:r>
              <a:rPr lang="en-GB" sz="1400" smtClean="0"/>
              <a:t>Definitions are very fluid there have been many changes over time with regional boundaries in the UK last changing in 1994.</a:t>
            </a:r>
          </a:p>
          <a:p>
            <a:pPr>
              <a:buFont typeface="Wingdings" pitchFamily="2" charset="2"/>
              <a:buChar char="q"/>
            </a:pPr>
            <a:r>
              <a:rPr lang="en-GB" sz="1400" smtClean="0"/>
              <a:t>Most common to use administrative boundaries for convenience and the fact that data is usually available at this level.</a:t>
            </a:r>
          </a:p>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pPr>
              <a:buFont typeface="Monotype Sorts"/>
              <a:buNone/>
            </a:pPr>
            <a:fld id="{9DDC9472-5517-4813-B37F-675A1A925FF9}" type="slidenum">
              <a:rPr lang="en-GB" smtClean="0">
                <a:cs typeface="Arial" charset="0"/>
              </a:rPr>
              <a:pPr>
                <a:buFont typeface="Monotype Sorts"/>
                <a:buNone/>
              </a:pPr>
              <a:t>15</a:t>
            </a:fld>
            <a:endParaRPr lang="en-GB" smtClean="0">
              <a:cs typeface="Arial"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a:buFont typeface="Wingdings" pitchFamily="2" charset="2"/>
              <a:buChar char="q"/>
            </a:pPr>
            <a:r>
              <a:rPr lang="en-GB" sz="1400" smtClean="0">
                <a:cs typeface="Times New Roman" pitchFamily="18" charset="0"/>
              </a:rPr>
              <a:t>Main Government departments work through regional offices - new regional development agencies will have a coordinating role but little direct spending powers</a:t>
            </a:r>
          </a:p>
          <a:p>
            <a:pPr>
              <a:buFont typeface="Wingdings" pitchFamily="2" charset="2"/>
              <a:buChar char="q"/>
            </a:pPr>
            <a:r>
              <a:rPr lang="en-GB" sz="1400" smtClean="0">
                <a:cs typeface="Times New Roman" pitchFamily="18" charset="0"/>
              </a:rPr>
              <a:t>Health Care was organised on a regional basis (until advent of health trusts) and we may yet see partial return with the planned 9 super social service areas (in England)</a:t>
            </a:r>
          </a:p>
          <a:p>
            <a:pPr>
              <a:buFont typeface="Wingdings" pitchFamily="2" charset="2"/>
              <a:buChar char="q"/>
            </a:pPr>
            <a:r>
              <a:rPr lang="en-GB" sz="1400" smtClean="0">
                <a:cs typeface="Times New Roman" pitchFamily="18" charset="0"/>
              </a:rPr>
              <a:t>Regional physical planning e.g. SERPLAN</a:t>
            </a:r>
          </a:p>
          <a:p>
            <a:pPr>
              <a:buFont typeface="Wingdings" pitchFamily="2" charset="2"/>
              <a:buChar char="q"/>
            </a:pPr>
            <a:r>
              <a:rPr lang="en-GB" sz="1400" smtClean="0">
                <a:cs typeface="Times New Roman" pitchFamily="18" charset="0"/>
              </a:rPr>
              <a:t>Local government sometimes organises regionally e.g. North West Regional Association.</a:t>
            </a:r>
          </a:p>
          <a:p>
            <a:pPr>
              <a:buFont typeface="Wingdings" pitchFamily="2" charset="2"/>
              <a:buChar char="q"/>
            </a:pPr>
            <a:r>
              <a:rPr lang="en-GB" sz="1400" smtClean="0">
                <a:cs typeface="Times New Roman" pitchFamily="18" charset="0"/>
              </a:rPr>
              <a:t>The EC use standard regions as a vehicle for resource redistribution; EC Committee of the Regions </a:t>
            </a:r>
          </a:p>
          <a:p>
            <a:pPr>
              <a:buFont typeface="Wingdings" pitchFamily="2" charset="2"/>
              <a:buChar char="q"/>
            </a:pPr>
            <a:r>
              <a:rPr lang="en-GB" sz="1400" smtClean="0">
                <a:cs typeface="Times New Roman" pitchFamily="18" charset="0"/>
              </a:rPr>
              <a:t>Education and housing are not organised on a regional scale</a:t>
            </a:r>
          </a:p>
          <a:p>
            <a:endParaRPr lang="en-GB" smtClean="0"/>
          </a:p>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pPr>
              <a:buFont typeface="Monotype Sorts"/>
              <a:buNone/>
            </a:pPr>
            <a:fld id="{F0B7DD99-25A1-4AE0-AE9A-4D14A7A6BBEC}" type="slidenum">
              <a:rPr lang="en-GB" smtClean="0">
                <a:cs typeface="Arial" charset="0"/>
              </a:rPr>
              <a:pPr>
                <a:buFont typeface="Monotype Sorts"/>
                <a:buNone/>
              </a:pPr>
              <a:t>17</a:t>
            </a:fld>
            <a:endParaRPr lang="en-GB" smtClean="0">
              <a:cs typeface="Arial" charset="0"/>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a:buFont typeface="Wingdings" pitchFamily="2" charset="2"/>
              <a:buChar char="q"/>
            </a:pPr>
            <a:r>
              <a:rPr lang="en-GB" sz="1400" smtClean="0"/>
              <a:t>It is assumed that relationships that apply in the national economy apply at local level – second best option regional dynamics are likely to be different – e.g. import content may differ productivity is unlikely to be uniform.</a:t>
            </a:r>
          </a:p>
          <a:p>
            <a:pPr>
              <a:buFont typeface="Wingdings" pitchFamily="2" charset="2"/>
              <a:buChar char="q"/>
            </a:pPr>
            <a:r>
              <a:rPr lang="en-GB" sz="1400" smtClean="0"/>
              <a:t>External trade is very important to the region there is less ability to exercise control e.g. consumption. Trade is more open at the local level many more firms will “</a:t>
            </a:r>
            <a:r>
              <a:rPr lang="en-GB" sz="1400" b="1" smtClean="0"/>
              <a:t>export</a:t>
            </a:r>
            <a:r>
              <a:rPr lang="en-GB" sz="1400" smtClean="0"/>
              <a:t>”.</a:t>
            </a:r>
          </a:p>
          <a:p>
            <a:pPr>
              <a:buFont typeface="Wingdings" pitchFamily="2" charset="2"/>
              <a:buChar char="q"/>
            </a:pPr>
            <a:r>
              <a:rPr lang="en-GB" sz="1400" smtClean="0"/>
              <a:t>Examples of specialisation include: finance; tourism; automotives and defence.</a:t>
            </a:r>
          </a:p>
          <a:p>
            <a:pPr>
              <a:buFont typeface="Wingdings" pitchFamily="2" charset="2"/>
              <a:buChar char="q"/>
            </a:pPr>
            <a:r>
              <a:rPr lang="en-GB" sz="1400" smtClean="0"/>
              <a:t>Factor flows are easier because: there are no tariff or trade barriers, cultural, defence or political barriers; distance to markets are less and L &amp; K are more mobile within a country;</a:t>
            </a:r>
          </a:p>
          <a:p>
            <a:pPr>
              <a:buFont typeface="Wingdings" pitchFamily="2" charset="2"/>
              <a:buChar char="q"/>
            </a:pPr>
            <a:r>
              <a:rPr lang="en-GB" sz="1400" smtClean="0"/>
              <a:t>Regional incomes depend very much on external factors: Gov spending; taxes; wage determination; investment decisions.</a:t>
            </a:r>
          </a:p>
          <a:p>
            <a:endParaRPr lang="en-GB" smtClean="0"/>
          </a:p>
          <a:p>
            <a:pPr>
              <a:lnSpc>
                <a:spcPct val="120000"/>
              </a:lnSpc>
            </a:pPr>
            <a:r>
              <a:rPr lang="en-GB" sz="1000" b="1" smtClean="0">
                <a:solidFill>
                  <a:srgbClr val="660066"/>
                </a:solidFill>
              </a:rPr>
              <a:t>How can we analyse the Local Economy?</a:t>
            </a:r>
            <a:r>
              <a:rPr lang="en-GB" b="1" smtClean="0">
                <a:solidFill>
                  <a:srgbClr val="660066"/>
                </a:solidFill>
              </a:rPr>
              <a:t> </a:t>
            </a:r>
          </a:p>
          <a:p>
            <a:pPr>
              <a:lnSpc>
                <a:spcPct val="120000"/>
              </a:lnSpc>
            </a:pPr>
            <a:r>
              <a:rPr lang="en-GB" sz="1000" b="1" smtClean="0">
                <a:solidFill>
                  <a:srgbClr val="660066"/>
                </a:solidFill>
              </a:rPr>
              <a:t>By Looking at:</a:t>
            </a:r>
            <a:endParaRPr lang="en-GB" sz="1000" smtClean="0">
              <a:solidFill>
                <a:srgbClr val="660066"/>
              </a:solidFill>
            </a:endParaRPr>
          </a:p>
          <a:p>
            <a:pPr>
              <a:lnSpc>
                <a:spcPct val="120000"/>
              </a:lnSpc>
              <a:buClr>
                <a:srgbClr val="FF0066"/>
              </a:buClr>
              <a:buFont typeface="Wingdings" pitchFamily="2" charset="2"/>
              <a:buNone/>
            </a:pPr>
            <a:r>
              <a:rPr lang="en-GB" sz="1000" b="1" smtClean="0">
                <a:solidFill>
                  <a:srgbClr val="660066"/>
                </a:solidFill>
              </a:rPr>
              <a:t>The Past</a:t>
            </a:r>
            <a:r>
              <a:rPr lang="en-GB" sz="1000" smtClean="0">
                <a:solidFill>
                  <a:srgbClr val="660066"/>
                </a:solidFill>
              </a:rPr>
              <a:t> - </a:t>
            </a:r>
            <a:r>
              <a:rPr lang="en-GB" sz="900" b="1" smtClean="0">
                <a:solidFill>
                  <a:srgbClr val="660066"/>
                </a:solidFill>
              </a:rPr>
              <a:t>Using data to look at trends, relationships between variables, the effectiveness of policy and extrapolation.</a:t>
            </a:r>
          </a:p>
          <a:p>
            <a:pPr>
              <a:lnSpc>
                <a:spcPct val="120000"/>
              </a:lnSpc>
              <a:buClr>
                <a:srgbClr val="FF0066"/>
              </a:buClr>
              <a:buFont typeface="Wingdings" pitchFamily="2" charset="2"/>
              <a:buNone/>
            </a:pPr>
            <a:r>
              <a:rPr lang="en-GB" sz="1000" b="1" smtClean="0">
                <a:solidFill>
                  <a:srgbClr val="660066"/>
                </a:solidFill>
              </a:rPr>
              <a:t>The Present</a:t>
            </a:r>
            <a:r>
              <a:rPr lang="en-GB" sz="1000" smtClean="0">
                <a:solidFill>
                  <a:srgbClr val="660066"/>
                </a:solidFill>
              </a:rPr>
              <a:t> - </a:t>
            </a:r>
            <a:r>
              <a:rPr lang="en-GB" sz="900" b="1" smtClean="0">
                <a:solidFill>
                  <a:srgbClr val="660066"/>
                </a:solidFill>
              </a:rPr>
              <a:t>Comparing and contrasting regional and local economies against “benchmarks”</a:t>
            </a:r>
          </a:p>
          <a:p>
            <a:pPr>
              <a:lnSpc>
                <a:spcPct val="120000"/>
              </a:lnSpc>
              <a:buClr>
                <a:srgbClr val="FF0066"/>
              </a:buClr>
              <a:buFont typeface="Wingdings" pitchFamily="2" charset="2"/>
              <a:buNone/>
            </a:pPr>
            <a:r>
              <a:rPr lang="en-GB" sz="1000" b="1" smtClean="0">
                <a:solidFill>
                  <a:srgbClr val="660066"/>
                </a:solidFill>
              </a:rPr>
              <a:t>The Future</a:t>
            </a:r>
            <a:r>
              <a:rPr lang="en-GB" sz="1000" smtClean="0">
                <a:solidFill>
                  <a:srgbClr val="660066"/>
                </a:solidFill>
              </a:rPr>
              <a:t> - </a:t>
            </a:r>
            <a:r>
              <a:rPr lang="en-GB" sz="900" b="1" smtClean="0">
                <a:solidFill>
                  <a:srgbClr val="660066"/>
                </a:solidFill>
              </a:rPr>
              <a:t>Use economic modelling and forecasting to forecast output, employment, occupations etc.  </a:t>
            </a:r>
          </a:p>
          <a:p>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pPr>
              <a:buFont typeface="Monotype Sorts"/>
              <a:buNone/>
            </a:pPr>
            <a:fld id="{FC22C48D-5B32-498C-B10E-1D60EF297F51}" type="slidenum">
              <a:rPr lang="en-GB" smtClean="0">
                <a:cs typeface="Arial" charset="0"/>
              </a:rPr>
              <a:pPr>
                <a:buFont typeface="Monotype Sorts"/>
                <a:buNone/>
              </a:pPr>
              <a:t>18</a:t>
            </a:fld>
            <a:endParaRPr lang="en-GB" smtClean="0">
              <a:cs typeface="Arial" charset="0"/>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a:buFont typeface="Wingdings" pitchFamily="2" charset="2"/>
              <a:buChar char="q"/>
            </a:pPr>
            <a:r>
              <a:rPr lang="en-GB" sz="1400" smtClean="0"/>
              <a:t>Profiles: Snapshot of area usually secondary (published) data but can be primary. Need a reference point possibly national economy. Often used in SWOT analysis.</a:t>
            </a:r>
          </a:p>
          <a:p>
            <a:pPr>
              <a:buFont typeface="Wingdings" pitchFamily="2" charset="2"/>
              <a:buChar char="q"/>
            </a:pPr>
            <a:r>
              <a:rPr lang="en-GB" sz="1400" smtClean="0"/>
              <a:t>Used in forecasting driven by clear assumptions that are based on extensive research of the interaction of key economic variables, interest rates, demand; looking for cause and effect.</a:t>
            </a:r>
          </a:p>
          <a:p>
            <a:pPr>
              <a:buFont typeface="Wingdings" pitchFamily="2" charset="2"/>
              <a:buChar char="q"/>
            </a:pPr>
            <a:r>
              <a:rPr lang="en-GB" sz="1400" smtClean="0"/>
              <a:t>Simulate shocks to a local economy and capture the </a:t>
            </a:r>
            <a:r>
              <a:rPr lang="en-GB" sz="1400" b="1" smtClean="0"/>
              <a:t>full </a:t>
            </a:r>
            <a:r>
              <a:rPr lang="en-GB" sz="1400" smtClean="0"/>
              <a:t>effect of a change by looking at the inter industry linkages how sectors buy from and sell to one another.</a:t>
            </a:r>
          </a:p>
          <a:p>
            <a:pPr>
              <a:buFont typeface="Wingdings" pitchFamily="2" charset="2"/>
              <a:buChar char="q"/>
            </a:pPr>
            <a:r>
              <a:rPr lang="en-GB" sz="1400" smtClean="0"/>
              <a:t>Compare and contrast policies or projects i.e. if public money is to be used to set up a new factory which of two or more rival bids gives the best return to the local economy.</a:t>
            </a:r>
          </a:p>
          <a:p>
            <a:pPr>
              <a:buFont typeface="Wingdings" pitchFamily="2" charset="2"/>
              <a:buChar char="q"/>
            </a:pPr>
            <a:r>
              <a:rPr lang="en-GB" sz="1400" smtClean="0"/>
              <a:t>Surveys are a way of obtaining detailed and up-to-date information about a local area or firms in it. May want to look at the attitudes of firms to certain policies or courses of action. Or to examine the outcomes of an initiative Dorset Workforce Evaluation.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dirty="0" smtClean="0"/>
            </a:lvl1pPr>
          </a:lstStyle>
          <a:p>
            <a:pPr>
              <a:defRPr/>
            </a:pPr>
            <a:r>
              <a:rPr lang="en-GB"/>
              <a:t>Regional and Local Economics (RELOCE) Lecture slides – Lecture 1 </a:t>
            </a:r>
            <a:endParaRPr lang="en-GB" i="0">
              <a:solidFill>
                <a:schemeClr val="tx1"/>
              </a:solidFill>
              <a:latin typeface="+mn-lt"/>
            </a:endParaRPr>
          </a:p>
        </p:txBody>
      </p:sp>
      <p:sp>
        <p:nvSpPr>
          <p:cNvPr id="6" name="Slide Number Placeholder 5"/>
          <p:cNvSpPr>
            <a:spLocks noGrp="1"/>
          </p:cNvSpPr>
          <p:nvPr>
            <p:ph type="sldNum" sz="quarter" idx="12"/>
          </p:nvPr>
        </p:nvSpPr>
        <p:spPr/>
        <p:txBody>
          <a:bodyPr/>
          <a:lstStyle>
            <a:lvl1pPr>
              <a:defRPr/>
            </a:lvl1pPr>
          </a:lstStyle>
          <a:p>
            <a:pPr>
              <a:defRPr/>
            </a:pPr>
            <a:fld id="{860131F4-E93C-4698-A835-C2ADDE71C5D9}" type="slidenum">
              <a:rPr lang="en-GB"/>
              <a:pPr>
                <a:defRPr/>
              </a:pPr>
              <a:t>‹#›</a:t>
            </a:fld>
            <a:endParaRPr lang="en-GB">
              <a:latin typeface="Times New Roman" pitchFamily="18" charset="0"/>
            </a:endParaRPr>
          </a:p>
        </p:txBody>
      </p:sp>
    </p:spTree>
  </p:cSld>
  <p:clrMapOvr>
    <a:masterClrMapping/>
  </p:clrMapOvr>
  <p:transition>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dirty="0" smtClean="0"/>
            </a:lvl1pPr>
          </a:lstStyle>
          <a:p>
            <a:pPr>
              <a:defRPr/>
            </a:pPr>
            <a:r>
              <a:rPr lang="en-GB"/>
              <a:t>Regional and Local Economics (RELOCE) Lecture slides – Lecture 1 </a:t>
            </a:r>
            <a:endParaRPr lang="en-GB" i="0">
              <a:solidFill>
                <a:schemeClr val="tx1"/>
              </a:solidFill>
              <a:latin typeface="+mn-lt"/>
            </a:endParaRPr>
          </a:p>
        </p:txBody>
      </p:sp>
      <p:sp>
        <p:nvSpPr>
          <p:cNvPr id="6" name="Slide Number Placeholder 5"/>
          <p:cNvSpPr>
            <a:spLocks noGrp="1"/>
          </p:cNvSpPr>
          <p:nvPr>
            <p:ph type="sldNum" sz="quarter" idx="12"/>
          </p:nvPr>
        </p:nvSpPr>
        <p:spPr/>
        <p:txBody>
          <a:bodyPr/>
          <a:lstStyle>
            <a:lvl1pPr>
              <a:defRPr/>
            </a:lvl1pPr>
          </a:lstStyle>
          <a:p>
            <a:pPr>
              <a:defRPr/>
            </a:pPr>
            <a:fld id="{EE0F89AD-8341-43EE-B470-E4EC754F486B}" type="slidenum">
              <a:rPr lang="en-GB"/>
              <a:pPr>
                <a:defRPr/>
              </a:pPr>
              <a:t>‹#›</a:t>
            </a:fld>
            <a:endParaRPr lang="en-GB">
              <a:latin typeface="Times New Roman" pitchFamily="18" charset="0"/>
            </a:endParaRPr>
          </a:p>
        </p:txBody>
      </p:sp>
    </p:spTree>
  </p:cSld>
  <p:clrMapOvr>
    <a:masterClrMapping/>
  </p:clrMapOvr>
  <p:transition>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dirty="0" smtClean="0"/>
            </a:lvl1pPr>
          </a:lstStyle>
          <a:p>
            <a:pPr>
              <a:defRPr/>
            </a:pPr>
            <a:r>
              <a:rPr lang="en-GB"/>
              <a:t>Regional and Local Economics (RELOCE) Lecture slides – Lecture 1 </a:t>
            </a:r>
            <a:endParaRPr lang="en-GB" i="0">
              <a:solidFill>
                <a:schemeClr val="tx1"/>
              </a:solidFill>
              <a:latin typeface="+mn-lt"/>
            </a:endParaRPr>
          </a:p>
        </p:txBody>
      </p:sp>
      <p:sp>
        <p:nvSpPr>
          <p:cNvPr id="6" name="Slide Number Placeholder 5"/>
          <p:cNvSpPr>
            <a:spLocks noGrp="1"/>
          </p:cNvSpPr>
          <p:nvPr>
            <p:ph type="sldNum" sz="quarter" idx="12"/>
          </p:nvPr>
        </p:nvSpPr>
        <p:spPr/>
        <p:txBody>
          <a:bodyPr/>
          <a:lstStyle>
            <a:lvl1pPr>
              <a:defRPr/>
            </a:lvl1pPr>
          </a:lstStyle>
          <a:p>
            <a:pPr>
              <a:defRPr/>
            </a:pPr>
            <a:fld id="{757F94D1-25AB-46DD-BD98-A5A8FC4A07A8}" type="slidenum">
              <a:rPr lang="en-GB"/>
              <a:pPr>
                <a:defRPr/>
              </a:pPr>
              <a:t>‹#›</a:t>
            </a:fld>
            <a:endParaRPr lang="en-GB">
              <a:latin typeface="Times New Roman" pitchFamily="18" charset="0"/>
            </a:endParaRPr>
          </a:p>
        </p:txBody>
      </p:sp>
    </p:spTree>
  </p:cSld>
  <p:clrMapOvr>
    <a:masterClrMapping/>
  </p:clrMapOvr>
  <p:transition>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928662" y="571480"/>
            <a:ext cx="7772400" cy="1143000"/>
          </a:xfrm>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dirty="0" smtClean="0"/>
            </a:lvl1pPr>
          </a:lstStyle>
          <a:p>
            <a:pPr>
              <a:defRPr/>
            </a:pPr>
            <a:r>
              <a:rPr lang="en-GB"/>
              <a:t>Regional and Local Economics (RELOCE) Lecture slides – Lecture 1 </a:t>
            </a:r>
            <a:endParaRPr lang="en-GB" i="0">
              <a:solidFill>
                <a:schemeClr val="tx1"/>
              </a:solidFill>
              <a:latin typeface="+mn-lt"/>
            </a:endParaRPr>
          </a:p>
        </p:txBody>
      </p:sp>
      <p:sp>
        <p:nvSpPr>
          <p:cNvPr id="6" name="Slide Number Placeholder 5"/>
          <p:cNvSpPr>
            <a:spLocks noGrp="1"/>
          </p:cNvSpPr>
          <p:nvPr>
            <p:ph type="sldNum" sz="quarter" idx="12"/>
          </p:nvPr>
        </p:nvSpPr>
        <p:spPr/>
        <p:txBody>
          <a:bodyPr/>
          <a:lstStyle>
            <a:lvl1pPr>
              <a:defRPr/>
            </a:lvl1pPr>
          </a:lstStyle>
          <a:p>
            <a:pPr>
              <a:defRPr/>
            </a:pPr>
            <a:fld id="{EDCC5285-DC0E-46CD-ABE8-B480B4BF0387}" type="slidenum">
              <a:rPr lang="en-GB"/>
              <a:pPr>
                <a:defRPr/>
              </a:pPr>
              <a:t>‹#›</a:t>
            </a:fld>
            <a:endParaRPr lang="en-GB">
              <a:latin typeface="Times New Roman" pitchFamily="18" charset="0"/>
            </a:endParaRPr>
          </a:p>
        </p:txBody>
      </p:sp>
    </p:spTree>
  </p:cSld>
  <p:clrMapOvr>
    <a:masterClrMapping/>
  </p:clrMapOvr>
  <p:transition>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dirty="0" smtClean="0"/>
            </a:lvl1pPr>
          </a:lstStyle>
          <a:p>
            <a:pPr>
              <a:defRPr/>
            </a:pPr>
            <a:r>
              <a:rPr lang="en-GB"/>
              <a:t>Regional and Local Economics (RELOCE) Lecture slides – Lecture 1 </a:t>
            </a:r>
            <a:endParaRPr lang="en-GB" i="0">
              <a:solidFill>
                <a:schemeClr val="tx1"/>
              </a:solidFill>
              <a:latin typeface="+mn-lt"/>
            </a:endParaRPr>
          </a:p>
        </p:txBody>
      </p:sp>
      <p:sp>
        <p:nvSpPr>
          <p:cNvPr id="6" name="Slide Number Placeholder 5"/>
          <p:cNvSpPr>
            <a:spLocks noGrp="1"/>
          </p:cNvSpPr>
          <p:nvPr>
            <p:ph type="sldNum" sz="quarter" idx="12"/>
          </p:nvPr>
        </p:nvSpPr>
        <p:spPr/>
        <p:txBody>
          <a:bodyPr/>
          <a:lstStyle>
            <a:lvl1pPr>
              <a:defRPr/>
            </a:lvl1pPr>
          </a:lstStyle>
          <a:p>
            <a:pPr>
              <a:defRPr/>
            </a:pPr>
            <a:fld id="{28A7742B-F797-43E2-8516-7DE4DF9D7F69}" type="slidenum">
              <a:rPr lang="en-GB"/>
              <a:pPr>
                <a:defRPr/>
              </a:pPr>
              <a:t>‹#›</a:t>
            </a:fld>
            <a:endParaRPr lang="en-GB">
              <a:latin typeface="Times New Roman" pitchFamily="18" charset="0"/>
            </a:endParaRPr>
          </a:p>
        </p:txBody>
      </p:sp>
    </p:spTree>
  </p:cSld>
  <p:clrMapOvr>
    <a:masterClrMapping/>
  </p:clrMapOvr>
  <p:transition>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dirty="0" smtClean="0"/>
            </a:lvl1pPr>
          </a:lstStyle>
          <a:p>
            <a:pPr>
              <a:defRPr/>
            </a:pPr>
            <a:r>
              <a:rPr lang="en-GB"/>
              <a:t>Regional and Local Economics (RELOCE) Lecture slides – Lecture 1 </a:t>
            </a:r>
            <a:endParaRPr lang="en-GB" i="0">
              <a:solidFill>
                <a:schemeClr val="tx1"/>
              </a:solidFill>
              <a:latin typeface="+mn-lt"/>
            </a:endParaRPr>
          </a:p>
        </p:txBody>
      </p:sp>
      <p:sp>
        <p:nvSpPr>
          <p:cNvPr id="7" name="Slide Number Placeholder 6"/>
          <p:cNvSpPr>
            <a:spLocks noGrp="1"/>
          </p:cNvSpPr>
          <p:nvPr>
            <p:ph type="sldNum" sz="quarter" idx="12"/>
          </p:nvPr>
        </p:nvSpPr>
        <p:spPr/>
        <p:txBody>
          <a:bodyPr/>
          <a:lstStyle>
            <a:lvl1pPr>
              <a:defRPr/>
            </a:lvl1pPr>
          </a:lstStyle>
          <a:p>
            <a:pPr>
              <a:defRPr/>
            </a:pPr>
            <a:fld id="{520D92D2-FEF0-44FB-80CB-61C9D2600BD3}" type="slidenum">
              <a:rPr lang="en-GB"/>
              <a:pPr>
                <a:defRPr/>
              </a:pPr>
              <a:t>‹#›</a:t>
            </a:fld>
            <a:endParaRPr lang="en-GB">
              <a:latin typeface="Times New Roman" pitchFamily="18" charset="0"/>
            </a:endParaRPr>
          </a:p>
        </p:txBody>
      </p:sp>
    </p:spTree>
  </p:cSld>
  <p:clrMapOvr>
    <a:masterClrMapping/>
  </p:clrMapOvr>
  <p:transition>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GB"/>
          </a:p>
        </p:txBody>
      </p:sp>
      <p:sp>
        <p:nvSpPr>
          <p:cNvPr id="8" name="Footer Placeholder 7"/>
          <p:cNvSpPr>
            <a:spLocks noGrp="1"/>
          </p:cNvSpPr>
          <p:nvPr>
            <p:ph type="ftr" sz="quarter" idx="11"/>
          </p:nvPr>
        </p:nvSpPr>
        <p:spPr/>
        <p:txBody>
          <a:bodyPr/>
          <a:lstStyle>
            <a:lvl1pPr>
              <a:defRPr dirty="0" smtClean="0"/>
            </a:lvl1pPr>
          </a:lstStyle>
          <a:p>
            <a:pPr>
              <a:defRPr/>
            </a:pPr>
            <a:r>
              <a:rPr lang="en-GB"/>
              <a:t>Regional and Local Economics (RELOCE) Lecture slides – Lecture 1 </a:t>
            </a:r>
            <a:endParaRPr lang="en-GB" i="0">
              <a:solidFill>
                <a:schemeClr val="tx1"/>
              </a:solidFill>
              <a:latin typeface="+mn-lt"/>
            </a:endParaRPr>
          </a:p>
        </p:txBody>
      </p:sp>
      <p:sp>
        <p:nvSpPr>
          <p:cNvPr id="9" name="Slide Number Placeholder 8"/>
          <p:cNvSpPr>
            <a:spLocks noGrp="1"/>
          </p:cNvSpPr>
          <p:nvPr>
            <p:ph type="sldNum" sz="quarter" idx="12"/>
          </p:nvPr>
        </p:nvSpPr>
        <p:spPr/>
        <p:txBody>
          <a:bodyPr/>
          <a:lstStyle>
            <a:lvl1pPr>
              <a:defRPr/>
            </a:lvl1pPr>
          </a:lstStyle>
          <a:p>
            <a:pPr>
              <a:defRPr/>
            </a:pPr>
            <a:fld id="{3C6323DE-4474-48E7-A31B-68EE1A5728C3}" type="slidenum">
              <a:rPr lang="en-GB"/>
              <a:pPr>
                <a:defRPr/>
              </a:pPr>
              <a:t>‹#›</a:t>
            </a:fld>
            <a:endParaRPr lang="en-GB">
              <a:latin typeface="Times New Roman" pitchFamily="18" charset="0"/>
            </a:endParaRPr>
          </a:p>
        </p:txBody>
      </p:sp>
    </p:spTree>
  </p:cSld>
  <p:clrMapOvr>
    <a:masterClrMapping/>
  </p:clrMapOvr>
  <p:transition>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GB"/>
          </a:p>
        </p:txBody>
      </p:sp>
      <p:sp>
        <p:nvSpPr>
          <p:cNvPr id="4" name="Footer Placeholder 3"/>
          <p:cNvSpPr>
            <a:spLocks noGrp="1"/>
          </p:cNvSpPr>
          <p:nvPr>
            <p:ph type="ftr" sz="quarter" idx="11"/>
          </p:nvPr>
        </p:nvSpPr>
        <p:spPr/>
        <p:txBody>
          <a:bodyPr/>
          <a:lstStyle>
            <a:lvl1pPr>
              <a:defRPr dirty="0" smtClean="0"/>
            </a:lvl1pPr>
          </a:lstStyle>
          <a:p>
            <a:pPr>
              <a:defRPr/>
            </a:pPr>
            <a:r>
              <a:rPr lang="en-GB"/>
              <a:t>Regional and Local Economics (RELOCE) Lecture slides – Lecture 1 </a:t>
            </a:r>
            <a:endParaRPr lang="en-GB" i="0">
              <a:solidFill>
                <a:schemeClr val="tx1"/>
              </a:solidFill>
              <a:latin typeface="+mn-lt"/>
            </a:endParaRPr>
          </a:p>
        </p:txBody>
      </p:sp>
      <p:sp>
        <p:nvSpPr>
          <p:cNvPr id="5" name="Slide Number Placeholder 4"/>
          <p:cNvSpPr>
            <a:spLocks noGrp="1"/>
          </p:cNvSpPr>
          <p:nvPr>
            <p:ph type="sldNum" sz="quarter" idx="12"/>
          </p:nvPr>
        </p:nvSpPr>
        <p:spPr/>
        <p:txBody>
          <a:bodyPr/>
          <a:lstStyle>
            <a:lvl1pPr>
              <a:defRPr/>
            </a:lvl1pPr>
          </a:lstStyle>
          <a:p>
            <a:pPr>
              <a:defRPr/>
            </a:pPr>
            <a:fld id="{9B19B871-C796-4264-97A6-0CC3B6AD8770}" type="slidenum">
              <a:rPr lang="en-GB"/>
              <a:pPr>
                <a:defRPr/>
              </a:pPr>
              <a:t>‹#›</a:t>
            </a:fld>
            <a:endParaRPr lang="en-GB">
              <a:latin typeface="Times New Roman" pitchFamily="18" charset="0"/>
            </a:endParaRPr>
          </a:p>
        </p:txBody>
      </p:sp>
    </p:spTree>
  </p:cSld>
  <p:clrMapOvr>
    <a:masterClrMapping/>
  </p:clrMapOvr>
  <p:transition>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GB"/>
          </a:p>
        </p:txBody>
      </p:sp>
      <p:sp>
        <p:nvSpPr>
          <p:cNvPr id="3" name="Footer Placeholder 2"/>
          <p:cNvSpPr>
            <a:spLocks noGrp="1"/>
          </p:cNvSpPr>
          <p:nvPr>
            <p:ph type="ftr" sz="quarter" idx="11"/>
          </p:nvPr>
        </p:nvSpPr>
        <p:spPr/>
        <p:txBody>
          <a:bodyPr/>
          <a:lstStyle>
            <a:lvl1pPr>
              <a:defRPr dirty="0" smtClean="0"/>
            </a:lvl1pPr>
          </a:lstStyle>
          <a:p>
            <a:pPr>
              <a:defRPr/>
            </a:pPr>
            <a:r>
              <a:rPr lang="en-GB"/>
              <a:t>Regional and Local Economics (RELOCE) Lecture slides – Lecture 1 </a:t>
            </a:r>
            <a:endParaRPr lang="en-GB" i="0">
              <a:solidFill>
                <a:schemeClr val="tx1"/>
              </a:solidFill>
              <a:latin typeface="+mn-lt"/>
            </a:endParaRPr>
          </a:p>
        </p:txBody>
      </p:sp>
      <p:sp>
        <p:nvSpPr>
          <p:cNvPr id="4" name="Slide Number Placeholder 3"/>
          <p:cNvSpPr>
            <a:spLocks noGrp="1"/>
          </p:cNvSpPr>
          <p:nvPr>
            <p:ph type="sldNum" sz="quarter" idx="12"/>
          </p:nvPr>
        </p:nvSpPr>
        <p:spPr/>
        <p:txBody>
          <a:bodyPr/>
          <a:lstStyle>
            <a:lvl1pPr>
              <a:defRPr/>
            </a:lvl1pPr>
          </a:lstStyle>
          <a:p>
            <a:pPr>
              <a:defRPr/>
            </a:pPr>
            <a:fld id="{1429768B-064C-4163-BD88-03256AD95C46}" type="slidenum">
              <a:rPr lang="en-GB"/>
              <a:pPr>
                <a:defRPr/>
              </a:pPr>
              <a:t>‹#›</a:t>
            </a:fld>
            <a:endParaRPr lang="en-GB">
              <a:latin typeface="Times New Roman" pitchFamily="18" charset="0"/>
            </a:endParaRPr>
          </a:p>
        </p:txBody>
      </p:sp>
    </p:spTree>
  </p:cSld>
  <p:clrMapOvr>
    <a:masterClrMapping/>
  </p:clrMapOvr>
  <p:transition>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dirty="0" smtClean="0"/>
            </a:lvl1pPr>
          </a:lstStyle>
          <a:p>
            <a:pPr>
              <a:defRPr/>
            </a:pPr>
            <a:r>
              <a:rPr lang="en-GB"/>
              <a:t>Regional and Local Economics (RELOCE) Lecture slides – Lecture 1 </a:t>
            </a:r>
            <a:endParaRPr lang="en-GB" i="0">
              <a:solidFill>
                <a:schemeClr val="tx1"/>
              </a:solidFill>
              <a:latin typeface="+mn-lt"/>
            </a:endParaRPr>
          </a:p>
        </p:txBody>
      </p:sp>
      <p:sp>
        <p:nvSpPr>
          <p:cNvPr id="7" name="Slide Number Placeholder 6"/>
          <p:cNvSpPr>
            <a:spLocks noGrp="1"/>
          </p:cNvSpPr>
          <p:nvPr>
            <p:ph type="sldNum" sz="quarter" idx="12"/>
          </p:nvPr>
        </p:nvSpPr>
        <p:spPr/>
        <p:txBody>
          <a:bodyPr/>
          <a:lstStyle>
            <a:lvl1pPr>
              <a:defRPr/>
            </a:lvl1pPr>
          </a:lstStyle>
          <a:p>
            <a:pPr>
              <a:defRPr/>
            </a:pPr>
            <a:fld id="{DA384AFA-CDB0-4BB8-A258-2BF0A9D13520}" type="slidenum">
              <a:rPr lang="en-GB"/>
              <a:pPr>
                <a:defRPr/>
              </a:pPr>
              <a:t>‹#›</a:t>
            </a:fld>
            <a:endParaRPr lang="en-GB">
              <a:latin typeface="Times New Roman" pitchFamily="18" charset="0"/>
            </a:endParaRPr>
          </a:p>
        </p:txBody>
      </p:sp>
    </p:spTree>
  </p:cSld>
  <p:clrMapOvr>
    <a:masterClrMapping/>
  </p:clrMapOvr>
  <p:transition>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dirty="0" smtClean="0"/>
            </a:lvl1pPr>
          </a:lstStyle>
          <a:p>
            <a:pPr>
              <a:defRPr/>
            </a:pPr>
            <a:r>
              <a:rPr lang="en-GB"/>
              <a:t>Regional and Local Economics (RELOCE) Lecture slides – Lecture 1 </a:t>
            </a:r>
            <a:endParaRPr lang="en-GB" i="0">
              <a:solidFill>
                <a:schemeClr val="tx1"/>
              </a:solidFill>
              <a:latin typeface="+mn-lt"/>
            </a:endParaRPr>
          </a:p>
        </p:txBody>
      </p:sp>
      <p:sp>
        <p:nvSpPr>
          <p:cNvPr id="7" name="Slide Number Placeholder 6"/>
          <p:cNvSpPr>
            <a:spLocks noGrp="1"/>
          </p:cNvSpPr>
          <p:nvPr>
            <p:ph type="sldNum" sz="quarter" idx="12"/>
          </p:nvPr>
        </p:nvSpPr>
        <p:spPr/>
        <p:txBody>
          <a:bodyPr/>
          <a:lstStyle>
            <a:lvl1pPr>
              <a:defRPr/>
            </a:lvl1pPr>
          </a:lstStyle>
          <a:p>
            <a:pPr>
              <a:defRPr/>
            </a:pPr>
            <a:fld id="{CD6B86B8-965E-41E3-BA38-202C3395E92A}" type="slidenum">
              <a:rPr lang="en-GB"/>
              <a:pPr>
                <a:defRPr/>
              </a:pPr>
              <a:t>‹#›</a:t>
            </a:fld>
            <a:endParaRPr lang="en-GB">
              <a:latin typeface="Times New Roman" pitchFamily="18" charset="0"/>
            </a:endParaRPr>
          </a:p>
        </p:txBody>
      </p:sp>
    </p:spTree>
  </p:cSld>
  <p:clrMapOvr>
    <a:masterClrMapping/>
  </p:clrMapOvr>
  <p:transition>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60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cs typeface="+mn-cs"/>
              </a:defRPr>
            </a:lvl1pPr>
          </a:lstStyle>
          <a:p>
            <a:pPr>
              <a:defRPr/>
            </a:pPr>
            <a:endParaRPr lang="en-GB"/>
          </a:p>
        </p:txBody>
      </p:sp>
      <p:sp>
        <p:nvSpPr>
          <p:cNvPr id="46085" name="Rectangle 5"/>
          <p:cNvSpPr>
            <a:spLocks noGrp="1" noChangeArrowheads="1"/>
          </p:cNvSpPr>
          <p:nvPr>
            <p:ph type="ftr" sz="quarter" idx="3"/>
          </p:nvPr>
        </p:nvSpPr>
        <p:spPr bwMode="auto">
          <a:xfrm>
            <a:off x="3124200" y="60960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i="1" dirty="0" smtClean="0">
                <a:solidFill>
                  <a:srgbClr val="339966"/>
                </a:solidFill>
                <a:latin typeface="Book Antiqua" pitchFamily="18" charset="0"/>
                <a:cs typeface="Times New Roman" pitchFamily="18" charset="0"/>
              </a:defRPr>
            </a:lvl1pPr>
          </a:lstStyle>
          <a:p>
            <a:pPr>
              <a:defRPr/>
            </a:pPr>
            <a:r>
              <a:rPr lang="en-GB"/>
              <a:t>Regional and Local Economics (RELOCE) Lecture slides – Lecture 1 </a:t>
            </a:r>
            <a:endParaRPr lang="en-GB">
              <a:latin typeface="+mn-lt"/>
            </a:endParaRPr>
          </a:p>
        </p:txBody>
      </p:sp>
      <p:sp>
        <p:nvSpPr>
          <p:cNvPr id="4608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cs typeface="+mn-cs"/>
              </a:defRPr>
            </a:lvl1pPr>
          </a:lstStyle>
          <a:p>
            <a:pPr>
              <a:defRPr/>
            </a:pPr>
            <a:fld id="{84854680-3A54-45F9-A29A-0F95D2BC1B95}" type="slidenum">
              <a:rPr lang="en-GB"/>
              <a:pPr>
                <a:defRPr/>
              </a:pPr>
              <a:t>‹#›</a:t>
            </a:fld>
            <a:endParaRPr lang="en-GB"/>
          </a:p>
        </p:txBody>
      </p:sp>
      <p:pic>
        <p:nvPicPr>
          <p:cNvPr id="1031" name="Picture 7" descr="C:\WINDOWS\DESKTOP\powerpoint logos\portilogo_big_purple_white_100.gif"/>
          <p:cNvPicPr>
            <a:picLocks noChangeAspect="1" noChangeArrowheads="1"/>
          </p:cNvPicPr>
          <p:nvPr/>
        </p:nvPicPr>
        <p:blipFill>
          <a:blip r:embed="rId13"/>
          <a:srcRect/>
          <a:stretch>
            <a:fillRect/>
          </a:stretch>
        </p:blipFill>
        <p:spPr bwMode="auto">
          <a:xfrm>
            <a:off x="7315200" y="533400"/>
            <a:ext cx="1219200" cy="889000"/>
          </a:xfrm>
          <a:prstGeom prst="rect">
            <a:avLst/>
          </a:prstGeom>
          <a:noFill/>
          <a:ln w="9525">
            <a:noFill/>
            <a:miter lim="800000"/>
            <a:headEnd/>
            <a:tailEnd/>
          </a:ln>
        </p:spPr>
      </p:pic>
      <p:sp>
        <p:nvSpPr>
          <p:cNvPr id="46090" name="Text Box 10"/>
          <p:cNvSpPr txBox="1">
            <a:spLocks noChangeArrowheads="1"/>
          </p:cNvSpPr>
          <p:nvPr userDrawn="1"/>
        </p:nvSpPr>
        <p:spPr bwMode="auto">
          <a:xfrm>
            <a:off x="1219200" y="533400"/>
            <a:ext cx="5791200" cy="457200"/>
          </a:xfrm>
          <a:prstGeom prst="rect">
            <a:avLst/>
          </a:prstGeom>
          <a:noFill/>
          <a:ln w="12700">
            <a:noFill/>
            <a:miter lim="800000"/>
            <a:headEnd type="none" w="sm" len="sm"/>
            <a:tailEnd type="none" w="sm" len="sm"/>
          </a:ln>
          <a:effectLst/>
        </p:spPr>
        <p:txBody>
          <a:bodyPr lIns="92075" tIns="46038" rIns="92075" bIns="46038">
            <a:spAutoFit/>
          </a:bodyPr>
          <a:lstStyle/>
          <a:p>
            <a:pPr eaLnBrk="0" hangingPunct="0">
              <a:spcBef>
                <a:spcPct val="50000"/>
              </a:spcBef>
              <a:defRPr/>
            </a:pPr>
            <a:endParaRPr lang="en-US">
              <a:cs typeface="+mn-cs"/>
            </a:endParaRPr>
          </a:p>
        </p:txBody>
      </p:sp>
      <p:sp>
        <p:nvSpPr>
          <p:cNvPr id="46091" name="Text Box 11"/>
          <p:cNvSpPr txBox="1">
            <a:spLocks noChangeArrowheads="1"/>
          </p:cNvSpPr>
          <p:nvPr userDrawn="1"/>
        </p:nvSpPr>
        <p:spPr bwMode="auto">
          <a:xfrm>
            <a:off x="1143000" y="642938"/>
            <a:ext cx="6096000" cy="400050"/>
          </a:xfrm>
          <a:prstGeom prst="rect">
            <a:avLst/>
          </a:prstGeom>
          <a:noFill/>
          <a:ln w="12700">
            <a:noFill/>
            <a:miter lim="800000"/>
            <a:headEnd type="none" w="sm" len="sm"/>
            <a:tailEnd type="none" w="sm" len="sm"/>
          </a:ln>
          <a:effectLst/>
        </p:spPr>
        <p:txBody>
          <a:bodyPr lIns="92075" tIns="46038" rIns="92075" bIns="46038">
            <a:spAutoFit/>
          </a:bodyPr>
          <a:lstStyle/>
          <a:p>
            <a:pPr eaLnBrk="0" hangingPunct="0">
              <a:spcBef>
                <a:spcPct val="50000"/>
              </a:spcBef>
              <a:defRPr/>
            </a:pPr>
            <a:r>
              <a:rPr lang="en-GB" sz="2000" b="1" dirty="0">
                <a:solidFill>
                  <a:srgbClr val="660066"/>
                </a:solidFill>
                <a:latin typeface="Arial" charset="0"/>
                <a:cs typeface="+mn-cs"/>
              </a:rPr>
              <a:t>Regional and Local Economics (RELOCE)</a:t>
            </a:r>
            <a:endParaRPr lang="en-GB" sz="2000" b="1" dirty="0">
              <a:solidFill>
                <a:srgbClr val="660066"/>
              </a:solidFill>
              <a:latin typeface="Arial" charset="0"/>
              <a:cs typeface="+mn-cs"/>
            </a:endParaRPr>
          </a:p>
        </p:txBody>
      </p:sp>
      <p:sp>
        <p:nvSpPr>
          <p:cNvPr id="46092" name="Line 12"/>
          <p:cNvSpPr>
            <a:spLocks noChangeShapeType="1"/>
          </p:cNvSpPr>
          <p:nvPr userDrawn="1"/>
        </p:nvSpPr>
        <p:spPr bwMode="auto">
          <a:xfrm>
            <a:off x="990600" y="1219200"/>
            <a:ext cx="5791200" cy="0"/>
          </a:xfrm>
          <a:prstGeom prst="line">
            <a:avLst/>
          </a:prstGeom>
          <a:noFill/>
          <a:ln w="76200" cmpd="tri">
            <a:solidFill>
              <a:srgbClr val="660066"/>
            </a:solidFill>
            <a:round/>
            <a:headEnd type="none" w="sm" len="sm"/>
            <a:tailEnd type="none" w="sm" len="sm"/>
          </a:ln>
          <a:effectLst/>
        </p:spPr>
        <p:txBody>
          <a:bodyPr wrap="none" lIns="92075" tIns="46038" rIns="92075" bIns="46038"/>
          <a:lstStyle/>
          <a:p>
            <a:pPr eaLnBrk="0" hangingPunct="0">
              <a:defRPr/>
            </a:pPr>
            <a:endParaRPr lang="en-US">
              <a:cs typeface="+mn-cs"/>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p:wipe/>
  </p:transition>
  <p:timing>
    <p:tnLst>
      <p:par>
        <p:cTn id="1" dur="indefinite" restart="never" nodeType="tmRoot"/>
      </p:par>
    </p:tnLst>
  </p:timing>
  <p:hf hdr="0" dt="0"/>
  <p:txStyles>
    <p:titleStyle>
      <a:lvl1pPr algn="l" rtl="0" eaLnBrk="0" fontAlgn="base" hangingPunct="0">
        <a:spcBef>
          <a:spcPct val="0"/>
        </a:spcBef>
        <a:spcAft>
          <a:spcPct val="0"/>
        </a:spcAft>
        <a:defRPr sz="3600" b="1">
          <a:solidFill>
            <a:srgbClr val="630063"/>
          </a:solidFill>
          <a:latin typeface="+mj-lt"/>
          <a:ea typeface="+mj-ea"/>
          <a:cs typeface="+mj-cs"/>
        </a:defRPr>
      </a:lvl1pPr>
      <a:lvl2pPr algn="l" rtl="0" eaLnBrk="0" fontAlgn="base" hangingPunct="0">
        <a:spcBef>
          <a:spcPct val="0"/>
        </a:spcBef>
        <a:spcAft>
          <a:spcPct val="0"/>
        </a:spcAft>
        <a:defRPr sz="3600" b="1">
          <a:solidFill>
            <a:srgbClr val="630063"/>
          </a:solidFill>
          <a:latin typeface="Arial" charset="0"/>
        </a:defRPr>
      </a:lvl2pPr>
      <a:lvl3pPr algn="l" rtl="0" eaLnBrk="0" fontAlgn="base" hangingPunct="0">
        <a:spcBef>
          <a:spcPct val="0"/>
        </a:spcBef>
        <a:spcAft>
          <a:spcPct val="0"/>
        </a:spcAft>
        <a:defRPr sz="3600" b="1">
          <a:solidFill>
            <a:srgbClr val="630063"/>
          </a:solidFill>
          <a:latin typeface="Arial" charset="0"/>
        </a:defRPr>
      </a:lvl3pPr>
      <a:lvl4pPr algn="l" rtl="0" eaLnBrk="0" fontAlgn="base" hangingPunct="0">
        <a:spcBef>
          <a:spcPct val="0"/>
        </a:spcBef>
        <a:spcAft>
          <a:spcPct val="0"/>
        </a:spcAft>
        <a:defRPr sz="3600" b="1">
          <a:solidFill>
            <a:srgbClr val="630063"/>
          </a:solidFill>
          <a:latin typeface="Arial" charset="0"/>
        </a:defRPr>
      </a:lvl4pPr>
      <a:lvl5pPr algn="l" rtl="0" eaLnBrk="0" fontAlgn="base" hangingPunct="0">
        <a:spcBef>
          <a:spcPct val="0"/>
        </a:spcBef>
        <a:spcAft>
          <a:spcPct val="0"/>
        </a:spcAft>
        <a:defRPr sz="3600" b="1">
          <a:solidFill>
            <a:srgbClr val="630063"/>
          </a:solidFill>
          <a:latin typeface="Arial" charset="0"/>
        </a:defRPr>
      </a:lvl5pPr>
      <a:lvl6pPr marL="457200" algn="l" rtl="0" eaLnBrk="0" fontAlgn="base" hangingPunct="0">
        <a:spcBef>
          <a:spcPct val="0"/>
        </a:spcBef>
        <a:spcAft>
          <a:spcPct val="0"/>
        </a:spcAft>
        <a:defRPr sz="3600" b="1">
          <a:solidFill>
            <a:srgbClr val="630063"/>
          </a:solidFill>
          <a:latin typeface="Arial" charset="0"/>
        </a:defRPr>
      </a:lvl6pPr>
      <a:lvl7pPr marL="914400" algn="l" rtl="0" eaLnBrk="0" fontAlgn="base" hangingPunct="0">
        <a:spcBef>
          <a:spcPct val="0"/>
        </a:spcBef>
        <a:spcAft>
          <a:spcPct val="0"/>
        </a:spcAft>
        <a:defRPr sz="3600" b="1">
          <a:solidFill>
            <a:srgbClr val="630063"/>
          </a:solidFill>
          <a:latin typeface="Arial" charset="0"/>
        </a:defRPr>
      </a:lvl7pPr>
      <a:lvl8pPr marL="1371600" algn="l" rtl="0" eaLnBrk="0" fontAlgn="base" hangingPunct="0">
        <a:spcBef>
          <a:spcPct val="0"/>
        </a:spcBef>
        <a:spcAft>
          <a:spcPct val="0"/>
        </a:spcAft>
        <a:defRPr sz="3600" b="1">
          <a:solidFill>
            <a:srgbClr val="630063"/>
          </a:solidFill>
          <a:latin typeface="Arial" charset="0"/>
        </a:defRPr>
      </a:lvl8pPr>
      <a:lvl9pPr marL="1828800" algn="l" rtl="0" eaLnBrk="0" fontAlgn="base" hangingPunct="0">
        <a:spcBef>
          <a:spcPct val="0"/>
        </a:spcBef>
        <a:spcAft>
          <a:spcPct val="0"/>
        </a:spcAft>
        <a:defRPr sz="3600" b="1">
          <a:solidFill>
            <a:srgbClr val="630063"/>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n"/>
        <a:defRPr sz="3200">
          <a:solidFill>
            <a:srgbClr val="630063"/>
          </a:solidFill>
          <a:latin typeface="+mn-lt"/>
          <a:ea typeface="+mn-ea"/>
          <a:cs typeface="+mn-cs"/>
        </a:defRPr>
      </a:lvl1pPr>
      <a:lvl2pPr marL="742950" indent="-285750" algn="l" rtl="0" eaLnBrk="0" fontAlgn="base" hangingPunct="0">
        <a:spcBef>
          <a:spcPct val="20000"/>
        </a:spcBef>
        <a:spcAft>
          <a:spcPct val="0"/>
        </a:spcAft>
        <a:buSzPct val="90000"/>
        <a:buFont typeface="Wingdings" pitchFamily="2" charset="2"/>
        <a:buChar char="n"/>
        <a:defRPr sz="2800">
          <a:solidFill>
            <a:srgbClr val="630063"/>
          </a:solidFill>
          <a:latin typeface="+mn-lt"/>
        </a:defRPr>
      </a:lvl2pPr>
      <a:lvl3pPr marL="1143000" indent="-228600" algn="l" rtl="0" eaLnBrk="0" fontAlgn="base" hangingPunct="0">
        <a:spcBef>
          <a:spcPct val="20000"/>
        </a:spcBef>
        <a:spcAft>
          <a:spcPct val="0"/>
        </a:spcAft>
        <a:buSzPct val="80000"/>
        <a:buFont typeface="Wingdings" pitchFamily="2" charset="2"/>
        <a:buChar char="n"/>
        <a:defRPr sz="2400">
          <a:solidFill>
            <a:srgbClr val="630063"/>
          </a:solidFill>
          <a:latin typeface="+mn-lt"/>
        </a:defRPr>
      </a:lvl3pPr>
      <a:lvl4pPr marL="1600200" indent="-228600" algn="l" rtl="0" eaLnBrk="0" fontAlgn="base" hangingPunct="0">
        <a:spcBef>
          <a:spcPct val="20000"/>
        </a:spcBef>
        <a:spcAft>
          <a:spcPct val="0"/>
        </a:spcAft>
        <a:buSzPct val="70000"/>
        <a:buFont typeface="Wingdings" pitchFamily="2" charset="2"/>
        <a:buChar char="n"/>
        <a:defRPr sz="2000">
          <a:solidFill>
            <a:srgbClr val="630063"/>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2000">
          <a:solidFill>
            <a:srgbClr val="630063"/>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2000">
          <a:solidFill>
            <a:srgbClr val="630063"/>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2000">
          <a:solidFill>
            <a:srgbClr val="630063"/>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2000">
          <a:solidFill>
            <a:srgbClr val="630063"/>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2000">
          <a:solidFill>
            <a:srgbClr val="63006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70C890-CF69-44FD-93CF-2DA526AEEE42}" type="slidenum">
              <a:rPr lang="en-GB"/>
              <a:pPr>
                <a:defRPr/>
              </a:pPr>
              <a:t>1</a:t>
            </a:fld>
            <a:endParaRPr lang="en-GB">
              <a:latin typeface="Times New Roman" pitchFamily="18" charset="0"/>
            </a:endParaRPr>
          </a:p>
        </p:txBody>
      </p:sp>
      <p:sp>
        <p:nvSpPr>
          <p:cNvPr id="15362" name="Rectangle 1026"/>
          <p:cNvSpPr>
            <a:spLocks noGrp="1" noChangeArrowheads="1"/>
          </p:cNvSpPr>
          <p:nvPr>
            <p:ph type="title"/>
          </p:nvPr>
        </p:nvSpPr>
        <p:spPr>
          <a:xfrm>
            <a:off x="609600" y="1600200"/>
            <a:ext cx="4533900" cy="2257425"/>
          </a:xfrm>
        </p:spPr>
        <p:txBody>
          <a:bodyPr/>
          <a:lstStyle/>
          <a:p>
            <a:r>
              <a:rPr lang="en-GB" smtClean="0">
                <a:solidFill>
                  <a:schemeClr val="tx1"/>
                </a:solidFill>
              </a:rPr>
              <a:t>Introduction to Regional and Local Economics (RELOCE)</a:t>
            </a:r>
          </a:p>
        </p:txBody>
      </p:sp>
      <p:pic>
        <p:nvPicPr>
          <p:cNvPr id="15363" name="Picture 1030" descr="D:\Current Projects\Conference paper\IMG_0876.JPG"/>
          <p:cNvPicPr>
            <a:picLocks noChangeAspect="1" noChangeArrowheads="1"/>
          </p:cNvPicPr>
          <p:nvPr/>
        </p:nvPicPr>
        <p:blipFill>
          <a:blip r:embed="rId2"/>
          <a:srcRect/>
          <a:stretch>
            <a:fillRect/>
          </a:stretch>
        </p:blipFill>
        <p:spPr bwMode="auto">
          <a:xfrm>
            <a:off x="5410200" y="1600200"/>
            <a:ext cx="3257550" cy="434340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1F3910A-DC40-42D2-A204-96CEEDA6E4EE}" type="slidenum">
              <a:rPr lang="en-GB"/>
              <a:pPr>
                <a:defRPr/>
              </a:pPr>
              <a:t>10</a:t>
            </a:fld>
            <a:endParaRPr lang="en-GB">
              <a:latin typeface="Times New Roman" pitchFamily="18" charset="0"/>
            </a:endParaRPr>
          </a:p>
        </p:txBody>
      </p:sp>
      <p:sp>
        <p:nvSpPr>
          <p:cNvPr id="66562" name="Rectangle 2"/>
          <p:cNvSpPr>
            <a:spLocks noGrp="1" noChangeArrowheads="1"/>
          </p:cNvSpPr>
          <p:nvPr>
            <p:ph type="body" idx="1"/>
          </p:nvPr>
        </p:nvSpPr>
        <p:spPr>
          <a:xfrm>
            <a:off x="642938" y="1285875"/>
            <a:ext cx="7772400" cy="4786313"/>
          </a:xfrm>
        </p:spPr>
        <p:txBody>
          <a:bodyPr/>
          <a:lstStyle/>
          <a:p>
            <a:pPr>
              <a:lnSpc>
                <a:spcPct val="120000"/>
              </a:lnSpc>
              <a:buFont typeface="Wingdings" pitchFamily="2" charset="2"/>
              <a:buNone/>
            </a:pPr>
            <a:r>
              <a:rPr lang="en-GB" sz="2000" b="1" i="1" u="sng" smtClean="0">
                <a:solidFill>
                  <a:srgbClr val="FF0000"/>
                </a:solidFill>
              </a:rPr>
              <a:t>Development </a:t>
            </a:r>
            <a:r>
              <a:rPr lang="en-GB" sz="2000" b="1" smtClean="0">
                <a:solidFill>
                  <a:schemeClr val="tx1"/>
                </a:solidFill>
              </a:rPr>
              <a:t>Implies some sort of welfare gain</a:t>
            </a:r>
          </a:p>
          <a:p>
            <a:pPr>
              <a:lnSpc>
                <a:spcPct val="120000"/>
              </a:lnSpc>
              <a:buClr>
                <a:srgbClr val="FF0066"/>
              </a:buClr>
              <a:buFont typeface="Wingdings" pitchFamily="2" charset="2"/>
              <a:buChar char="J"/>
            </a:pPr>
            <a:r>
              <a:rPr lang="en-GB" sz="1800" b="1" smtClean="0">
                <a:solidFill>
                  <a:schemeClr val="tx1"/>
                </a:solidFill>
              </a:rPr>
              <a:t>Blair (no not him) suggests an equity gain (on average or for the most disadvantaged)</a:t>
            </a:r>
          </a:p>
          <a:p>
            <a:pPr>
              <a:lnSpc>
                <a:spcPct val="120000"/>
              </a:lnSpc>
              <a:buClr>
                <a:srgbClr val="FF0066"/>
              </a:buClr>
              <a:buFont typeface="Wingdings" pitchFamily="2" charset="2"/>
              <a:buChar char="L"/>
            </a:pPr>
            <a:r>
              <a:rPr lang="en-GB" sz="1800" b="1" smtClean="0">
                <a:solidFill>
                  <a:schemeClr val="tx1"/>
                </a:solidFill>
              </a:rPr>
              <a:t>But growth might be detrimental (screwdriver plants, importation, low skills and wages, profits repatriated)</a:t>
            </a:r>
          </a:p>
          <a:p>
            <a:pPr>
              <a:lnSpc>
                <a:spcPct val="120000"/>
              </a:lnSpc>
              <a:buClr>
                <a:srgbClr val="FF0066"/>
              </a:buClr>
              <a:buFontTx/>
              <a:buNone/>
            </a:pPr>
            <a:r>
              <a:rPr lang="en-GB" sz="2000" b="1" i="1" u="sng" smtClean="0">
                <a:solidFill>
                  <a:srgbClr val="FF0000"/>
                </a:solidFill>
              </a:rPr>
              <a:t>Regeneration</a:t>
            </a:r>
            <a:r>
              <a:rPr lang="en-GB" sz="2000" b="1" smtClean="0">
                <a:solidFill>
                  <a:srgbClr val="FF0000"/>
                </a:solidFill>
              </a:rPr>
              <a:t> </a:t>
            </a:r>
            <a:r>
              <a:rPr lang="en-GB" sz="2000" b="1" smtClean="0">
                <a:solidFill>
                  <a:schemeClr val="tx1"/>
                </a:solidFill>
              </a:rPr>
              <a:t>Suggests something needs fixing</a:t>
            </a:r>
            <a:endParaRPr lang="en-GB" sz="2000" b="1" i="1" u="sng" smtClean="0">
              <a:solidFill>
                <a:schemeClr val="tx1"/>
              </a:solidFill>
            </a:endParaRPr>
          </a:p>
          <a:p>
            <a:pPr>
              <a:lnSpc>
                <a:spcPct val="120000"/>
              </a:lnSpc>
              <a:buClr>
                <a:srgbClr val="FF0066"/>
              </a:buClr>
              <a:buFont typeface="Wingdings" pitchFamily="2" charset="2"/>
              <a:buChar char="J"/>
            </a:pPr>
            <a:r>
              <a:rPr lang="en-GB" sz="1800" b="1" smtClean="0">
                <a:solidFill>
                  <a:schemeClr val="tx1"/>
                </a:solidFill>
              </a:rPr>
              <a:t>Wide ranging economic action on social, economic and environmental conditions.</a:t>
            </a:r>
          </a:p>
          <a:p>
            <a:pPr>
              <a:lnSpc>
                <a:spcPct val="120000"/>
              </a:lnSpc>
              <a:buClr>
                <a:srgbClr val="FF0066"/>
              </a:buClr>
              <a:buFont typeface="Wingdings" pitchFamily="2" charset="2"/>
              <a:buChar char="J"/>
            </a:pPr>
            <a:r>
              <a:rPr lang="en-GB" sz="1800" b="1" smtClean="0">
                <a:solidFill>
                  <a:schemeClr val="tx1"/>
                </a:solidFill>
              </a:rPr>
              <a:t>Integrated, holistic, planned, capacity building, jargon moving towards regeneration.</a:t>
            </a:r>
          </a:p>
          <a:p>
            <a:pPr>
              <a:lnSpc>
                <a:spcPct val="120000"/>
              </a:lnSpc>
              <a:buClr>
                <a:srgbClr val="FF0066"/>
              </a:buClr>
              <a:buFont typeface="Wingdings" pitchFamily="2" charset="2"/>
              <a:buChar char="L"/>
            </a:pPr>
            <a:r>
              <a:rPr lang="en-GB" sz="1800" b="1" smtClean="0">
                <a:solidFill>
                  <a:schemeClr val="tx1"/>
                </a:solidFill>
              </a:rPr>
              <a:t>But would conditions have improved on their own without intervention, and is regeneration  preventing market failure or preventing the market working</a:t>
            </a:r>
            <a:endParaRPr lang="en-GB" sz="2400" b="1" smtClean="0"/>
          </a:p>
        </p:txBody>
      </p:sp>
      <p:sp>
        <p:nvSpPr>
          <p:cNvPr id="25603" name="Footer Placeholder 4"/>
          <p:cNvSpPr>
            <a:spLocks noGrp="1"/>
          </p:cNvSpPr>
          <p:nvPr>
            <p:ph type="ftr" sz="quarter" idx="11"/>
          </p:nvPr>
        </p:nvSpPr>
        <p:spPr>
          <a:xfrm>
            <a:off x="3124200" y="6096000"/>
            <a:ext cx="3305175" cy="476250"/>
          </a:xfrm>
          <a:noFill/>
        </p:spPr>
        <p:txBody>
          <a:bodyPr/>
          <a:lstStyle/>
          <a:p>
            <a:r>
              <a:rPr lang="en-GB"/>
              <a:t>Regional and Local Economics (RELOCE) 2010 Lecture slides – Lecture 1 </a:t>
            </a:r>
            <a:endParaRPr lang="en-GB" i="0">
              <a:solidFill>
                <a:schemeClr val="tx1"/>
              </a:solidFill>
              <a:latin typeface="Arial"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56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56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56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656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C2FF28CD-DC03-4B06-B8D6-F7B198D8B978}" type="slidenum">
              <a:rPr lang="en-GB"/>
              <a:pPr>
                <a:defRPr/>
              </a:pPr>
              <a:t>11</a:t>
            </a:fld>
            <a:endParaRPr lang="en-GB" dirty="0">
              <a:latin typeface="Times New Roman" pitchFamily="18" charset="0"/>
            </a:endParaRPr>
          </a:p>
        </p:txBody>
      </p:sp>
      <p:sp>
        <p:nvSpPr>
          <p:cNvPr id="27650" name="Rectangle 3"/>
          <p:cNvSpPr>
            <a:spLocks noGrp="1" noChangeArrowheads="1"/>
          </p:cNvSpPr>
          <p:nvPr>
            <p:ph type="body" idx="1"/>
          </p:nvPr>
        </p:nvSpPr>
        <p:spPr>
          <a:xfrm>
            <a:off x="500063" y="1285875"/>
            <a:ext cx="7772400" cy="4786313"/>
          </a:xfrm>
        </p:spPr>
        <p:txBody>
          <a:bodyPr/>
          <a:lstStyle/>
          <a:p>
            <a:pPr algn="ctr">
              <a:lnSpc>
                <a:spcPct val="130000"/>
              </a:lnSpc>
              <a:buFont typeface="Wingdings" pitchFamily="2" charset="2"/>
              <a:buNone/>
            </a:pPr>
            <a:r>
              <a:rPr lang="en-GB" sz="2800" b="1" u="sng" smtClean="0">
                <a:solidFill>
                  <a:srgbClr val="FF0000"/>
                </a:solidFill>
              </a:rPr>
              <a:t>Is it a pure science?</a:t>
            </a:r>
          </a:p>
          <a:p>
            <a:pPr>
              <a:lnSpc>
                <a:spcPct val="130000"/>
              </a:lnSpc>
              <a:buClr>
                <a:srgbClr val="FF0066"/>
              </a:buClr>
              <a:buFont typeface="Wingdings" pitchFamily="2" charset="2"/>
              <a:buChar char="q"/>
            </a:pPr>
            <a:r>
              <a:rPr lang="en-GB" sz="2000" b="1" smtClean="0">
                <a:solidFill>
                  <a:schemeClr val="tx1"/>
                </a:solidFill>
              </a:rPr>
              <a:t>Macro level conditioned by the political economy -  Interventionist, Free Market, Third way? (prescriptions tend to fit the ideology) </a:t>
            </a:r>
          </a:p>
          <a:p>
            <a:pPr>
              <a:lnSpc>
                <a:spcPct val="130000"/>
              </a:lnSpc>
              <a:buClr>
                <a:srgbClr val="FF0066"/>
              </a:buClr>
              <a:buFont typeface="Wingdings" pitchFamily="2" charset="2"/>
              <a:buChar char="q"/>
            </a:pPr>
            <a:r>
              <a:rPr lang="en-GB" sz="2000" b="1" smtClean="0">
                <a:solidFill>
                  <a:schemeClr val="tx1"/>
                </a:solidFill>
              </a:rPr>
              <a:t>Micro level conditioned by the tools of micro economics – increasing demand for products improving quality and quantity of supply. (Policy makers may have to opt for second best)</a:t>
            </a:r>
          </a:p>
          <a:p>
            <a:pPr>
              <a:lnSpc>
                <a:spcPct val="130000"/>
              </a:lnSpc>
              <a:buClr>
                <a:srgbClr val="FF0066"/>
              </a:buClr>
              <a:buFont typeface="Wingdings" pitchFamily="2" charset="2"/>
              <a:buChar char="q"/>
            </a:pPr>
            <a:r>
              <a:rPr lang="en-GB" sz="2000" b="1" smtClean="0">
                <a:solidFill>
                  <a:schemeClr val="tx1"/>
                </a:solidFill>
              </a:rPr>
              <a:t>Range of tools required to address problems - training &amp; skills, education, mobility, quality of life, research and technology transfer &amp; entrepreneurship</a:t>
            </a:r>
            <a:r>
              <a:rPr lang="en-GB" sz="2000" smtClean="0">
                <a:solidFill>
                  <a:schemeClr val="tx1"/>
                </a:solidFill>
              </a:rPr>
              <a:t>  </a:t>
            </a:r>
          </a:p>
        </p:txBody>
      </p:sp>
      <p:sp>
        <p:nvSpPr>
          <p:cNvPr id="27651" name="Footer Placeholder 4"/>
          <p:cNvSpPr>
            <a:spLocks noGrp="1"/>
          </p:cNvSpPr>
          <p:nvPr>
            <p:ph type="ftr" sz="quarter" idx="11"/>
          </p:nvPr>
        </p:nvSpPr>
        <p:spPr>
          <a:xfrm>
            <a:off x="3124200" y="6096000"/>
            <a:ext cx="3305175" cy="476250"/>
          </a:xfrm>
          <a:noFill/>
        </p:spPr>
        <p:txBody>
          <a:bodyPr/>
          <a:lstStyle/>
          <a:p>
            <a:r>
              <a:rPr lang="en-GB"/>
              <a:t>Regional and Local Economics (RELOCE) 2010 Lecture slides – Lecture 1 </a:t>
            </a:r>
            <a:endParaRPr lang="en-GB" i="0">
              <a:solidFill>
                <a:schemeClr val="tx1"/>
              </a:solidFill>
              <a:latin typeface="Arial" charset="0"/>
            </a:endParaRPr>
          </a:p>
        </p:txBody>
      </p: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F9DB319-BB50-4FBE-862B-97759F4196A0}" type="slidenum">
              <a:rPr lang="en-GB"/>
              <a:pPr>
                <a:defRPr/>
              </a:pPr>
              <a:t>12</a:t>
            </a:fld>
            <a:endParaRPr lang="en-GB">
              <a:latin typeface="Times New Roman" pitchFamily="18" charset="0"/>
            </a:endParaRPr>
          </a:p>
        </p:txBody>
      </p:sp>
      <p:sp>
        <p:nvSpPr>
          <p:cNvPr id="70658" name="Rectangle 2"/>
          <p:cNvSpPr>
            <a:spLocks noGrp="1" noChangeArrowheads="1"/>
          </p:cNvSpPr>
          <p:nvPr>
            <p:ph type="body" idx="1"/>
          </p:nvPr>
        </p:nvSpPr>
        <p:spPr>
          <a:xfrm>
            <a:off x="642938" y="1928813"/>
            <a:ext cx="7772400" cy="3857625"/>
          </a:xfrm>
        </p:spPr>
        <p:txBody>
          <a:bodyPr/>
          <a:lstStyle/>
          <a:p>
            <a:pPr>
              <a:lnSpc>
                <a:spcPct val="130000"/>
              </a:lnSpc>
              <a:buClr>
                <a:srgbClr val="FF0066"/>
              </a:buClr>
              <a:buFont typeface="Wingdings" pitchFamily="2" charset="2"/>
              <a:buChar char="q"/>
            </a:pPr>
            <a:r>
              <a:rPr lang="en-GB" sz="2000" b="1" smtClean="0">
                <a:solidFill>
                  <a:schemeClr val="tx1"/>
                </a:solidFill>
              </a:rPr>
              <a:t>What might be the impact of an event? – what would be the impact of the closure of the University of Portsmouth? How far might it spread? What other sectors might be affected?</a:t>
            </a:r>
          </a:p>
          <a:p>
            <a:pPr>
              <a:lnSpc>
                <a:spcPct val="130000"/>
              </a:lnSpc>
              <a:buClr>
                <a:srgbClr val="FF0066"/>
              </a:buClr>
              <a:buFont typeface="Wingdings" pitchFamily="2" charset="2"/>
              <a:buChar char="q"/>
            </a:pPr>
            <a:r>
              <a:rPr lang="en-GB" sz="2000" b="1" smtClean="0">
                <a:solidFill>
                  <a:schemeClr val="tx1"/>
                </a:solidFill>
              </a:rPr>
              <a:t>What is the ongoing value of an asset? – how many jobs are supported directly or indirectly? Does it have intangible benefits? What are its future prospects?</a:t>
            </a:r>
          </a:p>
          <a:p>
            <a:pPr>
              <a:lnSpc>
                <a:spcPct val="130000"/>
              </a:lnSpc>
              <a:buClr>
                <a:srgbClr val="FF0066"/>
              </a:buClr>
              <a:buFont typeface="Wingdings" pitchFamily="2" charset="2"/>
              <a:buChar char="q"/>
            </a:pPr>
            <a:r>
              <a:rPr lang="en-GB" sz="2000" b="1" smtClean="0">
                <a:solidFill>
                  <a:schemeClr val="tx1"/>
                </a:solidFill>
              </a:rPr>
              <a:t>How are we performing? – is regional or local economic benchmarking important? Can we attract additional resources? Can we learn from best practice elsewhere?   </a:t>
            </a:r>
            <a:endParaRPr lang="en-GB" smtClean="0">
              <a:solidFill>
                <a:schemeClr val="tx1"/>
              </a:solidFill>
            </a:endParaRPr>
          </a:p>
        </p:txBody>
      </p:sp>
      <p:sp>
        <p:nvSpPr>
          <p:cNvPr id="6" name="Rectangle 2"/>
          <p:cNvSpPr txBox="1">
            <a:spLocks noChangeArrowheads="1"/>
          </p:cNvSpPr>
          <p:nvPr/>
        </p:nvSpPr>
        <p:spPr bwMode="auto">
          <a:xfrm>
            <a:off x="785813" y="1285875"/>
            <a:ext cx="7772400" cy="500063"/>
          </a:xfrm>
          <a:prstGeom prst="rect">
            <a:avLst/>
          </a:prstGeom>
          <a:noFill/>
          <a:ln w="9525">
            <a:noFill/>
            <a:miter lim="800000"/>
            <a:headEnd/>
            <a:tailEnd/>
          </a:ln>
          <a:effectLst/>
        </p:spPr>
        <p:txBody>
          <a:bodyPr/>
          <a:lstStyle/>
          <a:p>
            <a:pPr marL="342900" indent="-342900" algn="ctr" eaLnBrk="0" hangingPunct="0">
              <a:lnSpc>
                <a:spcPct val="130000"/>
              </a:lnSpc>
              <a:spcBef>
                <a:spcPct val="20000"/>
              </a:spcBef>
              <a:buFont typeface="Wingdings" pitchFamily="2" charset="2"/>
              <a:buNone/>
              <a:defRPr/>
            </a:pPr>
            <a:r>
              <a:rPr lang="en-GB" b="1" kern="0" dirty="0">
                <a:solidFill>
                  <a:srgbClr val="FF0000"/>
                </a:solidFill>
                <a:latin typeface="+mn-lt"/>
                <a:cs typeface="+mn-cs"/>
              </a:rPr>
              <a:t>Why bother looking below the national level?</a:t>
            </a:r>
          </a:p>
        </p:txBody>
      </p:sp>
      <p:sp>
        <p:nvSpPr>
          <p:cNvPr id="7" name="Rectangle 6"/>
          <p:cNvSpPr>
            <a:spLocks noChangeArrowheads="1"/>
          </p:cNvSpPr>
          <p:nvPr/>
        </p:nvSpPr>
        <p:spPr bwMode="auto">
          <a:xfrm>
            <a:off x="428625" y="1928813"/>
            <a:ext cx="8001000" cy="4143375"/>
          </a:xfrm>
          <a:prstGeom prst="rect">
            <a:avLst/>
          </a:prstGeom>
          <a:blipFill dpi="0" rotWithShape="1">
            <a:blip r:embed="rId2"/>
            <a:srcRect/>
            <a:stretch>
              <a:fillRect/>
            </a:stretch>
          </a:blipFill>
          <a:ln w="12700" algn="ctr">
            <a:noFill/>
            <a:round/>
            <a:headEnd type="none" w="sm" len="sm"/>
            <a:tailEnd type="none" w="sm" len="sm"/>
          </a:ln>
        </p:spPr>
        <p:txBody>
          <a:bodyPr wrap="none" lIns="92075" tIns="46038" rIns="92075" bIns="46038"/>
          <a:lstStyle/>
          <a:p>
            <a:pPr eaLnBrk="0" hangingPunct="0"/>
            <a:endParaRPr lang="en-US"/>
          </a:p>
        </p:txBody>
      </p:sp>
      <p:sp>
        <p:nvSpPr>
          <p:cNvPr id="29701" name="Footer Placeholder 4"/>
          <p:cNvSpPr>
            <a:spLocks noGrp="1"/>
          </p:cNvSpPr>
          <p:nvPr>
            <p:ph type="ftr" sz="quarter" idx="11"/>
          </p:nvPr>
        </p:nvSpPr>
        <p:spPr>
          <a:xfrm>
            <a:off x="3124200" y="6096000"/>
            <a:ext cx="3305175" cy="476250"/>
          </a:xfrm>
          <a:noFill/>
        </p:spPr>
        <p:txBody>
          <a:bodyPr/>
          <a:lstStyle/>
          <a:p>
            <a:r>
              <a:rPr lang="en-GB"/>
              <a:t>Regional and Local Economics (RELOCE) 2010 Lecture slides – Lecture 1 </a:t>
            </a:r>
            <a:endParaRPr lang="en-GB" i="0">
              <a:solidFill>
                <a:schemeClr val="tx1"/>
              </a:solidFill>
              <a:latin typeface="Arial"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7065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65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6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uiExpand="1" build="p"/>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27C0E5F4-C86D-4632-8E56-CF9C7AFF16FF}" type="slidenum">
              <a:rPr lang="en-GB"/>
              <a:pPr>
                <a:defRPr/>
              </a:pPr>
              <a:t>13</a:t>
            </a:fld>
            <a:endParaRPr lang="en-GB">
              <a:latin typeface="Times New Roman" pitchFamily="18" charset="0"/>
            </a:endParaRPr>
          </a:p>
        </p:txBody>
      </p:sp>
      <p:sp>
        <p:nvSpPr>
          <p:cNvPr id="30722" name="Rectangle 2"/>
          <p:cNvSpPr>
            <a:spLocks noGrp="1" noChangeArrowheads="1"/>
          </p:cNvSpPr>
          <p:nvPr>
            <p:ph type="body" idx="1"/>
          </p:nvPr>
        </p:nvSpPr>
        <p:spPr>
          <a:xfrm>
            <a:off x="357188" y="1357313"/>
            <a:ext cx="8501062" cy="4500562"/>
          </a:xfrm>
        </p:spPr>
        <p:txBody>
          <a:bodyPr/>
          <a:lstStyle/>
          <a:p>
            <a:pPr>
              <a:buFont typeface="Wingdings" pitchFamily="2" charset="2"/>
              <a:buNone/>
            </a:pPr>
            <a:r>
              <a:rPr lang="en-GB" b="1" smtClean="0">
                <a:solidFill>
                  <a:srgbClr val="FF0000"/>
                </a:solidFill>
              </a:rPr>
              <a:t>Why is it important?</a:t>
            </a:r>
          </a:p>
          <a:p>
            <a:pPr>
              <a:buClr>
                <a:srgbClr val="FF0066"/>
              </a:buClr>
              <a:buFont typeface="Wingdings" pitchFamily="2" charset="2"/>
              <a:buChar char="q"/>
            </a:pPr>
            <a:endParaRPr lang="en-GB" sz="1800" b="1" smtClean="0">
              <a:solidFill>
                <a:schemeClr val="tx1"/>
              </a:solidFill>
            </a:endParaRPr>
          </a:p>
          <a:p>
            <a:pPr>
              <a:buClr>
                <a:srgbClr val="FF0066"/>
              </a:buClr>
              <a:buFont typeface="Wingdings" pitchFamily="2" charset="2"/>
              <a:buChar char="q"/>
            </a:pPr>
            <a:r>
              <a:rPr lang="en-GB" sz="1800" b="1" smtClean="0">
                <a:solidFill>
                  <a:schemeClr val="tx1"/>
                </a:solidFill>
              </a:rPr>
              <a:t>To Academics and Researchers – wishing to understand variations in living standards, productivity,  trying to answer questions about why there is so much diversity</a:t>
            </a:r>
          </a:p>
          <a:p>
            <a:pPr>
              <a:buClr>
                <a:srgbClr val="FF0066"/>
              </a:buClr>
              <a:buFont typeface="Wingdings" pitchFamily="2" charset="2"/>
              <a:buChar char="q"/>
            </a:pPr>
            <a:r>
              <a:rPr lang="en-GB" sz="1800" b="1" smtClean="0">
                <a:solidFill>
                  <a:schemeClr val="tx1"/>
                </a:solidFill>
              </a:rPr>
              <a:t>To Physical Planners – finding land for new homes, infrastructure, transport links, attracting inward investment, a key concern in recent years is how to achieve sustainable development.</a:t>
            </a:r>
          </a:p>
          <a:p>
            <a:pPr>
              <a:buClr>
                <a:srgbClr val="FF0066"/>
              </a:buClr>
              <a:buFont typeface="Wingdings" pitchFamily="2" charset="2"/>
              <a:buChar char="q"/>
            </a:pPr>
            <a:r>
              <a:rPr lang="en-GB" sz="1800" b="1" smtClean="0">
                <a:solidFill>
                  <a:schemeClr val="tx1"/>
                </a:solidFill>
              </a:rPr>
              <a:t>To Governments and public policy makers – who need to track resource use, effectiveness of policy, impact on social cohesion, regional policy is the second largest portion of the EU budget.</a:t>
            </a:r>
          </a:p>
          <a:p>
            <a:pPr>
              <a:buClr>
                <a:srgbClr val="FF0066"/>
              </a:buClr>
              <a:buFont typeface="Wingdings" pitchFamily="2" charset="2"/>
              <a:buChar char="q"/>
            </a:pPr>
            <a:r>
              <a:rPr lang="en-GB" sz="1800" b="1" smtClean="0">
                <a:solidFill>
                  <a:schemeClr val="tx1"/>
                </a:solidFill>
              </a:rPr>
              <a:t> To Industry and Commerce – likely structure of demand, supply chains, potential access to subsidy, a wide range of companies are interested in regional economic growth projections.</a:t>
            </a:r>
          </a:p>
        </p:txBody>
      </p:sp>
      <p:sp>
        <p:nvSpPr>
          <p:cNvPr id="30723" name="Footer Placeholder 4"/>
          <p:cNvSpPr>
            <a:spLocks noGrp="1"/>
          </p:cNvSpPr>
          <p:nvPr>
            <p:ph type="ftr" sz="quarter" idx="11"/>
          </p:nvPr>
        </p:nvSpPr>
        <p:spPr>
          <a:xfrm>
            <a:off x="3124200" y="6096000"/>
            <a:ext cx="3305175" cy="476250"/>
          </a:xfrm>
          <a:noFill/>
        </p:spPr>
        <p:txBody>
          <a:bodyPr/>
          <a:lstStyle/>
          <a:p>
            <a:r>
              <a:rPr lang="en-GB"/>
              <a:t>Regional and Local Economics (RELOCE) 2010 Lecture slides – Lecture 1 </a:t>
            </a:r>
            <a:endParaRPr lang="en-GB" i="0">
              <a:solidFill>
                <a:schemeClr val="tx1"/>
              </a:solidFill>
              <a:latin typeface="Arial" charset="0"/>
            </a:endParaRPr>
          </a:p>
        </p:txBody>
      </p:sp>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6366E3B-8084-4306-AE29-64E3024D5EA8}" type="slidenum">
              <a:rPr lang="en-GB"/>
              <a:pPr>
                <a:defRPr/>
              </a:pPr>
              <a:t>14</a:t>
            </a:fld>
            <a:endParaRPr lang="en-GB">
              <a:latin typeface="Times New Roman" pitchFamily="18" charset="0"/>
            </a:endParaRPr>
          </a:p>
        </p:txBody>
      </p:sp>
      <p:sp>
        <p:nvSpPr>
          <p:cNvPr id="32770" name="Rectangle 3"/>
          <p:cNvSpPr>
            <a:spLocks noGrp="1" noChangeArrowheads="1"/>
          </p:cNvSpPr>
          <p:nvPr>
            <p:ph type="body" idx="1"/>
          </p:nvPr>
        </p:nvSpPr>
        <p:spPr>
          <a:xfrm>
            <a:off x="500063" y="1447800"/>
            <a:ext cx="7477125" cy="4038600"/>
          </a:xfrm>
        </p:spPr>
        <p:txBody>
          <a:bodyPr/>
          <a:lstStyle/>
          <a:p>
            <a:pPr>
              <a:lnSpc>
                <a:spcPct val="110000"/>
              </a:lnSpc>
              <a:buFont typeface="Wingdings" pitchFamily="2" charset="2"/>
              <a:buNone/>
            </a:pPr>
            <a:r>
              <a:rPr lang="en-GB" sz="2000" b="1" smtClean="0">
                <a:solidFill>
                  <a:srgbClr val="FF0000"/>
                </a:solidFill>
              </a:rPr>
              <a:t>What is a Local economy?</a:t>
            </a:r>
          </a:p>
          <a:p>
            <a:pPr eaLnBrk="1" hangingPunct="1">
              <a:spcBef>
                <a:spcPct val="50000"/>
              </a:spcBef>
              <a:buClr>
                <a:srgbClr val="FF0066"/>
              </a:buClr>
              <a:buFont typeface="Wingdings" pitchFamily="2" charset="2"/>
              <a:buChar char="q"/>
            </a:pPr>
            <a:r>
              <a:rPr lang="en-GB" sz="2000" b="1" smtClean="0">
                <a:solidFill>
                  <a:schemeClr val="tx1"/>
                </a:solidFill>
              </a:rPr>
              <a:t>Top down - sub-division of national space</a:t>
            </a:r>
          </a:p>
          <a:p>
            <a:pPr eaLnBrk="1" hangingPunct="1">
              <a:spcBef>
                <a:spcPct val="50000"/>
              </a:spcBef>
              <a:buClr>
                <a:srgbClr val="FF0066"/>
              </a:buClr>
              <a:buFont typeface="Wingdings" pitchFamily="2" charset="2"/>
              <a:buChar char="q"/>
            </a:pPr>
            <a:r>
              <a:rPr lang="en-GB" sz="2000" b="1" smtClean="0">
                <a:solidFill>
                  <a:schemeClr val="tx1"/>
                </a:solidFill>
              </a:rPr>
              <a:t>Bottom up - aggregations of urban and rural space</a:t>
            </a:r>
          </a:p>
          <a:p>
            <a:pPr eaLnBrk="1" hangingPunct="1">
              <a:spcBef>
                <a:spcPct val="50000"/>
              </a:spcBef>
              <a:buClr>
                <a:srgbClr val="FF0066"/>
              </a:buClr>
              <a:buFont typeface="Wingdings" pitchFamily="2" charset="2"/>
              <a:buChar char="q"/>
            </a:pPr>
            <a:r>
              <a:rPr lang="en-GB" sz="2000" b="1" smtClean="0">
                <a:solidFill>
                  <a:schemeClr val="tx1"/>
                </a:solidFill>
              </a:rPr>
              <a:t>Geographical sub-set of the national economy</a:t>
            </a:r>
          </a:p>
          <a:p>
            <a:pPr eaLnBrk="1" hangingPunct="1">
              <a:spcBef>
                <a:spcPct val="50000"/>
              </a:spcBef>
              <a:buClr>
                <a:srgbClr val="FF0066"/>
              </a:buClr>
              <a:buFont typeface="Wingdings" pitchFamily="2" charset="2"/>
              <a:buChar char="q"/>
            </a:pPr>
            <a:r>
              <a:rPr lang="en-GB" sz="2000" b="1" smtClean="0">
                <a:solidFill>
                  <a:schemeClr val="tx1"/>
                </a:solidFill>
              </a:rPr>
              <a:t>Variety of economic and social experiences in a limited geographical space</a:t>
            </a:r>
          </a:p>
          <a:p>
            <a:pPr eaLnBrk="1" hangingPunct="1">
              <a:spcBef>
                <a:spcPct val="50000"/>
              </a:spcBef>
              <a:buClr>
                <a:srgbClr val="FF0066"/>
              </a:buClr>
              <a:buFont typeface="Wingdings" pitchFamily="2" charset="2"/>
              <a:buChar char="q"/>
            </a:pPr>
            <a:r>
              <a:rPr lang="en-GB" sz="2000" b="1" smtClean="0">
                <a:solidFill>
                  <a:schemeClr val="tx1"/>
                </a:solidFill>
              </a:rPr>
              <a:t>Differentiated from surrounding areas by its’ characteristics</a:t>
            </a:r>
          </a:p>
          <a:p>
            <a:pPr eaLnBrk="1" hangingPunct="1">
              <a:spcBef>
                <a:spcPct val="50000"/>
              </a:spcBef>
              <a:buClr>
                <a:srgbClr val="FF0066"/>
              </a:buClr>
              <a:buFont typeface="Wingdings" pitchFamily="2" charset="2"/>
              <a:buChar char="q"/>
            </a:pPr>
            <a:r>
              <a:rPr lang="en-GB" sz="2000" b="1" smtClean="0">
                <a:solidFill>
                  <a:schemeClr val="tx1"/>
                </a:solidFill>
              </a:rPr>
              <a:t>Boundaries driven by convention and custom</a:t>
            </a:r>
            <a:endParaRPr lang="en-GB" sz="3600" b="1" i="1" smtClean="0">
              <a:solidFill>
                <a:schemeClr val="tx1"/>
              </a:solidFill>
            </a:endParaRPr>
          </a:p>
        </p:txBody>
      </p:sp>
      <p:pic>
        <p:nvPicPr>
          <p:cNvPr id="32771" name="Picture 5"/>
          <p:cNvPicPr>
            <a:picLocks noChangeAspect="1" noChangeArrowheads="1"/>
          </p:cNvPicPr>
          <p:nvPr/>
        </p:nvPicPr>
        <p:blipFill>
          <a:blip r:embed="rId3"/>
          <a:srcRect/>
          <a:stretch>
            <a:fillRect/>
          </a:stretch>
        </p:blipFill>
        <p:spPr bwMode="auto">
          <a:xfrm>
            <a:off x="7286625" y="4357688"/>
            <a:ext cx="1857375" cy="1857375"/>
          </a:xfrm>
          <a:prstGeom prst="rect">
            <a:avLst/>
          </a:prstGeom>
          <a:noFill/>
          <a:ln w="12700">
            <a:noFill/>
            <a:miter lim="800000"/>
            <a:headEnd type="none" w="sm" len="sm"/>
            <a:tailEnd type="none" w="sm" len="sm"/>
          </a:ln>
        </p:spPr>
      </p:pic>
      <p:sp>
        <p:nvSpPr>
          <p:cNvPr id="32772" name="Footer Placeholder 4"/>
          <p:cNvSpPr>
            <a:spLocks noGrp="1"/>
          </p:cNvSpPr>
          <p:nvPr>
            <p:ph type="ftr" sz="quarter" idx="11"/>
          </p:nvPr>
        </p:nvSpPr>
        <p:spPr>
          <a:xfrm>
            <a:off x="3124200" y="6096000"/>
            <a:ext cx="3305175" cy="476250"/>
          </a:xfrm>
          <a:noFill/>
        </p:spPr>
        <p:txBody>
          <a:bodyPr/>
          <a:lstStyle/>
          <a:p>
            <a:r>
              <a:rPr lang="en-GB"/>
              <a:t>Regional and Local Economics (RELOCE) 2010 Lecture slides – Lecture 1 </a:t>
            </a:r>
            <a:endParaRPr lang="en-GB" i="0">
              <a:solidFill>
                <a:schemeClr val="tx1"/>
              </a:solidFill>
              <a:latin typeface="Arial" charset="0"/>
            </a:endParaRPr>
          </a:p>
        </p:txBody>
      </p:sp>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2EC2894-B09A-4A9A-A198-1A518B43A6DF}" type="slidenum">
              <a:rPr lang="en-GB"/>
              <a:pPr>
                <a:defRPr/>
              </a:pPr>
              <a:t>15</a:t>
            </a:fld>
            <a:endParaRPr lang="en-GB">
              <a:latin typeface="Times New Roman" pitchFamily="18" charset="0"/>
            </a:endParaRPr>
          </a:p>
        </p:txBody>
      </p:sp>
      <p:sp>
        <p:nvSpPr>
          <p:cNvPr id="75779" name="Rectangle 3"/>
          <p:cNvSpPr>
            <a:spLocks noGrp="1" noChangeArrowheads="1"/>
          </p:cNvSpPr>
          <p:nvPr>
            <p:ph type="body" idx="1"/>
          </p:nvPr>
        </p:nvSpPr>
        <p:spPr>
          <a:xfrm>
            <a:off x="838200" y="2500313"/>
            <a:ext cx="5181600" cy="3367087"/>
          </a:xfrm>
        </p:spPr>
        <p:txBody>
          <a:bodyPr/>
          <a:lstStyle/>
          <a:p>
            <a:pPr marL="0" indent="0">
              <a:lnSpc>
                <a:spcPct val="140000"/>
              </a:lnSpc>
              <a:buClr>
                <a:srgbClr val="FF0066"/>
              </a:buClr>
              <a:buFont typeface="Wingdings" pitchFamily="2" charset="2"/>
              <a:buChar char="q"/>
            </a:pPr>
            <a:r>
              <a:rPr lang="en-GB" sz="2000" b="1" smtClean="0">
                <a:solidFill>
                  <a:schemeClr val="tx1"/>
                </a:solidFill>
              </a:rPr>
              <a:t>Gov regional offices</a:t>
            </a:r>
          </a:p>
          <a:p>
            <a:pPr marL="0" indent="0">
              <a:lnSpc>
                <a:spcPct val="140000"/>
              </a:lnSpc>
              <a:buClr>
                <a:srgbClr val="FF0066"/>
              </a:buClr>
              <a:buFont typeface="Wingdings" pitchFamily="2" charset="2"/>
              <a:buChar char="q"/>
            </a:pPr>
            <a:r>
              <a:rPr lang="en-GB" sz="2000" b="1" smtClean="0">
                <a:solidFill>
                  <a:schemeClr val="tx1"/>
                </a:solidFill>
              </a:rPr>
              <a:t>Regional development agencies</a:t>
            </a:r>
          </a:p>
          <a:p>
            <a:pPr marL="0" indent="0">
              <a:lnSpc>
                <a:spcPct val="140000"/>
              </a:lnSpc>
              <a:buClr>
                <a:srgbClr val="FF0066"/>
              </a:buClr>
              <a:buFont typeface="Wingdings" pitchFamily="2" charset="2"/>
              <a:buChar char="q"/>
            </a:pPr>
            <a:r>
              <a:rPr lang="en-GB" sz="2000" b="1" smtClean="0">
                <a:solidFill>
                  <a:schemeClr val="tx1"/>
                </a:solidFill>
              </a:rPr>
              <a:t>Physical planning</a:t>
            </a:r>
          </a:p>
          <a:p>
            <a:pPr marL="0" indent="0">
              <a:lnSpc>
                <a:spcPct val="140000"/>
              </a:lnSpc>
              <a:buClr>
                <a:srgbClr val="FF0066"/>
              </a:buClr>
              <a:buFont typeface="Wingdings" pitchFamily="2" charset="2"/>
              <a:buChar char="q"/>
            </a:pPr>
            <a:r>
              <a:rPr lang="en-GB" sz="2000" b="1" smtClean="0">
                <a:solidFill>
                  <a:schemeClr val="tx1"/>
                </a:solidFill>
              </a:rPr>
              <a:t>Local Government</a:t>
            </a:r>
          </a:p>
          <a:p>
            <a:pPr marL="0" indent="0">
              <a:lnSpc>
                <a:spcPct val="140000"/>
              </a:lnSpc>
              <a:buClr>
                <a:srgbClr val="FF0066"/>
              </a:buClr>
              <a:buFont typeface="Wingdings" pitchFamily="2" charset="2"/>
              <a:buChar char="q"/>
            </a:pPr>
            <a:r>
              <a:rPr lang="en-GB" sz="2000" b="1" smtClean="0">
                <a:solidFill>
                  <a:schemeClr val="tx1"/>
                </a:solidFill>
              </a:rPr>
              <a:t>EU Committee of the Regions</a:t>
            </a:r>
          </a:p>
          <a:p>
            <a:pPr marL="0" indent="0">
              <a:lnSpc>
                <a:spcPct val="140000"/>
              </a:lnSpc>
              <a:buClr>
                <a:srgbClr val="FF0066"/>
              </a:buClr>
              <a:buFont typeface="Wingdings" pitchFamily="2" charset="2"/>
              <a:buChar char="q"/>
            </a:pPr>
            <a:r>
              <a:rPr lang="en-GB" sz="2000" b="1" smtClean="0">
                <a:solidFill>
                  <a:schemeClr val="tx1"/>
                </a:solidFill>
              </a:rPr>
              <a:t> Celtic fringe degree of self-government </a:t>
            </a:r>
          </a:p>
          <a:p>
            <a:pPr marL="0" indent="0">
              <a:lnSpc>
                <a:spcPct val="170000"/>
              </a:lnSpc>
              <a:buFont typeface="Wingdings" pitchFamily="2" charset="2"/>
              <a:buNone/>
            </a:pPr>
            <a:endParaRPr lang="en-GB" sz="2000" b="1" smtClean="0">
              <a:solidFill>
                <a:srgbClr val="660066"/>
              </a:solidFill>
            </a:endParaRPr>
          </a:p>
        </p:txBody>
      </p:sp>
      <p:pic>
        <p:nvPicPr>
          <p:cNvPr id="34819" name="Picture 5" descr="D:\Teach\Old teaching\Rale\Rale2006\Regions.jpg"/>
          <p:cNvPicPr>
            <a:picLocks noChangeAspect="1" noChangeArrowheads="1"/>
          </p:cNvPicPr>
          <p:nvPr/>
        </p:nvPicPr>
        <p:blipFill>
          <a:blip r:embed="rId3"/>
          <a:srcRect l="24800" r="19200"/>
          <a:stretch>
            <a:fillRect/>
          </a:stretch>
        </p:blipFill>
        <p:spPr bwMode="auto">
          <a:xfrm>
            <a:off x="5943600" y="1295400"/>
            <a:ext cx="2667000" cy="4762500"/>
          </a:xfrm>
          <a:prstGeom prst="rect">
            <a:avLst/>
          </a:prstGeom>
          <a:noFill/>
          <a:ln w="9525">
            <a:noFill/>
            <a:miter lim="800000"/>
            <a:headEnd/>
            <a:tailEnd/>
          </a:ln>
        </p:spPr>
      </p:pic>
      <p:sp>
        <p:nvSpPr>
          <p:cNvPr id="7" name="Rectangle 6"/>
          <p:cNvSpPr>
            <a:spLocks noChangeArrowheads="1"/>
          </p:cNvSpPr>
          <p:nvPr/>
        </p:nvSpPr>
        <p:spPr bwMode="auto">
          <a:xfrm>
            <a:off x="785813" y="2643188"/>
            <a:ext cx="5143500" cy="3286125"/>
          </a:xfrm>
          <a:prstGeom prst="rect">
            <a:avLst/>
          </a:prstGeom>
          <a:solidFill>
            <a:schemeClr val="bg1"/>
          </a:solidFill>
          <a:ln w="12700" algn="ctr">
            <a:noFill/>
            <a:round/>
            <a:headEnd type="none" w="sm" len="sm"/>
            <a:tailEnd type="none" w="sm" len="sm"/>
          </a:ln>
        </p:spPr>
        <p:txBody>
          <a:bodyPr wrap="none" lIns="92075" tIns="46038" rIns="92075" bIns="46038"/>
          <a:lstStyle/>
          <a:p>
            <a:pPr eaLnBrk="0" hangingPunct="0"/>
            <a:endParaRPr lang="en-US"/>
          </a:p>
        </p:txBody>
      </p:sp>
      <p:sp>
        <p:nvSpPr>
          <p:cNvPr id="8" name="Rectangle 3"/>
          <p:cNvSpPr txBox="1">
            <a:spLocks noChangeArrowheads="1"/>
          </p:cNvSpPr>
          <p:nvPr/>
        </p:nvSpPr>
        <p:spPr bwMode="auto">
          <a:xfrm>
            <a:off x="642938" y="1357313"/>
            <a:ext cx="5181600" cy="1071562"/>
          </a:xfrm>
          <a:prstGeom prst="rect">
            <a:avLst/>
          </a:prstGeom>
          <a:noFill/>
          <a:ln w="9525">
            <a:noFill/>
            <a:miter lim="800000"/>
            <a:headEnd/>
            <a:tailEnd/>
          </a:ln>
          <a:effectLst/>
        </p:spPr>
        <p:txBody>
          <a:bodyPr/>
          <a:lstStyle/>
          <a:p>
            <a:pPr eaLnBrk="0" hangingPunct="0">
              <a:lnSpc>
                <a:spcPct val="120000"/>
              </a:lnSpc>
              <a:spcBef>
                <a:spcPct val="20000"/>
              </a:spcBef>
              <a:buFont typeface="Wingdings" pitchFamily="2" charset="2"/>
              <a:buNone/>
              <a:defRPr/>
            </a:pPr>
            <a:r>
              <a:rPr lang="en-GB" sz="2800" b="1" kern="0" dirty="0">
                <a:solidFill>
                  <a:srgbClr val="FF0000"/>
                </a:solidFill>
                <a:latin typeface="+mn-lt"/>
                <a:cs typeface="+mn-cs"/>
              </a:rPr>
              <a:t>What functions are devolved to the regions (in the UK)</a:t>
            </a:r>
          </a:p>
          <a:p>
            <a:pPr eaLnBrk="0" hangingPunct="0">
              <a:lnSpc>
                <a:spcPct val="170000"/>
              </a:lnSpc>
              <a:spcBef>
                <a:spcPct val="20000"/>
              </a:spcBef>
              <a:buFont typeface="Wingdings" pitchFamily="2" charset="2"/>
              <a:buNone/>
              <a:defRPr/>
            </a:pPr>
            <a:endParaRPr lang="en-GB" sz="2000" b="1" kern="0" dirty="0">
              <a:solidFill>
                <a:srgbClr val="660066"/>
              </a:solidFill>
              <a:latin typeface="+mn-lt"/>
              <a:cs typeface="+mn-cs"/>
            </a:endParaRPr>
          </a:p>
        </p:txBody>
      </p:sp>
      <p:sp>
        <p:nvSpPr>
          <p:cNvPr id="34822" name="Footer Placeholder 4"/>
          <p:cNvSpPr>
            <a:spLocks noGrp="1"/>
          </p:cNvSpPr>
          <p:nvPr>
            <p:ph type="ftr" sz="quarter" idx="11"/>
          </p:nvPr>
        </p:nvSpPr>
        <p:spPr>
          <a:xfrm>
            <a:off x="3124200" y="6096000"/>
            <a:ext cx="3305175" cy="476250"/>
          </a:xfrm>
          <a:noFill/>
        </p:spPr>
        <p:txBody>
          <a:bodyPr/>
          <a:lstStyle/>
          <a:p>
            <a:r>
              <a:rPr lang="en-GB"/>
              <a:t>Regional and Local Economics (RELOCE) 2010 Lecture slides – Lecture 1 </a:t>
            </a:r>
            <a:endParaRPr lang="en-GB" i="0">
              <a:solidFill>
                <a:schemeClr val="tx1"/>
              </a:solidFill>
              <a:latin typeface="Arial"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 presetClass="entr" presetSubtype="0" fill="hold" grpId="0" nodeType="withEffect">
                                  <p:stCondLst>
                                    <p:cond delay="0"/>
                                  </p:stCondLst>
                                  <p:childTnLst>
                                    <p:set>
                                      <p:cBhvr>
                                        <p:cTn id="9" dur="1" fill="hold">
                                          <p:stCondLst>
                                            <p:cond delay="0"/>
                                          </p:stCondLst>
                                        </p:cTn>
                                        <p:tgtEl>
                                          <p:spTgt spid="75779">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5779">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5779">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5779">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5779">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57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uiExpand="1" build="p"/>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FFF4F1E-7EC9-48AE-878E-280D4C8663CF}" type="slidenum">
              <a:rPr lang="en-GB"/>
              <a:pPr>
                <a:defRPr/>
              </a:pPr>
              <a:t>16</a:t>
            </a:fld>
            <a:endParaRPr lang="en-GB">
              <a:latin typeface="Times New Roman" pitchFamily="18" charset="0"/>
            </a:endParaRPr>
          </a:p>
        </p:txBody>
      </p:sp>
      <p:pic>
        <p:nvPicPr>
          <p:cNvPr id="36866" name="Picture 4" descr="D:\Current Projects\Conference paper\Main map.jpg"/>
          <p:cNvPicPr>
            <a:picLocks noChangeAspect="1" noChangeArrowheads="1"/>
          </p:cNvPicPr>
          <p:nvPr/>
        </p:nvPicPr>
        <p:blipFill>
          <a:blip r:embed="rId2"/>
          <a:srcRect/>
          <a:stretch>
            <a:fillRect/>
          </a:stretch>
        </p:blipFill>
        <p:spPr bwMode="auto">
          <a:xfrm>
            <a:off x="533400" y="1371600"/>
            <a:ext cx="3305175" cy="4724400"/>
          </a:xfrm>
          <a:prstGeom prst="rect">
            <a:avLst/>
          </a:prstGeom>
          <a:noFill/>
          <a:ln w="9525">
            <a:noFill/>
            <a:miter lim="800000"/>
            <a:headEnd/>
            <a:tailEnd/>
          </a:ln>
        </p:spPr>
      </p:pic>
      <p:pic>
        <p:nvPicPr>
          <p:cNvPr id="36867" name="Picture 5" descr="D:\Teach\Old teaching\Rale\Rale2006\health trusts.jpg"/>
          <p:cNvPicPr>
            <a:picLocks noChangeAspect="1" noChangeArrowheads="1"/>
          </p:cNvPicPr>
          <p:nvPr/>
        </p:nvPicPr>
        <p:blipFill>
          <a:blip r:embed="rId3"/>
          <a:srcRect l="2225"/>
          <a:stretch>
            <a:fillRect/>
          </a:stretch>
        </p:blipFill>
        <p:spPr bwMode="auto">
          <a:xfrm>
            <a:off x="5410200" y="1371600"/>
            <a:ext cx="3349625" cy="4800600"/>
          </a:xfrm>
          <a:prstGeom prst="rect">
            <a:avLst/>
          </a:prstGeom>
          <a:noFill/>
          <a:ln w="9525">
            <a:noFill/>
            <a:miter lim="800000"/>
            <a:headEnd/>
            <a:tailEnd/>
          </a:ln>
        </p:spPr>
      </p:pic>
      <p:sp>
        <p:nvSpPr>
          <p:cNvPr id="36868" name="Footer Placeholder 4"/>
          <p:cNvSpPr>
            <a:spLocks noGrp="1"/>
          </p:cNvSpPr>
          <p:nvPr>
            <p:ph type="ftr" sz="quarter" idx="11"/>
          </p:nvPr>
        </p:nvSpPr>
        <p:spPr>
          <a:xfrm>
            <a:off x="3124200" y="6096000"/>
            <a:ext cx="3305175" cy="476250"/>
          </a:xfrm>
          <a:noFill/>
        </p:spPr>
        <p:txBody>
          <a:bodyPr/>
          <a:lstStyle/>
          <a:p>
            <a:r>
              <a:rPr lang="en-GB"/>
              <a:t>Regional and Local Economics (RELOCE) 2010 Lecture slides – Lecture 1 </a:t>
            </a:r>
            <a:endParaRPr lang="en-GB" i="0">
              <a:solidFill>
                <a:schemeClr val="tx1"/>
              </a:solidFill>
              <a:latin typeface="Arial" charset="0"/>
            </a:endParaRPr>
          </a:p>
        </p:txBody>
      </p:sp>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CC713FF-52CD-4E84-A817-C8CD7FE230BA}" type="slidenum">
              <a:rPr lang="en-GB"/>
              <a:pPr>
                <a:defRPr/>
              </a:pPr>
              <a:t>17</a:t>
            </a:fld>
            <a:endParaRPr lang="en-GB">
              <a:latin typeface="Times New Roman" pitchFamily="18" charset="0"/>
            </a:endParaRPr>
          </a:p>
        </p:txBody>
      </p:sp>
      <p:sp>
        <p:nvSpPr>
          <p:cNvPr id="37890" name="Rectangle 2"/>
          <p:cNvSpPr>
            <a:spLocks noGrp="1" noChangeArrowheads="1"/>
          </p:cNvSpPr>
          <p:nvPr>
            <p:ph type="body" idx="1"/>
          </p:nvPr>
        </p:nvSpPr>
        <p:spPr>
          <a:xfrm>
            <a:off x="214313" y="1428750"/>
            <a:ext cx="8715375" cy="1285875"/>
          </a:xfrm>
        </p:spPr>
        <p:txBody>
          <a:bodyPr/>
          <a:lstStyle/>
          <a:p>
            <a:pPr algn="ctr">
              <a:lnSpc>
                <a:spcPct val="140000"/>
              </a:lnSpc>
              <a:buFont typeface="Wingdings" pitchFamily="2" charset="2"/>
              <a:buNone/>
            </a:pPr>
            <a:r>
              <a:rPr lang="en-GB" sz="2400" b="1" smtClean="0">
                <a:solidFill>
                  <a:srgbClr val="FF0000"/>
                </a:solidFill>
              </a:rPr>
              <a:t>What are the distinctive features of a regional or city economy? </a:t>
            </a:r>
          </a:p>
        </p:txBody>
      </p:sp>
      <p:sp>
        <p:nvSpPr>
          <p:cNvPr id="7" name="Rectangle 2"/>
          <p:cNvSpPr txBox="1">
            <a:spLocks noChangeArrowheads="1"/>
          </p:cNvSpPr>
          <p:nvPr/>
        </p:nvSpPr>
        <p:spPr bwMode="auto">
          <a:xfrm>
            <a:off x="500063" y="2357438"/>
            <a:ext cx="7848600" cy="3786187"/>
          </a:xfrm>
          <a:prstGeom prst="rect">
            <a:avLst/>
          </a:prstGeom>
          <a:noFill/>
          <a:ln w="9525">
            <a:noFill/>
            <a:miter lim="800000"/>
            <a:headEnd/>
            <a:tailEnd/>
          </a:ln>
          <a:effectLst/>
        </p:spPr>
        <p:txBody>
          <a:bodyPr/>
          <a:lstStyle/>
          <a:p>
            <a:pPr marL="342900" indent="-342900" eaLnBrk="0" hangingPunct="0">
              <a:lnSpc>
                <a:spcPct val="160000"/>
              </a:lnSpc>
              <a:spcBef>
                <a:spcPct val="20000"/>
              </a:spcBef>
              <a:buClr>
                <a:srgbClr val="FF0066"/>
              </a:buClr>
              <a:buFont typeface="Wingdings" pitchFamily="2" charset="2"/>
              <a:buChar char="q"/>
              <a:defRPr/>
            </a:pPr>
            <a:r>
              <a:rPr lang="en-GB" sz="2000" b="1" kern="0" dirty="0">
                <a:latin typeface="+mn-lt"/>
                <a:cs typeface="+mn-cs"/>
              </a:rPr>
              <a:t>More “specialised” industrial structure.</a:t>
            </a:r>
          </a:p>
          <a:p>
            <a:pPr marL="342900" indent="-342900" eaLnBrk="0" hangingPunct="0">
              <a:lnSpc>
                <a:spcPct val="160000"/>
              </a:lnSpc>
              <a:spcBef>
                <a:spcPct val="20000"/>
              </a:spcBef>
              <a:buClr>
                <a:srgbClr val="FF0066"/>
              </a:buClr>
              <a:buFont typeface="Wingdings" pitchFamily="2" charset="2"/>
              <a:buChar char="q"/>
              <a:defRPr/>
            </a:pPr>
            <a:r>
              <a:rPr lang="en-GB" sz="2000" b="1" kern="0" dirty="0">
                <a:latin typeface="+mn-lt"/>
                <a:cs typeface="+mn-cs"/>
              </a:rPr>
              <a:t>More “open” - factors flow more easily because there are less barriers</a:t>
            </a:r>
          </a:p>
          <a:p>
            <a:pPr marL="342900" indent="-342900" eaLnBrk="0" hangingPunct="0">
              <a:lnSpc>
                <a:spcPct val="160000"/>
              </a:lnSpc>
              <a:spcBef>
                <a:spcPct val="20000"/>
              </a:spcBef>
              <a:buClr>
                <a:srgbClr val="FF0066"/>
              </a:buClr>
              <a:buFont typeface="Wingdings" pitchFamily="2" charset="2"/>
              <a:buChar char="q"/>
              <a:defRPr/>
            </a:pPr>
            <a:r>
              <a:rPr lang="en-GB" sz="2000" b="1" kern="0" dirty="0">
                <a:latin typeface="+mn-lt"/>
                <a:cs typeface="+mn-cs"/>
              </a:rPr>
              <a:t>Wealth and income may be “different”</a:t>
            </a:r>
          </a:p>
          <a:p>
            <a:pPr marL="342900" indent="-342900" eaLnBrk="0" hangingPunct="0">
              <a:lnSpc>
                <a:spcPct val="160000"/>
              </a:lnSpc>
              <a:spcBef>
                <a:spcPct val="20000"/>
              </a:spcBef>
              <a:buClr>
                <a:srgbClr val="FF0066"/>
              </a:buClr>
              <a:buFont typeface="Wingdings" pitchFamily="2" charset="2"/>
              <a:buChar char="q"/>
              <a:defRPr/>
            </a:pPr>
            <a:r>
              <a:rPr lang="en-GB" sz="2000" b="1" kern="0" dirty="0">
                <a:latin typeface="+mn-lt"/>
                <a:cs typeface="+mn-cs"/>
              </a:rPr>
              <a:t>Quality of life may be better or worse than the national average.</a:t>
            </a:r>
          </a:p>
          <a:p>
            <a:pPr marL="342900" indent="-342900" eaLnBrk="0" hangingPunct="0">
              <a:lnSpc>
                <a:spcPct val="160000"/>
              </a:lnSpc>
              <a:spcBef>
                <a:spcPct val="20000"/>
              </a:spcBef>
              <a:buClr>
                <a:srgbClr val="FF0066"/>
              </a:buClr>
              <a:buFont typeface="Wingdings" pitchFamily="2" charset="2"/>
              <a:buChar char="q"/>
              <a:defRPr/>
            </a:pPr>
            <a:r>
              <a:rPr lang="en-GB" sz="2000" b="1" kern="0" dirty="0">
                <a:latin typeface="+mn-lt"/>
                <a:cs typeface="+mn-cs"/>
              </a:rPr>
              <a:t>Workforce may be “different”</a:t>
            </a:r>
            <a:endParaRPr lang="en-GB" sz="2000" kern="0" dirty="0">
              <a:latin typeface="+mn-lt"/>
              <a:cs typeface="+mn-cs"/>
            </a:endParaRPr>
          </a:p>
        </p:txBody>
      </p:sp>
      <p:sp>
        <p:nvSpPr>
          <p:cNvPr id="8" name="Rectangle 7"/>
          <p:cNvSpPr>
            <a:spLocks noChangeArrowheads="1"/>
          </p:cNvSpPr>
          <p:nvPr/>
        </p:nvSpPr>
        <p:spPr bwMode="auto">
          <a:xfrm>
            <a:off x="500063" y="2428875"/>
            <a:ext cx="7858125" cy="3571875"/>
          </a:xfrm>
          <a:prstGeom prst="rect">
            <a:avLst/>
          </a:prstGeom>
          <a:blipFill dpi="0" rotWithShape="1">
            <a:blip r:embed="rId3"/>
            <a:srcRect/>
            <a:stretch>
              <a:fillRect/>
            </a:stretch>
          </a:blipFill>
          <a:ln w="12700" algn="ctr">
            <a:noFill/>
            <a:round/>
            <a:headEnd type="none" w="sm" len="sm"/>
            <a:tailEnd type="none" w="sm" len="sm"/>
          </a:ln>
        </p:spPr>
        <p:txBody>
          <a:bodyPr wrap="none" lIns="92075" tIns="46038" rIns="92075" bIns="46038"/>
          <a:lstStyle/>
          <a:p>
            <a:pPr eaLnBrk="0" hangingPunct="0"/>
            <a:endParaRPr lang="en-US"/>
          </a:p>
        </p:txBody>
      </p:sp>
      <p:sp>
        <p:nvSpPr>
          <p:cNvPr id="37893" name="Footer Placeholder 4"/>
          <p:cNvSpPr>
            <a:spLocks noGrp="1"/>
          </p:cNvSpPr>
          <p:nvPr>
            <p:ph type="ftr" sz="quarter" idx="11"/>
          </p:nvPr>
        </p:nvSpPr>
        <p:spPr>
          <a:xfrm>
            <a:off x="3124200" y="6096000"/>
            <a:ext cx="3305175" cy="476250"/>
          </a:xfrm>
          <a:noFill/>
        </p:spPr>
        <p:txBody>
          <a:bodyPr/>
          <a:lstStyle/>
          <a:p>
            <a:r>
              <a:rPr lang="en-GB"/>
              <a:t>Regional and Local Economics (RELOCE) 2010 Lecture slides – Lecture 1 </a:t>
            </a:r>
            <a:endParaRPr lang="en-GB" i="0">
              <a:solidFill>
                <a:schemeClr val="tx1"/>
              </a:solidFill>
              <a:latin typeface="Arial"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24"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 to="" calcmode="lin" valueType="num">
                                      <p:cBhvr>
                                        <p:cTn id="10" dur="1" fill="hold"/>
                                        <p:tgtEl>
                                          <p:spTgt spid="7">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to="" calcmode="lin" valueType="num">
                                      <p:cBhvr>
                                        <p:cTn id="15" dur="1" fill="hold"/>
                                        <p:tgtEl>
                                          <p:spTgt spid="7">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 to="" calcmode="lin" valueType="num">
                                      <p:cBhvr>
                                        <p:cTn id="20" dur="1" fill="hold"/>
                                        <p:tgtEl>
                                          <p:spTgt spid="7">
                                            <p:txEl>
                                              <p:pRg st="2" end="2"/>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to="" calcmode="lin" valueType="num">
                                      <p:cBhvr>
                                        <p:cTn id="25" dur="1" fill="hold"/>
                                        <p:tgtEl>
                                          <p:spTgt spid="7">
                                            <p:txEl>
                                              <p:pRg st="3" end="3"/>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 to="" calcmode="lin" valueType="num">
                                      <p:cBhvr>
                                        <p:cTn id="30" dur="1" fill="hold"/>
                                        <p:tgtEl>
                                          <p:spTgt spid="7">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0CAD8CF-FE7E-41E5-AE45-789E900F6701}" type="slidenum">
              <a:rPr lang="en-GB"/>
              <a:pPr>
                <a:defRPr/>
              </a:pPr>
              <a:t>18</a:t>
            </a:fld>
            <a:endParaRPr lang="en-GB">
              <a:latin typeface="Times New Roman" pitchFamily="18" charset="0"/>
            </a:endParaRPr>
          </a:p>
        </p:txBody>
      </p:sp>
      <p:sp>
        <p:nvSpPr>
          <p:cNvPr id="39938" name="Rectangle 2"/>
          <p:cNvSpPr>
            <a:spLocks noGrp="1" noChangeArrowheads="1"/>
          </p:cNvSpPr>
          <p:nvPr>
            <p:ph type="body" idx="1"/>
          </p:nvPr>
        </p:nvSpPr>
        <p:spPr>
          <a:xfrm>
            <a:off x="500063" y="1143000"/>
            <a:ext cx="7167562" cy="4648200"/>
          </a:xfrm>
        </p:spPr>
        <p:txBody>
          <a:bodyPr/>
          <a:lstStyle/>
          <a:p>
            <a:pPr>
              <a:lnSpc>
                <a:spcPct val="180000"/>
              </a:lnSpc>
              <a:buFont typeface="Wingdings" pitchFamily="2" charset="2"/>
              <a:buNone/>
            </a:pPr>
            <a:r>
              <a:rPr lang="en-GB" sz="3600" b="1" smtClean="0">
                <a:solidFill>
                  <a:srgbClr val="FF0000"/>
                </a:solidFill>
              </a:rPr>
              <a:t>What tools do we use?</a:t>
            </a:r>
            <a:r>
              <a:rPr lang="en-GB" sz="3600" smtClean="0">
                <a:solidFill>
                  <a:srgbClr val="FF0000"/>
                </a:solidFill>
              </a:rPr>
              <a:t> </a:t>
            </a:r>
          </a:p>
          <a:p>
            <a:pPr>
              <a:lnSpc>
                <a:spcPct val="190000"/>
              </a:lnSpc>
              <a:buClr>
                <a:srgbClr val="FF0066"/>
              </a:buClr>
              <a:buFont typeface="Wingdings" pitchFamily="2" charset="2"/>
              <a:buChar char="q"/>
            </a:pPr>
            <a:r>
              <a:rPr lang="en-GB" sz="2000" b="1" smtClean="0">
                <a:solidFill>
                  <a:schemeClr val="tx1"/>
                </a:solidFill>
              </a:rPr>
              <a:t>Construct economic profiles to compare and contrast</a:t>
            </a:r>
          </a:p>
          <a:p>
            <a:pPr>
              <a:lnSpc>
                <a:spcPct val="190000"/>
              </a:lnSpc>
              <a:buClr>
                <a:srgbClr val="FF0066"/>
              </a:buClr>
              <a:buFont typeface="Wingdings" pitchFamily="2" charset="2"/>
              <a:buChar char="q"/>
            </a:pPr>
            <a:r>
              <a:rPr lang="en-GB" sz="2000" b="1" smtClean="0">
                <a:solidFill>
                  <a:schemeClr val="tx1"/>
                </a:solidFill>
              </a:rPr>
              <a:t>Formulate and run econometric models</a:t>
            </a:r>
          </a:p>
          <a:p>
            <a:pPr>
              <a:lnSpc>
                <a:spcPct val="190000"/>
              </a:lnSpc>
              <a:buClr>
                <a:srgbClr val="FF0066"/>
              </a:buClr>
              <a:buFont typeface="Wingdings" pitchFamily="2" charset="2"/>
              <a:buChar char="q"/>
            </a:pPr>
            <a:r>
              <a:rPr lang="en-GB" sz="2000" b="1" smtClean="0">
                <a:solidFill>
                  <a:schemeClr val="tx1"/>
                </a:solidFill>
              </a:rPr>
              <a:t>Carry out input-output analysis</a:t>
            </a:r>
          </a:p>
          <a:p>
            <a:pPr>
              <a:lnSpc>
                <a:spcPct val="190000"/>
              </a:lnSpc>
              <a:buClr>
                <a:srgbClr val="FF0066"/>
              </a:buClr>
              <a:buFont typeface="Wingdings" pitchFamily="2" charset="2"/>
              <a:buChar char="q"/>
            </a:pPr>
            <a:r>
              <a:rPr lang="en-GB" sz="2000" b="1" smtClean="0">
                <a:solidFill>
                  <a:schemeClr val="tx1"/>
                </a:solidFill>
              </a:rPr>
              <a:t>Use cost benefit analysis</a:t>
            </a:r>
          </a:p>
          <a:p>
            <a:pPr>
              <a:lnSpc>
                <a:spcPct val="190000"/>
              </a:lnSpc>
              <a:buClr>
                <a:srgbClr val="FF0066"/>
              </a:buClr>
              <a:buFont typeface="Wingdings" pitchFamily="2" charset="2"/>
              <a:buChar char="q"/>
            </a:pPr>
            <a:r>
              <a:rPr lang="en-GB" sz="2000" b="1" smtClean="0">
                <a:solidFill>
                  <a:schemeClr val="tx1"/>
                </a:solidFill>
              </a:rPr>
              <a:t>Examine primary evidence of attitudes and aspirations </a:t>
            </a:r>
          </a:p>
          <a:p>
            <a:pPr>
              <a:buFont typeface="Wingdings" pitchFamily="2" charset="2"/>
              <a:buNone/>
            </a:pPr>
            <a:endParaRPr lang="en-GB" sz="2000" b="1" smtClean="0">
              <a:solidFill>
                <a:srgbClr val="660066"/>
              </a:solidFill>
            </a:endParaRPr>
          </a:p>
        </p:txBody>
      </p:sp>
      <p:pic>
        <p:nvPicPr>
          <p:cNvPr id="39939" name="Picture 3" descr="D:\PFiles\MSOffice\Clipart\corpbas\bd19818_.wmf"/>
          <p:cNvPicPr>
            <a:picLocks noChangeAspect="1" noChangeArrowheads="1"/>
          </p:cNvPicPr>
          <p:nvPr/>
        </p:nvPicPr>
        <p:blipFill>
          <a:blip r:embed="rId3"/>
          <a:srcRect/>
          <a:stretch>
            <a:fillRect/>
          </a:stretch>
        </p:blipFill>
        <p:spPr bwMode="auto">
          <a:xfrm>
            <a:off x="7197725" y="5143500"/>
            <a:ext cx="1660525" cy="1714500"/>
          </a:xfrm>
          <a:prstGeom prst="rect">
            <a:avLst/>
          </a:prstGeom>
          <a:noFill/>
          <a:ln w="9525">
            <a:noFill/>
            <a:miter lim="800000"/>
            <a:headEnd/>
            <a:tailEnd/>
          </a:ln>
        </p:spPr>
      </p:pic>
      <p:sp>
        <p:nvSpPr>
          <p:cNvPr id="39940" name="Footer Placeholder 4"/>
          <p:cNvSpPr>
            <a:spLocks noGrp="1"/>
          </p:cNvSpPr>
          <p:nvPr>
            <p:ph type="ftr" sz="quarter" idx="11"/>
          </p:nvPr>
        </p:nvSpPr>
        <p:spPr>
          <a:xfrm>
            <a:off x="3124200" y="6096000"/>
            <a:ext cx="3305175" cy="476250"/>
          </a:xfrm>
          <a:noFill/>
        </p:spPr>
        <p:txBody>
          <a:bodyPr/>
          <a:lstStyle/>
          <a:p>
            <a:r>
              <a:rPr lang="en-GB"/>
              <a:t>Regional and Local Economics (RELOCE) 2010 Lecture slides – Lecture 1 </a:t>
            </a:r>
            <a:endParaRPr lang="en-GB" i="0">
              <a:solidFill>
                <a:schemeClr val="tx1"/>
              </a:solidFill>
              <a:latin typeface="Arial" charset="0"/>
            </a:endParaRPr>
          </a:p>
        </p:txBody>
      </p:sp>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CF26F62D-EEB8-4874-9ACA-C094959551C6}" type="slidenum">
              <a:rPr lang="en-GB"/>
              <a:pPr>
                <a:defRPr/>
              </a:pPr>
              <a:t>19</a:t>
            </a:fld>
            <a:endParaRPr lang="en-GB">
              <a:latin typeface="Times New Roman" pitchFamily="18" charset="0"/>
            </a:endParaRPr>
          </a:p>
        </p:txBody>
      </p:sp>
      <p:sp>
        <p:nvSpPr>
          <p:cNvPr id="41986" name="Rectangle 2"/>
          <p:cNvSpPr>
            <a:spLocks noGrp="1" noChangeArrowheads="1"/>
          </p:cNvSpPr>
          <p:nvPr>
            <p:ph type="body" idx="1"/>
          </p:nvPr>
        </p:nvSpPr>
        <p:spPr>
          <a:xfrm>
            <a:off x="685800" y="1447800"/>
            <a:ext cx="7772400" cy="4191000"/>
          </a:xfrm>
        </p:spPr>
        <p:txBody>
          <a:bodyPr/>
          <a:lstStyle/>
          <a:p>
            <a:pPr>
              <a:buFont typeface="Wingdings" pitchFamily="2" charset="2"/>
              <a:buNone/>
            </a:pPr>
            <a:r>
              <a:rPr lang="en-GB" sz="2800" b="1" smtClean="0">
                <a:solidFill>
                  <a:srgbClr val="FF0000"/>
                </a:solidFill>
              </a:rPr>
              <a:t>Summary</a:t>
            </a:r>
          </a:p>
          <a:p>
            <a:pPr>
              <a:buClr>
                <a:srgbClr val="FF0066"/>
              </a:buClr>
              <a:buFont typeface="Wingdings" pitchFamily="2" charset="2"/>
              <a:buChar char="q"/>
            </a:pPr>
            <a:r>
              <a:rPr lang="en-GB" sz="2000" b="1" smtClean="0">
                <a:solidFill>
                  <a:schemeClr val="tx1"/>
                </a:solidFill>
              </a:rPr>
              <a:t>Difference between development and regeneration (subtle)</a:t>
            </a:r>
          </a:p>
          <a:p>
            <a:pPr>
              <a:buClr>
                <a:srgbClr val="FF0066"/>
              </a:buClr>
              <a:buFont typeface="Wingdings" pitchFamily="2" charset="2"/>
              <a:buChar char="q"/>
            </a:pPr>
            <a:r>
              <a:rPr lang="en-GB" sz="2000" b="1" smtClean="0">
                <a:solidFill>
                  <a:schemeClr val="tx1"/>
                </a:solidFill>
              </a:rPr>
              <a:t>Should be seen in the context of the political economy </a:t>
            </a:r>
          </a:p>
          <a:p>
            <a:pPr>
              <a:buClr>
                <a:srgbClr val="FF0066"/>
              </a:buClr>
              <a:buFont typeface="Wingdings" pitchFamily="2" charset="2"/>
              <a:buChar char="q"/>
            </a:pPr>
            <a:r>
              <a:rPr lang="en-GB" sz="2000" b="1" smtClean="0">
                <a:solidFill>
                  <a:schemeClr val="tx1"/>
                </a:solidFill>
              </a:rPr>
              <a:t>It is relevant and has a number of end-users</a:t>
            </a:r>
          </a:p>
          <a:p>
            <a:pPr>
              <a:buClr>
                <a:srgbClr val="FF0066"/>
              </a:buClr>
              <a:buFont typeface="Wingdings" pitchFamily="2" charset="2"/>
              <a:buChar char="q"/>
            </a:pPr>
            <a:r>
              <a:rPr lang="en-GB" sz="2000" b="1" smtClean="0">
                <a:solidFill>
                  <a:schemeClr val="tx1"/>
                </a:solidFill>
              </a:rPr>
              <a:t>The definition of regional and local economies are fuzzy</a:t>
            </a:r>
          </a:p>
          <a:p>
            <a:pPr>
              <a:buClr>
                <a:srgbClr val="FF0066"/>
              </a:buClr>
              <a:buFont typeface="Wingdings" pitchFamily="2" charset="2"/>
              <a:buChar char="q"/>
            </a:pPr>
            <a:r>
              <a:rPr lang="en-GB" sz="2000" b="1" smtClean="0">
                <a:solidFill>
                  <a:schemeClr val="tx1"/>
                </a:solidFill>
              </a:rPr>
              <a:t>More difficult to analyse than a national economy</a:t>
            </a:r>
          </a:p>
          <a:p>
            <a:pPr>
              <a:buClr>
                <a:srgbClr val="FF0066"/>
              </a:buClr>
              <a:buFont typeface="Wingdings" pitchFamily="2" charset="2"/>
              <a:buChar char="q"/>
            </a:pPr>
            <a:r>
              <a:rPr lang="en-GB" sz="2000" b="1" smtClean="0">
                <a:solidFill>
                  <a:schemeClr val="tx1"/>
                </a:solidFill>
              </a:rPr>
              <a:t>But can be analysed from a number of different perspectives</a:t>
            </a:r>
          </a:p>
          <a:p>
            <a:pPr>
              <a:buClr>
                <a:srgbClr val="FF0066"/>
              </a:buClr>
              <a:buFont typeface="Wingdings" pitchFamily="2" charset="2"/>
              <a:buChar char="q"/>
            </a:pPr>
            <a:r>
              <a:rPr lang="en-GB" sz="2000" b="1" smtClean="0">
                <a:solidFill>
                  <a:schemeClr val="tx1"/>
                </a:solidFill>
              </a:rPr>
              <a:t>Makes full use of the economist’s toolkit </a:t>
            </a:r>
          </a:p>
          <a:p>
            <a:pPr>
              <a:buClr>
                <a:srgbClr val="FF0066"/>
              </a:buClr>
              <a:buFont typeface="Wingdings" pitchFamily="2" charset="2"/>
              <a:buNone/>
            </a:pPr>
            <a:endParaRPr lang="en-GB" sz="2800" b="1" smtClean="0">
              <a:solidFill>
                <a:schemeClr val="tx1"/>
              </a:solidFill>
            </a:endParaRPr>
          </a:p>
          <a:p>
            <a:pPr>
              <a:buClr>
                <a:srgbClr val="FF0066"/>
              </a:buClr>
              <a:buFont typeface="Wingdings" pitchFamily="2" charset="2"/>
              <a:buNone/>
            </a:pPr>
            <a:r>
              <a:rPr lang="en-GB" sz="2400" b="1" smtClean="0">
                <a:solidFill>
                  <a:schemeClr val="tx1"/>
                </a:solidFill>
              </a:rPr>
              <a:t>	Next – Profiling the local economy</a:t>
            </a:r>
          </a:p>
        </p:txBody>
      </p:sp>
      <p:sp>
        <p:nvSpPr>
          <p:cNvPr id="41987" name="Footer Placeholder 4"/>
          <p:cNvSpPr>
            <a:spLocks noGrp="1"/>
          </p:cNvSpPr>
          <p:nvPr>
            <p:ph type="ftr" sz="quarter" idx="11"/>
          </p:nvPr>
        </p:nvSpPr>
        <p:spPr>
          <a:xfrm>
            <a:off x="3124200" y="6096000"/>
            <a:ext cx="3305175" cy="476250"/>
          </a:xfrm>
          <a:noFill/>
        </p:spPr>
        <p:txBody>
          <a:bodyPr/>
          <a:lstStyle/>
          <a:p>
            <a:r>
              <a:rPr lang="en-GB"/>
              <a:t>Regional and Local Economics (RELOCE) 2010 Lecture slides – Lecture 1 </a:t>
            </a:r>
            <a:endParaRPr lang="en-GB" i="0">
              <a:solidFill>
                <a:schemeClr val="tx1"/>
              </a:solidFill>
              <a:latin typeface="Arial" charset="0"/>
            </a:endParaRPr>
          </a:p>
        </p:txBody>
      </p:sp>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Footer Placeholder 4"/>
          <p:cNvSpPr>
            <a:spLocks noGrp="1"/>
          </p:cNvSpPr>
          <p:nvPr>
            <p:ph type="ftr" sz="quarter" idx="11"/>
          </p:nvPr>
        </p:nvSpPr>
        <p:spPr>
          <a:xfrm>
            <a:off x="3124200" y="6096000"/>
            <a:ext cx="3305175" cy="476250"/>
          </a:xfrm>
          <a:noFill/>
        </p:spPr>
        <p:txBody>
          <a:bodyPr/>
          <a:lstStyle/>
          <a:p>
            <a:r>
              <a:rPr lang="en-GB"/>
              <a:t>Regional and Local Economics (RELOCE) 2010 Lecture slides – Lecture 1 </a:t>
            </a:r>
            <a:endParaRPr lang="en-GB" i="0">
              <a:solidFill>
                <a:schemeClr val="tx1"/>
              </a:solidFill>
              <a:latin typeface="Arial" charset="0"/>
            </a:endParaRPr>
          </a:p>
        </p:txBody>
      </p:sp>
      <p:sp>
        <p:nvSpPr>
          <p:cNvPr id="5" name="Slide Number Placeholder 5"/>
          <p:cNvSpPr>
            <a:spLocks noGrp="1"/>
          </p:cNvSpPr>
          <p:nvPr>
            <p:ph type="sldNum" sz="quarter" idx="12"/>
          </p:nvPr>
        </p:nvSpPr>
        <p:spPr/>
        <p:txBody>
          <a:bodyPr/>
          <a:lstStyle/>
          <a:p>
            <a:pPr>
              <a:defRPr/>
            </a:pPr>
            <a:fld id="{D2FA33BB-9C90-4F57-862B-6DF8CCB16B57}" type="slidenum">
              <a:rPr lang="en-GB"/>
              <a:pPr>
                <a:defRPr/>
              </a:pPr>
              <a:t>2</a:t>
            </a:fld>
            <a:endParaRPr lang="en-GB">
              <a:latin typeface="Times New Roman" pitchFamily="18" charset="0"/>
            </a:endParaRPr>
          </a:p>
        </p:txBody>
      </p:sp>
      <p:sp>
        <p:nvSpPr>
          <p:cNvPr id="2051" name="Rectangle 3"/>
          <p:cNvSpPr>
            <a:spLocks noGrp="1" noChangeArrowheads="1"/>
          </p:cNvSpPr>
          <p:nvPr>
            <p:ph type="body" idx="1"/>
          </p:nvPr>
        </p:nvSpPr>
        <p:spPr>
          <a:xfrm>
            <a:off x="609600" y="2143125"/>
            <a:ext cx="7162800" cy="1928813"/>
          </a:xfrm>
        </p:spPr>
        <p:txBody>
          <a:bodyPr/>
          <a:lstStyle/>
          <a:p>
            <a:pPr>
              <a:lnSpc>
                <a:spcPct val="140000"/>
              </a:lnSpc>
              <a:buClr>
                <a:schemeClr val="tx2"/>
              </a:buClr>
              <a:buFont typeface="Wingdings" pitchFamily="2" charset="2"/>
              <a:buNone/>
            </a:pPr>
            <a:r>
              <a:rPr lang="en-GB" sz="2000" b="1" smtClean="0">
                <a:solidFill>
                  <a:srgbClr val="FF0000"/>
                </a:solidFill>
              </a:rPr>
              <a:t>Aim</a:t>
            </a:r>
            <a:r>
              <a:rPr lang="en-GB" sz="2000" b="1" smtClean="0">
                <a:solidFill>
                  <a:srgbClr val="660066"/>
                </a:solidFill>
              </a:rPr>
              <a:t> </a:t>
            </a:r>
            <a:r>
              <a:rPr lang="en-GB" sz="2000" b="1" smtClean="0">
                <a:solidFill>
                  <a:schemeClr val="tx1"/>
                </a:solidFill>
              </a:rPr>
              <a:t>- To introduce what the course is about</a:t>
            </a:r>
          </a:p>
          <a:p>
            <a:pPr>
              <a:lnSpc>
                <a:spcPct val="140000"/>
              </a:lnSpc>
              <a:buClr>
                <a:schemeClr val="tx2"/>
              </a:buClr>
              <a:buFont typeface="Wingdings" pitchFamily="2" charset="2"/>
              <a:buNone/>
            </a:pPr>
            <a:r>
              <a:rPr lang="en-GB" sz="2000" b="1" smtClean="0">
                <a:solidFill>
                  <a:schemeClr val="tx1"/>
                </a:solidFill>
              </a:rPr>
              <a:t>        - Give general information about the unit</a:t>
            </a:r>
          </a:p>
          <a:p>
            <a:pPr>
              <a:lnSpc>
                <a:spcPct val="140000"/>
              </a:lnSpc>
              <a:buClr>
                <a:schemeClr val="tx2"/>
              </a:buClr>
              <a:buFont typeface="Wingdings" pitchFamily="2" charset="2"/>
              <a:buNone/>
            </a:pPr>
            <a:r>
              <a:rPr lang="en-GB" sz="2000" b="1" smtClean="0">
                <a:solidFill>
                  <a:schemeClr val="tx1"/>
                </a:solidFill>
              </a:rPr>
              <a:t>        - Look at the programme &amp; assessment criteria</a:t>
            </a:r>
          </a:p>
          <a:p>
            <a:pPr>
              <a:lnSpc>
                <a:spcPct val="140000"/>
              </a:lnSpc>
              <a:buClr>
                <a:schemeClr val="tx2"/>
              </a:buClr>
              <a:buFont typeface="Wingdings" pitchFamily="2" charset="2"/>
              <a:buNone/>
            </a:pPr>
            <a:r>
              <a:rPr lang="en-GB" sz="2000" b="1" smtClean="0">
                <a:solidFill>
                  <a:schemeClr val="tx1"/>
                </a:solidFill>
              </a:rPr>
              <a:t>        - Explain some of the key terms</a:t>
            </a:r>
          </a:p>
        </p:txBody>
      </p:sp>
      <p:sp>
        <p:nvSpPr>
          <p:cNvPr id="6" name="Rectangle 3"/>
          <p:cNvSpPr txBox="1">
            <a:spLocks noChangeArrowheads="1"/>
          </p:cNvSpPr>
          <p:nvPr/>
        </p:nvSpPr>
        <p:spPr bwMode="auto">
          <a:xfrm>
            <a:off x="642938" y="4071938"/>
            <a:ext cx="7162800" cy="1543050"/>
          </a:xfrm>
          <a:prstGeom prst="rect">
            <a:avLst/>
          </a:prstGeom>
          <a:noFill/>
          <a:ln w="9525">
            <a:noFill/>
            <a:miter lim="800000"/>
            <a:headEnd/>
            <a:tailEnd/>
          </a:ln>
          <a:effectLst/>
        </p:spPr>
        <p:txBody>
          <a:bodyPr/>
          <a:lstStyle/>
          <a:p>
            <a:pPr marL="342900" indent="-342900" eaLnBrk="0" hangingPunct="0">
              <a:lnSpc>
                <a:spcPct val="140000"/>
              </a:lnSpc>
              <a:spcBef>
                <a:spcPct val="20000"/>
              </a:spcBef>
              <a:buClr>
                <a:schemeClr val="tx2"/>
              </a:buClr>
              <a:buFont typeface="Wingdings" pitchFamily="2" charset="2"/>
              <a:buNone/>
              <a:defRPr/>
            </a:pPr>
            <a:r>
              <a:rPr lang="en-GB" sz="2000" b="1" kern="0" dirty="0">
                <a:solidFill>
                  <a:srgbClr val="FF0000"/>
                </a:solidFill>
                <a:latin typeface="+mn-lt"/>
                <a:cs typeface="+mn-cs"/>
              </a:rPr>
              <a:t>Objective </a:t>
            </a:r>
            <a:r>
              <a:rPr lang="en-GB" sz="2000" b="1" kern="0" dirty="0">
                <a:solidFill>
                  <a:srgbClr val="800080"/>
                </a:solidFill>
                <a:latin typeface="+mn-lt"/>
                <a:cs typeface="+mn-cs"/>
              </a:rPr>
              <a:t>-</a:t>
            </a:r>
            <a:r>
              <a:rPr lang="en-GB" sz="2000" b="1" kern="0" dirty="0">
                <a:solidFill>
                  <a:srgbClr val="FF0066"/>
                </a:solidFill>
                <a:latin typeface="+mn-lt"/>
                <a:cs typeface="+mn-cs"/>
              </a:rPr>
              <a:t> </a:t>
            </a:r>
            <a:r>
              <a:rPr lang="en-GB" sz="2000" b="1" kern="0" dirty="0">
                <a:latin typeface="+mn-lt"/>
                <a:cs typeface="+mn-cs"/>
              </a:rPr>
              <a:t>To ensure that you are familiar with the programme you are about to commence and have an overview of what regional economics is about</a:t>
            </a:r>
            <a:endParaRPr lang="en-GB" b="1" kern="0" dirty="0">
              <a:latin typeface="+mn-lt"/>
              <a:cs typeface="+mn-cs"/>
            </a:endParaRPr>
          </a:p>
        </p:txBody>
      </p:sp>
      <p:sp>
        <p:nvSpPr>
          <p:cNvPr id="7" name="Rectangle 3"/>
          <p:cNvSpPr txBox="1">
            <a:spLocks noChangeArrowheads="1"/>
          </p:cNvSpPr>
          <p:nvPr/>
        </p:nvSpPr>
        <p:spPr bwMode="auto">
          <a:xfrm>
            <a:off x="642938" y="1500188"/>
            <a:ext cx="7162800" cy="571500"/>
          </a:xfrm>
          <a:prstGeom prst="rect">
            <a:avLst/>
          </a:prstGeom>
          <a:noFill/>
          <a:ln w="9525">
            <a:noFill/>
            <a:miter lim="800000"/>
            <a:headEnd/>
            <a:tailEnd/>
          </a:ln>
          <a:effectLst/>
        </p:spPr>
        <p:txBody>
          <a:bodyPr/>
          <a:lstStyle/>
          <a:p>
            <a:pPr marL="342900" indent="-342900" eaLnBrk="0" hangingPunct="0">
              <a:lnSpc>
                <a:spcPct val="140000"/>
              </a:lnSpc>
              <a:spcBef>
                <a:spcPct val="20000"/>
              </a:spcBef>
              <a:buClr>
                <a:schemeClr val="tx2"/>
              </a:buClr>
              <a:buFont typeface="Wingdings" pitchFamily="2" charset="2"/>
              <a:buNone/>
              <a:defRPr/>
            </a:pPr>
            <a:r>
              <a:rPr lang="en-GB" b="1" kern="0" dirty="0">
                <a:solidFill>
                  <a:srgbClr val="660066"/>
                </a:solidFill>
                <a:latin typeface="+mn-lt"/>
                <a:cs typeface="+mn-cs"/>
              </a:rPr>
              <a:t>RELOCE - Lecture 1 part a</a:t>
            </a:r>
          </a:p>
        </p:txBody>
      </p:sp>
    </p:spTree>
  </p:cSld>
  <p:clrMapOvr>
    <a:masterClrMapping/>
  </p:clrMapOvr>
  <p:transition advTm="1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741077E0-B75E-4D3E-805E-C4BFE10E62B1}" type="slidenum">
              <a:rPr lang="en-GB"/>
              <a:pPr>
                <a:defRPr/>
              </a:pPr>
              <a:t>3</a:t>
            </a:fld>
            <a:endParaRPr lang="en-GB">
              <a:latin typeface="Times New Roman" pitchFamily="18" charset="0"/>
            </a:endParaRPr>
          </a:p>
        </p:txBody>
      </p:sp>
      <p:sp>
        <p:nvSpPr>
          <p:cNvPr id="17411" name="Rectangle 2"/>
          <p:cNvSpPr>
            <a:spLocks noGrp="1" noChangeArrowheads="1"/>
          </p:cNvSpPr>
          <p:nvPr>
            <p:ph type="body" idx="1"/>
          </p:nvPr>
        </p:nvSpPr>
        <p:spPr>
          <a:xfrm>
            <a:off x="357188" y="1428750"/>
            <a:ext cx="7643812" cy="4500563"/>
          </a:xfrm>
        </p:spPr>
        <p:txBody>
          <a:bodyPr/>
          <a:lstStyle/>
          <a:p>
            <a:pPr>
              <a:lnSpc>
                <a:spcPct val="120000"/>
              </a:lnSpc>
              <a:buClr>
                <a:schemeClr val="tx2"/>
              </a:buClr>
              <a:buFont typeface="Wingdings" pitchFamily="2" charset="2"/>
              <a:buNone/>
            </a:pPr>
            <a:r>
              <a:rPr lang="en-GB" sz="2000" b="1" smtClean="0">
                <a:solidFill>
                  <a:srgbClr val="FF0000"/>
                </a:solidFill>
              </a:rPr>
              <a:t>What is RELOCE all about? </a:t>
            </a:r>
          </a:p>
          <a:p>
            <a:pPr>
              <a:lnSpc>
                <a:spcPct val="120000"/>
              </a:lnSpc>
              <a:buClr>
                <a:schemeClr val="tx2"/>
              </a:buClr>
            </a:pPr>
            <a:r>
              <a:rPr lang="en-GB" sz="1800" b="1" smtClean="0">
                <a:solidFill>
                  <a:schemeClr val="tx1"/>
                </a:solidFill>
              </a:rPr>
              <a:t>The first part of the unit looks at </a:t>
            </a:r>
            <a:r>
              <a:rPr lang="en-GB" sz="1800" b="1" smtClean="0">
                <a:solidFill>
                  <a:srgbClr val="FF0066"/>
                </a:solidFill>
              </a:rPr>
              <a:t>how</a:t>
            </a:r>
            <a:r>
              <a:rPr lang="en-GB" sz="1800" b="1" smtClean="0">
                <a:solidFill>
                  <a:srgbClr val="660066"/>
                </a:solidFill>
              </a:rPr>
              <a:t> </a:t>
            </a:r>
            <a:r>
              <a:rPr lang="en-GB" sz="1800" b="1" smtClean="0">
                <a:solidFill>
                  <a:schemeClr val="tx1"/>
                </a:solidFill>
              </a:rPr>
              <a:t>we examine sub-national economies the second part examines the </a:t>
            </a:r>
            <a:r>
              <a:rPr lang="en-GB" sz="1800" b="1" smtClean="0">
                <a:solidFill>
                  <a:srgbClr val="FF0066"/>
                </a:solidFill>
              </a:rPr>
              <a:t>application</a:t>
            </a:r>
            <a:r>
              <a:rPr lang="en-GB" sz="1800" b="1" smtClean="0">
                <a:solidFill>
                  <a:srgbClr val="660066"/>
                </a:solidFill>
              </a:rPr>
              <a:t> </a:t>
            </a:r>
            <a:r>
              <a:rPr lang="en-GB" sz="1800" b="1" smtClean="0">
                <a:solidFill>
                  <a:schemeClr val="tx1"/>
                </a:solidFill>
              </a:rPr>
              <a:t>of regional and local economic policy in the UK and elsewhere.</a:t>
            </a:r>
          </a:p>
          <a:p>
            <a:pPr>
              <a:lnSpc>
                <a:spcPct val="120000"/>
              </a:lnSpc>
              <a:buClr>
                <a:schemeClr val="tx2"/>
              </a:buClr>
            </a:pPr>
            <a:r>
              <a:rPr lang="en-GB" sz="1800" b="1" smtClean="0">
                <a:solidFill>
                  <a:schemeClr val="tx1"/>
                </a:solidFill>
              </a:rPr>
              <a:t>Attempts to build on your previous study/skills &amp; uses familiar concepts but directs them towards regional issues.</a:t>
            </a:r>
          </a:p>
          <a:p>
            <a:pPr>
              <a:lnSpc>
                <a:spcPct val="120000"/>
              </a:lnSpc>
              <a:buClr>
                <a:schemeClr val="tx2"/>
              </a:buClr>
            </a:pPr>
            <a:r>
              <a:rPr lang="en-GB" sz="1800" b="1" smtClean="0">
                <a:solidFill>
                  <a:schemeClr val="tx1"/>
                </a:solidFill>
              </a:rPr>
              <a:t>Helps you to improve your practical skills and shows how to present analysis in a clear and professional manner. </a:t>
            </a:r>
          </a:p>
          <a:p>
            <a:pPr>
              <a:lnSpc>
                <a:spcPct val="120000"/>
              </a:lnSpc>
              <a:buClr>
                <a:schemeClr val="tx2"/>
              </a:buClr>
            </a:pPr>
            <a:r>
              <a:rPr lang="en-GB" sz="1800" b="1" smtClean="0">
                <a:solidFill>
                  <a:schemeClr val="tx1"/>
                </a:solidFill>
              </a:rPr>
              <a:t>You will not need “special” skills but you must be prepared to engage in “deeper” learning.</a:t>
            </a:r>
          </a:p>
          <a:p>
            <a:pPr>
              <a:lnSpc>
                <a:spcPct val="120000"/>
              </a:lnSpc>
              <a:buClr>
                <a:schemeClr val="tx2"/>
              </a:buClr>
            </a:pPr>
            <a:r>
              <a:rPr lang="en-GB" sz="1800" b="1" smtClean="0">
                <a:solidFill>
                  <a:schemeClr val="tx1"/>
                </a:solidFill>
              </a:rPr>
              <a:t>Grades are good, if you work, similar to courses in other Universities, the course is continually evolving.</a:t>
            </a:r>
          </a:p>
          <a:p>
            <a:pPr>
              <a:lnSpc>
                <a:spcPct val="120000"/>
              </a:lnSpc>
              <a:buClr>
                <a:schemeClr val="tx2"/>
              </a:buClr>
              <a:buFont typeface="Wingdings" pitchFamily="2" charset="2"/>
              <a:buNone/>
            </a:pPr>
            <a:endParaRPr lang="en-GB" sz="1800" b="1" smtClean="0">
              <a:solidFill>
                <a:srgbClr val="660066"/>
              </a:solidFill>
            </a:endParaRPr>
          </a:p>
        </p:txBody>
      </p:sp>
      <p:pic>
        <p:nvPicPr>
          <p:cNvPr id="17412" name="Picture 4" descr="C:\Documents and Settings\Staff PC\Application Data\Microsoft\Media Catalog\Downloaded Clips\cl79\j0303569.wmf"/>
          <p:cNvPicPr>
            <a:picLocks noChangeAspect="1" noChangeArrowheads="1"/>
          </p:cNvPicPr>
          <p:nvPr/>
        </p:nvPicPr>
        <p:blipFill>
          <a:blip r:embed="rId2"/>
          <a:srcRect/>
          <a:stretch>
            <a:fillRect/>
          </a:stretch>
        </p:blipFill>
        <p:spPr bwMode="auto">
          <a:xfrm>
            <a:off x="7700963" y="4857750"/>
            <a:ext cx="1200150" cy="1362075"/>
          </a:xfrm>
          <a:prstGeom prst="rect">
            <a:avLst/>
          </a:prstGeom>
          <a:noFill/>
          <a:ln w="9525">
            <a:noFill/>
            <a:miter lim="800000"/>
            <a:headEnd/>
            <a:tailEnd/>
          </a:ln>
        </p:spPr>
      </p:pic>
      <p:sp>
        <p:nvSpPr>
          <p:cNvPr id="17413" name="Footer Placeholder 4"/>
          <p:cNvSpPr>
            <a:spLocks noGrp="1"/>
          </p:cNvSpPr>
          <p:nvPr>
            <p:ph type="ftr" sz="quarter" idx="11"/>
          </p:nvPr>
        </p:nvSpPr>
        <p:spPr>
          <a:xfrm>
            <a:off x="3124200" y="6096000"/>
            <a:ext cx="3305175" cy="476250"/>
          </a:xfrm>
          <a:noFill/>
        </p:spPr>
        <p:txBody>
          <a:bodyPr/>
          <a:lstStyle/>
          <a:p>
            <a:r>
              <a:rPr lang="en-GB"/>
              <a:t>Regional and Local Economics (RELOCE) 2010 Lecture slides – Lecture 1 </a:t>
            </a:r>
            <a:endParaRPr lang="en-GB" i="0">
              <a:solidFill>
                <a:schemeClr val="tx1"/>
              </a:solidFill>
              <a:latin typeface="Arial" charset="0"/>
            </a:endParaRPr>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98AF492-554A-431F-BA6B-20C362401F33}" type="slidenum">
              <a:rPr lang="en-GB"/>
              <a:pPr>
                <a:defRPr/>
              </a:pPr>
              <a:t>4</a:t>
            </a:fld>
            <a:endParaRPr lang="en-GB">
              <a:latin typeface="Times New Roman" pitchFamily="18" charset="0"/>
            </a:endParaRPr>
          </a:p>
        </p:txBody>
      </p:sp>
      <p:sp>
        <p:nvSpPr>
          <p:cNvPr id="18435" name="Rectangle 2"/>
          <p:cNvSpPr>
            <a:spLocks noGrp="1" noChangeArrowheads="1"/>
          </p:cNvSpPr>
          <p:nvPr>
            <p:ph type="body" idx="1"/>
          </p:nvPr>
        </p:nvSpPr>
        <p:spPr>
          <a:xfrm>
            <a:off x="609600" y="1428750"/>
            <a:ext cx="7820025" cy="4591050"/>
          </a:xfrm>
        </p:spPr>
        <p:txBody>
          <a:bodyPr/>
          <a:lstStyle/>
          <a:p>
            <a:pPr>
              <a:lnSpc>
                <a:spcPct val="130000"/>
              </a:lnSpc>
              <a:buClr>
                <a:schemeClr val="tx2"/>
              </a:buClr>
              <a:buFont typeface="Wingdings" pitchFamily="2" charset="2"/>
              <a:buNone/>
            </a:pPr>
            <a:r>
              <a:rPr lang="en-GB" sz="2000" b="1" smtClean="0">
                <a:solidFill>
                  <a:srgbClr val="FF0000"/>
                </a:solidFill>
              </a:rPr>
              <a:t>What will you do? </a:t>
            </a:r>
          </a:p>
          <a:p>
            <a:pPr>
              <a:lnSpc>
                <a:spcPct val="130000"/>
              </a:lnSpc>
              <a:buClr>
                <a:schemeClr val="tx2"/>
              </a:buClr>
            </a:pPr>
            <a:r>
              <a:rPr lang="en-GB" sz="1800" b="1" smtClean="0">
                <a:solidFill>
                  <a:schemeClr val="tx1"/>
                </a:solidFill>
              </a:rPr>
              <a:t>Evaluate main theories &amp; techniques to investigate how economists look at economic behaviour below the national scale.</a:t>
            </a:r>
          </a:p>
          <a:p>
            <a:pPr>
              <a:lnSpc>
                <a:spcPct val="130000"/>
              </a:lnSpc>
              <a:buClr>
                <a:schemeClr val="tx2"/>
              </a:buClr>
            </a:pPr>
            <a:r>
              <a:rPr lang="en-GB" sz="1800" b="1" smtClean="0">
                <a:solidFill>
                  <a:schemeClr val="tx1"/>
                </a:solidFill>
              </a:rPr>
              <a:t>Review and reflect on the analysis of the effectiveness of regional and local economic policy</a:t>
            </a:r>
          </a:p>
          <a:p>
            <a:pPr>
              <a:lnSpc>
                <a:spcPct val="130000"/>
              </a:lnSpc>
              <a:buClr>
                <a:schemeClr val="tx2"/>
              </a:buClr>
            </a:pPr>
            <a:r>
              <a:rPr lang="en-GB" sz="1800" b="1" smtClean="0">
                <a:solidFill>
                  <a:schemeClr val="tx1"/>
                </a:solidFill>
              </a:rPr>
              <a:t>Examine empirical material &amp; carry out your own research</a:t>
            </a:r>
          </a:p>
          <a:p>
            <a:pPr>
              <a:lnSpc>
                <a:spcPct val="130000"/>
              </a:lnSpc>
              <a:buClr>
                <a:schemeClr val="tx2"/>
              </a:buClr>
              <a:buFont typeface="Wingdings" pitchFamily="2" charset="2"/>
              <a:buNone/>
            </a:pPr>
            <a:r>
              <a:rPr lang="en-GB" sz="2000" b="1" smtClean="0">
                <a:solidFill>
                  <a:srgbClr val="FF0000"/>
                </a:solidFill>
              </a:rPr>
              <a:t>What will you be expected to demonstrate?</a:t>
            </a:r>
          </a:p>
          <a:p>
            <a:pPr>
              <a:lnSpc>
                <a:spcPct val="130000"/>
              </a:lnSpc>
              <a:buClr>
                <a:schemeClr val="tx2"/>
              </a:buClr>
            </a:pPr>
            <a:r>
              <a:rPr lang="en-GB" sz="1800" b="1" smtClean="0">
                <a:solidFill>
                  <a:schemeClr val="tx1"/>
                </a:solidFill>
              </a:rPr>
              <a:t>Critical knowledge of theories</a:t>
            </a:r>
          </a:p>
          <a:p>
            <a:pPr>
              <a:lnSpc>
                <a:spcPct val="130000"/>
              </a:lnSpc>
              <a:buClr>
                <a:schemeClr val="tx2"/>
              </a:buClr>
            </a:pPr>
            <a:r>
              <a:rPr lang="en-GB" sz="1800" b="1" smtClean="0">
                <a:solidFill>
                  <a:schemeClr val="tx1"/>
                </a:solidFill>
              </a:rPr>
              <a:t>Application of tools </a:t>
            </a:r>
          </a:p>
          <a:p>
            <a:pPr>
              <a:lnSpc>
                <a:spcPct val="130000"/>
              </a:lnSpc>
              <a:buClr>
                <a:schemeClr val="tx2"/>
              </a:buClr>
            </a:pPr>
            <a:r>
              <a:rPr lang="en-GB" sz="1800" b="1" smtClean="0">
                <a:solidFill>
                  <a:schemeClr val="tx1"/>
                </a:solidFill>
              </a:rPr>
              <a:t>Analytical competence </a:t>
            </a:r>
          </a:p>
          <a:p>
            <a:pPr>
              <a:lnSpc>
                <a:spcPct val="130000"/>
              </a:lnSpc>
              <a:buClr>
                <a:schemeClr val="tx2"/>
              </a:buClr>
            </a:pPr>
            <a:endParaRPr lang="en-GB" sz="1800" b="1" smtClean="0">
              <a:solidFill>
                <a:srgbClr val="660066"/>
              </a:solidFill>
            </a:endParaRPr>
          </a:p>
          <a:p>
            <a:pPr>
              <a:lnSpc>
                <a:spcPct val="130000"/>
              </a:lnSpc>
              <a:buClr>
                <a:schemeClr val="tx2"/>
              </a:buClr>
            </a:pPr>
            <a:endParaRPr lang="en-GB" sz="1800" b="1" smtClean="0">
              <a:solidFill>
                <a:srgbClr val="660066"/>
              </a:solidFill>
            </a:endParaRPr>
          </a:p>
        </p:txBody>
      </p:sp>
      <p:pic>
        <p:nvPicPr>
          <p:cNvPr id="18436" name="Picture 4" descr="C:\Program Files\Common Files\Microsoft Shared\Clipart\cagcat50\bs00554_.wmf"/>
          <p:cNvPicPr>
            <a:picLocks noChangeAspect="1" noChangeArrowheads="1"/>
          </p:cNvPicPr>
          <p:nvPr/>
        </p:nvPicPr>
        <p:blipFill>
          <a:blip r:embed="rId2"/>
          <a:srcRect/>
          <a:stretch>
            <a:fillRect/>
          </a:stretch>
        </p:blipFill>
        <p:spPr bwMode="auto">
          <a:xfrm>
            <a:off x="7358063" y="4799013"/>
            <a:ext cx="1563687" cy="1365250"/>
          </a:xfrm>
          <a:prstGeom prst="rect">
            <a:avLst/>
          </a:prstGeom>
          <a:noFill/>
          <a:ln w="9525">
            <a:noFill/>
            <a:miter lim="800000"/>
            <a:headEnd/>
            <a:tailEnd/>
          </a:ln>
        </p:spPr>
      </p:pic>
      <p:sp>
        <p:nvSpPr>
          <p:cNvPr id="18437" name="Footer Placeholder 4"/>
          <p:cNvSpPr>
            <a:spLocks noGrp="1"/>
          </p:cNvSpPr>
          <p:nvPr>
            <p:ph type="ftr" sz="quarter" idx="11"/>
          </p:nvPr>
        </p:nvSpPr>
        <p:spPr>
          <a:xfrm>
            <a:off x="3124200" y="6096000"/>
            <a:ext cx="3305175" cy="476250"/>
          </a:xfrm>
          <a:noFill/>
        </p:spPr>
        <p:txBody>
          <a:bodyPr/>
          <a:lstStyle/>
          <a:p>
            <a:r>
              <a:rPr lang="en-GB"/>
              <a:t>Regional and Local Economics (RELOCE) 2010 Lecture slides – Lecture 1 </a:t>
            </a:r>
            <a:endParaRPr lang="en-GB" i="0">
              <a:solidFill>
                <a:schemeClr val="tx1"/>
              </a:solidFill>
              <a:latin typeface="Arial" charset="0"/>
            </a:endParaRPr>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12AD083B-694C-4909-BFA5-3C63F0453359}" type="slidenum">
              <a:rPr lang="en-GB"/>
              <a:pPr>
                <a:defRPr/>
              </a:pPr>
              <a:t>5</a:t>
            </a:fld>
            <a:endParaRPr lang="en-GB">
              <a:latin typeface="Times New Roman" pitchFamily="18" charset="0"/>
            </a:endParaRPr>
          </a:p>
        </p:txBody>
      </p:sp>
      <p:sp>
        <p:nvSpPr>
          <p:cNvPr id="19459" name="Rectangle 2"/>
          <p:cNvSpPr>
            <a:spLocks noGrp="1" noChangeArrowheads="1"/>
          </p:cNvSpPr>
          <p:nvPr>
            <p:ph type="body" idx="1"/>
          </p:nvPr>
        </p:nvSpPr>
        <p:spPr>
          <a:xfrm>
            <a:off x="609600" y="1524000"/>
            <a:ext cx="7677150" cy="4114800"/>
          </a:xfrm>
        </p:spPr>
        <p:txBody>
          <a:bodyPr/>
          <a:lstStyle/>
          <a:p>
            <a:pPr>
              <a:lnSpc>
                <a:spcPct val="130000"/>
              </a:lnSpc>
              <a:buClr>
                <a:schemeClr val="tx2"/>
              </a:buClr>
              <a:buFont typeface="Wingdings" pitchFamily="2" charset="2"/>
              <a:buNone/>
            </a:pPr>
            <a:r>
              <a:rPr lang="en-GB" sz="2000" b="1" smtClean="0">
                <a:solidFill>
                  <a:srgbClr val="FF0000"/>
                </a:solidFill>
              </a:rPr>
              <a:t>Activities</a:t>
            </a:r>
          </a:p>
          <a:p>
            <a:pPr>
              <a:lnSpc>
                <a:spcPct val="130000"/>
              </a:lnSpc>
              <a:buClr>
                <a:schemeClr val="tx2"/>
              </a:buClr>
            </a:pPr>
            <a:r>
              <a:rPr lang="en-GB" sz="1800" b="1" smtClean="0">
                <a:solidFill>
                  <a:schemeClr val="tx1"/>
                </a:solidFill>
              </a:rPr>
              <a:t>Lectures – 2 hours per week – concepts, theories  and outcomes with examples taken from the main books and contemporary articles. Notes available on-line via: the “L” drive. </a:t>
            </a:r>
            <a:r>
              <a:rPr lang="en-GB" sz="1800" b="1" u="sng" smtClean="0">
                <a:solidFill>
                  <a:schemeClr val="tx1"/>
                </a:solidFill>
              </a:rPr>
              <a:t>L:/pbs/LectData/Clarkd/RELOCE/Lecture notes</a:t>
            </a:r>
            <a:r>
              <a:rPr lang="en-GB" sz="1800" b="1" smtClean="0">
                <a:solidFill>
                  <a:schemeClr val="tx1"/>
                </a:solidFill>
              </a:rPr>
              <a:t>.</a:t>
            </a:r>
          </a:p>
          <a:p>
            <a:pPr>
              <a:lnSpc>
                <a:spcPct val="130000"/>
              </a:lnSpc>
              <a:buClr>
                <a:schemeClr val="tx2"/>
              </a:buClr>
            </a:pPr>
            <a:r>
              <a:rPr lang="en-GB" sz="1800" b="1" smtClean="0">
                <a:solidFill>
                  <a:schemeClr val="tx1"/>
                </a:solidFill>
              </a:rPr>
              <a:t>Seminars – one every week – demonstrate how to analyse a local economy and explore a number of contemporary articles about how regional and local economic policy has evolved over time and is used in the UK and elsewhere. The second  seminar is given over to a workshop. Notes via  the “L” drive </a:t>
            </a:r>
            <a:r>
              <a:rPr lang="en-GB" sz="1800" b="1" u="sng" smtClean="0">
                <a:solidFill>
                  <a:schemeClr val="tx1"/>
                </a:solidFill>
              </a:rPr>
              <a:t>L:/pbs/LectData/Clarkd/RELOCE/Seminars</a:t>
            </a:r>
            <a:r>
              <a:rPr lang="en-GB" sz="1800" b="1" smtClean="0">
                <a:solidFill>
                  <a:schemeClr val="tx1"/>
                </a:solidFill>
              </a:rPr>
              <a:t>.</a:t>
            </a:r>
          </a:p>
          <a:p>
            <a:pPr>
              <a:lnSpc>
                <a:spcPct val="130000"/>
              </a:lnSpc>
              <a:buClr>
                <a:schemeClr val="tx2"/>
              </a:buClr>
            </a:pPr>
            <a:endParaRPr lang="en-GB" sz="1800" b="1" smtClean="0">
              <a:solidFill>
                <a:srgbClr val="660066"/>
              </a:solidFill>
            </a:endParaRPr>
          </a:p>
          <a:p>
            <a:pPr>
              <a:lnSpc>
                <a:spcPct val="130000"/>
              </a:lnSpc>
              <a:buClr>
                <a:schemeClr val="tx2"/>
              </a:buClr>
              <a:buFont typeface="Wingdings" pitchFamily="2" charset="2"/>
              <a:buNone/>
            </a:pPr>
            <a:endParaRPr lang="en-GB" sz="1800" b="1" smtClean="0">
              <a:solidFill>
                <a:srgbClr val="660066"/>
              </a:solidFill>
            </a:endParaRPr>
          </a:p>
        </p:txBody>
      </p:sp>
      <p:sp>
        <p:nvSpPr>
          <p:cNvPr id="19460" name="Footer Placeholder 4"/>
          <p:cNvSpPr>
            <a:spLocks noGrp="1"/>
          </p:cNvSpPr>
          <p:nvPr>
            <p:ph type="ftr" sz="quarter" idx="11"/>
          </p:nvPr>
        </p:nvSpPr>
        <p:spPr>
          <a:xfrm>
            <a:off x="3124200" y="6096000"/>
            <a:ext cx="3305175" cy="476250"/>
          </a:xfrm>
          <a:noFill/>
        </p:spPr>
        <p:txBody>
          <a:bodyPr/>
          <a:lstStyle/>
          <a:p>
            <a:r>
              <a:rPr lang="en-GB"/>
              <a:t>Regional and Local Economics (RELOCE) 2010 Lecture slides – Lecture 1 </a:t>
            </a:r>
            <a:endParaRPr lang="en-GB" i="0">
              <a:solidFill>
                <a:schemeClr val="tx1"/>
              </a:solidFill>
              <a:latin typeface="Arial" charset="0"/>
            </a:endParaRPr>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FF4498AF-0260-4AFB-B841-923C62354607}" type="slidenum">
              <a:rPr lang="en-GB"/>
              <a:pPr>
                <a:defRPr/>
              </a:pPr>
              <a:t>6</a:t>
            </a:fld>
            <a:endParaRPr lang="en-GB">
              <a:latin typeface="Times New Roman" pitchFamily="18" charset="0"/>
            </a:endParaRPr>
          </a:p>
        </p:txBody>
      </p:sp>
      <p:sp>
        <p:nvSpPr>
          <p:cNvPr id="20483" name="Rectangle 2"/>
          <p:cNvSpPr>
            <a:spLocks noGrp="1" noChangeArrowheads="1"/>
          </p:cNvSpPr>
          <p:nvPr>
            <p:ph type="body" idx="1"/>
          </p:nvPr>
        </p:nvSpPr>
        <p:spPr>
          <a:xfrm>
            <a:off x="609600" y="1524000"/>
            <a:ext cx="7162800" cy="4114800"/>
          </a:xfrm>
        </p:spPr>
        <p:txBody>
          <a:bodyPr/>
          <a:lstStyle/>
          <a:p>
            <a:pPr>
              <a:lnSpc>
                <a:spcPct val="150000"/>
              </a:lnSpc>
              <a:buClr>
                <a:schemeClr val="tx2"/>
              </a:buClr>
              <a:buFont typeface="Wingdings" pitchFamily="2" charset="2"/>
              <a:buNone/>
            </a:pPr>
            <a:r>
              <a:rPr lang="en-GB" sz="2000" b="1" smtClean="0">
                <a:solidFill>
                  <a:srgbClr val="FF0000"/>
                </a:solidFill>
              </a:rPr>
              <a:t>Workload &amp; reading</a:t>
            </a:r>
          </a:p>
          <a:p>
            <a:pPr>
              <a:lnSpc>
                <a:spcPct val="150000"/>
              </a:lnSpc>
              <a:buClr>
                <a:schemeClr val="tx2"/>
              </a:buClr>
            </a:pPr>
            <a:r>
              <a:rPr lang="en-GB" sz="1800" b="1" smtClean="0">
                <a:solidFill>
                  <a:schemeClr val="tx1"/>
                </a:solidFill>
              </a:rPr>
              <a:t>Expect to spend an average of about 12 hours per week on this unit (mostly loaded into the assessment).</a:t>
            </a:r>
          </a:p>
          <a:p>
            <a:pPr>
              <a:lnSpc>
                <a:spcPct val="150000"/>
              </a:lnSpc>
              <a:buClr>
                <a:schemeClr val="tx2"/>
              </a:buClr>
            </a:pPr>
            <a:r>
              <a:rPr lang="en-GB" sz="1800" b="1" smtClean="0">
                <a:solidFill>
                  <a:schemeClr val="tx1"/>
                </a:solidFill>
              </a:rPr>
              <a:t>Main course text – Regional Economics &amp; Policy by Armstrong and Taylor published by Blackwell.</a:t>
            </a:r>
          </a:p>
          <a:p>
            <a:pPr>
              <a:lnSpc>
                <a:spcPct val="150000"/>
              </a:lnSpc>
              <a:buClr>
                <a:schemeClr val="tx2"/>
              </a:buClr>
            </a:pPr>
            <a:r>
              <a:rPr lang="en-GB" sz="1800" b="1" smtClean="0">
                <a:solidFill>
                  <a:schemeClr val="tx1"/>
                </a:solidFill>
              </a:rPr>
              <a:t>Wide selection of other books available from library</a:t>
            </a:r>
          </a:p>
          <a:p>
            <a:pPr>
              <a:lnSpc>
                <a:spcPct val="150000"/>
              </a:lnSpc>
              <a:buClr>
                <a:schemeClr val="tx2"/>
              </a:buClr>
            </a:pPr>
            <a:r>
              <a:rPr lang="en-GB" sz="1800" b="1" smtClean="0">
                <a:solidFill>
                  <a:schemeClr val="tx1"/>
                </a:solidFill>
              </a:rPr>
              <a:t>Number of relevant journals – reading lists provided with notes.</a:t>
            </a:r>
          </a:p>
          <a:p>
            <a:pPr>
              <a:lnSpc>
                <a:spcPct val="150000"/>
              </a:lnSpc>
              <a:buClr>
                <a:schemeClr val="tx2"/>
              </a:buClr>
            </a:pPr>
            <a:r>
              <a:rPr lang="en-GB" sz="1800" b="1" smtClean="0">
                <a:solidFill>
                  <a:schemeClr val="tx1"/>
                </a:solidFill>
              </a:rPr>
              <a:t>Extensive internet resources data and articles. </a:t>
            </a:r>
          </a:p>
        </p:txBody>
      </p:sp>
      <p:sp>
        <p:nvSpPr>
          <p:cNvPr id="20484" name="Footer Placeholder 4"/>
          <p:cNvSpPr>
            <a:spLocks noGrp="1"/>
          </p:cNvSpPr>
          <p:nvPr>
            <p:ph type="ftr" sz="quarter" idx="11"/>
          </p:nvPr>
        </p:nvSpPr>
        <p:spPr>
          <a:xfrm>
            <a:off x="3124200" y="6096000"/>
            <a:ext cx="3305175" cy="476250"/>
          </a:xfrm>
          <a:noFill/>
        </p:spPr>
        <p:txBody>
          <a:bodyPr/>
          <a:lstStyle/>
          <a:p>
            <a:r>
              <a:rPr lang="en-GB"/>
              <a:t>Regional and Local Economics (RELOCE) 2010 Lecture slides – Lecture 1 </a:t>
            </a:r>
            <a:endParaRPr lang="en-GB" i="0">
              <a:solidFill>
                <a:schemeClr val="tx1"/>
              </a:solidFill>
              <a:latin typeface="Arial" charset="0"/>
            </a:endParaRPr>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6AF78A0-4A55-49B8-9936-F3BBC60D738B}" type="slidenum">
              <a:rPr lang="en-GB"/>
              <a:pPr>
                <a:defRPr/>
              </a:pPr>
              <a:t>7</a:t>
            </a:fld>
            <a:endParaRPr lang="en-GB">
              <a:latin typeface="Times New Roman" pitchFamily="18" charset="0"/>
            </a:endParaRPr>
          </a:p>
        </p:txBody>
      </p:sp>
      <p:sp>
        <p:nvSpPr>
          <p:cNvPr id="21507" name="Rectangle 2"/>
          <p:cNvSpPr>
            <a:spLocks noGrp="1" noChangeArrowheads="1"/>
          </p:cNvSpPr>
          <p:nvPr>
            <p:ph type="body" idx="1"/>
          </p:nvPr>
        </p:nvSpPr>
        <p:spPr>
          <a:xfrm>
            <a:off x="609600" y="1357313"/>
            <a:ext cx="7162800" cy="4281487"/>
          </a:xfrm>
        </p:spPr>
        <p:txBody>
          <a:bodyPr/>
          <a:lstStyle/>
          <a:p>
            <a:pPr>
              <a:lnSpc>
                <a:spcPct val="120000"/>
              </a:lnSpc>
              <a:buClr>
                <a:schemeClr val="tx2"/>
              </a:buClr>
              <a:buFont typeface="Wingdings" pitchFamily="2" charset="2"/>
              <a:buNone/>
            </a:pPr>
            <a:r>
              <a:rPr lang="en-GB" sz="2000" b="1" smtClean="0">
                <a:solidFill>
                  <a:srgbClr val="FF0000"/>
                </a:solidFill>
              </a:rPr>
              <a:t>1</a:t>
            </a:r>
            <a:r>
              <a:rPr lang="en-GB" sz="2000" b="1" baseline="30000" smtClean="0">
                <a:solidFill>
                  <a:srgbClr val="FF0000"/>
                </a:solidFill>
              </a:rPr>
              <a:t>st</a:t>
            </a:r>
            <a:r>
              <a:rPr lang="en-GB" sz="2000" b="1" smtClean="0">
                <a:solidFill>
                  <a:srgbClr val="FF0000"/>
                </a:solidFill>
              </a:rPr>
              <a:t> set of lectures</a:t>
            </a:r>
          </a:p>
          <a:p>
            <a:pPr>
              <a:lnSpc>
                <a:spcPct val="120000"/>
              </a:lnSpc>
              <a:buClr>
                <a:schemeClr val="tx2"/>
              </a:buClr>
            </a:pPr>
            <a:r>
              <a:rPr lang="en-GB" sz="1800" b="1" smtClean="0">
                <a:solidFill>
                  <a:schemeClr val="tx1"/>
                </a:solidFill>
              </a:rPr>
              <a:t>Why we are interested in sub-national economics</a:t>
            </a:r>
          </a:p>
          <a:p>
            <a:pPr>
              <a:lnSpc>
                <a:spcPct val="120000"/>
              </a:lnSpc>
              <a:buClr>
                <a:schemeClr val="tx2"/>
              </a:buClr>
            </a:pPr>
            <a:r>
              <a:rPr lang="en-GB" sz="1800" b="1" smtClean="0">
                <a:solidFill>
                  <a:schemeClr val="tx1"/>
                </a:solidFill>
              </a:rPr>
              <a:t>How we measure the local economy</a:t>
            </a:r>
          </a:p>
          <a:p>
            <a:pPr>
              <a:lnSpc>
                <a:spcPct val="120000"/>
              </a:lnSpc>
              <a:buClr>
                <a:schemeClr val="tx2"/>
              </a:buClr>
            </a:pPr>
            <a:r>
              <a:rPr lang="en-GB" sz="1800" b="1" smtClean="0">
                <a:solidFill>
                  <a:schemeClr val="tx1"/>
                </a:solidFill>
              </a:rPr>
              <a:t>Economic growth models</a:t>
            </a:r>
          </a:p>
          <a:p>
            <a:pPr>
              <a:lnSpc>
                <a:spcPct val="120000"/>
              </a:lnSpc>
              <a:buClr>
                <a:schemeClr val="tx2"/>
              </a:buClr>
            </a:pPr>
            <a:r>
              <a:rPr lang="en-GB" sz="1800" b="1" smtClean="0">
                <a:solidFill>
                  <a:schemeClr val="tx1"/>
                </a:solidFill>
              </a:rPr>
              <a:t>Location theory and business issues</a:t>
            </a:r>
          </a:p>
          <a:p>
            <a:pPr>
              <a:lnSpc>
                <a:spcPct val="120000"/>
              </a:lnSpc>
              <a:buClr>
                <a:schemeClr val="tx2"/>
              </a:buClr>
            </a:pPr>
            <a:r>
              <a:rPr lang="en-GB" sz="1800" b="1" smtClean="0">
                <a:solidFill>
                  <a:schemeClr val="tx1"/>
                </a:solidFill>
              </a:rPr>
              <a:t>Labour market issues </a:t>
            </a:r>
          </a:p>
          <a:p>
            <a:pPr>
              <a:lnSpc>
                <a:spcPct val="120000"/>
              </a:lnSpc>
              <a:buClr>
                <a:schemeClr val="tx2"/>
              </a:buClr>
              <a:buFont typeface="Wingdings" pitchFamily="2" charset="2"/>
              <a:buNone/>
            </a:pPr>
            <a:r>
              <a:rPr lang="en-GB" sz="2000" b="1" smtClean="0">
                <a:solidFill>
                  <a:srgbClr val="FF0000"/>
                </a:solidFill>
              </a:rPr>
              <a:t>2</a:t>
            </a:r>
            <a:r>
              <a:rPr lang="en-GB" sz="2000" b="1" baseline="30000" smtClean="0">
                <a:solidFill>
                  <a:srgbClr val="FF0000"/>
                </a:solidFill>
              </a:rPr>
              <a:t>nd</a:t>
            </a:r>
            <a:r>
              <a:rPr lang="en-GB" sz="2000" b="1" smtClean="0">
                <a:solidFill>
                  <a:srgbClr val="FF0000"/>
                </a:solidFill>
              </a:rPr>
              <a:t> set of lectures</a:t>
            </a:r>
          </a:p>
          <a:p>
            <a:pPr>
              <a:lnSpc>
                <a:spcPct val="120000"/>
              </a:lnSpc>
              <a:buClr>
                <a:schemeClr val="tx2"/>
              </a:buClr>
            </a:pPr>
            <a:r>
              <a:rPr lang="en-GB" sz="1800" b="1" smtClean="0">
                <a:solidFill>
                  <a:schemeClr val="tx1"/>
                </a:solidFill>
              </a:rPr>
              <a:t>The case for regional policy</a:t>
            </a:r>
          </a:p>
          <a:p>
            <a:pPr>
              <a:lnSpc>
                <a:spcPct val="120000"/>
              </a:lnSpc>
              <a:buClr>
                <a:schemeClr val="tx2"/>
              </a:buClr>
            </a:pPr>
            <a:r>
              <a:rPr lang="en-GB" sz="1800" b="1" smtClean="0">
                <a:solidFill>
                  <a:schemeClr val="tx1"/>
                </a:solidFill>
              </a:rPr>
              <a:t>The interventionist years</a:t>
            </a:r>
          </a:p>
          <a:p>
            <a:pPr>
              <a:lnSpc>
                <a:spcPct val="120000"/>
              </a:lnSpc>
              <a:buClr>
                <a:schemeClr val="tx2"/>
              </a:buClr>
            </a:pPr>
            <a:r>
              <a:rPr lang="en-GB" sz="1800" b="1" smtClean="0">
                <a:solidFill>
                  <a:schemeClr val="tx1"/>
                </a:solidFill>
              </a:rPr>
              <a:t>A return to neo-classical prescriptions</a:t>
            </a:r>
          </a:p>
          <a:p>
            <a:pPr>
              <a:lnSpc>
                <a:spcPct val="120000"/>
              </a:lnSpc>
              <a:buClr>
                <a:schemeClr val="tx2"/>
              </a:buClr>
            </a:pPr>
            <a:r>
              <a:rPr lang="en-GB" sz="1800" b="1" smtClean="0">
                <a:solidFill>
                  <a:schemeClr val="tx1"/>
                </a:solidFill>
              </a:rPr>
              <a:t>Local regeneration</a:t>
            </a:r>
          </a:p>
          <a:p>
            <a:pPr>
              <a:lnSpc>
                <a:spcPct val="120000"/>
              </a:lnSpc>
              <a:buClr>
                <a:schemeClr val="tx2"/>
              </a:buClr>
            </a:pPr>
            <a:r>
              <a:rPr lang="en-GB" sz="1800" b="1" smtClean="0">
                <a:solidFill>
                  <a:schemeClr val="tx1"/>
                </a:solidFill>
              </a:rPr>
              <a:t>Event-based regeneration</a:t>
            </a:r>
          </a:p>
        </p:txBody>
      </p:sp>
      <p:pic>
        <p:nvPicPr>
          <p:cNvPr id="21508" name="Picture 4" descr="C:\Program Files\Common Files\Microsoft Shared\Clipart\cagcat50\bd06663_.wmf"/>
          <p:cNvPicPr>
            <a:picLocks noChangeAspect="1" noChangeArrowheads="1"/>
          </p:cNvPicPr>
          <p:nvPr/>
        </p:nvPicPr>
        <p:blipFill>
          <a:blip r:embed="rId2"/>
          <a:srcRect/>
          <a:stretch>
            <a:fillRect/>
          </a:stretch>
        </p:blipFill>
        <p:spPr bwMode="auto">
          <a:xfrm>
            <a:off x="7072313" y="4643438"/>
            <a:ext cx="1776412" cy="1541462"/>
          </a:xfrm>
          <a:prstGeom prst="rect">
            <a:avLst/>
          </a:prstGeom>
          <a:noFill/>
          <a:ln w="9525">
            <a:noFill/>
            <a:miter lim="800000"/>
            <a:headEnd/>
            <a:tailEnd/>
          </a:ln>
        </p:spPr>
      </p:pic>
      <p:sp>
        <p:nvSpPr>
          <p:cNvPr id="21509" name="Footer Placeholder 4"/>
          <p:cNvSpPr>
            <a:spLocks noGrp="1"/>
          </p:cNvSpPr>
          <p:nvPr>
            <p:ph type="ftr" sz="quarter" idx="11"/>
          </p:nvPr>
        </p:nvSpPr>
        <p:spPr>
          <a:xfrm>
            <a:off x="3124200" y="6096000"/>
            <a:ext cx="3305175" cy="476250"/>
          </a:xfrm>
          <a:noFill/>
        </p:spPr>
        <p:txBody>
          <a:bodyPr/>
          <a:lstStyle/>
          <a:p>
            <a:r>
              <a:rPr lang="en-GB"/>
              <a:t>Regional and Local Economics (RELOCE) 2010 Lecture slides – Lecture 1 </a:t>
            </a:r>
            <a:endParaRPr lang="en-GB" i="0">
              <a:solidFill>
                <a:schemeClr val="tx1"/>
              </a:solidFill>
              <a:latin typeface="Arial" charset="0"/>
            </a:endParaRPr>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663BC9D-0FC3-48EC-A045-2D853959DDF5}" type="slidenum">
              <a:rPr lang="en-GB"/>
              <a:pPr>
                <a:defRPr/>
              </a:pPr>
              <a:t>8</a:t>
            </a:fld>
            <a:endParaRPr lang="en-GB">
              <a:latin typeface="Times New Roman" pitchFamily="18" charset="0"/>
            </a:endParaRPr>
          </a:p>
        </p:txBody>
      </p:sp>
      <p:sp>
        <p:nvSpPr>
          <p:cNvPr id="22531" name="Rectangle 2"/>
          <p:cNvSpPr>
            <a:spLocks noGrp="1" noChangeArrowheads="1"/>
          </p:cNvSpPr>
          <p:nvPr>
            <p:ph type="body" idx="1"/>
          </p:nvPr>
        </p:nvSpPr>
        <p:spPr>
          <a:xfrm>
            <a:off x="609600" y="1524000"/>
            <a:ext cx="7162800" cy="4405313"/>
          </a:xfrm>
        </p:spPr>
        <p:txBody>
          <a:bodyPr/>
          <a:lstStyle/>
          <a:p>
            <a:pPr>
              <a:lnSpc>
                <a:spcPct val="120000"/>
              </a:lnSpc>
              <a:buClr>
                <a:schemeClr val="tx2"/>
              </a:buClr>
              <a:buFont typeface="Wingdings" pitchFamily="2" charset="2"/>
              <a:buNone/>
            </a:pPr>
            <a:r>
              <a:rPr lang="en-GB" sz="2400" b="1" smtClean="0">
                <a:solidFill>
                  <a:srgbClr val="FF0000"/>
                </a:solidFill>
              </a:rPr>
              <a:t>Programme – seminars</a:t>
            </a:r>
          </a:p>
          <a:p>
            <a:pPr>
              <a:lnSpc>
                <a:spcPct val="120000"/>
              </a:lnSpc>
              <a:buClr>
                <a:schemeClr val="tx2"/>
              </a:buClr>
            </a:pPr>
            <a:r>
              <a:rPr lang="en-GB" sz="1800" b="1" smtClean="0">
                <a:solidFill>
                  <a:schemeClr val="tx1"/>
                </a:solidFill>
              </a:rPr>
              <a:t>Introduction to coursework</a:t>
            </a:r>
          </a:p>
          <a:p>
            <a:pPr>
              <a:lnSpc>
                <a:spcPct val="120000"/>
              </a:lnSpc>
              <a:buClr>
                <a:schemeClr val="tx2"/>
              </a:buClr>
            </a:pPr>
            <a:r>
              <a:rPr lang="en-GB" sz="1800" b="1" smtClean="0">
                <a:solidFill>
                  <a:schemeClr val="tx1"/>
                </a:solidFill>
              </a:rPr>
              <a:t>Computer workshop</a:t>
            </a:r>
          </a:p>
          <a:p>
            <a:pPr>
              <a:lnSpc>
                <a:spcPct val="120000"/>
              </a:lnSpc>
              <a:buClr>
                <a:schemeClr val="tx2"/>
              </a:buClr>
            </a:pPr>
            <a:r>
              <a:rPr lang="en-GB" sz="1800" b="1" smtClean="0">
                <a:solidFill>
                  <a:schemeClr val="tx1"/>
                </a:solidFill>
              </a:rPr>
              <a:t>Economic overview, demographics &amp; wealth</a:t>
            </a:r>
          </a:p>
          <a:p>
            <a:pPr>
              <a:lnSpc>
                <a:spcPct val="120000"/>
              </a:lnSpc>
              <a:buClr>
                <a:schemeClr val="tx2"/>
              </a:buClr>
            </a:pPr>
            <a:r>
              <a:rPr lang="en-GB" sz="1800" b="1" smtClean="0">
                <a:solidFill>
                  <a:schemeClr val="tx1"/>
                </a:solidFill>
              </a:rPr>
              <a:t>Industry structure and labour market</a:t>
            </a:r>
          </a:p>
          <a:p>
            <a:pPr>
              <a:lnSpc>
                <a:spcPct val="120000"/>
              </a:lnSpc>
              <a:buClr>
                <a:schemeClr val="tx2"/>
              </a:buClr>
            </a:pPr>
            <a:r>
              <a:rPr lang="en-GB" sz="1800" b="1" smtClean="0">
                <a:solidFill>
                  <a:schemeClr val="tx1"/>
                </a:solidFill>
              </a:rPr>
              <a:t>Comparing competitiveness</a:t>
            </a:r>
          </a:p>
          <a:p>
            <a:pPr>
              <a:lnSpc>
                <a:spcPct val="120000"/>
              </a:lnSpc>
              <a:buClr>
                <a:schemeClr val="tx2"/>
              </a:buClr>
            </a:pPr>
            <a:r>
              <a:rPr lang="en-GB" sz="1800" b="1" smtClean="0">
                <a:solidFill>
                  <a:schemeClr val="tx1"/>
                </a:solidFill>
              </a:rPr>
              <a:t>Formative Assessment</a:t>
            </a:r>
          </a:p>
          <a:p>
            <a:pPr>
              <a:lnSpc>
                <a:spcPct val="120000"/>
              </a:lnSpc>
              <a:buClr>
                <a:schemeClr val="tx2"/>
              </a:buClr>
            </a:pPr>
            <a:r>
              <a:rPr lang="en-GB" sz="1800" b="1" smtClean="0">
                <a:solidFill>
                  <a:schemeClr val="tx1"/>
                </a:solidFill>
              </a:rPr>
              <a:t>Lessons from the past - policy before 1979</a:t>
            </a:r>
          </a:p>
          <a:p>
            <a:pPr>
              <a:lnSpc>
                <a:spcPct val="120000"/>
              </a:lnSpc>
              <a:buClr>
                <a:schemeClr val="tx2"/>
              </a:buClr>
            </a:pPr>
            <a:r>
              <a:rPr lang="en-GB" sz="1800" b="1" smtClean="0">
                <a:solidFill>
                  <a:schemeClr val="tx1"/>
                </a:solidFill>
              </a:rPr>
              <a:t>Regional and trans national policy after 1979</a:t>
            </a:r>
          </a:p>
          <a:p>
            <a:pPr>
              <a:lnSpc>
                <a:spcPct val="120000"/>
              </a:lnSpc>
              <a:buClr>
                <a:schemeClr val="tx2"/>
              </a:buClr>
            </a:pPr>
            <a:r>
              <a:rPr lang="en-GB" sz="1800" b="1" smtClean="0">
                <a:solidFill>
                  <a:schemeClr val="tx1"/>
                </a:solidFill>
              </a:rPr>
              <a:t>Local regeneration and sustainability</a:t>
            </a:r>
          </a:p>
          <a:p>
            <a:pPr>
              <a:lnSpc>
                <a:spcPct val="120000"/>
              </a:lnSpc>
              <a:buClr>
                <a:schemeClr val="tx2"/>
              </a:buClr>
            </a:pPr>
            <a:r>
              <a:rPr lang="en-GB" sz="1800" b="1" smtClean="0">
                <a:solidFill>
                  <a:schemeClr val="tx1"/>
                </a:solidFill>
              </a:rPr>
              <a:t>Criticism of regeneration policy and future directions</a:t>
            </a:r>
            <a:endParaRPr lang="en-GB" sz="1800" b="1" smtClean="0">
              <a:solidFill>
                <a:srgbClr val="660066"/>
              </a:solidFill>
            </a:endParaRPr>
          </a:p>
          <a:p>
            <a:pPr>
              <a:lnSpc>
                <a:spcPct val="120000"/>
              </a:lnSpc>
              <a:buClr>
                <a:schemeClr val="tx2"/>
              </a:buClr>
            </a:pPr>
            <a:endParaRPr lang="en-GB" sz="1800" b="1" smtClean="0">
              <a:solidFill>
                <a:srgbClr val="660066"/>
              </a:solidFill>
            </a:endParaRPr>
          </a:p>
        </p:txBody>
      </p:sp>
      <p:pic>
        <p:nvPicPr>
          <p:cNvPr id="22532" name="Picture 13" descr="C:\Documents and Settings\Staff PC\Application Data\Microsoft\Media Catalog\Downloaded Clips\cla0\j0400027.jpg"/>
          <p:cNvPicPr>
            <a:picLocks noChangeAspect="1" noChangeArrowheads="1"/>
          </p:cNvPicPr>
          <p:nvPr/>
        </p:nvPicPr>
        <p:blipFill>
          <a:blip r:embed="rId2"/>
          <a:srcRect/>
          <a:stretch>
            <a:fillRect/>
          </a:stretch>
        </p:blipFill>
        <p:spPr bwMode="auto">
          <a:xfrm>
            <a:off x="6858000" y="4500563"/>
            <a:ext cx="1998663" cy="1604962"/>
          </a:xfrm>
          <a:prstGeom prst="rect">
            <a:avLst/>
          </a:prstGeom>
          <a:noFill/>
          <a:ln w="9525">
            <a:noFill/>
            <a:miter lim="800000"/>
            <a:headEnd/>
            <a:tailEnd/>
          </a:ln>
        </p:spPr>
      </p:pic>
      <p:sp>
        <p:nvSpPr>
          <p:cNvPr id="22533" name="Footer Placeholder 4"/>
          <p:cNvSpPr>
            <a:spLocks noGrp="1"/>
          </p:cNvSpPr>
          <p:nvPr>
            <p:ph type="ftr" sz="quarter" idx="11"/>
          </p:nvPr>
        </p:nvSpPr>
        <p:spPr>
          <a:xfrm>
            <a:off x="3124200" y="6096000"/>
            <a:ext cx="3305175" cy="476250"/>
          </a:xfrm>
          <a:noFill/>
        </p:spPr>
        <p:txBody>
          <a:bodyPr/>
          <a:lstStyle/>
          <a:p>
            <a:r>
              <a:rPr lang="en-GB"/>
              <a:t>Regional and Local Economics (RELOCE) 2010 Lecture slides – Lecture 1 </a:t>
            </a:r>
            <a:endParaRPr lang="en-GB" i="0">
              <a:solidFill>
                <a:schemeClr val="tx1"/>
              </a:solidFill>
              <a:latin typeface="Arial" charset="0"/>
            </a:endParaRPr>
          </a:p>
        </p:txBody>
      </p:sp>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9028A49-6F80-46BD-85FD-3391D0CDB116}" type="slidenum">
              <a:rPr lang="en-GB"/>
              <a:pPr>
                <a:defRPr/>
              </a:pPr>
              <a:t>9</a:t>
            </a:fld>
            <a:endParaRPr lang="en-GB">
              <a:latin typeface="Times New Roman" pitchFamily="18" charset="0"/>
            </a:endParaRPr>
          </a:p>
        </p:txBody>
      </p:sp>
      <p:sp>
        <p:nvSpPr>
          <p:cNvPr id="23555" name="Rectangle 2"/>
          <p:cNvSpPr>
            <a:spLocks noGrp="1" noChangeArrowheads="1"/>
          </p:cNvSpPr>
          <p:nvPr>
            <p:ph type="body" idx="1"/>
          </p:nvPr>
        </p:nvSpPr>
        <p:spPr>
          <a:xfrm>
            <a:off x="609600" y="1524000"/>
            <a:ext cx="7162800" cy="4114800"/>
          </a:xfrm>
        </p:spPr>
        <p:txBody>
          <a:bodyPr/>
          <a:lstStyle/>
          <a:p>
            <a:pPr>
              <a:lnSpc>
                <a:spcPct val="140000"/>
              </a:lnSpc>
              <a:buClr>
                <a:schemeClr val="tx2"/>
              </a:buClr>
              <a:buFont typeface="Wingdings" pitchFamily="2" charset="2"/>
              <a:buNone/>
            </a:pPr>
            <a:r>
              <a:rPr lang="en-GB" b="1" smtClean="0">
                <a:solidFill>
                  <a:srgbClr val="FF0000"/>
                </a:solidFill>
              </a:rPr>
              <a:t>Assessment</a:t>
            </a:r>
          </a:p>
          <a:p>
            <a:pPr>
              <a:lnSpc>
                <a:spcPct val="140000"/>
              </a:lnSpc>
              <a:buClr>
                <a:schemeClr val="tx2"/>
              </a:buClr>
            </a:pPr>
            <a:r>
              <a:rPr lang="en-GB" sz="1800" b="1" smtClean="0">
                <a:solidFill>
                  <a:schemeClr val="tx1"/>
                </a:solidFill>
              </a:rPr>
              <a:t>To ensure you can demonstrate you have achieved the specific learning outcomes of the course.</a:t>
            </a:r>
          </a:p>
          <a:p>
            <a:pPr>
              <a:lnSpc>
                <a:spcPct val="140000"/>
              </a:lnSpc>
              <a:buClr>
                <a:schemeClr val="tx2"/>
              </a:buClr>
            </a:pPr>
            <a:r>
              <a:rPr lang="en-GB" sz="1800" b="1" smtClean="0">
                <a:solidFill>
                  <a:schemeClr val="tx1"/>
                </a:solidFill>
              </a:rPr>
              <a:t>Coursework (50% of total) independent research into a given local economy (in UK) – output up to 2,500 word report into the comparative strengths &amp; weaknesses of that local economy.</a:t>
            </a:r>
          </a:p>
          <a:p>
            <a:pPr>
              <a:lnSpc>
                <a:spcPct val="140000"/>
              </a:lnSpc>
              <a:buClr>
                <a:schemeClr val="tx2"/>
              </a:buClr>
            </a:pPr>
            <a:r>
              <a:rPr lang="en-GB" sz="1800" b="1" smtClean="0">
                <a:solidFill>
                  <a:schemeClr val="tx1"/>
                </a:solidFill>
              </a:rPr>
              <a:t>End of unit examination 2hr unseen paper answer two questions from six arranged in two parts A and B.</a:t>
            </a:r>
          </a:p>
          <a:p>
            <a:pPr>
              <a:lnSpc>
                <a:spcPct val="140000"/>
              </a:lnSpc>
              <a:buClr>
                <a:schemeClr val="tx2"/>
              </a:buClr>
            </a:pPr>
            <a:r>
              <a:rPr lang="en-GB" sz="1800" b="1" smtClean="0">
                <a:solidFill>
                  <a:schemeClr val="tx1"/>
                </a:solidFill>
              </a:rPr>
              <a:t>See handbook for assessment marking criteria. </a:t>
            </a:r>
          </a:p>
          <a:p>
            <a:pPr>
              <a:lnSpc>
                <a:spcPct val="140000"/>
              </a:lnSpc>
              <a:buClr>
                <a:schemeClr val="tx2"/>
              </a:buClr>
              <a:buFont typeface="Wingdings" pitchFamily="2" charset="2"/>
              <a:buNone/>
            </a:pPr>
            <a:endParaRPr lang="en-GB" sz="1800" b="1" smtClean="0">
              <a:solidFill>
                <a:srgbClr val="660066"/>
              </a:solidFill>
            </a:endParaRPr>
          </a:p>
        </p:txBody>
      </p:sp>
      <p:sp>
        <p:nvSpPr>
          <p:cNvPr id="23556" name="Footer Placeholder 4"/>
          <p:cNvSpPr>
            <a:spLocks noGrp="1"/>
          </p:cNvSpPr>
          <p:nvPr>
            <p:ph type="ftr" sz="quarter" idx="11"/>
          </p:nvPr>
        </p:nvSpPr>
        <p:spPr>
          <a:xfrm>
            <a:off x="3124200" y="6096000"/>
            <a:ext cx="3305175" cy="476250"/>
          </a:xfrm>
          <a:noFill/>
        </p:spPr>
        <p:txBody>
          <a:bodyPr/>
          <a:lstStyle/>
          <a:p>
            <a:r>
              <a:rPr lang="en-GB"/>
              <a:t>Regional and Local Economics (RELOCE) 2010 Lecture slides – Lecture 1 </a:t>
            </a:r>
            <a:endParaRPr lang="en-GB" i="0">
              <a:solidFill>
                <a:schemeClr val="tx1"/>
              </a:solidFill>
              <a:latin typeface="Arial" charset="0"/>
            </a:endParaRPr>
          </a:p>
        </p:txBody>
      </p:sp>
    </p:spTree>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Uni_OHP_Col2_PP97">
  <a:themeElements>
    <a:clrScheme name="Uni_OHP_Col2_PP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ni_OHP_Col2_PP9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Uni_OHP_Col2_PP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i_OHP_Col2_PP9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i_OHP_Col2_PP9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i_OHP_Col2_PP9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i_OHP_Col2_PP9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i_OHP_Col2_PP9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i_OHP_Col2_PP9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Office\Templates\Uni_OHP_Col2_PP97.pot</Template>
  <TotalTime>20429</TotalTime>
  <Words>2189</Words>
  <Application>Microsoft PowerPoint</Application>
  <PresentationFormat>On-screen Show (4:3)</PresentationFormat>
  <Paragraphs>196</Paragraphs>
  <Slides>19</Slides>
  <Notes>8</Notes>
  <HiddenSlides>0</HiddenSlides>
  <MMClips>0</MMClips>
  <ScaleCrop>false</ScaleCrop>
  <HeadingPairs>
    <vt:vector size="6" baseType="variant">
      <vt:variant>
        <vt:lpstr>Fonts Used</vt:lpstr>
      </vt:variant>
      <vt:variant>
        <vt:i4>5</vt:i4>
      </vt:variant>
      <vt:variant>
        <vt:lpstr>Design Template</vt:lpstr>
      </vt:variant>
      <vt:variant>
        <vt:i4>12</vt:i4>
      </vt:variant>
      <vt:variant>
        <vt:lpstr>Slide Titles</vt:lpstr>
      </vt:variant>
      <vt:variant>
        <vt:i4>19</vt:i4>
      </vt:variant>
    </vt:vector>
  </HeadingPairs>
  <TitlesOfParts>
    <vt:vector size="36" baseType="lpstr">
      <vt:lpstr>Times New Roman</vt:lpstr>
      <vt:lpstr>Arial</vt:lpstr>
      <vt:lpstr>Wingdings</vt:lpstr>
      <vt:lpstr>Book Antiqua</vt:lpstr>
      <vt:lpstr>Monotype Sorts</vt:lpstr>
      <vt:lpstr>Uni_OHP_Col2_PP97</vt:lpstr>
      <vt:lpstr>Uni_OHP_Col2_PP97</vt:lpstr>
      <vt:lpstr>Uni_OHP_Col2_PP97</vt:lpstr>
      <vt:lpstr>Uni_OHP_Col2_PP97</vt:lpstr>
      <vt:lpstr>Uni_OHP_Col2_PP97</vt:lpstr>
      <vt:lpstr>Uni_OHP_Col2_PP97</vt:lpstr>
      <vt:lpstr>Uni_OHP_Col2_PP97</vt:lpstr>
      <vt:lpstr>Uni_OHP_Col2_PP97</vt:lpstr>
      <vt:lpstr>Uni_OHP_Col2_PP97</vt:lpstr>
      <vt:lpstr>Uni_OHP_Col2_PP97</vt:lpstr>
      <vt:lpstr>Uni_OHP_Col2_PP97</vt:lpstr>
      <vt:lpstr>Uni_OHP_Col2_PP97</vt:lpstr>
      <vt:lpstr>Introduction to Regional and Local Economics (RELOCE)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University of Portsmouth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Regional and Local Economics</dc:title>
  <dc:creator>Jeff Grainger</dc:creator>
  <cp:lastModifiedBy>plmlp</cp:lastModifiedBy>
  <cp:revision>86</cp:revision>
  <cp:lastPrinted>2000-09-27T13:29:50Z</cp:lastPrinted>
  <dcterms:created xsi:type="dcterms:W3CDTF">1998-10-23T14:37:10Z</dcterms:created>
  <dcterms:modified xsi:type="dcterms:W3CDTF">2010-02-05T16:24:11Z</dcterms:modified>
</cp:coreProperties>
</file>