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handoutMasterIdLst>
    <p:handoutMasterId r:id="rId21"/>
  </p:handoutMasterIdLst>
  <p:sldIdLst>
    <p:sldId id="256" r:id="rId6"/>
    <p:sldId id="258" r:id="rId7"/>
    <p:sldId id="267" r:id="rId8"/>
    <p:sldId id="269" r:id="rId9"/>
    <p:sldId id="262" r:id="rId10"/>
    <p:sldId id="268" r:id="rId11"/>
    <p:sldId id="263" r:id="rId12"/>
    <p:sldId id="273" r:id="rId13"/>
    <p:sldId id="264" r:id="rId14"/>
    <p:sldId id="275" r:id="rId15"/>
    <p:sldId id="276" r:id="rId16"/>
    <p:sldId id="270" r:id="rId17"/>
    <p:sldId id="271" r:id="rId18"/>
    <p:sldId id="272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8AB"/>
    <a:srgbClr val="5E92C2"/>
    <a:srgbClr val="235591"/>
    <a:srgbClr val="7C32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z="1000" dirty="0" smtClean="0"/>
              <a:t>GTA Workshop</a:t>
            </a:r>
            <a:endParaRPr lang="en-GB" sz="1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z="1000" dirty="0" smtClean="0"/>
              <a:t>05.10.2012</a:t>
            </a:r>
            <a:endParaRPr lang="en-GB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27657-E2DE-4AF0-AF20-DA51DEA3D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859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CC3E7-1654-4BE5-9AF8-2265137F684B}" type="datetimeFigureOut">
              <a:rPr lang="en-GB" smtClean="0"/>
              <a:pPr/>
              <a:t>11/10/2013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handbook/casestudies/1" TargetMode="External"/><Relationship Id="rId2" Type="http://schemas.openxmlformats.org/officeDocument/2006/relationships/hyperlink" Target="http://www.economicsnetwork.ac.uk/showcase/forsythe_pb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economicsnetwork.ac.uk/themes/gam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8IDK_37fAM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conomicsnetwork.ac.uk/showcase/elliott_0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6400800" cy="172819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4000" dirty="0" smtClean="0">
                <a:solidFill>
                  <a:srgbClr val="4078AB"/>
                </a:solidFill>
              </a:rPr>
              <a:t>Dr Caroline Elliott</a:t>
            </a:r>
            <a:r>
              <a:rPr lang="en-GB" sz="2400" dirty="0" smtClean="0">
                <a:solidFill>
                  <a:srgbClr val="4078AB"/>
                </a:solidFill>
              </a:rPr>
              <a:t/>
            </a:r>
            <a:br>
              <a:rPr lang="en-GB" sz="2400" dirty="0" smtClean="0">
                <a:solidFill>
                  <a:srgbClr val="4078AB"/>
                </a:solidFill>
              </a:rPr>
            </a:br>
            <a:r>
              <a:rPr lang="en-GB" sz="1800" dirty="0" smtClean="0">
                <a:solidFill>
                  <a:srgbClr val="4078AB"/>
                </a:solidFill>
              </a:rPr>
              <a:t>Department of Economics</a:t>
            </a:r>
            <a:br>
              <a:rPr lang="en-GB" sz="1800" dirty="0" smtClean="0">
                <a:solidFill>
                  <a:srgbClr val="4078AB"/>
                </a:solidFill>
              </a:rPr>
            </a:br>
            <a:r>
              <a:rPr lang="en-GB" sz="1800" dirty="0" smtClean="0">
                <a:solidFill>
                  <a:srgbClr val="4078AB"/>
                </a:solidFill>
              </a:rPr>
              <a:t>Lancaster University</a:t>
            </a:r>
            <a:br>
              <a:rPr lang="en-GB" sz="1800" dirty="0" smtClean="0">
                <a:solidFill>
                  <a:srgbClr val="4078AB"/>
                </a:solidFill>
              </a:rPr>
            </a:br>
            <a:r>
              <a:rPr lang="en-GB" sz="1800" dirty="0" smtClean="0">
                <a:solidFill>
                  <a:srgbClr val="5E92C2"/>
                </a:solidFill>
              </a:rPr>
              <a:t>c.elliott@lancaster.ac.uk </a:t>
            </a:r>
            <a:endParaRPr lang="en-GB" sz="1800" dirty="0">
              <a:solidFill>
                <a:srgbClr val="5E92C2"/>
              </a:solidFill>
            </a:endParaRPr>
          </a:p>
        </p:txBody>
      </p:sp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8640"/>
            <a:ext cx="3816424" cy="1919661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>
                <a:solidFill>
                  <a:srgbClr val="7C327B"/>
                </a:solidFill>
              </a:rPr>
              <a:t>Seminar and Small Group </a:t>
            </a:r>
            <a:r>
              <a:rPr lang="en-GB" sz="5100" dirty="0" smtClean="0">
                <a:solidFill>
                  <a:srgbClr val="7C327B"/>
                </a:solidFill>
              </a:rPr>
              <a:t>Teaching: Interactive Seminars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Seminar content ideas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84784"/>
            <a:ext cx="8552006" cy="489654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Interactive Methods that have worked for you?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0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Interactive Seminars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Barriers to the ideal seminar?</a:t>
            </a: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813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Top tips for exercises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Keep notation consistent and explain it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Make steps in the reasoning explicit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Use questions to guide students through the reasoning</a:t>
            </a:r>
            <a:endParaRPr lang="en-GB" sz="3400" dirty="0" smtClean="0">
              <a:solidFill>
                <a:schemeClr val="bg1"/>
              </a:solidFill>
              <a:latin typeface="+mj-lt"/>
            </a:endParaRP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Provide intuition – plan examples/ask students to find examples in advance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Identify possible pitfalls or cases – anticipate areas of difficulty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Link material taught to the lectures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Try and offer ‘the bigger picture’</a:t>
            </a: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3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Never...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Skip parts of explanations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Rush (but keep an eye on the clock)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Hide errors</a:t>
            </a:r>
          </a:p>
          <a:p>
            <a:r>
              <a:rPr lang="en-GB" sz="3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Follow do’s and don’ts lists... look for what works for you!</a:t>
            </a:r>
            <a:endParaRPr lang="en-GB" b="1" dirty="0" smtClean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27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Always...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Introduce yourself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Plan ahead but stay flexible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Contextualise and structure material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Encourage participation</a:t>
            </a:r>
          </a:p>
          <a:p>
            <a:r>
              <a:rPr lang="en-GB" sz="3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Make the most of your experience and enjoy it!</a:t>
            </a:r>
            <a:endParaRPr lang="en-GB" b="1" dirty="0" smtClean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43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Seminar content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Problem-based learning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GB" sz="2000" dirty="0" smtClean="0">
                <a:solidFill>
                  <a:srgbClr val="4078AB"/>
                </a:solidFill>
                <a:latin typeface="+mj-lt"/>
                <a:hlinkClick r:id="rId2"/>
              </a:rPr>
              <a:t>http://www.economicsnetwork.ac.uk/showcase/forsythe_pbl</a:t>
            </a:r>
            <a:r>
              <a:rPr lang="en-GB" sz="2000" dirty="0" smtClean="0">
                <a:solidFill>
                  <a:srgbClr val="4078AB"/>
                </a:solidFill>
                <a:latin typeface="+mj-lt"/>
              </a:rPr>
              <a:t/>
            </a:r>
            <a:br>
              <a:rPr lang="en-GB" sz="2000" dirty="0" smtClean="0">
                <a:solidFill>
                  <a:srgbClr val="4078AB"/>
                </a:solidFill>
                <a:latin typeface="+mj-lt"/>
              </a:rPr>
            </a:br>
            <a:endParaRPr lang="en-GB" sz="3000" dirty="0" smtClean="0">
              <a:solidFill>
                <a:srgbClr val="4078AB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Case studies, current affairs</a:t>
            </a: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 smtClean="0">
                <a:solidFill>
                  <a:srgbClr val="4078AB"/>
                </a:solidFill>
                <a:latin typeface="+mj-lt"/>
                <a:hlinkClick r:id="rId3"/>
              </a:rPr>
              <a:t>http://www.economicsnetwork.ac.uk/handbook/casestudies/1</a:t>
            </a:r>
            <a:r>
              <a:rPr lang="en-GB" sz="2000" dirty="0" smtClean="0">
                <a:solidFill>
                  <a:srgbClr val="4078AB"/>
                </a:solidFill>
                <a:latin typeface="+mj-lt"/>
              </a:rPr>
              <a:t/>
            </a:r>
            <a:br>
              <a:rPr lang="en-GB" sz="2000" dirty="0" smtClean="0">
                <a:solidFill>
                  <a:srgbClr val="4078AB"/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Games, experiments</a:t>
            </a: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 smtClean="0">
                <a:solidFill>
                  <a:srgbClr val="4078AB"/>
                </a:solidFill>
                <a:latin typeface="+mj-lt"/>
                <a:hlinkClick r:id="rId4"/>
              </a:rPr>
              <a:t>http://www.economicsnetwork.ac.uk/themes/games</a:t>
            </a:r>
            <a:r>
              <a:rPr lang="en-GB" sz="26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26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26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Interactive Seminars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The ideal seminar?</a:t>
            </a: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pPr algn="l"/>
            <a:r>
              <a:rPr lang="en-GB" sz="4800" dirty="0" smtClean="0">
                <a:solidFill>
                  <a:schemeClr val="bg1"/>
                </a:solidFill>
              </a:rPr>
              <a:t> Passive vs. Interactive Teaching</a:t>
            </a:r>
            <a:endParaRPr lang="en-GB" sz="48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Passive teaching: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Boredom... deadly silence!</a:t>
            </a: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Poor attendance, lack of preparation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Lack of student participation weakens understanding of material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Interactive teaching: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Students less likely to become discouraged/bored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Deeper understanding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Aids interest and motivation</a:t>
            </a: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69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Transferable Skills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Interactive seminars can improve: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Confidence</a:t>
            </a:r>
          </a:p>
          <a:p>
            <a:pPr lvl="1"/>
            <a:r>
              <a:rPr lang="en-GB" sz="3000" dirty="0" smtClean="0">
                <a:solidFill>
                  <a:srgbClr val="235591"/>
                </a:solidFill>
                <a:latin typeface="+mj-lt"/>
              </a:rPr>
              <a:t>Ability</a:t>
            </a:r>
          </a:p>
          <a:p>
            <a:pPr lvl="1"/>
            <a:r>
              <a:rPr lang="en-GB" sz="3000" dirty="0" smtClean="0">
                <a:solidFill>
                  <a:srgbClr val="235591"/>
                </a:solidFill>
                <a:latin typeface="+mj-lt"/>
              </a:rPr>
              <a:t>Motivation</a:t>
            </a:r>
          </a:p>
          <a:p>
            <a:pPr lvl="1"/>
            <a:r>
              <a:rPr lang="en-GB" sz="3000" dirty="0" smtClean="0">
                <a:solidFill>
                  <a:srgbClr val="235591"/>
                </a:solidFill>
                <a:latin typeface="+mj-lt"/>
              </a:rPr>
              <a:t>Performance</a:t>
            </a:r>
          </a:p>
          <a:p>
            <a:pPr lvl="1"/>
            <a:r>
              <a:rPr lang="en-GB" sz="3000" dirty="0" smtClean="0">
                <a:solidFill>
                  <a:srgbClr val="235591"/>
                </a:solidFill>
                <a:latin typeface="+mj-lt"/>
              </a:rPr>
              <a:t>Employment prospects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63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Know your class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Class composition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Initial tests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Taking in homework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Content guided by students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Who are your students?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Different backgrounds and goals</a:t>
            </a:r>
          </a:p>
          <a:p>
            <a:pPr>
              <a:lnSpc>
                <a:spcPct val="150000"/>
              </a:lnSpc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Increase in international students</a:t>
            </a:r>
          </a:p>
          <a:p>
            <a:pPr>
              <a:lnSpc>
                <a:spcPct val="150000"/>
              </a:lnSpc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Fees – students as customers</a:t>
            </a:r>
          </a:p>
          <a:p>
            <a:pPr>
              <a:lnSpc>
                <a:spcPct val="150000"/>
              </a:lnSpc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Reluctance – quantitative subjects</a:t>
            </a: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12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Expectations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Role of seminars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Extent of preparation for seminars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Follow up work after seminars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Expectations of homework, presentations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Participation in seminars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Planning your seminars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552006" cy="5147900"/>
          </a:xfrm>
        </p:spPr>
        <p:txBody>
          <a:bodyPr>
            <a:normAutofit fontScale="77500" lnSpcReduction="20000"/>
          </a:bodyPr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Make seminars independent events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Aims and objectives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Structure</a:t>
            </a:r>
          </a:p>
          <a:p>
            <a:pPr marL="1200150" lvl="2" indent="-342900"/>
            <a:r>
              <a:rPr lang="en-GB" dirty="0" smtClean="0">
                <a:solidFill>
                  <a:srgbClr val="235591"/>
                </a:solidFill>
                <a:latin typeface="+mj-lt"/>
              </a:rPr>
              <a:t>Beginnings </a:t>
            </a:r>
          </a:p>
          <a:p>
            <a:pPr marL="857250" lvl="2" indent="0">
              <a:buNone/>
            </a:pPr>
            <a:r>
              <a:rPr lang="en-GB" dirty="0" smtClean="0">
                <a:solidFill>
                  <a:srgbClr val="235591"/>
                </a:solidFill>
                <a:latin typeface="+mj-lt"/>
              </a:rPr>
              <a:t>Lecture Material; Examples; Difficult Parts of Worksheets</a:t>
            </a:r>
          </a:p>
          <a:p>
            <a:pPr marL="1200150" lvl="2" indent="-342900"/>
            <a:r>
              <a:rPr lang="en-GB" dirty="0" smtClean="0">
                <a:solidFill>
                  <a:srgbClr val="235591"/>
                </a:solidFill>
                <a:latin typeface="+mj-lt"/>
              </a:rPr>
              <a:t>Endings</a:t>
            </a:r>
          </a:p>
          <a:p>
            <a:pPr marL="857250" lvl="2" indent="0">
              <a:buNone/>
            </a:pPr>
            <a:r>
              <a:rPr lang="en-GB" dirty="0" smtClean="0">
                <a:solidFill>
                  <a:srgbClr val="235591"/>
                </a:solidFill>
                <a:latin typeface="+mj-lt"/>
                <a:hlinkClick r:id="rId2"/>
              </a:rPr>
              <a:t>Perfect Competition</a:t>
            </a:r>
            <a:endParaRPr lang="en-GB" dirty="0" smtClean="0">
              <a:solidFill>
                <a:srgbClr val="235591"/>
              </a:solidFill>
              <a:latin typeface="+mj-lt"/>
            </a:endParaRPr>
          </a:p>
          <a:p>
            <a:pPr marL="800100" lvl="1" indent="-342900"/>
            <a:r>
              <a:rPr lang="en-GB" dirty="0" smtClean="0">
                <a:solidFill>
                  <a:srgbClr val="235591"/>
                </a:solidFill>
                <a:latin typeface="+mj-lt"/>
              </a:rPr>
              <a:t>Variety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Materials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Introduce interactive techniques that exploit: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Varied student abilities and backgrounds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Encourage participation</a:t>
            </a:r>
          </a:p>
          <a:p>
            <a:pPr lvl="2"/>
            <a:r>
              <a:rPr lang="en-GB" dirty="0" smtClean="0">
                <a:solidFill>
                  <a:srgbClr val="235591"/>
                </a:solidFill>
                <a:latin typeface="+mj-lt"/>
              </a:rPr>
              <a:t>Start gently</a:t>
            </a:r>
          </a:p>
          <a:p>
            <a:pPr lvl="1"/>
            <a:r>
              <a:rPr lang="en-GB" dirty="0" smtClean="0">
                <a:solidFill>
                  <a:srgbClr val="235591"/>
                </a:solidFill>
                <a:latin typeface="+mj-lt"/>
              </a:rPr>
              <a:t>Transferable skills</a:t>
            </a:r>
            <a:endParaRPr lang="en-GB" dirty="0">
              <a:solidFill>
                <a:srgbClr val="235591"/>
              </a:solidFill>
              <a:latin typeface="+mj-lt"/>
            </a:endParaRP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Guidance for other tutors</a:t>
            </a: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46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Seminar content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Ask preliminary questions</a:t>
            </a: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Worksheets</a:t>
            </a: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Student presentations</a:t>
            </a: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Links with assessment (a great ending)</a:t>
            </a: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Activities</a:t>
            </a: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rgbClr val="4078AB"/>
                </a:solidFill>
                <a:latin typeface="+mj-lt"/>
              </a:rPr>
              <a:t>Students marking each other’s work</a:t>
            </a: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rgbClr val="4078AB"/>
                </a:solidFill>
                <a:latin typeface="+mj-lt"/>
              </a:rPr>
              <a:t>Filling in gaps and correcting mistakes</a:t>
            </a: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rgbClr val="4078AB"/>
                </a:solidFill>
                <a:latin typeface="+mj-lt"/>
              </a:rPr>
              <a:t>Games/experiments</a:t>
            </a:r>
          </a:p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3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In-class informal quizzes</a:t>
            </a:r>
          </a:p>
          <a:p>
            <a:pPr marL="0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Noughts and Crosses: http://www.economicsnetwork.ac.uk/showcase/elliott_0x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3179B16-A804-407A-A8BD-A11DAE917840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F7BA506-A87E-4998-B36E-F3FBC1DF69F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AA875C4A-2CDA-413F-9D04-8F770E5B5803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75B9A51A-415C-40C1-B0EC-F39ED647618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363</Words>
  <Application>Microsoft Office PowerPoint</Application>
  <PresentationFormat>On-screen Show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Seminar and Small Group Teaching: Interactive Seminars</vt:lpstr>
      <vt:lpstr>Interactive Seminars</vt:lpstr>
      <vt:lpstr> Passive vs. Interactive Teaching</vt:lpstr>
      <vt:lpstr>Transferable Skills</vt:lpstr>
      <vt:lpstr>Know your class</vt:lpstr>
      <vt:lpstr>Who are your students?</vt:lpstr>
      <vt:lpstr>Expectations</vt:lpstr>
      <vt:lpstr>Planning your seminars</vt:lpstr>
      <vt:lpstr>Seminar content</vt:lpstr>
      <vt:lpstr>Seminar content ideas</vt:lpstr>
      <vt:lpstr>Interactive Seminars</vt:lpstr>
      <vt:lpstr>Top tips for exercises</vt:lpstr>
      <vt:lpstr>Never...</vt:lpstr>
      <vt:lpstr>Always...</vt:lpstr>
      <vt:lpstr>Seminar content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isajl</dc:creator>
  <cp:lastModifiedBy>Elliott, Caroline</cp:lastModifiedBy>
  <cp:revision>25</cp:revision>
  <dcterms:created xsi:type="dcterms:W3CDTF">2012-02-28T11:37:26Z</dcterms:created>
  <dcterms:modified xsi:type="dcterms:W3CDTF">2013-10-11T13:31:55Z</dcterms:modified>
</cp:coreProperties>
</file>