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60" r:id="rId2"/>
    <p:sldId id="259" r:id="rId3"/>
    <p:sldId id="261" r:id="rId4"/>
    <p:sldId id="268" r:id="rId5"/>
    <p:sldId id="269" r:id="rId6"/>
    <p:sldId id="262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2E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76" d="100"/>
          <a:sy n="76" d="100"/>
        </p:scale>
        <p:origin x="-1098" y="-10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01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 smtClean="0"/>
              <a:t>The Economics Network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6A96E-30CB-44E0-8B32-47D205747C43}" type="datetimeFigureOut">
              <a:rPr lang="en-GB" smtClean="0"/>
              <a:t>01/10/2015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47D47-1EEC-4B24-978F-8B7ABB0E2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070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871200" cy="2387600"/>
          </a:xfrm>
        </p:spPr>
        <p:txBody>
          <a:bodyPr anchor="b">
            <a:normAutofit/>
          </a:bodyPr>
          <a:lstStyle>
            <a:lvl1pPr algn="ctr">
              <a:defRPr sz="7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2209800" y="5524500"/>
            <a:ext cx="7962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7B2E7A"/>
                </a:solidFill>
              </a:rPr>
              <a:t>www.economicsnetwork.ac.uk</a:t>
            </a:r>
            <a:endParaRPr lang="en-GB" sz="2400" dirty="0">
              <a:solidFill>
                <a:srgbClr val="7B2E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921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3600">
                <a:latin typeface="+mj-lt"/>
              </a:defRPr>
            </a:lvl1pPr>
            <a:lvl2pPr>
              <a:defRPr sz="3200">
                <a:latin typeface="+mj-lt"/>
              </a:defRPr>
            </a:lvl2pPr>
            <a:lvl3pPr>
              <a:defRPr sz="2800">
                <a:latin typeface="+mj-lt"/>
              </a:defRPr>
            </a:lvl3pPr>
            <a:lvl4pPr>
              <a:defRPr sz="2400">
                <a:latin typeface="+mj-lt"/>
              </a:defRPr>
            </a:lvl4pPr>
            <a:lvl5pPr>
              <a:defRPr sz="2400"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361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>
            <a:normAutofit/>
          </a:bodyPr>
          <a:lstStyle>
            <a:lvl1pPr>
              <a:defRPr sz="3600">
                <a:latin typeface="+mj-lt"/>
              </a:defRPr>
            </a:lvl1pPr>
            <a:lvl2pPr>
              <a:defRPr sz="3200">
                <a:latin typeface="+mj-lt"/>
              </a:defRPr>
            </a:lvl2pPr>
            <a:lvl3pPr>
              <a:defRPr sz="2800">
                <a:latin typeface="+mj-lt"/>
              </a:defRPr>
            </a:lvl3pPr>
            <a:lvl4pPr>
              <a:defRPr sz="2400">
                <a:latin typeface="+mj-lt"/>
              </a:defRPr>
            </a:lvl4pPr>
            <a:lvl5pPr>
              <a:defRPr sz="2400"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794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4000">
                <a:latin typeface="+mj-lt"/>
              </a:defRPr>
            </a:lvl1pPr>
            <a:lvl2pPr>
              <a:defRPr sz="3600">
                <a:latin typeface="+mj-lt"/>
              </a:defRPr>
            </a:lvl2pPr>
            <a:lvl3pPr>
              <a:defRPr sz="3200">
                <a:latin typeface="+mj-lt"/>
              </a:defRPr>
            </a:lvl3pPr>
            <a:lvl4pPr>
              <a:defRPr sz="2800">
                <a:latin typeface="+mj-lt"/>
              </a:defRPr>
            </a:lvl4pPr>
            <a:lvl5pPr>
              <a:defRPr sz="2800"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957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>
            <a:normAutofit/>
          </a:bodyPr>
          <a:lstStyle>
            <a:lvl1pPr>
              <a:defRPr sz="6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1282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3200">
                <a:latin typeface="+mj-lt"/>
              </a:defRPr>
            </a:lvl1pPr>
            <a:lvl2pPr>
              <a:defRPr sz="2800">
                <a:latin typeface="+mj-lt"/>
              </a:defRPr>
            </a:lvl2pPr>
            <a:lvl3pPr>
              <a:defRPr sz="24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517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823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572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673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  <a:lvl2pPr>
              <a:defRPr sz="3200">
                <a:latin typeface="+mj-lt"/>
              </a:defRPr>
            </a:lvl2pPr>
            <a:lvl3pPr>
              <a:defRPr sz="2800">
                <a:latin typeface="+mj-lt"/>
              </a:defRPr>
            </a:lvl3pPr>
            <a:lvl4pPr>
              <a:defRPr sz="2400">
                <a:latin typeface="+mj-lt"/>
              </a:defRPr>
            </a:lvl4pPr>
            <a:lvl5pPr>
              <a:defRPr sz="2400">
                <a:latin typeface="+mj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648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266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1324D-D5C2-4473-815B-037E27FCA57C}" type="datetimeFigureOut">
              <a:rPr lang="en-GB" smtClean="0"/>
              <a:t>01/10/2015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The Economics Network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3599" y="230188"/>
            <a:ext cx="1009557" cy="64715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0"/>
            <a:ext cx="3048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89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 cap="none" spc="0">
          <a:ln w="0"/>
          <a:solidFill>
            <a:schemeClr val="accent1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onomicsnetwork.ac.u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7200" dirty="0" smtClean="0"/>
              <a:t>Facilitating student learning</a:t>
            </a:r>
            <a:endParaRPr lang="en-GB" sz="7200" dirty="0"/>
          </a:p>
        </p:txBody>
      </p:sp>
    </p:spTree>
    <p:extLst>
      <p:ext uri="{BB962C8B-B14F-4D97-AF65-F5344CB8AC3E}">
        <p14:creationId xmlns:p14="http://schemas.microsoft.com/office/powerpoint/2010/main" val="243986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/>
              <a:t>Presenting vs. </a:t>
            </a:r>
            <a:r>
              <a:rPr lang="en-GB" sz="5400" dirty="0" smtClean="0"/>
              <a:t>teaching vs. facilitating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Presenting:</a:t>
            </a:r>
          </a:p>
          <a:p>
            <a:pPr lvl="1"/>
            <a:r>
              <a:rPr lang="en-GB" sz="2800" dirty="0" smtClean="0"/>
              <a:t>Informed audience</a:t>
            </a:r>
          </a:p>
          <a:p>
            <a:pPr lvl="1"/>
            <a:r>
              <a:rPr lang="en-GB" sz="2800" dirty="0" smtClean="0"/>
              <a:t>Aim is to relay information</a:t>
            </a:r>
            <a:endParaRPr lang="en-GB" sz="2800" dirty="0"/>
          </a:p>
          <a:p>
            <a:r>
              <a:rPr lang="en-GB" sz="3200" dirty="0" smtClean="0"/>
              <a:t>Teaching</a:t>
            </a:r>
            <a:r>
              <a:rPr lang="en-GB" sz="3200" dirty="0" smtClean="0"/>
              <a:t>:</a:t>
            </a:r>
          </a:p>
          <a:p>
            <a:pPr lvl="1"/>
            <a:r>
              <a:rPr lang="en-GB" sz="2800" dirty="0" smtClean="0"/>
              <a:t>Uninformed audience</a:t>
            </a:r>
          </a:p>
          <a:p>
            <a:pPr lvl="1"/>
            <a:r>
              <a:rPr lang="en-GB" sz="2800" dirty="0" smtClean="0"/>
              <a:t>Aim is to develop </a:t>
            </a:r>
            <a:r>
              <a:rPr lang="en-GB" sz="2800" dirty="0" smtClean="0"/>
              <a:t>understanding</a:t>
            </a:r>
            <a:endParaRPr lang="en-GB" sz="2800" dirty="0"/>
          </a:p>
          <a:p>
            <a:r>
              <a:rPr lang="en-GB" sz="3200" dirty="0" smtClean="0"/>
              <a:t>Facilitating</a:t>
            </a:r>
          </a:p>
          <a:p>
            <a:pPr lvl="1"/>
            <a:r>
              <a:rPr lang="en-GB" sz="2800" dirty="0" smtClean="0"/>
              <a:t>Assume some basic knowledge</a:t>
            </a:r>
          </a:p>
          <a:p>
            <a:pPr lvl="1"/>
            <a:r>
              <a:rPr lang="en-GB" sz="2800" dirty="0" smtClean="0"/>
              <a:t>Guide student activity to deepen/solidify understanding</a:t>
            </a:r>
          </a:p>
        </p:txBody>
      </p:sp>
      <p:sp>
        <p:nvSpPr>
          <p:cNvPr id="4" name="Right Arrow 3"/>
          <p:cNvSpPr/>
          <p:nvPr/>
        </p:nvSpPr>
        <p:spPr>
          <a:xfrm>
            <a:off x="7628350" y="2480153"/>
            <a:ext cx="1440493" cy="776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853818" y="3379516"/>
            <a:ext cx="40333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Know the context of your tutorial / exercise class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176084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do we learn?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Every student </a:t>
            </a:r>
            <a:r>
              <a:rPr lang="en-GB" dirty="0" smtClean="0"/>
              <a:t>is </a:t>
            </a:r>
            <a:r>
              <a:rPr lang="en-GB" dirty="0" smtClean="0"/>
              <a:t>different!</a:t>
            </a:r>
            <a:endParaRPr lang="en-GB" dirty="0"/>
          </a:p>
          <a:p>
            <a:r>
              <a:rPr lang="en-GB" dirty="0" smtClean="0"/>
              <a:t>In what aspect?</a:t>
            </a:r>
            <a:endParaRPr lang="en-GB" dirty="0" smtClean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4315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do we learn?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00435"/>
          </a:xfrm>
        </p:spPr>
        <p:txBody>
          <a:bodyPr>
            <a:normAutofit/>
          </a:bodyPr>
          <a:lstStyle/>
          <a:p>
            <a:r>
              <a:rPr lang="en-GB" dirty="0" smtClean="0"/>
              <a:t>Every student </a:t>
            </a:r>
            <a:r>
              <a:rPr lang="en-GB" dirty="0" smtClean="0"/>
              <a:t>is </a:t>
            </a:r>
            <a:r>
              <a:rPr lang="en-GB" dirty="0" smtClean="0"/>
              <a:t>different!</a:t>
            </a:r>
            <a:endParaRPr lang="en-GB" dirty="0"/>
          </a:p>
          <a:p>
            <a:r>
              <a:rPr lang="en-GB" dirty="0" smtClean="0"/>
              <a:t>In what aspect?</a:t>
            </a:r>
          </a:p>
          <a:p>
            <a:pPr lvl="1"/>
            <a:r>
              <a:rPr lang="en-GB" dirty="0" smtClean="0"/>
              <a:t>Language skills</a:t>
            </a:r>
          </a:p>
          <a:p>
            <a:pPr lvl="1"/>
            <a:r>
              <a:rPr lang="en-GB" dirty="0" smtClean="0"/>
              <a:t>Ability</a:t>
            </a:r>
            <a:endParaRPr lang="en-GB" dirty="0">
              <a:solidFill>
                <a:srgbClr val="4472C4">
                  <a:lumMod val="75000"/>
                </a:srgbClr>
              </a:solidFill>
              <a:latin typeface="Calibri Light" panose="020F0302020204030204"/>
            </a:endParaRPr>
          </a:p>
          <a:p>
            <a:pPr lvl="1"/>
            <a:r>
              <a:rPr lang="en-GB" dirty="0"/>
              <a:t>Learning Styles</a:t>
            </a:r>
          </a:p>
          <a:p>
            <a:pPr lvl="1"/>
            <a:r>
              <a:rPr lang="en-GB" dirty="0" smtClean="0"/>
              <a:t>Background knowledge</a:t>
            </a:r>
          </a:p>
          <a:p>
            <a:pPr lvl="1"/>
            <a:r>
              <a:rPr lang="en-GB" dirty="0" smtClean="0"/>
              <a:t>Specific learning disabilities</a:t>
            </a:r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613742" y="3067615"/>
            <a:ext cx="5210828" cy="1716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GB" sz="3600" dirty="0" smtClean="0">
                <a:solidFill>
                  <a:srgbClr val="4472C4">
                    <a:lumMod val="75000"/>
                  </a:srgbClr>
                </a:solidFill>
                <a:latin typeface="Calibri Light" panose="020F0302020204030204"/>
              </a:rPr>
              <a:t>Enthusiasm</a:t>
            </a: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4472C4">
                    <a:lumMod val="75000"/>
                  </a:srgbClr>
                </a:solidFill>
                <a:latin typeface="Calibri Light" panose="020F0302020204030204"/>
              </a:rPr>
              <a:t>Motivation</a:t>
            </a: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endParaRPr lang="en-GB" sz="3600" dirty="0">
              <a:solidFill>
                <a:srgbClr val="4472C4">
                  <a:lumMod val="75000"/>
                </a:srgbClr>
              </a:solidFill>
              <a:latin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8781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Which differences matter for teaching?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12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Styles - The </a:t>
            </a:r>
            <a:r>
              <a:rPr lang="en-GB" dirty="0" smtClean="0"/>
              <a:t>VAK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400" dirty="0"/>
              <a:t>When teaching try to cater for each of the following:</a:t>
            </a:r>
          </a:p>
          <a:p>
            <a:pPr lvl="1"/>
            <a:r>
              <a:rPr lang="en-GB" dirty="0">
                <a:solidFill>
                  <a:srgbClr val="235591"/>
                </a:solidFill>
              </a:rPr>
              <a:t>Visual learners: learn by seeing</a:t>
            </a:r>
          </a:p>
          <a:p>
            <a:pPr lvl="1"/>
            <a:r>
              <a:rPr lang="en-GB" dirty="0">
                <a:solidFill>
                  <a:srgbClr val="235591"/>
                </a:solidFill>
              </a:rPr>
              <a:t>Auditory learners: learn by hearing</a:t>
            </a:r>
          </a:p>
          <a:p>
            <a:pPr lvl="1"/>
            <a:r>
              <a:rPr lang="en-GB" dirty="0">
                <a:solidFill>
                  <a:srgbClr val="235591"/>
                </a:solidFill>
              </a:rPr>
              <a:t>Kinaesthetic learners: learn by doing</a:t>
            </a:r>
            <a:endParaRPr lang="en-GB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905980" y="4680224"/>
            <a:ext cx="8380040" cy="1496739"/>
            <a:chOff x="1391483" y="4830413"/>
            <a:chExt cx="7527231" cy="1309804"/>
          </a:xfrm>
        </p:grpSpPr>
        <p:sp>
          <p:nvSpPr>
            <p:cNvPr id="5" name="Left-Right Arrow 3"/>
            <p:cNvSpPr>
              <a:spLocks noChangeArrowheads="1"/>
            </p:cNvSpPr>
            <p:nvPr/>
          </p:nvSpPr>
          <p:spPr bwMode="auto">
            <a:xfrm>
              <a:off x="2107088" y="5287613"/>
              <a:ext cx="6042991" cy="360000"/>
            </a:xfrm>
            <a:prstGeom prst="leftRightArrow">
              <a:avLst>
                <a:gd name="adj1" fmla="val 50000"/>
                <a:gd name="adj2" fmla="val 49970"/>
              </a:avLst>
            </a:prstGeom>
            <a:solidFill>
              <a:srgbClr val="006666"/>
            </a:solidFill>
            <a:ln w="12699" algn="ctr">
              <a:solidFill>
                <a:srgbClr val="333399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6" name="TextBox 4"/>
            <p:cNvSpPr txBox="1">
              <a:spLocks noChangeArrowheads="1"/>
            </p:cNvSpPr>
            <p:nvPr/>
          </p:nvSpPr>
          <p:spPr bwMode="auto">
            <a:xfrm>
              <a:off x="1391483" y="4830413"/>
              <a:ext cx="180892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>
                  <a:solidFill>
                    <a:srgbClr val="006866"/>
                  </a:solidFill>
                </a:rPr>
                <a:t>Passive</a:t>
              </a:r>
              <a:endParaRPr lang="en-US">
                <a:solidFill>
                  <a:srgbClr val="006866"/>
                </a:solidFill>
              </a:endParaRPr>
            </a:p>
          </p:txBody>
        </p:sp>
        <p:sp>
          <p:nvSpPr>
            <p:cNvPr id="7" name="TextBox 5"/>
            <p:cNvSpPr txBox="1">
              <a:spLocks noChangeArrowheads="1"/>
            </p:cNvSpPr>
            <p:nvPr/>
          </p:nvSpPr>
          <p:spPr bwMode="auto">
            <a:xfrm>
              <a:off x="7109792" y="4843666"/>
              <a:ext cx="180892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>
                  <a:solidFill>
                    <a:srgbClr val="006866"/>
                  </a:solidFill>
                </a:rPr>
                <a:t>Interactive</a:t>
              </a:r>
              <a:endParaRPr lang="en-US">
                <a:solidFill>
                  <a:srgbClr val="006866"/>
                </a:solidFill>
              </a:endParaRPr>
            </a:p>
          </p:txBody>
        </p:sp>
        <p:sp>
          <p:nvSpPr>
            <p:cNvPr id="8" name="TextBox 6"/>
            <p:cNvSpPr txBox="1">
              <a:spLocks noChangeArrowheads="1"/>
            </p:cNvSpPr>
            <p:nvPr/>
          </p:nvSpPr>
          <p:spPr bwMode="auto">
            <a:xfrm>
              <a:off x="1981199" y="5658665"/>
              <a:ext cx="180892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>
                  <a:solidFill>
                    <a:srgbClr val="006866"/>
                  </a:solidFill>
                </a:rPr>
                <a:t>Visual</a:t>
              </a:r>
              <a:endParaRPr lang="en-US">
                <a:solidFill>
                  <a:srgbClr val="006866"/>
                </a:solidFill>
              </a:endParaRPr>
            </a:p>
          </p:txBody>
        </p:sp>
        <p:sp>
          <p:nvSpPr>
            <p:cNvPr id="9" name="TextBox 7"/>
            <p:cNvSpPr txBox="1">
              <a:spLocks noChangeArrowheads="1"/>
            </p:cNvSpPr>
            <p:nvPr/>
          </p:nvSpPr>
          <p:spPr bwMode="auto">
            <a:xfrm>
              <a:off x="4147935" y="5658672"/>
              <a:ext cx="180892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>
                  <a:solidFill>
                    <a:srgbClr val="006866"/>
                  </a:solidFill>
                </a:rPr>
                <a:t>Auditory</a:t>
              </a:r>
              <a:endParaRPr lang="en-US">
                <a:solidFill>
                  <a:srgbClr val="006866"/>
                </a:solidFill>
              </a:endParaRPr>
            </a:p>
          </p:txBody>
        </p:sp>
        <p:sp>
          <p:nvSpPr>
            <p:cNvPr id="10" name="TextBox 8"/>
            <p:cNvSpPr txBox="1">
              <a:spLocks noChangeArrowheads="1"/>
            </p:cNvSpPr>
            <p:nvPr/>
          </p:nvSpPr>
          <p:spPr bwMode="auto">
            <a:xfrm>
              <a:off x="6274908" y="5678552"/>
              <a:ext cx="203420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>
                  <a:solidFill>
                    <a:srgbClr val="006866"/>
                  </a:solidFill>
                </a:rPr>
                <a:t>Kinaesthetic</a:t>
              </a:r>
              <a:endParaRPr lang="en-US">
                <a:solidFill>
                  <a:srgbClr val="00686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065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Motivational Differences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do students learn for?</a:t>
            </a:r>
          </a:p>
        </p:txBody>
      </p:sp>
      <p:sp>
        <p:nvSpPr>
          <p:cNvPr id="4" name="Rectangle 3"/>
          <p:cNvSpPr/>
          <p:nvPr/>
        </p:nvSpPr>
        <p:spPr>
          <a:xfrm>
            <a:off x="7457879" y="2875002"/>
            <a:ext cx="27237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GB" dirty="0"/>
              <a:t>understanding/insight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8819758" y="3795479"/>
            <a:ext cx="17043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GB" dirty="0"/>
              <a:t>good grade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870" y="3059668"/>
            <a:ext cx="4148854" cy="28013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8" t="-8136" r="54755" b="8136"/>
          <a:stretch/>
        </p:blipFill>
        <p:spPr>
          <a:xfrm>
            <a:off x="7190029" y="2617940"/>
            <a:ext cx="3444567" cy="351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8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See:</a:t>
            </a:r>
            <a:br>
              <a:rPr lang="en-GB" dirty="0" smtClean="0"/>
            </a:br>
            <a:r>
              <a:rPr lang="en-GB" dirty="0" smtClean="0">
                <a:hlinkClick r:id="rId2"/>
              </a:rPr>
              <a:t>www.economicsnetwork.ac.uk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179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1.potx" id="{8B4C17F8-03E1-4372-A056-2D57CBD3AC23}" vid="{E1ABEC7E-C6B9-4B4F-A5F9-D4C744BA33A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68</TotalTime>
  <Words>148</Words>
  <Application>Microsoft Office PowerPoint</Application>
  <PresentationFormat>Custom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Facilitating student learning</vt:lpstr>
      <vt:lpstr>Presenting vs. teaching vs. facilitating</vt:lpstr>
      <vt:lpstr>How do we learn?</vt:lpstr>
      <vt:lpstr>How do we learn?</vt:lpstr>
      <vt:lpstr>Which differences matter for teaching?</vt:lpstr>
      <vt:lpstr>Learning Styles - The VAK Model</vt:lpstr>
      <vt:lpstr>Motivational Differences</vt:lpstr>
      <vt:lpstr>Resources</vt:lpstr>
    </vt:vector>
  </TitlesOfParts>
  <Company>University of Bristol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AJ Lait</dc:creator>
  <cp:lastModifiedBy>Ralf Becker</cp:lastModifiedBy>
  <cp:revision>12</cp:revision>
  <dcterms:created xsi:type="dcterms:W3CDTF">2014-08-13T11:11:15Z</dcterms:created>
  <dcterms:modified xsi:type="dcterms:W3CDTF">2015-10-01T15:43:05Z</dcterms:modified>
</cp:coreProperties>
</file>