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4"/>
  </p:handoutMasterIdLst>
  <p:sldIdLst>
    <p:sldId id="260" r:id="rId2"/>
    <p:sldId id="259" r:id="rId3"/>
    <p:sldId id="261" r:id="rId4"/>
    <p:sldId id="262" r:id="rId5"/>
    <p:sldId id="271" r:id="rId6"/>
    <p:sldId id="263" r:id="rId7"/>
    <p:sldId id="272" r:id="rId8"/>
    <p:sldId id="264" r:id="rId9"/>
    <p:sldId id="266" r:id="rId10"/>
    <p:sldId id="267" r:id="rId11"/>
    <p:sldId id="268" r:id="rId12"/>
    <p:sldId id="26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2E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p:scale>
          <a:sx n="69" d="100"/>
          <a:sy n="69" d="100"/>
        </p:scale>
        <p:origin x="-1944" y="-1260"/>
      </p:cViewPr>
      <p:guideLst>
        <p:guide orient="horz" pos="2160"/>
        <p:guide pos="3840"/>
      </p:guideLst>
    </p:cSldViewPr>
  </p:slideViewPr>
  <p:notesTextViewPr>
    <p:cViewPr>
      <p:scale>
        <a:sx n="1" d="1"/>
        <a:sy n="1" d="1"/>
      </p:scale>
      <p:origin x="0" y="0"/>
    </p:cViewPr>
  </p:notesTextViewPr>
  <p:notesViewPr>
    <p:cSldViewPr snapToGrid="0">
      <p:cViewPr varScale="1">
        <p:scale>
          <a:sx n="83" d="100"/>
          <a:sy n="83" d="100"/>
        </p:scale>
        <p:origin x="201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GB" dirty="0" smtClean="0"/>
              <a:t>The Economics Network</a:t>
            </a:r>
            <a:endParaRPr lang="en-GB"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426A96E-30CB-44E0-8B32-47D205747C43}" type="datetimeFigureOut">
              <a:rPr lang="en-GB" smtClean="0"/>
              <a:t>01/10/2015</a:t>
            </a:fld>
            <a:endParaRPr lang="en-GB"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4147D47-1EEC-4B24-978F-8B7ABB0E234A}" type="slidenum">
              <a:rPr lang="en-GB" smtClean="0"/>
              <a:t>‹#›</a:t>
            </a:fld>
            <a:endParaRPr lang="en-GB"/>
          </a:p>
        </p:txBody>
      </p:sp>
    </p:spTree>
    <p:extLst>
      <p:ext uri="{BB962C8B-B14F-4D97-AF65-F5344CB8AC3E}">
        <p14:creationId xmlns:p14="http://schemas.microsoft.com/office/powerpoint/2010/main" val="69807046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22363"/>
            <a:ext cx="10871200" cy="2387600"/>
          </a:xfrm>
        </p:spPr>
        <p:txBody>
          <a:bodyPr anchor="b">
            <a:normAutofit/>
          </a:bodyPr>
          <a:lstStyle>
            <a:lvl1pPr algn="ctr">
              <a:defRPr sz="7200"/>
            </a:lvl1pPr>
          </a:lstStyle>
          <a:p>
            <a:r>
              <a:rPr lang="en-US" dirty="0" smtClean="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4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GB" dirty="0"/>
          </a:p>
        </p:txBody>
      </p:sp>
      <p:sp>
        <p:nvSpPr>
          <p:cNvPr id="4" name="Date Placeholder 3"/>
          <p:cNvSpPr>
            <a:spLocks noGrp="1"/>
          </p:cNvSpPr>
          <p:nvPr>
            <p:ph type="dt" sz="half" idx="10"/>
          </p:nvPr>
        </p:nvSpPr>
        <p:spPr/>
        <p:txBody>
          <a:bodyPr/>
          <a:lstStyle/>
          <a:p>
            <a:fld id="{FB71324D-D5C2-4473-815B-037E27FCA57C}" type="datetimeFigureOut">
              <a:rPr lang="en-GB" smtClean="0"/>
              <a:t>01/10/2015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
        <p:nvSpPr>
          <p:cNvPr id="7" name="TextBox 6"/>
          <p:cNvSpPr txBox="1"/>
          <p:nvPr userDrawn="1"/>
        </p:nvSpPr>
        <p:spPr>
          <a:xfrm>
            <a:off x="2209800" y="5524500"/>
            <a:ext cx="7962900" cy="461665"/>
          </a:xfrm>
          <a:prstGeom prst="rect">
            <a:avLst/>
          </a:prstGeom>
          <a:noFill/>
        </p:spPr>
        <p:txBody>
          <a:bodyPr wrap="square" rtlCol="0">
            <a:spAutoFit/>
          </a:bodyPr>
          <a:lstStyle/>
          <a:p>
            <a:pPr algn="ctr"/>
            <a:r>
              <a:rPr lang="en-GB" sz="2400" dirty="0" smtClean="0">
                <a:solidFill>
                  <a:srgbClr val="7B2E7A"/>
                </a:solidFill>
              </a:rPr>
              <a:t>www.economicsnetwork.ac.uk</a:t>
            </a:r>
            <a:endParaRPr lang="en-GB" sz="2400" dirty="0">
              <a:solidFill>
                <a:srgbClr val="7B2E7A"/>
              </a:solidFill>
            </a:endParaRPr>
          </a:p>
        </p:txBody>
      </p:sp>
    </p:spTree>
    <p:extLst>
      <p:ext uri="{BB962C8B-B14F-4D97-AF65-F5344CB8AC3E}">
        <p14:creationId xmlns:p14="http://schemas.microsoft.com/office/powerpoint/2010/main" val="394392199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normAutofit/>
          </a:bodyPr>
          <a:lstStyle>
            <a:lvl1pPr>
              <a:defRPr sz="3600">
                <a:latin typeface="+mj-lt"/>
              </a:defRPr>
            </a:lvl1pPr>
            <a:lvl2pPr>
              <a:defRPr sz="3200">
                <a:latin typeface="+mj-lt"/>
              </a:defRPr>
            </a:lvl2pPr>
            <a:lvl3pPr>
              <a:defRPr sz="2800">
                <a:latin typeface="+mj-lt"/>
              </a:defRPr>
            </a:lvl3pPr>
            <a:lvl4pPr>
              <a:defRPr sz="2400">
                <a:latin typeface="+mj-lt"/>
              </a:defRPr>
            </a:lvl4pPr>
            <a:lvl5pPr>
              <a:defRPr sz="24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FB71324D-D5C2-4473-815B-037E27FCA57C}" type="datetimeFigureOut">
              <a:rPr lang="en-GB" smtClean="0"/>
              <a:t>01/10/2015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4336189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normAutofit/>
          </a:bodyPr>
          <a:lstStyle>
            <a:lvl1pPr>
              <a:defRPr sz="3600">
                <a:latin typeface="+mj-lt"/>
              </a:defRPr>
            </a:lvl1pPr>
            <a:lvl2pPr>
              <a:defRPr sz="3200">
                <a:latin typeface="+mj-lt"/>
              </a:defRPr>
            </a:lvl2pPr>
            <a:lvl3pPr>
              <a:defRPr sz="2800">
                <a:latin typeface="+mj-lt"/>
              </a:defRPr>
            </a:lvl3pPr>
            <a:lvl4pPr>
              <a:defRPr sz="2400">
                <a:latin typeface="+mj-lt"/>
              </a:defRPr>
            </a:lvl4pPr>
            <a:lvl5pPr>
              <a:defRPr sz="24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FB71324D-D5C2-4473-815B-037E27FCA57C}" type="datetimeFigureOut">
              <a:rPr lang="en-GB" smtClean="0"/>
              <a:t>01/10/2015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175179406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5400"/>
            </a:lvl1pPr>
          </a:lstStyle>
          <a:p>
            <a:r>
              <a:rPr lang="en-US" dirty="0" smtClean="0"/>
              <a:t>Click to edit Master title style</a:t>
            </a:r>
            <a:endParaRPr lang="en-GB" dirty="0"/>
          </a:p>
        </p:txBody>
      </p:sp>
      <p:sp>
        <p:nvSpPr>
          <p:cNvPr id="3" name="Content Placeholder 2"/>
          <p:cNvSpPr>
            <a:spLocks noGrp="1"/>
          </p:cNvSpPr>
          <p:nvPr>
            <p:ph idx="1"/>
          </p:nvPr>
        </p:nvSpPr>
        <p:spPr/>
        <p:txBody>
          <a:bodyPr>
            <a:normAutofit/>
          </a:bodyPr>
          <a:lstStyle>
            <a:lvl1pPr>
              <a:defRPr sz="4000">
                <a:latin typeface="+mj-lt"/>
              </a:defRPr>
            </a:lvl1pPr>
            <a:lvl2pPr>
              <a:defRPr sz="3600">
                <a:latin typeface="+mj-lt"/>
              </a:defRPr>
            </a:lvl2pPr>
            <a:lvl3pPr>
              <a:defRPr sz="3200">
                <a:latin typeface="+mj-lt"/>
              </a:defRPr>
            </a:lvl3pPr>
            <a:lvl4pPr>
              <a:defRPr sz="2800">
                <a:latin typeface="+mj-lt"/>
              </a:defRPr>
            </a:lvl4pPr>
            <a:lvl5pPr>
              <a:defRPr sz="28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FB71324D-D5C2-4473-815B-037E27FCA57C}" type="datetimeFigureOut">
              <a:rPr lang="en-GB" smtClean="0"/>
              <a:t>01/10/2015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289495728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ctr">
            <a:normAutofit/>
          </a:bodyPr>
          <a:lstStyle>
            <a:lvl1pPr>
              <a:defRPr sz="6600"/>
            </a:lvl1pPr>
          </a:lstStyle>
          <a:p>
            <a:r>
              <a:rPr lang="en-US" dirty="0" smtClean="0"/>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FB71324D-D5C2-4473-815B-037E27FCA57C}" type="datetimeFigureOut">
              <a:rPr lang="en-GB" smtClean="0"/>
              <a:t>01/10/2015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9112829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normAutofit/>
          </a:bodyPr>
          <a:lstStyle>
            <a:lvl1pPr>
              <a:defRPr sz="3200">
                <a:latin typeface="+mj-lt"/>
              </a:defRPr>
            </a:lvl1pPr>
            <a:lvl2pPr>
              <a:defRPr sz="2800">
                <a:latin typeface="+mj-lt"/>
              </a:defRPr>
            </a:lvl2pPr>
            <a:lvl3pPr>
              <a:defRPr sz="2400">
                <a:latin typeface="+mj-lt"/>
              </a:defRPr>
            </a:lvl3pPr>
            <a:lvl4pPr>
              <a:defRPr sz="2000">
                <a:latin typeface="+mj-lt"/>
              </a:defRPr>
            </a:lvl4pPr>
            <a:lvl5pPr>
              <a:defRPr sz="20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Date Placeholder 4"/>
          <p:cNvSpPr>
            <a:spLocks noGrp="1"/>
          </p:cNvSpPr>
          <p:nvPr>
            <p:ph type="dt" sz="half" idx="10"/>
          </p:nvPr>
        </p:nvSpPr>
        <p:spPr/>
        <p:txBody>
          <a:bodyPr/>
          <a:lstStyle/>
          <a:p>
            <a:fld id="{FB71324D-D5C2-4473-815B-037E27FCA57C}" type="datetimeFigureOut">
              <a:rPr lang="en-GB" smtClean="0"/>
              <a:t>01/10/2015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3551709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normAutofit/>
          </a:bodyPr>
          <a:lstStyle>
            <a:lvl1pPr marL="0" indent="0">
              <a:buNone/>
              <a:defRPr sz="28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normAutofit/>
          </a:bodyPr>
          <a:lstStyle>
            <a:lvl1pPr marL="0" indent="0">
              <a:buNone/>
              <a:defRPr sz="28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Date Placeholder 6"/>
          <p:cNvSpPr>
            <a:spLocks noGrp="1"/>
          </p:cNvSpPr>
          <p:nvPr>
            <p:ph type="dt" sz="half" idx="10"/>
          </p:nvPr>
        </p:nvSpPr>
        <p:spPr/>
        <p:txBody>
          <a:bodyPr/>
          <a:lstStyle/>
          <a:p>
            <a:fld id="{FB71324D-D5C2-4473-815B-037E27FCA57C}" type="datetimeFigureOut">
              <a:rPr lang="en-GB" smtClean="0"/>
              <a:t>01/10/2015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73982337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Date Placeholder 2"/>
          <p:cNvSpPr>
            <a:spLocks noGrp="1"/>
          </p:cNvSpPr>
          <p:nvPr>
            <p:ph type="dt" sz="half" idx="10"/>
          </p:nvPr>
        </p:nvSpPr>
        <p:spPr/>
        <p:txBody>
          <a:bodyPr/>
          <a:lstStyle/>
          <a:p>
            <a:fld id="{FB71324D-D5C2-4473-815B-037E27FCA57C}" type="datetimeFigureOut">
              <a:rPr lang="en-GB" smtClean="0"/>
              <a:t>01/10/2015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276457225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71324D-D5C2-4473-815B-037E27FCA57C}" type="datetimeFigureOut">
              <a:rPr lang="en-GB" smtClean="0"/>
              <a:t>01/10/2015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2167354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normAutofit/>
          </a:bodyPr>
          <a:lstStyle>
            <a:lvl1pPr>
              <a:defRPr sz="3600">
                <a:latin typeface="+mj-lt"/>
              </a:defRPr>
            </a:lvl1pPr>
            <a:lvl2pPr>
              <a:defRPr sz="3200">
                <a:latin typeface="+mj-lt"/>
              </a:defRPr>
            </a:lvl2pPr>
            <a:lvl3pPr>
              <a:defRPr sz="2800">
                <a:latin typeface="+mj-lt"/>
              </a:defRPr>
            </a:lvl3pPr>
            <a:lvl4pPr>
              <a:defRPr sz="2400">
                <a:latin typeface="+mj-lt"/>
              </a:defRPr>
            </a:lvl4pPr>
            <a:lvl5pPr>
              <a:defRPr sz="2400">
                <a:latin typeface="+mj-lt"/>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FB71324D-D5C2-4473-815B-037E27FCA57C}" type="datetimeFigureOut">
              <a:rPr lang="en-GB" smtClean="0"/>
              <a:t>01/10/2015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265864877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839788" y="2057400"/>
            <a:ext cx="3932237" cy="3811588"/>
          </a:xfrm>
        </p:spPr>
        <p:txBody>
          <a:bodyPr>
            <a:normAutofit/>
          </a:bodyPr>
          <a:lstStyle>
            <a:lvl1pPr marL="0" indent="0">
              <a:buNone/>
              <a:defRPr sz="1800">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FB71324D-D5C2-4473-815B-037E27FCA57C}" type="datetimeFigureOut">
              <a:rPr lang="en-GB" smtClean="0"/>
              <a:t>01/10/2015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366326611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71324D-D5C2-4473-815B-037E27FCA57C}" type="datetimeFigureOut">
              <a:rPr lang="en-GB" smtClean="0"/>
              <a:t>01/10/2015</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smtClean="0"/>
              <a:t>The Economics Network</a:t>
            </a:r>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374161-0F39-4F24-88C0-CB336942EFA0}" type="slidenum">
              <a:rPr lang="en-GB" smtClean="0"/>
              <a:t>‹#›</a:t>
            </a:fld>
            <a:endParaRPr lang="en-GB"/>
          </a:p>
        </p:txBody>
      </p:sp>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023599" y="230188"/>
            <a:ext cx="1009557" cy="647152"/>
          </a:xfrm>
          <a:prstGeom prst="rect">
            <a:avLst/>
          </a:prstGeom>
        </p:spPr>
      </p:pic>
      <p:sp>
        <p:nvSpPr>
          <p:cNvPr id="8" name="Rectangle 7"/>
          <p:cNvSpPr/>
          <p:nvPr userDrawn="1"/>
        </p:nvSpPr>
        <p:spPr>
          <a:xfrm>
            <a:off x="0" y="0"/>
            <a:ext cx="3048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34893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5400" b="0" kern="1200" cap="none" spc="0">
          <a:ln w="0"/>
          <a:solidFill>
            <a:schemeClr val="accent1"/>
          </a:solidFill>
          <a:effectLst>
            <a:outerShdw blurRad="38100" dist="25400" dir="5400000" algn="ctr" rotWithShape="0">
              <a:srgbClr val="6E747A">
                <a:alpha val="43000"/>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accent5">
              <a:lumMod val="7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7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7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reap.ac.uk/reap/nss/index.html" TargetMode="External"/><Relationship Id="rId2" Type="http://schemas.openxmlformats.org/officeDocument/2006/relationships/hyperlink" Target="http://phil-race.co.uk/most-popular-downloads/" TargetMode="External"/><Relationship Id="rId1" Type="http://schemas.openxmlformats.org/officeDocument/2006/relationships/slideLayout" Target="../slideLayouts/slideLayout2.xml"/><Relationship Id="rId5" Type="http://schemas.openxmlformats.org/officeDocument/2006/relationships/hyperlink" Target="http://www.economicsnetwork.ac.uk/qnbank/" TargetMode="External"/><Relationship Id="rId4" Type="http://schemas.openxmlformats.org/officeDocument/2006/relationships/hyperlink" Target="http://www.economicsnetwork.ac.uk/themes/assessmen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516063"/>
            <a:ext cx="10871200" cy="2387600"/>
          </a:xfrm>
        </p:spPr>
        <p:txBody>
          <a:bodyPr>
            <a:normAutofit/>
          </a:bodyPr>
          <a:lstStyle/>
          <a:p>
            <a:r>
              <a:rPr lang="en-GB" sz="7200" dirty="0" smtClean="0"/>
              <a:t>Assessment and Feedback</a:t>
            </a:r>
            <a:endParaRPr lang="en-GB" sz="7200" dirty="0"/>
          </a:p>
        </p:txBody>
      </p:sp>
    </p:spTree>
    <p:extLst>
      <p:ext uri="{BB962C8B-B14F-4D97-AF65-F5344CB8AC3E}">
        <p14:creationId xmlns:p14="http://schemas.microsoft.com/office/powerpoint/2010/main" val="24398601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Submission</a:t>
            </a:r>
            <a:endParaRPr lang="en-GB" dirty="0"/>
          </a:p>
        </p:txBody>
      </p:sp>
      <p:sp>
        <p:nvSpPr>
          <p:cNvPr id="3" name="Content Placeholder 2"/>
          <p:cNvSpPr>
            <a:spLocks noGrp="1"/>
          </p:cNvSpPr>
          <p:nvPr>
            <p:ph idx="1"/>
          </p:nvPr>
        </p:nvSpPr>
        <p:spPr>
          <a:xfrm>
            <a:off x="838200" y="1690688"/>
            <a:ext cx="10515600" cy="4351338"/>
          </a:xfrm>
        </p:spPr>
        <p:txBody>
          <a:bodyPr/>
          <a:lstStyle/>
          <a:p>
            <a:r>
              <a:rPr lang="en-GB" dirty="0" smtClean="0"/>
              <a:t>Involve students in dialogue</a:t>
            </a:r>
            <a:endParaRPr lang="en-GB" b="1" dirty="0"/>
          </a:p>
        </p:txBody>
      </p:sp>
      <p:graphicFrame>
        <p:nvGraphicFramePr>
          <p:cNvPr id="4" name="Table 3"/>
          <p:cNvGraphicFramePr>
            <a:graphicFrameLocks noGrp="1"/>
          </p:cNvGraphicFramePr>
          <p:nvPr>
            <p:extLst>
              <p:ext uri="{D42A27DB-BD31-4B8C-83A1-F6EECF244321}">
                <p14:modId xmlns:p14="http://schemas.microsoft.com/office/powerpoint/2010/main" val="1518665501"/>
              </p:ext>
            </p:extLst>
          </p:nvPr>
        </p:nvGraphicFramePr>
        <p:xfrm>
          <a:off x="1765300" y="2472266"/>
          <a:ext cx="8128000" cy="3479800"/>
        </p:xfrm>
        <a:graphic>
          <a:graphicData uri="http://schemas.openxmlformats.org/drawingml/2006/table">
            <a:tbl>
              <a:tblPr firstRow="1" bandRow="1">
                <a:tableStyleId>{5C22544A-7EE6-4342-B048-85BDC9FD1C3A}</a:tableStyleId>
              </a:tblPr>
              <a:tblGrid>
                <a:gridCol w="4064000"/>
                <a:gridCol w="4064000"/>
              </a:tblGrid>
              <a:tr h="370840">
                <a:tc>
                  <a:txBody>
                    <a:bodyPr/>
                    <a:lstStyle/>
                    <a:p>
                      <a:r>
                        <a:rPr lang="en-GB" dirty="0" smtClean="0">
                          <a:latin typeface="+mj-lt"/>
                        </a:rPr>
                        <a:t>For student completion</a:t>
                      </a:r>
                      <a:endParaRPr lang="en-GB" dirty="0">
                        <a:latin typeface="+mj-lt"/>
                      </a:endParaRPr>
                    </a:p>
                  </a:txBody>
                  <a:tcPr/>
                </a:tc>
                <a:tc>
                  <a:txBody>
                    <a:bodyPr/>
                    <a:lstStyle/>
                    <a:p>
                      <a:r>
                        <a:rPr lang="en-GB" dirty="0" smtClean="0">
                          <a:latin typeface="+mj-lt"/>
                        </a:rPr>
                        <a:t>For staff </a:t>
                      </a:r>
                      <a:r>
                        <a:rPr lang="en-GB" dirty="0" err="1" smtClean="0">
                          <a:latin typeface="+mj-lt"/>
                        </a:rPr>
                        <a:t>completition</a:t>
                      </a:r>
                      <a:endParaRPr lang="en-GB" dirty="0">
                        <a:latin typeface="+mj-lt"/>
                      </a:endParaRPr>
                    </a:p>
                  </a:txBody>
                  <a:tcPr/>
                </a:tc>
              </a:tr>
              <a:tr h="370840">
                <a:tc>
                  <a:txBody>
                    <a:bodyPr/>
                    <a:lstStyle/>
                    <a:p>
                      <a:r>
                        <a:rPr lang="en-GB" dirty="0" smtClean="0"/>
                        <a:t>These are</a:t>
                      </a:r>
                      <a:r>
                        <a:rPr lang="en-GB" baseline="0" dirty="0" smtClean="0"/>
                        <a:t> the areas of my work that I think are good, for the following reasons:</a:t>
                      </a:r>
                    </a:p>
                    <a:p>
                      <a:endParaRPr lang="en-GB" dirty="0"/>
                    </a:p>
                  </a:txBody>
                  <a:tcPr/>
                </a:tc>
                <a:tc>
                  <a:txBody>
                    <a:bodyPr/>
                    <a:lstStyle/>
                    <a:p>
                      <a:endParaRPr lang="en-GB" dirty="0"/>
                    </a:p>
                  </a:txBody>
                  <a:tcPr/>
                </a:tc>
              </a:tr>
              <a:tr h="370840">
                <a:tc>
                  <a:txBody>
                    <a:bodyPr/>
                    <a:lstStyle/>
                    <a:p>
                      <a:r>
                        <a:rPr lang="en-GB" dirty="0" smtClean="0"/>
                        <a:t>Please comment on the following areas of my work:</a:t>
                      </a:r>
                    </a:p>
                    <a:p>
                      <a:endParaRPr lang="en-GB" dirty="0"/>
                    </a:p>
                  </a:txBody>
                  <a:tcPr/>
                </a:tc>
                <a:tc>
                  <a:txBody>
                    <a:bodyPr/>
                    <a:lstStyle/>
                    <a:p>
                      <a:endParaRPr lang="en-GB" dirty="0"/>
                    </a:p>
                  </a:txBody>
                  <a:tcPr/>
                </a:tc>
              </a:tr>
              <a:tr h="370840">
                <a:tc>
                  <a:txBody>
                    <a:bodyPr/>
                    <a:lstStyle/>
                    <a:p>
                      <a:r>
                        <a:rPr lang="en-GB" dirty="0" smtClean="0"/>
                        <a:t>I want to improve on</a:t>
                      </a:r>
                      <a:r>
                        <a:rPr lang="en-GB" baseline="0" dirty="0" smtClean="0"/>
                        <a:t> this next time:</a:t>
                      </a:r>
                    </a:p>
                    <a:p>
                      <a:endParaRPr lang="en-GB" dirty="0"/>
                    </a:p>
                  </a:txBody>
                  <a:tcPr/>
                </a:tc>
                <a:tc>
                  <a:txBody>
                    <a:bodyPr/>
                    <a:lstStyle/>
                    <a:p>
                      <a:endParaRPr lang="en-GB" dirty="0"/>
                    </a:p>
                  </a:txBody>
                  <a:tcPr/>
                </a:tc>
              </a:tr>
              <a:tr h="370840">
                <a:tc>
                  <a:txBody>
                    <a:bodyPr/>
                    <a:lstStyle/>
                    <a:p>
                      <a:r>
                        <a:rPr lang="en-GB" dirty="0" smtClean="0"/>
                        <a:t>The mark I think this deserves</a:t>
                      </a:r>
                      <a:r>
                        <a:rPr lang="en-GB" baseline="0" dirty="0" smtClean="0"/>
                        <a:t> is:</a:t>
                      </a:r>
                    </a:p>
                    <a:p>
                      <a:endParaRPr lang="en-GB" dirty="0"/>
                    </a:p>
                  </a:txBody>
                  <a:tcPr/>
                </a:tc>
                <a:tc>
                  <a:txBody>
                    <a:bodyPr/>
                    <a:lstStyle/>
                    <a:p>
                      <a:endParaRPr lang="en-GB" dirty="0"/>
                    </a:p>
                  </a:txBody>
                  <a:tcPr/>
                </a:tc>
              </a:tr>
            </a:tbl>
          </a:graphicData>
        </a:graphic>
      </p:graphicFrame>
    </p:spTree>
    <p:extLst>
      <p:ext uri="{BB962C8B-B14F-4D97-AF65-F5344CB8AC3E}">
        <p14:creationId xmlns:p14="http://schemas.microsoft.com/office/powerpoint/2010/main" val="16517931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After</a:t>
            </a:r>
            <a:endParaRPr lang="en-GB" dirty="0"/>
          </a:p>
        </p:txBody>
      </p:sp>
      <p:sp>
        <p:nvSpPr>
          <p:cNvPr id="3" name="Content Placeholder 2"/>
          <p:cNvSpPr>
            <a:spLocks noGrp="1"/>
          </p:cNvSpPr>
          <p:nvPr>
            <p:ph idx="1"/>
          </p:nvPr>
        </p:nvSpPr>
        <p:spPr/>
        <p:txBody>
          <a:bodyPr/>
          <a:lstStyle/>
          <a:p>
            <a:r>
              <a:rPr lang="en-GB" dirty="0" smtClean="0"/>
              <a:t>Seek feedback on your feedback</a:t>
            </a:r>
          </a:p>
          <a:p>
            <a:pPr lvl="1">
              <a:lnSpc>
                <a:spcPct val="100000"/>
              </a:lnSpc>
              <a:spcAft>
                <a:spcPts val="500"/>
              </a:spcAft>
            </a:pPr>
            <a:r>
              <a:rPr lang="en-GB" sz="3400" dirty="0" smtClean="0"/>
              <a:t>Do you schedule  time to discuss feedback?</a:t>
            </a:r>
          </a:p>
          <a:p>
            <a:pPr lvl="1">
              <a:lnSpc>
                <a:spcPct val="100000"/>
              </a:lnSpc>
              <a:spcAft>
                <a:spcPts val="500"/>
              </a:spcAft>
            </a:pPr>
            <a:r>
              <a:rPr lang="en-GB" sz="3400" dirty="0" smtClean="0"/>
              <a:t>Ask students to identify examples of feedback comments they found useful and that might help in future tasks</a:t>
            </a:r>
          </a:p>
        </p:txBody>
      </p:sp>
    </p:spTree>
    <p:extLst>
      <p:ext uri="{BB962C8B-B14F-4D97-AF65-F5344CB8AC3E}">
        <p14:creationId xmlns:p14="http://schemas.microsoft.com/office/powerpoint/2010/main" val="36755442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Useful links</a:t>
            </a:r>
            <a:endParaRPr lang="en-GB" dirty="0"/>
          </a:p>
        </p:txBody>
      </p:sp>
      <p:sp>
        <p:nvSpPr>
          <p:cNvPr id="3" name="Content Placeholder 2"/>
          <p:cNvSpPr>
            <a:spLocks noGrp="1"/>
          </p:cNvSpPr>
          <p:nvPr>
            <p:ph idx="1"/>
          </p:nvPr>
        </p:nvSpPr>
        <p:spPr/>
        <p:txBody>
          <a:bodyPr>
            <a:normAutofit fontScale="70000" lnSpcReduction="20000"/>
          </a:bodyPr>
          <a:lstStyle/>
          <a:p>
            <a:pPr>
              <a:spcBef>
                <a:spcPct val="100000"/>
              </a:spcBef>
            </a:pPr>
            <a:r>
              <a:rPr lang="en-GB" altLang="en-US" sz="4400" dirty="0"/>
              <a:t>Phil Race’s compendium on writings on assessment </a:t>
            </a:r>
            <a:br>
              <a:rPr lang="en-GB" altLang="en-US" sz="4400" dirty="0"/>
            </a:br>
            <a:r>
              <a:rPr lang="en-GB" altLang="en-US" dirty="0">
                <a:hlinkClick r:id="rId2"/>
              </a:rPr>
              <a:t>http://phil-race.co.uk/most-popular-downloads/</a:t>
            </a:r>
            <a:endParaRPr lang="en-GB" altLang="en-US" dirty="0"/>
          </a:p>
          <a:p>
            <a:pPr>
              <a:spcBef>
                <a:spcPct val="100000"/>
              </a:spcBef>
            </a:pPr>
            <a:r>
              <a:rPr lang="en-GB" altLang="en-US" sz="4400" dirty="0"/>
              <a:t>Re-Engineering Assessment Practices </a:t>
            </a:r>
            <a:r>
              <a:rPr lang="en-GB" altLang="en-US" dirty="0">
                <a:hlinkClick r:id="rId3"/>
              </a:rPr>
              <a:t>http://www.reap.ac.uk/reap/nss/index.html</a:t>
            </a:r>
            <a:endParaRPr lang="en-GB" altLang="en-US" dirty="0"/>
          </a:p>
          <a:p>
            <a:pPr>
              <a:spcBef>
                <a:spcPct val="100000"/>
              </a:spcBef>
            </a:pPr>
            <a:r>
              <a:rPr lang="en-GB" altLang="en-US" sz="4400" dirty="0"/>
              <a:t>Economics Network themed assessment page </a:t>
            </a:r>
            <a:r>
              <a:rPr lang="en-GB" altLang="en-US" dirty="0">
                <a:hlinkClick r:id="rId4"/>
              </a:rPr>
              <a:t>http://www.economicsnetwork.ac.uk/themes/assessment</a:t>
            </a:r>
            <a:endParaRPr lang="en-GB" altLang="en-US" dirty="0"/>
          </a:p>
          <a:p>
            <a:pPr>
              <a:spcBef>
                <a:spcPct val="100000"/>
              </a:spcBef>
            </a:pPr>
            <a:r>
              <a:rPr lang="en-GB" altLang="en-US" sz="4400" dirty="0"/>
              <a:t>Economics Network Assessment Question Bank </a:t>
            </a:r>
            <a:r>
              <a:rPr lang="en-GB" altLang="en-US" dirty="0">
                <a:hlinkClick r:id="rId5"/>
              </a:rPr>
              <a:t>http://www.economicsnetwork.ac.uk/qnbank/</a:t>
            </a:r>
            <a:endParaRPr lang="en-GB" altLang="en-US" dirty="0"/>
          </a:p>
        </p:txBody>
      </p:sp>
    </p:spTree>
    <p:extLst>
      <p:ext uri="{BB962C8B-B14F-4D97-AF65-F5344CB8AC3E}">
        <p14:creationId xmlns:p14="http://schemas.microsoft.com/office/powerpoint/2010/main" val="6701288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5400" dirty="0" smtClean="0"/>
              <a:t>Types of assessment</a:t>
            </a:r>
            <a:endParaRPr lang="en-GB" sz="5400" dirty="0"/>
          </a:p>
        </p:txBody>
      </p:sp>
      <p:sp>
        <p:nvSpPr>
          <p:cNvPr id="3" name="Content Placeholder 2"/>
          <p:cNvSpPr>
            <a:spLocks noGrp="1"/>
          </p:cNvSpPr>
          <p:nvPr>
            <p:ph idx="1"/>
          </p:nvPr>
        </p:nvSpPr>
        <p:spPr/>
        <p:txBody>
          <a:bodyPr>
            <a:normAutofit/>
          </a:bodyPr>
          <a:lstStyle/>
          <a:p>
            <a:pPr>
              <a:lnSpc>
                <a:spcPct val="150000"/>
              </a:lnSpc>
            </a:pPr>
            <a:r>
              <a:rPr lang="en-GB" sz="3200" dirty="0" smtClean="0"/>
              <a:t>Two main types</a:t>
            </a:r>
          </a:p>
          <a:p>
            <a:pPr lvl="1">
              <a:lnSpc>
                <a:spcPct val="150000"/>
              </a:lnSpc>
            </a:pPr>
            <a:r>
              <a:rPr lang="en-GB" sz="2400" dirty="0" smtClean="0"/>
              <a:t>Assessment </a:t>
            </a:r>
            <a:r>
              <a:rPr lang="en-GB" sz="2400" i="1" dirty="0" smtClean="0"/>
              <a:t>of </a:t>
            </a:r>
            <a:r>
              <a:rPr lang="en-GB" sz="2400" dirty="0" smtClean="0"/>
              <a:t>learning (summative)</a:t>
            </a:r>
          </a:p>
          <a:p>
            <a:pPr lvl="1">
              <a:lnSpc>
                <a:spcPct val="150000"/>
              </a:lnSpc>
            </a:pPr>
            <a:r>
              <a:rPr lang="en-GB" sz="2400" dirty="0" smtClean="0"/>
              <a:t>Assessment </a:t>
            </a:r>
            <a:r>
              <a:rPr lang="en-GB" sz="2400" i="1" dirty="0" smtClean="0"/>
              <a:t>for</a:t>
            </a:r>
            <a:r>
              <a:rPr lang="en-GB" sz="2400" dirty="0" smtClean="0"/>
              <a:t> learning (formative)</a:t>
            </a:r>
          </a:p>
        </p:txBody>
      </p:sp>
    </p:spTree>
    <p:extLst>
      <p:ext uri="{BB962C8B-B14F-4D97-AF65-F5344CB8AC3E}">
        <p14:creationId xmlns:p14="http://schemas.microsoft.com/office/powerpoint/2010/main" val="17608449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assess?</a:t>
            </a:r>
            <a:endParaRPr lang="en-GB" dirty="0"/>
          </a:p>
        </p:txBody>
      </p:sp>
      <p:sp>
        <p:nvSpPr>
          <p:cNvPr id="3" name="Content Placeholder 2"/>
          <p:cNvSpPr>
            <a:spLocks noGrp="1"/>
          </p:cNvSpPr>
          <p:nvPr>
            <p:ph idx="1"/>
          </p:nvPr>
        </p:nvSpPr>
        <p:spPr/>
        <p:txBody>
          <a:bodyPr>
            <a:normAutofit/>
          </a:bodyPr>
          <a:lstStyle/>
          <a:p>
            <a:pPr>
              <a:lnSpc>
                <a:spcPct val="150000"/>
              </a:lnSpc>
            </a:pPr>
            <a:r>
              <a:rPr lang="en-GB" sz="3200" dirty="0" smtClean="0"/>
              <a:t>Reasons to assess include:</a:t>
            </a:r>
          </a:p>
          <a:p>
            <a:pPr lvl="1">
              <a:lnSpc>
                <a:spcPct val="150000"/>
              </a:lnSpc>
            </a:pPr>
            <a:r>
              <a:rPr lang="en-GB" sz="2400" dirty="0" smtClean="0">
                <a:solidFill>
                  <a:srgbClr val="235591"/>
                </a:solidFill>
              </a:rPr>
              <a:t>Provide evidence that students have met the learning outcomes</a:t>
            </a:r>
          </a:p>
          <a:p>
            <a:pPr lvl="1">
              <a:lnSpc>
                <a:spcPct val="150000"/>
              </a:lnSpc>
            </a:pPr>
            <a:r>
              <a:rPr lang="en-GB" sz="2400" dirty="0" smtClean="0">
                <a:solidFill>
                  <a:srgbClr val="235591"/>
                </a:solidFill>
              </a:rPr>
              <a:t>Validate standard of performance</a:t>
            </a:r>
          </a:p>
          <a:p>
            <a:pPr lvl="1">
              <a:lnSpc>
                <a:spcPct val="150000"/>
              </a:lnSpc>
            </a:pPr>
            <a:r>
              <a:rPr lang="en-GB" sz="2400" dirty="0" smtClean="0">
                <a:solidFill>
                  <a:srgbClr val="235591"/>
                </a:solidFill>
              </a:rPr>
              <a:t>Monitor and feedback on progress</a:t>
            </a:r>
          </a:p>
          <a:p>
            <a:pPr lvl="1">
              <a:lnSpc>
                <a:spcPct val="150000"/>
              </a:lnSpc>
            </a:pPr>
            <a:r>
              <a:rPr lang="en-GB" sz="2400" dirty="0" smtClean="0">
                <a:solidFill>
                  <a:srgbClr val="235591"/>
                </a:solidFill>
              </a:rPr>
              <a:t>Identify those needing support</a:t>
            </a:r>
          </a:p>
          <a:p>
            <a:pPr lvl="1">
              <a:lnSpc>
                <a:spcPct val="150000"/>
              </a:lnSpc>
            </a:pPr>
            <a:r>
              <a:rPr lang="en-GB" sz="2400" dirty="0" smtClean="0">
                <a:solidFill>
                  <a:srgbClr val="235591"/>
                </a:solidFill>
              </a:rPr>
              <a:t>Feedback into teaching</a:t>
            </a:r>
            <a:endParaRPr lang="en-GB" sz="2400" dirty="0">
              <a:solidFill>
                <a:srgbClr val="235591"/>
              </a:solidFill>
            </a:endParaRPr>
          </a:p>
          <a:p>
            <a:pPr marL="457200" lvl="1" indent="0">
              <a:buNone/>
            </a:pPr>
            <a:endParaRPr lang="en-GB" dirty="0"/>
          </a:p>
        </p:txBody>
      </p:sp>
    </p:spTree>
    <p:extLst>
      <p:ext uri="{BB962C8B-B14F-4D97-AF65-F5344CB8AC3E}">
        <p14:creationId xmlns:p14="http://schemas.microsoft.com/office/powerpoint/2010/main" val="5043153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NSS assessment &amp; feedback questions</a:t>
            </a:r>
            <a:endParaRPr lang="en-GB" dirty="0"/>
          </a:p>
        </p:txBody>
      </p:sp>
      <p:sp>
        <p:nvSpPr>
          <p:cNvPr id="3" name="Content Placeholder 2"/>
          <p:cNvSpPr>
            <a:spLocks noGrp="1"/>
          </p:cNvSpPr>
          <p:nvPr>
            <p:ph idx="1"/>
          </p:nvPr>
        </p:nvSpPr>
        <p:spPr/>
        <p:txBody>
          <a:bodyPr/>
          <a:lstStyle/>
          <a:p>
            <a:r>
              <a:rPr lang="en-GB" sz="3400" dirty="0" smtClean="0"/>
              <a:t>“The criteria used in marking have been made clear in advance”</a:t>
            </a:r>
          </a:p>
          <a:p>
            <a:r>
              <a:rPr lang="en-GB" sz="3400" dirty="0" smtClean="0"/>
              <a:t>“Assessment arrangements and marking have been fair”</a:t>
            </a:r>
          </a:p>
          <a:p>
            <a:r>
              <a:rPr lang="en-GB" sz="3400" dirty="0" smtClean="0">
                <a:solidFill>
                  <a:srgbClr val="0070C0"/>
                </a:solidFill>
              </a:rPr>
              <a:t>“Feedback on my work has been prompt”</a:t>
            </a:r>
          </a:p>
          <a:p>
            <a:r>
              <a:rPr lang="en-GB" sz="3400" dirty="0" smtClean="0"/>
              <a:t>“I have received detailed comments on my work”</a:t>
            </a:r>
          </a:p>
          <a:p>
            <a:r>
              <a:rPr lang="en-GB" sz="3400" dirty="0" smtClean="0">
                <a:solidFill>
                  <a:srgbClr val="0070C0"/>
                </a:solidFill>
              </a:rPr>
              <a:t>“Feedback on my work has helped me clarify things I did not understand”</a:t>
            </a:r>
            <a:endParaRPr lang="en-GB" sz="2800" dirty="0">
              <a:solidFill>
                <a:srgbClr val="0070C0"/>
              </a:solidFill>
            </a:endParaRPr>
          </a:p>
        </p:txBody>
      </p:sp>
    </p:spTree>
    <p:extLst>
      <p:ext uri="{BB962C8B-B14F-4D97-AF65-F5344CB8AC3E}">
        <p14:creationId xmlns:p14="http://schemas.microsoft.com/office/powerpoint/2010/main" val="39706512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24744"/>
            <a:ext cx="12192000" cy="5753100"/>
          </a:xfrm>
          <a:prstGeom prst="rect">
            <a:avLst/>
          </a:prstGeom>
        </p:spPr>
      </p:pic>
      <p:sp>
        <p:nvSpPr>
          <p:cNvPr id="2" name="Title 1"/>
          <p:cNvSpPr>
            <a:spLocks noGrp="1"/>
          </p:cNvSpPr>
          <p:nvPr>
            <p:ph type="title"/>
          </p:nvPr>
        </p:nvSpPr>
        <p:spPr>
          <a:xfrm>
            <a:off x="0" y="0"/>
            <a:ext cx="12192000" cy="1196752"/>
          </a:xfrm>
          <a:solidFill>
            <a:srgbClr val="4078AB"/>
          </a:solidFill>
        </p:spPr>
        <p:txBody>
          <a:bodyPr>
            <a:normAutofit/>
          </a:bodyPr>
          <a:lstStyle/>
          <a:p>
            <a:pPr algn="l"/>
            <a:r>
              <a:rPr lang="en-GB" sz="4200" dirty="0" smtClean="0">
                <a:solidFill>
                  <a:schemeClr val="bg1"/>
                </a:solidFill>
              </a:rPr>
              <a:t>  National Student Survey</a:t>
            </a:r>
            <a:endParaRPr lang="en-GB" sz="4200" dirty="0">
              <a:solidFill>
                <a:schemeClr val="bg1"/>
              </a:solidFill>
            </a:endParaRPr>
          </a:p>
        </p:txBody>
      </p:sp>
      <p:pic>
        <p:nvPicPr>
          <p:cNvPr id="2052" name="Picture 4" descr="P:\Publicity\Logo 2012\logo_Transparent.png"/>
          <p:cNvPicPr>
            <a:picLocks noChangeAspect="1" noChangeArrowheads="1"/>
          </p:cNvPicPr>
          <p:nvPr/>
        </p:nvPicPr>
        <p:blipFill>
          <a:blip r:embed="rId3" cstate="print"/>
          <a:srcRect/>
          <a:stretch>
            <a:fillRect/>
          </a:stretch>
        </p:blipFill>
        <p:spPr bwMode="auto">
          <a:xfrm>
            <a:off x="10320470" y="188641"/>
            <a:ext cx="1691805" cy="813817"/>
          </a:xfrm>
          <a:prstGeom prst="rect">
            <a:avLst/>
          </a:prstGeom>
          <a:noFill/>
        </p:spPr>
      </p:pic>
      <p:sp>
        <p:nvSpPr>
          <p:cNvPr id="4" name="Oval 3"/>
          <p:cNvSpPr/>
          <p:nvPr/>
        </p:nvSpPr>
        <p:spPr>
          <a:xfrm>
            <a:off x="2784764" y="1759528"/>
            <a:ext cx="3075709" cy="5070766"/>
          </a:xfrm>
          <a:prstGeom prst="ellipse">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229323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Feedback</a:t>
            </a:r>
            <a:endParaRPr lang="en-GB" dirty="0"/>
          </a:p>
        </p:txBody>
      </p:sp>
      <p:sp>
        <p:nvSpPr>
          <p:cNvPr id="3" name="Content Placeholder 2"/>
          <p:cNvSpPr>
            <a:spLocks noGrp="1"/>
          </p:cNvSpPr>
          <p:nvPr>
            <p:ph idx="1"/>
          </p:nvPr>
        </p:nvSpPr>
        <p:spPr/>
        <p:txBody>
          <a:bodyPr>
            <a:normAutofit/>
          </a:bodyPr>
          <a:lstStyle/>
          <a:p>
            <a:r>
              <a:rPr lang="en-GB" sz="3400" i="1" dirty="0" smtClean="0"/>
              <a:t>“There was no communication, for example</a:t>
            </a:r>
            <a:r>
              <a:rPr lang="en-GB" altLang="en-US" sz="3200" i="1" dirty="0">
                <a:cs typeface="Times New Roman" panose="02020603050405020304" pitchFamily="18" charset="0"/>
              </a:rPr>
              <a:t> if we had written an </a:t>
            </a:r>
            <a:r>
              <a:rPr lang="en-GB" altLang="en-US" sz="3200" i="1" dirty="0" smtClean="0">
                <a:cs typeface="Times New Roman" panose="02020603050405020304" pitchFamily="18" charset="0"/>
              </a:rPr>
              <a:t>essay, </a:t>
            </a:r>
            <a:r>
              <a:rPr lang="en-GB" altLang="en-US" sz="3200" i="1" dirty="0">
                <a:cs typeface="Times New Roman" panose="02020603050405020304" pitchFamily="18" charset="0"/>
              </a:rPr>
              <a:t>it would be good </a:t>
            </a:r>
            <a:r>
              <a:rPr lang="en-GB" altLang="en-US" sz="3200" i="1" dirty="0" smtClean="0">
                <a:cs typeface="Times New Roman" panose="02020603050405020304" pitchFamily="18" charset="0"/>
              </a:rPr>
              <a:t>[to have] just </a:t>
            </a:r>
            <a:r>
              <a:rPr lang="en-GB" altLang="en-US" sz="3200" i="1" dirty="0">
                <a:cs typeface="Times New Roman" panose="02020603050405020304" pitchFamily="18" charset="0"/>
              </a:rPr>
              <a:t>one sentence and maybe a small explanation on why you got the mark plus one sentence on how you could improve it.” </a:t>
            </a:r>
            <a:endParaRPr lang="en-GB" altLang="en-US" sz="3200" i="1" dirty="0" smtClean="0">
              <a:cs typeface="Times New Roman" panose="02020603050405020304" pitchFamily="18" charset="0"/>
            </a:endParaRPr>
          </a:p>
          <a:p>
            <a:pPr marL="0" indent="0">
              <a:buNone/>
            </a:pPr>
            <a:endParaRPr lang="en-GB" sz="3000" dirty="0" smtClean="0"/>
          </a:p>
          <a:p>
            <a:pPr marL="457200" lvl="1" indent="0">
              <a:buNone/>
            </a:pPr>
            <a:r>
              <a:rPr lang="en-GB" sz="2600" dirty="0" smtClean="0"/>
              <a:t>Economics Network Student Survey 2012</a:t>
            </a:r>
            <a:endParaRPr lang="en-GB" sz="2800" dirty="0">
              <a:cs typeface="Times New Roman" panose="02020603050405020304" pitchFamily="18" charset="0"/>
            </a:endParaRPr>
          </a:p>
        </p:txBody>
      </p:sp>
    </p:spTree>
    <p:extLst>
      <p:ext uri="{BB962C8B-B14F-4D97-AF65-F5344CB8AC3E}">
        <p14:creationId xmlns:p14="http://schemas.microsoft.com/office/powerpoint/2010/main" val="33880800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more feedback comments</a:t>
            </a:r>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GB" i="1" dirty="0" smtClean="0"/>
              <a:t>“Because </a:t>
            </a:r>
            <a:r>
              <a:rPr lang="en-GB" i="1" dirty="0"/>
              <a:t>of the office hour system, I have been able to get almost unlimited feedback on my work. Legendary lecturers such as ??? will give all the time we want on reading work we have done, and giving detailed feedback, as well as long discussions of the material at our convenience</a:t>
            </a:r>
            <a:r>
              <a:rPr lang="en-GB" i="1" dirty="0" smtClean="0"/>
              <a:t>.” </a:t>
            </a:r>
          </a:p>
          <a:p>
            <a:pPr marL="0" indent="0">
              <a:buNone/>
            </a:pPr>
            <a:endParaRPr lang="en-GB" i="1" dirty="0"/>
          </a:p>
          <a:p>
            <a:pPr marL="0" indent="0">
              <a:buNone/>
            </a:pPr>
            <a:r>
              <a:rPr lang="en-GB" i="1" dirty="0" smtClean="0"/>
              <a:t>“[…] feedback </a:t>
            </a:r>
            <a:r>
              <a:rPr lang="en-GB" i="1" dirty="0"/>
              <a:t>on these has been very poor and gives almost no feedback on how to improve</a:t>
            </a:r>
            <a:r>
              <a:rPr lang="en-GB" i="1" dirty="0" smtClean="0"/>
              <a:t>.”</a:t>
            </a:r>
          </a:p>
          <a:p>
            <a:pPr marL="0" indent="0">
              <a:buNone/>
            </a:pPr>
            <a:endParaRPr lang="en-GB" dirty="0"/>
          </a:p>
          <a:p>
            <a:pPr marL="0" indent="0">
              <a:buNone/>
            </a:pPr>
            <a:r>
              <a:rPr lang="en-GB" dirty="0">
                <a:solidFill>
                  <a:srgbClr val="0070C0"/>
                </a:solidFill>
              </a:rPr>
              <a:t>(NSS feedback)</a:t>
            </a:r>
          </a:p>
          <a:p>
            <a:pPr marL="0" indent="0">
              <a:buNone/>
            </a:pPr>
            <a:endParaRPr lang="en-GB" dirty="0"/>
          </a:p>
        </p:txBody>
      </p:sp>
    </p:spTree>
    <p:extLst>
      <p:ext uri="{BB962C8B-B14F-4D97-AF65-F5344CB8AC3E}">
        <p14:creationId xmlns:p14="http://schemas.microsoft.com/office/powerpoint/2010/main" val="12933480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Do you?</a:t>
            </a:r>
            <a:endParaRPr lang="en-GB" dirty="0"/>
          </a:p>
        </p:txBody>
      </p:sp>
      <p:sp>
        <p:nvSpPr>
          <p:cNvPr id="3" name="Content Placeholder 2"/>
          <p:cNvSpPr>
            <a:spLocks noGrp="1"/>
          </p:cNvSpPr>
          <p:nvPr>
            <p:ph idx="1"/>
          </p:nvPr>
        </p:nvSpPr>
        <p:spPr/>
        <p:txBody>
          <a:bodyPr>
            <a:normAutofit/>
          </a:bodyPr>
          <a:lstStyle/>
          <a:p>
            <a:r>
              <a:rPr lang="en-GB" sz="3400" dirty="0" smtClean="0"/>
              <a:t>Formatively assess students</a:t>
            </a:r>
          </a:p>
          <a:p>
            <a:r>
              <a:rPr lang="en-GB" sz="3400" dirty="0" smtClean="0"/>
              <a:t>Give feedback individually</a:t>
            </a:r>
          </a:p>
          <a:p>
            <a:r>
              <a:rPr lang="en-GB" sz="3400" dirty="0" smtClean="0"/>
              <a:t>Give feedback to the whole student group</a:t>
            </a:r>
          </a:p>
          <a:p>
            <a:r>
              <a:rPr lang="en-GB" sz="3400" dirty="0" smtClean="0"/>
              <a:t>Use peer assessment</a:t>
            </a:r>
          </a:p>
          <a:p>
            <a:r>
              <a:rPr lang="en-GB" sz="3400" dirty="0" smtClean="0"/>
              <a:t>Use self assessment</a:t>
            </a:r>
          </a:p>
        </p:txBody>
      </p:sp>
    </p:spTree>
    <p:extLst>
      <p:ext uri="{BB962C8B-B14F-4D97-AF65-F5344CB8AC3E}">
        <p14:creationId xmlns:p14="http://schemas.microsoft.com/office/powerpoint/2010/main" val="18207813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Before they start</a:t>
            </a:r>
            <a:endParaRPr lang="en-GB" dirty="0"/>
          </a:p>
        </p:txBody>
      </p:sp>
      <p:sp>
        <p:nvSpPr>
          <p:cNvPr id="4" name="Content Placeholder 3"/>
          <p:cNvSpPr>
            <a:spLocks noGrp="1"/>
          </p:cNvSpPr>
          <p:nvPr>
            <p:ph idx="1"/>
          </p:nvPr>
        </p:nvSpPr>
        <p:spPr/>
        <p:txBody>
          <a:bodyPr>
            <a:normAutofit lnSpcReduction="10000"/>
          </a:bodyPr>
          <a:lstStyle/>
          <a:p>
            <a:r>
              <a:rPr lang="en-GB" dirty="0" smtClean="0"/>
              <a:t>Increase students’ understanding of feedback</a:t>
            </a:r>
          </a:p>
          <a:p>
            <a:pPr lvl="1">
              <a:lnSpc>
                <a:spcPct val="100000"/>
              </a:lnSpc>
              <a:spcAft>
                <a:spcPts val="500"/>
              </a:spcAft>
            </a:pPr>
            <a:r>
              <a:rPr lang="en-GB" sz="3200" dirty="0" smtClean="0"/>
              <a:t>Discuss what feedback is with students, and how and when they get it</a:t>
            </a:r>
          </a:p>
          <a:p>
            <a:pPr lvl="1">
              <a:lnSpc>
                <a:spcPct val="100000"/>
              </a:lnSpc>
              <a:spcAft>
                <a:spcPts val="500"/>
              </a:spcAft>
            </a:pPr>
            <a:r>
              <a:rPr lang="en-GB" sz="3200" dirty="0" smtClean="0"/>
              <a:t>Be clear about criteria</a:t>
            </a:r>
          </a:p>
          <a:p>
            <a:pPr lvl="1">
              <a:lnSpc>
                <a:spcPct val="100000"/>
              </a:lnSpc>
              <a:spcAft>
                <a:spcPts val="500"/>
              </a:spcAft>
            </a:pPr>
            <a:r>
              <a:rPr lang="en-GB" sz="3200" dirty="0" smtClean="0"/>
              <a:t>Provide feedback comments from previous cohorts before the assignment is due</a:t>
            </a:r>
          </a:p>
          <a:p>
            <a:pPr lvl="1">
              <a:lnSpc>
                <a:spcPct val="100000"/>
              </a:lnSpc>
              <a:spcAft>
                <a:spcPts val="500"/>
              </a:spcAft>
            </a:pPr>
            <a:r>
              <a:rPr lang="en-GB" sz="3200" dirty="0" smtClean="0"/>
              <a:t>Ask class to provide feedback on an (anonymous) sample of work previous cohorts and make time to discuss this</a:t>
            </a:r>
          </a:p>
          <a:p>
            <a:pPr lvl="1"/>
            <a:endParaRPr lang="en-GB" dirty="0" smtClean="0"/>
          </a:p>
        </p:txBody>
      </p:sp>
    </p:spTree>
    <p:extLst>
      <p:ext uri="{BB962C8B-B14F-4D97-AF65-F5344CB8AC3E}">
        <p14:creationId xmlns:p14="http://schemas.microsoft.com/office/powerpoint/2010/main" val="2505897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Presentation1.potx" id="{8B4C17F8-03E1-4372-A056-2D57CBD3AC23}" vid="{E1ABEC7E-C6B9-4B4F-A5F9-D4C744BA33A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Presentation1</Template>
  <TotalTime>133</TotalTime>
  <Words>433</Words>
  <Application>Microsoft Office PowerPoint</Application>
  <PresentationFormat>Custom</PresentationFormat>
  <Paragraphs>58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Assessment and Feedback</vt:lpstr>
      <vt:lpstr>Types of assessment</vt:lpstr>
      <vt:lpstr>Why assess?</vt:lpstr>
      <vt:lpstr>NSS assessment &amp; feedback questions</vt:lpstr>
      <vt:lpstr>  National Student Survey</vt:lpstr>
      <vt:lpstr>Feedback</vt:lpstr>
      <vt:lpstr>Some more feedback comments</vt:lpstr>
      <vt:lpstr>Do you?</vt:lpstr>
      <vt:lpstr>Before they start</vt:lpstr>
      <vt:lpstr>Submission</vt:lpstr>
      <vt:lpstr>After</vt:lpstr>
      <vt:lpstr>Useful links</vt:lpstr>
    </vt:vector>
  </TitlesOfParts>
  <Company>University of Bristol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AJ Lait</dc:creator>
  <cp:lastModifiedBy>Ralf Becker</cp:lastModifiedBy>
  <cp:revision>17</cp:revision>
  <dcterms:created xsi:type="dcterms:W3CDTF">2014-08-13T11:11:15Z</dcterms:created>
  <dcterms:modified xsi:type="dcterms:W3CDTF">2015-10-01T16:52:41Z</dcterms:modified>
</cp:coreProperties>
</file>