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70" r:id="rId2"/>
    <p:sldId id="271" r:id="rId3"/>
    <p:sldId id="272" r:id="rId4"/>
    <p:sldId id="273" r:id="rId5"/>
    <p:sldId id="274" r:id="rId6"/>
    <p:sldId id="275" r:id="rId7"/>
    <p:sldId id="276" r:id="rId8"/>
    <p:sldId id="277" r:id="rId9"/>
    <p:sldId id="304" r:id="rId10"/>
    <p:sldId id="310" r:id="rId11"/>
    <p:sldId id="305" r:id="rId12"/>
    <p:sldId id="308" r:id="rId13"/>
    <p:sldId id="309" r:id="rId14"/>
    <p:sldId id="294" r:id="rId15"/>
    <p:sldId id="297" r:id="rId16"/>
    <p:sldId id="286" r:id="rId17"/>
    <p:sldId id="287" r:id="rId18"/>
    <p:sldId id="289" r:id="rId19"/>
    <p:sldId id="288" r:id="rId20"/>
    <p:sldId id="290" r:id="rId21"/>
    <p:sldId id="291" r:id="rId22"/>
    <p:sldId id="292" r:id="rId23"/>
    <p:sldId id="295" r:id="rId24"/>
    <p:sldId id="300" r:id="rId25"/>
    <p:sldId id="302" r:id="rId26"/>
    <p:sldId id="303" r:id="rId27"/>
  </p:sldIdLst>
  <p:sldSz cx="9144000" cy="6858000" type="screen4x3"/>
  <p:notesSz cx="6669088" cy="9926638"/>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CCCC00"/>
    <a:srgbClr val="008000"/>
    <a:srgbClr val="CCFF99"/>
    <a:srgbClr val="CCECFF"/>
    <a:srgbClr val="FFFFCC"/>
    <a:srgbClr val="FF7C80"/>
    <a:srgbClr val="FFFF99"/>
    <a:srgbClr val="336600"/>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07" d="100"/>
          <a:sy n="107" d="100"/>
        </p:scale>
        <p:origin x="-84" y="-138"/>
      </p:cViewPr>
      <p:guideLst>
        <p:guide orient="horz" pos="2160"/>
        <p:guide pos="2880"/>
      </p:guideLst>
    </p:cSldViewPr>
  </p:slideViewPr>
  <p:notesTextViewPr>
    <p:cViewPr>
      <p:scale>
        <a:sx n="100" d="100"/>
        <a:sy n="100" d="100"/>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111619" name="Rectangle 3"/>
          <p:cNvSpPr>
            <a:spLocks noGrp="1" noChangeArrowheads="1"/>
          </p:cNvSpPr>
          <p:nvPr>
            <p:ph type="dt" sz="quarter" idx="1"/>
          </p:nvPr>
        </p:nvSpPr>
        <p:spPr bwMode="auto">
          <a:xfrm>
            <a:off x="3779838"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111620" name="Rectangle 4"/>
          <p:cNvSpPr>
            <a:spLocks noGrp="1" noChangeArrowheads="1"/>
          </p:cNvSpPr>
          <p:nvPr>
            <p:ph type="ftr" sz="quarter" idx="2"/>
          </p:nvPr>
        </p:nvSpPr>
        <p:spPr bwMode="auto">
          <a:xfrm>
            <a:off x="0"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111621" name="Rectangle 5"/>
          <p:cNvSpPr>
            <a:spLocks noGrp="1" noChangeArrowheads="1"/>
          </p:cNvSpPr>
          <p:nvPr>
            <p:ph type="sldNum" sz="quarter" idx="3"/>
          </p:nvPr>
        </p:nvSpPr>
        <p:spPr bwMode="auto">
          <a:xfrm>
            <a:off x="3779838"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D362D18-31B2-41F1-A63F-5451CA574613}" type="slidenum">
              <a:rPr lang="en-GB"/>
              <a:pPr/>
              <a:t>‹#›</a:t>
            </a:fld>
            <a:endParaRPr lang="en-GB"/>
          </a:p>
        </p:txBody>
      </p:sp>
    </p:spTree>
    <p:extLst>
      <p:ext uri="{BB962C8B-B14F-4D97-AF65-F5344CB8AC3E}">
        <p14:creationId xmlns:p14="http://schemas.microsoft.com/office/powerpoint/2010/main" val="4040684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78851" name="Rectangle 3"/>
          <p:cNvSpPr>
            <a:spLocks noGrp="1" noChangeArrowheads="1"/>
          </p:cNvSpPr>
          <p:nvPr>
            <p:ph type="dt" idx="1"/>
          </p:nvPr>
        </p:nvSpPr>
        <p:spPr bwMode="auto">
          <a:xfrm>
            <a:off x="3779838"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78852" name="Rectangle 4"/>
          <p:cNvSpPr>
            <a:spLocks noGrp="1" noRot="1" noChangeAspect="1" noChangeArrowheads="1" noTextEdit="1"/>
          </p:cNvSpPr>
          <p:nvPr>
            <p:ph type="sldImg" idx="2"/>
          </p:nvPr>
        </p:nvSpPr>
        <p:spPr bwMode="auto">
          <a:xfrm>
            <a:off x="852488" y="744538"/>
            <a:ext cx="4964112" cy="3722687"/>
          </a:xfrm>
          <a:prstGeom prst="rect">
            <a:avLst/>
          </a:prstGeom>
          <a:noFill/>
          <a:ln w="9525">
            <a:solidFill>
              <a:srgbClr val="000000"/>
            </a:solidFill>
            <a:miter lim="800000"/>
            <a:headEnd/>
            <a:tailEnd/>
          </a:ln>
          <a:effectLst/>
        </p:spPr>
      </p:sp>
      <p:sp>
        <p:nvSpPr>
          <p:cNvPr id="78853" name="Rectangle 5"/>
          <p:cNvSpPr>
            <a:spLocks noGrp="1" noChangeArrowheads="1"/>
          </p:cNvSpPr>
          <p:nvPr>
            <p:ph type="body" sz="quarter" idx="3"/>
          </p:nvPr>
        </p:nvSpPr>
        <p:spPr bwMode="auto">
          <a:xfrm>
            <a:off x="889000" y="4714875"/>
            <a:ext cx="4891088"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8854" name="Rectangle 6"/>
          <p:cNvSpPr>
            <a:spLocks noGrp="1" noChangeArrowheads="1"/>
          </p:cNvSpPr>
          <p:nvPr>
            <p:ph type="ftr" sz="quarter" idx="4"/>
          </p:nvPr>
        </p:nvSpPr>
        <p:spPr bwMode="auto">
          <a:xfrm>
            <a:off x="0"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8855" name="Rectangle 7"/>
          <p:cNvSpPr>
            <a:spLocks noGrp="1" noChangeArrowheads="1"/>
          </p:cNvSpPr>
          <p:nvPr>
            <p:ph type="sldNum" sz="quarter" idx="5"/>
          </p:nvPr>
        </p:nvSpPr>
        <p:spPr bwMode="auto">
          <a:xfrm>
            <a:off x="3779838"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0E87212-D57C-4285-B443-40E2FB83DE81}" type="slidenum">
              <a:rPr lang="en-GB"/>
              <a:pPr/>
              <a:t>‹#›</a:t>
            </a:fld>
            <a:endParaRPr lang="en-GB"/>
          </a:p>
        </p:txBody>
      </p:sp>
    </p:spTree>
    <p:extLst>
      <p:ext uri="{BB962C8B-B14F-4D97-AF65-F5344CB8AC3E}">
        <p14:creationId xmlns:p14="http://schemas.microsoft.com/office/powerpoint/2010/main" val="342530166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a:t>
            </a:fld>
            <a:endParaRPr lang="en-GB"/>
          </a:p>
        </p:txBody>
      </p:sp>
    </p:spTree>
    <p:extLst>
      <p:ext uri="{BB962C8B-B14F-4D97-AF65-F5344CB8AC3E}">
        <p14:creationId xmlns:p14="http://schemas.microsoft.com/office/powerpoint/2010/main" val="1640706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10</a:t>
            </a:fld>
            <a:endParaRPr lang="en-GB"/>
          </a:p>
        </p:txBody>
      </p:sp>
    </p:spTree>
    <p:extLst>
      <p:ext uri="{BB962C8B-B14F-4D97-AF65-F5344CB8AC3E}">
        <p14:creationId xmlns:p14="http://schemas.microsoft.com/office/powerpoint/2010/main" val="7401261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CDDF5548-0528-478D-B4D8-EB446C98C257}" type="slidenum">
              <a:rPr lang="en-GB" sz="1200"/>
              <a:pPr eaLnBrk="1" hangingPunct="1"/>
              <a:t>11</a:t>
            </a:fld>
            <a:endParaRPr lang="en-GB" sz="1200"/>
          </a:p>
        </p:txBody>
      </p:sp>
    </p:spTree>
    <p:extLst>
      <p:ext uri="{BB962C8B-B14F-4D97-AF65-F5344CB8AC3E}">
        <p14:creationId xmlns:p14="http://schemas.microsoft.com/office/powerpoint/2010/main" val="6964660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9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AEA05661-09C7-41A7-84AE-1637B9CB0B64}" type="slidenum">
              <a:rPr lang="en-GB" sz="1200"/>
              <a:pPr eaLnBrk="1" hangingPunct="1"/>
              <a:t>12</a:t>
            </a:fld>
            <a:endParaRPr lang="en-GB" sz="1200"/>
          </a:p>
        </p:txBody>
      </p:sp>
    </p:spTree>
    <p:extLst>
      <p:ext uri="{BB962C8B-B14F-4D97-AF65-F5344CB8AC3E}">
        <p14:creationId xmlns:p14="http://schemas.microsoft.com/office/powerpoint/2010/main" val="24778973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13</a:t>
            </a:fld>
            <a:endParaRPr lang="en-GB"/>
          </a:p>
        </p:txBody>
      </p:sp>
    </p:spTree>
    <p:extLst>
      <p:ext uri="{BB962C8B-B14F-4D97-AF65-F5344CB8AC3E}">
        <p14:creationId xmlns:p14="http://schemas.microsoft.com/office/powerpoint/2010/main" val="17636509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14</a:t>
            </a:fld>
            <a:endParaRPr lang="en-GB"/>
          </a:p>
        </p:txBody>
      </p:sp>
    </p:spTree>
    <p:extLst>
      <p:ext uri="{BB962C8B-B14F-4D97-AF65-F5344CB8AC3E}">
        <p14:creationId xmlns:p14="http://schemas.microsoft.com/office/powerpoint/2010/main" val="32124418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15</a:t>
            </a:fld>
            <a:endParaRPr lang="en-GB"/>
          </a:p>
        </p:txBody>
      </p:sp>
    </p:spTree>
    <p:extLst>
      <p:ext uri="{BB962C8B-B14F-4D97-AF65-F5344CB8AC3E}">
        <p14:creationId xmlns:p14="http://schemas.microsoft.com/office/powerpoint/2010/main" val="38426298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16</a:t>
            </a:fld>
            <a:endParaRPr lang="en-GB"/>
          </a:p>
        </p:txBody>
      </p:sp>
    </p:spTree>
    <p:extLst>
      <p:ext uri="{BB962C8B-B14F-4D97-AF65-F5344CB8AC3E}">
        <p14:creationId xmlns:p14="http://schemas.microsoft.com/office/powerpoint/2010/main" val="33023330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17</a:t>
            </a:fld>
            <a:endParaRPr lang="en-GB"/>
          </a:p>
        </p:txBody>
      </p:sp>
    </p:spTree>
    <p:extLst>
      <p:ext uri="{BB962C8B-B14F-4D97-AF65-F5344CB8AC3E}">
        <p14:creationId xmlns:p14="http://schemas.microsoft.com/office/powerpoint/2010/main" val="10437331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18</a:t>
            </a:fld>
            <a:endParaRPr lang="en-GB"/>
          </a:p>
        </p:txBody>
      </p:sp>
    </p:spTree>
    <p:extLst>
      <p:ext uri="{BB962C8B-B14F-4D97-AF65-F5344CB8AC3E}">
        <p14:creationId xmlns:p14="http://schemas.microsoft.com/office/powerpoint/2010/main" val="29769314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19</a:t>
            </a:fld>
            <a:endParaRPr lang="en-GB"/>
          </a:p>
        </p:txBody>
      </p:sp>
    </p:spTree>
    <p:extLst>
      <p:ext uri="{BB962C8B-B14F-4D97-AF65-F5344CB8AC3E}">
        <p14:creationId xmlns:p14="http://schemas.microsoft.com/office/powerpoint/2010/main" val="4248051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2</a:t>
            </a:fld>
            <a:endParaRPr lang="en-GB"/>
          </a:p>
        </p:txBody>
      </p:sp>
    </p:spTree>
    <p:extLst>
      <p:ext uri="{BB962C8B-B14F-4D97-AF65-F5344CB8AC3E}">
        <p14:creationId xmlns:p14="http://schemas.microsoft.com/office/powerpoint/2010/main" val="16333279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20</a:t>
            </a:fld>
            <a:endParaRPr lang="en-GB"/>
          </a:p>
        </p:txBody>
      </p:sp>
    </p:spTree>
    <p:extLst>
      <p:ext uri="{BB962C8B-B14F-4D97-AF65-F5344CB8AC3E}">
        <p14:creationId xmlns:p14="http://schemas.microsoft.com/office/powerpoint/2010/main" val="23153388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21</a:t>
            </a:fld>
            <a:endParaRPr lang="en-GB"/>
          </a:p>
        </p:txBody>
      </p:sp>
    </p:spTree>
    <p:extLst>
      <p:ext uri="{BB962C8B-B14F-4D97-AF65-F5344CB8AC3E}">
        <p14:creationId xmlns:p14="http://schemas.microsoft.com/office/powerpoint/2010/main" val="36883676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22</a:t>
            </a:fld>
            <a:endParaRPr lang="en-GB"/>
          </a:p>
        </p:txBody>
      </p:sp>
    </p:spTree>
    <p:extLst>
      <p:ext uri="{BB962C8B-B14F-4D97-AF65-F5344CB8AC3E}">
        <p14:creationId xmlns:p14="http://schemas.microsoft.com/office/powerpoint/2010/main" val="39818395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23</a:t>
            </a:fld>
            <a:endParaRPr lang="en-GB"/>
          </a:p>
        </p:txBody>
      </p:sp>
    </p:spTree>
    <p:extLst>
      <p:ext uri="{BB962C8B-B14F-4D97-AF65-F5344CB8AC3E}">
        <p14:creationId xmlns:p14="http://schemas.microsoft.com/office/powerpoint/2010/main" val="1813299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5FE7A779-3E10-4EB3-871C-C8AEBE903F91}" type="slidenum">
              <a:rPr lang="en-GB" sz="1200"/>
              <a:pPr eaLnBrk="1" hangingPunct="1"/>
              <a:t>24</a:t>
            </a:fld>
            <a:endParaRPr lang="en-GB" sz="1200"/>
          </a:p>
        </p:txBody>
      </p:sp>
    </p:spTree>
    <p:extLst>
      <p:ext uri="{BB962C8B-B14F-4D97-AF65-F5344CB8AC3E}">
        <p14:creationId xmlns:p14="http://schemas.microsoft.com/office/powerpoint/2010/main" val="35614323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066D9DCA-DB0E-42D2-B379-1F48B0969B78}" type="slidenum">
              <a:rPr lang="en-GB" sz="1200"/>
              <a:pPr eaLnBrk="1" hangingPunct="1"/>
              <a:t>25</a:t>
            </a:fld>
            <a:endParaRPr lang="en-GB" sz="1200"/>
          </a:p>
        </p:txBody>
      </p:sp>
    </p:spTree>
    <p:extLst>
      <p:ext uri="{BB962C8B-B14F-4D97-AF65-F5344CB8AC3E}">
        <p14:creationId xmlns:p14="http://schemas.microsoft.com/office/powerpoint/2010/main" val="11338825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941CC366-7D42-4110-8342-6AF3A800E0B2}" type="slidenum">
              <a:rPr lang="en-GB" sz="1200"/>
              <a:pPr eaLnBrk="1" hangingPunct="1"/>
              <a:t>26</a:t>
            </a:fld>
            <a:endParaRPr lang="en-GB" sz="1200"/>
          </a:p>
        </p:txBody>
      </p:sp>
    </p:spTree>
    <p:extLst>
      <p:ext uri="{BB962C8B-B14F-4D97-AF65-F5344CB8AC3E}">
        <p14:creationId xmlns:p14="http://schemas.microsoft.com/office/powerpoint/2010/main" val="932654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3</a:t>
            </a:fld>
            <a:endParaRPr lang="en-GB"/>
          </a:p>
        </p:txBody>
      </p:sp>
    </p:spTree>
    <p:extLst>
      <p:ext uri="{BB962C8B-B14F-4D97-AF65-F5344CB8AC3E}">
        <p14:creationId xmlns:p14="http://schemas.microsoft.com/office/powerpoint/2010/main" val="40275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4</a:t>
            </a:fld>
            <a:endParaRPr lang="en-GB"/>
          </a:p>
        </p:txBody>
      </p:sp>
    </p:spTree>
    <p:extLst>
      <p:ext uri="{BB962C8B-B14F-4D97-AF65-F5344CB8AC3E}">
        <p14:creationId xmlns:p14="http://schemas.microsoft.com/office/powerpoint/2010/main" val="1695921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5</a:t>
            </a:fld>
            <a:endParaRPr lang="en-GB"/>
          </a:p>
        </p:txBody>
      </p:sp>
    </p:spTree>
    <p:extLst>
      <p:ext uri="{BB962C8B-B14F-4D97-AF65-F5344CB8AC3E}">
        <p14:creationId xmlns:p14="http://schemas.microsoft.com/office/powerpoint/2010/main" val="570337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6</a:t>
            </a:fld>
            <a:endParaRPr lang="en-GB"/>
          </a:p>
        </p:txBody>
      </p:sp>
    </p:spTree>
    <p:extLst>
      <p:ext uri="{BB962C8B-B14F-4D97-AF65-F5344CB8AC3E}">
        <p14:creationId xmlns:p14="http://schemas.microsoft.com/office/powerpoint/2010/main" val="3704137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7</a:t>
            </a:fld>
            <a:endParaRPr lang="en-GB"/>
          </a:p>
        </p:txBody>
      </p:sp>
    </p:spTree>
    <p:extLst>
      <p:ext uri="{BB962C8B-B14F-4D97-AF65-F5344CB8AC3E}">
        <p14:creationId xmlns:p14="http://schemas.microsoft.com/office/powerpoint/2010/main" val="34231069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8</a:t>
            </a:fld>
            <a:endParaRPr lang="en-GB"/>
          </a:p>
        </p:txBody>
      </p:sp>
    </p:spTree>
    <p:extLst>
      <p:ext uri="{BB962C8B-B14F-4D97-AF65-F5344CB8AC3E}">
        <p14:creationId xmlns:p14="http://schemas.microsoft.com/office/powerpoint/2010/main" val="309774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E87212-D57C-4285-B443-40E2FB83DE81}" type="slidenum">
              <a:rPr lang="en-GB" smtClean="0"/>
              <a:pPr/>
              <a:t>9</a:t>
            </a:fld>
            <a:endParaRPr lang="en-GB"/>
          </a:p>
        </p:txBody>
      </p:sp>
    </p:spTree>
    <p:extLst>
      <p:ext uri="{BB962C8B-B14F-4D97-AF65-F5344CB8AC3E}">
        <p14:creationId xmlns:p14="http://schemas.microsoft.com/office/powerpoint/2010/main" val="1763650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979488"/>
            <a:ext cx="2190750" cy="544671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07963" y="979488"/>
            <a:ext cx="6421437" cy="54467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09550" y="979488"/>
            <a:ext cx="8739188" cy="855662"/>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207963" y="1997075"/>
            <a:ext cx="8764587" cy="4429125"/>
          </a:xfrm>
        </p:spPr>
        <p:txBody>
          <a:bodyPr/>
          <a:lstStyle/>
          <a:p>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07963" y="1997075"/>
            <a:ext cx="4305300" cy="4429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65663" y="1997075"/>
            <a:ext cx="4306887" cy="4429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www.economicsnetwork.ac.u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09550" y="979488"/>
            <a:ext cx="8739188" cy="8556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207963" y="1997075"/>
            <a:ext cx="8764587" cy="4429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p:txBody>
      </p:sp>
      <p:grpSp>
        <p:nvGrpSpPr>
          <p:cNvPr id="1033" name="Group 9"/>
          <p:cNvGrpSpPr>
            <a:grpSpLocks/>
          </p:cNvGrpSpPr>
          <p:nvPr/>
        </p:nvGrpSpPr>
        <p:grpSpPr bwMode="auto">
          <a:xfrm>
            <a:off x="3590925" y="95250"/>
            <a:ext cx="1428750" cy="712788"/>
            <a:chOff x="2051" y="250"/>
            <a:chExt cx="1635" cy="853"/>
          </a:xfrm>
        </p:grpSpPr>
        <p:pic>
          <p:nvPicPr>
            <p:cNvPr id="1034" name="Picture 10"/>
            <p:cNvPicPr>
              <a:picLocks noChangeAspect="1" noChangeArrowheads="1"/>
            </p:cNvPicPr>
            <p:nvPr/>
          </p:nvPicPr>
          <p:blipFill>
            <a:blip r:embed="rId14" cstate="print"/>
            <a:srcRect l="807" t="9929" r="76648" b="74983"/>
            <a:stretch>
              <a:fillRect/>
            </a:stretch>
          </p:blipFill>
          <p:spPr bwMode="auto">
            <a:xfrm>
              <a:off x="2051" y="250"/>
              <a:ext cx="1635" cy="853"/>
            </a:xfrm>
            <a:prstGeom prst="rect">
              <a:avLst/>
            </a:prstGeom>
            <a:noFill/>
            <a:ln w="9525">
              <a:noFill/>
              <a:miter lim="800000"/>
              <a:headEnd/>
              <a:tailEnd/>
            </a:ln>
            <a:effectLst/>
          </p:spPr>
        </p:pic>
        <p:sp>
          <p:nvSpPr>
            <p:cNvPr id="1035" name="Rectangle 11"/>
            <p:cNvSpPr>
              <a:spLocks noChangeArrowheads="1"/>
            </p:cNvSpPr>
            <p:nvPr/>
          </p:nvSpPr>
          <p:spPr bwMode="auto">
            <a:xfrm>
              <a:off x="2406" y="981"/>
              <a:ext cx="320" cy="79"/>
            </a:xfrm>
            <a:prstGeom prst="rect">
              <a:avLst/>
            </a:prstGeom>
            <a:solidFill>
              <a:srgbClr val="E5E5E5"/>
            </a:solidFill>
            <a:ln w="9525">
              <a:noFill/>
              <a:miter lim="800000"/>
              <a:headEnd/>
              <a:tailEnd/>
            </a:ln>
            <a:effectLst/>
          </p:spPr>
          <p:txBody>
            <a:bodyPr wrap="none" anchor="ctr"/>
            <a:lstStyle/>
            <a:p>
              <a:endParaRPr lang="en-GB"/>
            </a:p>
          </p:txBody>
        </p:sp>
      </p:grpSp>
      <p:sp>
        <p:nvSpPr>
          <p:cNvPr id="1036" name="Text Box 12"/>
          <p:cNvSpPr txBox="1">
            <a:spLocks noChangeArrowheads="1"/>
          </p:cNvSpPr>
          <p:nvPr/>
        </p:nvSpPr>
        <p:spPr bwMode="auto">
          <a:xfrm>
            <a:off x="0" y="6491288"/>
            <a:ext cx="9144000" cy="366712"/>
          </a:xfrm>
          <a:prstGeom prst="rect">
            <a:avLst/>
          </a:prstGeom>
          <a:solidFill>
            <a:srgbClr val="E2E2E2"/>
          </a:solidFill>
          <a:ln w="9525">
            <a:noFill/>
            <a:miter lim="800000"/>
            <a:headEnd/>
            <a:tailEnd/>
          </a:ln>
          <a:effectLst/>
        </p:spPr>
        <p:txBody>
          <a:bodyPr>
            <a:spAutoFit/>
          </a:bodyPr>
          <a:lstStyle/>
          <a:p>
            <a:pPr algn="ctr"/>
            <a:r>
              <a:rPr lang="en-GB" sz="1800">
                <a:solidFill>
                  <a:srgbClr val="2D5B89"/>
                </a:solidFill>
                <a:latin typeface="Arial Black" pitchFamily="34" charset="0"/>
                <a:hlinkClick r:id="rId15"/>
              </a:rPr>
              <a:t>www.economicsnetwork.ac.uk</a:t>
            </a:r>
            <a:endParaRPr lang="en-GB" sz="1800">
              <a:solidFill>
                <a:srgbClr val="2D5B89"/>
              </a:solidFill>
              <a:latin typeface="Arial Black"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3600" b="1">
          <a:solidFill>
            <a:srgbClr val="660066"/>
          </a:solidFill>
          <a:latin typeface="+mj-lt"/>
          <a:ea typeface="+mj-ea"/>
          <a:cs typeface="+mj-cs"/>
        </a:defRPr>
      </a:lvl1pPr>
      <a:lvl2pPr algn="ctr" rtl="0" fontAlgn="base">
        <a:spcBef>
          <a:spcPct val="0"/>
        </a:spcBef>
        <a:spcAft>
          <a:spcPct val="0"/>
        </a:spcAft>
        <a:defRPr sz="3600" b="1">
          <a:solidFill>
            <a:srgbClr val="660066"/>
          </a:solidFill>
          <a:latin typeface="Arial" charset="0"/>
          <a:cs typeface="Times New Roman" pitchFamily="18" charset="0"/>
        </a:defRPr>
      </a:lvl2pPr>
      <a:lvl3pPr algn="ctr" rtl="0" fontAlgn="base">
        <a:spcBef>
          <a:spcPct val="0"/>
        </a:spcBef>
        <a:spcAft>
          <a:spcPct val="0"/>
        </a:spcAft>
        <a:defRPr sz="3600" b="1">
          <a:solidFill>
            <a:srgbClr val="660066"/>
          </a:solidFill>
          <a:latin typeface="Arial" charset="0"/>
          <a:cs typeface="Times New Roman" pitchFamily="18" charset="0"/>
        </a:defRPr>
      </a:lvl3pPr>
      <a:lvl4pPr algn="ctr" rtl="0" fontAlgn="base">
        <a:spcBef>
          <a:spcPct val="0"/>
        </a:spcBef>
        <a:spcAft>
          <a:spcPct val="0"/>
        </a:spcAft>
        <a:defRPr sz="3600" b="1">
          <a:solidFill>
            <a:srgbClr val="660066"/>
          </a:solidFill>
          <a:latin typeface="Arial" charset="0"/>
          <a:cs typeface="Times New Roman" pitchFamily="18" charset="0"/>
        </a:defRPr>
      </a:lvl4pPr>
      <a:lvl5pPr algn="ctr" rtl="0" fontAlgn="base">
        <a:spcBef>
          <a:spcPct val="0"/>
        </a:spcBef>
        <a:spcAft>
          <a:spcPct val="0"/>
        </a:spcAft>
        <a:defRPr sz="3600" b="1">
          <a:solidFill>
            <a:srgbClr val="660066"/>
          </a:solidFill>
          <a:latin typeface="Arial" charset="0"/>
          <a:cs typeface="Times New Roman" pitchFamily="18" charset="0"/>
        </a:defRPr>
      </a:lvl5pPr>
      <a:lvl6pPr marL="457200" algn="ctr" rtl="0" fontAlgn="base">
        <a:spcBef>
          <a:spcPct val="0"/>
        </a:spcBef>
        <a:spcAft>
          <a:spcPct val="0"/>
        </a:spcAft>
        <a:defRPr sz="3600" b="1">
          <a:solidFill>
            <a:srgbClr val="660066"/>
          </a:solidFill>
          <a:latin typeface="Arial" charset="0"/>
          <a:cs typeface="Times New Roman" pitchFamily="18" charset="0"/>
        </a:defRPr>
      </a:lvl6pPr>
      <a:lvl7pPr marL="914400" algn="ctr" rtl="0" fontAlgn="base">
        <a:spcBef>
          <a:spcPct val="0"/>
        </a:spcBef>
        <a:spcAft>
          <a:spcPct val="0"/>
        </a:spcAft>
        <a:defRPr sz="3600" b="1">
          <a:solidFill>
            <a:srgbClr val="660066"/>
          </a:solidFill>
          <a:latin typeface="Arial" charset="0"/>
          <a:cs typeface="Times New Roman" pitchFamily="18" charset="0"/>
        </a:defRPr>
      </a:lvl7pPr>
      <a:lvl8pPr marL="1371600" algn="ctr" rtl="0" fontAlgn="base">
        <a:spcBef>
          <a:spcPct val="0"/>
        </a:spcBef>
        <a:spcAft>
          <a:spcPct val="0"/>
        </a:spcAft>
        <a:defRPr sz="3600" b="1">
          <a:solidFill>
            <a:srgbClr val="660066"/>
          </a:solidFill>
          <a:latin typeface="Arial" charset="0"/>
          <a:cs typeface="Times New Roman" pitchFamily="18" charset="0"/>
        </a:defRPr>
      </a:lvl8pPr>
      <a:lvl9pPr marL="1828800" algn="ctr" rtl="0" fontAlgn="base">
        <a:spcBef>
          <a:spcPct val="0"/>
        </a:spcBef>
        <a:spcAft>
          <a:spcPct val="0"/>
        </a:spcAft>
        <a:defRPr sz="3600" b="1">
          <a:solidFill>
            <a:srgbClr val="660066"/>
          </a:solidFill>
          <a:latin typeface="Arial" charset="0"/>
          <a:cs typeface="Times New Roman" pitchFamily="18" charset="0"/>
        </a:defRPr>
      </a:lvl9pPr>
    </p:titleStyle>
    <p:bodyStyle>
      <a:lvl1pPr marL="342900" indent="-342900" algn="l" rtl="0" fontAlgn="base">
        <a:spcBef>
          <a:spcPct val="20000"/>
        </a:spcBef>
        <a:spcAft>
          <a:spcPct val="0"/>
        </a:spcAft>
        <a:buSzPct val="120000"/>
        <a:buChar char="•"/>
        <a:defRPr sz="3000" b="1">
          <a:solidFill>
            <a:srgbClr val="0D3B7F"/>
          </a:solidFill>
          <a:latin typeface="+mn-lt"/>
          <a:ea typeface="+mn-ea"/>
          <a:cs typeface="+mn-cs"/>
        </a:defRPr>
      </a:lvl1pPr>
      <a:lvl2pPr marL="742950" indent="-285750" algn="l" rtl="0" fontAlgn="base">
        <a:spcBef>
          <a:spcPct val="20000"/>
        </a:spcBef>
        <a:spcAft>
          <a:spcPct val="0"/>
        </a:spcAft>
        <a:buChar char="–"/>
        <a:defRPr sz="2600" b="1">
          <a:solidFill>
            <a:srgbClr val="005654"/>
          </a:solidFill>
          <a:latin typeface="+mn-lt"/>
          <a:cs typeface="+mn-cs"/>
        </a:defRPr>
      </a:lvl2pPr>
      <a:lvl3pPr marL="1143000" indent="-228600" algn="l" rtl="0" fontAlgn="base">
        <a:spcBef>
          <a:spcPct val="20000"/>
        </a:spcBef>
        <a:spcAft>
          <a:spcPct val="0"/>
        </a:spcAft>
        <a:buChar char="•"/>
        <a:defRPr sz="2200" b="1">
          <a:solidFill>
            <a:srgbClr val="4D4D4D"/>
          </a:solidFill>
          <a:latin typeface="+mn-lt"/>
          <a:cs typeface="+mn-cs"/>
        </a:defRPr>
      </a:lvl3pPr>
      <a:lvl4pPr marL="1600200" indent="-228600" algn="l" rtl="0" fontAlgn="base">
        <a:spcBef>
          <a:spcPct val="20000"/>
        </a:spcBef>
        <a:spcAft>
          <a:spcPct val="0"/>
        </a:spcAft>
        <a:buChar char="–"/>
        <a:defRPr sz="2000" b="1">
          <a:solidFill>
            <a:schemeClr val="tx1"/>
          </a:solidFill>
          <a:latin typeface="+mn-lt"/>
          <a:cs typeface="+mn-cs"/>
        </a:defRPr>
      </a:lvl4pPr>
      <a:lvl5pPr marL="2057400" indent="-228600" algn="l" rtl="0" fontAlgn="base">
        <a:spcBef>
          <a:spcPct val="20000"/>
        </a:spcBef>
        <a:spcAft>
          <a:spcPct val="0"/>
        </a:spcAft>
        <a:buChar char="»"/>
        <a:defRPr sz="2000" b="1">
          <a:solidFill>
            <a:schemeClr val="tx1"/>
          </a:solidFill>
          <a:latin typeface="+mn-lt"/>
          <a:cs typeface="+mn-cs"/>
        </a:defRPr>
      </a:lvl5pPr>
      <a:lvl6pPr marL="2514600" indent="-228600" algn="l" rtl="0" fontAlgn="base">
        <a:spcBef>
          <a:spcPct val="20000"/>
        </a:spcBef>
        <a:spcAft>
          <a:spcPct val="0"/>
        </a:spcAft>
        <a:buChar char="»"/>
        <a:defRPr sz="2000" b="1">
          <a:solidFill>
            <a:schemeClr val="tx1"/>
          </a:solidFill>
          <a:latin typeface="+mn-lt"/>
          <a:cs typeface="+mn-cs"/>
        </a:defRPr>
      </a:lvl6pPr>
      <a:lvl7pPr marL="2971800" indent="-228600" algn="l" rtl="0" fontAlgn="base">
        <a:spcBef>
          <a:spcPct val="20000"/>
        </a:spcBef>
        <a:spcAft>
          <a:spcPct val="0"/>
        </a:spcAft>
        <a:buChar char="»"/>
        <a:defRPr sz="2000" b="1">
          <a:solidFill>
            <a:schemeClr val="tx1"/>
          </a:solidFill>
          <a:latin typeface="+mn-lt"/>
          <a:cs typeface="+mn-cs"/>
        </a:defRPr>
      </a:lvl7pPr>
      <a:lvl8pPr marL="3429000" indent="-228600" algn="l" rtl="0" fontAlgn="base">
        <a:spcBef>
          <a:spcPct val="20000"/>
        </a:spcBef>
        <a:spcAft>
          <a:spcPct val="0"/>
        </a:spcAft>
        <a:buChar char="»"/>
        <a:defRPr sz="2000" b="1">
          <a:solidFill>
            <a:schemeClr val="tx1"/>
          </a:solidFill>
          <a:latin typeface="+mn-lt"/>
          <a:cs typeface="+mn-cs"/>
        </a:defRPr>
      </a:lvl8pPr>
      <a:lvl9pPr marL="3886200" indent="-228600" algn="l" rtl="0" fontAlgn="base">
        <a:spcBef>
          <a:spcPct val="20000"/>
        </a:spcBef>
        <a:spcAft>
          <a:spcPct val="0"/>
        </a:spcAft>
        <a:buChar char="»"/>
        <a:defRPr sz="2000" b="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 Target="slide16.xml"/><Relationship Id="rId7" Type="http://schemas.openxmlformats.org/officeDocument/2006/relationships/slide" Target="slide23.xm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slide" Target="slide22.xml"/><Relationship Id="rId5" Type="http://schemas.openxmlformats.org/officeDocument/2006/relationships/slide" Target="slide21.xml"/><Relationship Id="rId4" Type="http://schemas.openxmlformats.org/officeDocument/2006/relationships/slide" Target="slide20.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www.economicsnetwork.ac.uk/showcase/sedgwick_pbl.htm" TargetMode="External"/><Relationship Id="rId7" Type="http://schemas.openxmlformats.org/officeDocument/2006/relationships/hyperlink" Target="http://www.economicsnetwork.ac.uk/archive/volpe_pbl"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hyperlink" Target="http://www.economicsnetwork.ac.uk/showcase/witham_ecological.htm" TargetMode="External"/><Relationship Id="rId5" Type="http://schemas.openxmlformats.org/officeDocument/2006/relationships/hyperlink" Target="http://www.economicsnetwork.ac.uk/showcase/kinsella_pbl.htm" TargetMode="External"/><Relationship Id="rId4" Type="http://schemas.openxmlformats.org/officeDocument/2006/relationships/hyperlink" Target="http://www.economicsnetwork.ac.uk/showcase/forsythe_pbl.htm"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economicsnetwork.ac.uk/dee2007/presentations/forsythe_pbl.ppt" TargetMode="External"/><Relationship Id="rId7" Type="http://schemas.openxmlformats.org/officeDocument/2006/relationships/hyperlink" Target="http://www.economicsnetwork.ac.uk/showcase/causland_pbl.htm"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hyperlink" Target="http://www.economicsnetwork.ac.uk/projects/mini/pbl0905.htm" TargetMode="External"/><Relationship Id="rId5" Type="http://schemas.openxmlformats.org/officeDocument/2006/relationships/hyperlink" Target="http://www.economicsnetwork.ac.uk/showcase/piggott_pbl4.htm" TargetMode="External"/><Relationship Id="rId4" Type="http://schemas.openxmlformats.org/officeDocument/2006/relationships/hyperlink" Target="http://www.economicsnetwork.ac.uk/projects/mini/forsythe_pbl.htm"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http://www.economicsnetwork.ac.uk/showcase/picard_pbl.htm" TargetMode="External"/><Relationship Id="rId3" Type="http://schemas.openxmlformats.org/officeDocument/2006/relationships/hyperlink" Target="http://www.economicsnetwork.ac.uk/showcase/piggott_pbl4.htm" TargetMode="External"/><Relationship Id="rId7" Type="http://schemas.openxmlformats.org/officeDocument/2006/relationships/hyperlink" Target="http://www.economicsnetwork.ac.uk/handbook/pbl/" TargetMode="External"/><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hyperlink" Target="http://www.economicsnetwork.ac.uk/showcase/piggott_pbl.htm" TargetMode="External"/><Relationship Id="rId5" Type="http://schemas.openxmlformats.org/officeDocument/2006/relationships/hyperlink" Target="http://www.economicsnetwork.ac.uk/showcase/piggott_pbl2.htm" TargetMode="External"/><Relationship Id="rId10" Type="http://schemas.openxmlformats.org/officeDocument/2006/relationships/slide" Target="slide2.xml"/><Relationship Id="rId4" Type="http://schemas.openxmlformats.org/officeDocument/2006/relationships/hyperlink" Target="http://www.economicsnetwork.ac.uk/showcase/piggott_pbl3.htm" TargetMode="External"/><Relationship Id="rId9" Type="http://schemas.openxmlformats.org/officeDocument/2006/relationships/hyperlink" Target="http://www.economicsnetwork.ac.uk/showcase/pierpont_pbl.htm" TargetMode="Externa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7" Type="http://schemas.openxmlformats.org/officeDocument/2006/relationships/slide" Target="slide17.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slide" Target="slide9.xml"/><Relationship Id="rId5" Type="http://schemas.openxmlformats.org/officeDocument/2006/relationships/slide" Target="slide5.xml"/><Relationship Id="rId4" Type="http://schemas.openxmlformats.org/officeDocument/2006/relationships/slide" Target="slide4.xml"/></Relationships>
</file>

<file path=ppt/slides/_rels/slide20.xml.rels><?xml version="1.0" encoding="UTF-8" standalone="yes"?>
<Relationships xmlns="http://schemas.openxmlformats.org/package/2006/relationships"><Relationship Id="rId3" Type="http://schemas.openxmlformats.org/officeDocument/2006/relationships/hyperlink" Target="http://www.telegraph.co.uk/science/science-news/8298904/Time-for-a-hug-Youll-need-three-seconds.html" TargetMode="External"/><Relationship Id="rId7" Type="http://schemas.openxmlformats.org/officeDocument/2006/relationships/slide" Target="slide14.xml"/><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2.png"/><Relationship Id="rId4" Type="http://schemas.openxmlformats.org/officeDocument/2006/relationships/hyperlink" Target="http://www.dundee.ac.uk/pressreleases/2011/feb11/hugs.htm"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slide" Target="slide14.xml"/><Relationship Id="rId5" Type="http://schemas.openxmlformats.org/officeDocument/2006/relationships/image" Target="../media/image2.png"/><Relationship Id="rId4" Type="http://schemas.openxmlformats.org/officeDocument/2006/relationships/hyperlink" Target="http://www.guardian.co.uk/uk/2012/feb/26/economy-young-car-coach-train"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slide" Target="slide14.xml"/><Relationship Id="rId5" Type="http://schemas.openxmlformats.org/officeDocument/2006/relationships/hyperlink" Target="http://www.tfl.gov.uk/roadusers/cycling/15150.aspx" TargetMode="Externa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slide" Target="slide24.xml"/><Relationship Id="rId5" Type="http://schemas.openxmlformats.org/officeDocument/2006/relationships/image" Target="../media/image2.png"/><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slide" Target="slide2.xml"/><Relationship Id="rId4" Type="http://schemas.openxmlformats.org/officeDocument/2006/relationships/hyperlink" Target="http://www.economicsnetwork.ac.uk/projects/mini/forsythe_pbl.htm"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economicsnetwork.ac.uk/archive/volpe_pbl"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7" Type="http://schemas.openxmlformats.org/officeDocument/2006/relationships/slide" Target="slide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slide" Target="slide12.xml"/><Relationship Id="rId4" Type="http://schemas.openxmlformats.org/officeDocument/2006/relationships/slide" Target="slide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728330" y="2566360"/>
            <a:ext cx="7772400" cy="772263"/>
          </a:xfrm>
          <a:prstGeom prst="rect">
            <a:avLst/>
          </a:prstGeom>
        </p:spPr>
        <p:txBody>
          <a:bodyPr>
            <a:norm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0" cap="none" spc="0" normalizeH="0" baseline="0" noProof="0" dirty="0" smtClean="0">
                <a:ln>
                  <a:noFill/>
                </a:ln>
                <a:solidFill>
                  <a:srgbClr val="660066"/>
                </a:solidFill>
                <a:effectLst/>
                <a:uLnTx/>
                <a:uFillTx/>
                <a:latin typeface="Calibri" pitchFamily="34" charset="0"/>
                <a:ea typeface="+mj-ea"/>
                <a:cs typeface="+mj-cs"/>
              </a:rPr>
              <a:t>Problem</a:t>
            </a:r>
            <a:r>
              <a:rPr kumimoji="0" lang="en-GB" sz="3600" b="1" i="0" u="none" strike="noStrike" kern="0" cap="none" spc="0" normalizeH="0" noProof="0" dirty="0" smtClean="0">
                <a:ln>
                  <a:noFill/>
                </a:ln>
                <a:solidFill>
                  <a:srgbClr val="660066"/>
                </a:solidFill>
                <a:effectLst/>
                <a:uLnTx/>
                <a:uFillTx/>
                <a:latin typeface="Calibri" pitchFamily="34" charset="0"/>
                <a:ea typeface="+mj-ea"/>
                <a:cs typeface="+mj-cs"/>
              </a:rPr>
              <a:t> Based Learning</a:t>
            </a:r>
            <a:endParaRPr kumimoji="0" lang="en-GB" sz="3600" b="1" i="0" u="none" strike="noStrike" kern="0" cap="none" spc="0" normalizeH="0" baseline="0" noProof="0" dirty="0" smtClean="0">
              <a:ln>
                <a:noFill/>
              </a:ln>
              <a:solidFill>
                <a:srgbClr val="660066"/>
              </a:solidFill>
              <a:effectLst/>
              <a:uLnTx/>
              <a:uFillTx/>
              <a:latin typeface="Calibri" pitchFamily="34" charset="0"/>
              <a:ea typeface="+mj-ea"/>
              <a:cs typeface="+mj-cs"/>
            </a:endParaRPr>
          </a:p>
        </p:txBody>
      </p:sp>
      <p:sp>
        <p:nvSpPr>
          <p:cNvPr id="5" name="Subtitle 2"/>
          <p:cNvSpPr txBox="1">
            <a:spLocks/>
          </p:cNvSpPr>
          <p:nvPr/>
        </p:nvSpPr>
        <p:spPr>
          <a:xfrm>
            <a:off x="1318437" y="3662916"/>
            <a:ext cx="6400800" cy="1121735"/>
          </a:xfrm>
          <a:prstGeom prst="rect">
            <a:avLst/>
          </a:prstGeom>
        </p:spPr>
        <p:txBody>
          <a:bodyPr>
            <a:noAutofit/>
          </a:bodyPr>
          <a:lstStyle/>
          <a:p>
            <a:pPr marL="342900" marR="0" lvl="0" indent="-342900" algn="ctr" defTabSz="914400" rtl="0" eaLnBrk="1" fontAlgn="base" latinLnBrk="0" hangingPunct="1">
              <a:lnSpc>
                <a:spcPct val="100000"/>
              </a:lnSpc>
              <a:spcBef>
                <a:spcPct val="20000"/>
              </a:spcBef>
              <a:spcAft>
                <a:spcPct val="0"/>
              </a:spcAft>
              <a:buClrTx/>
              <a:buSzPct val="120000"/>
              <a:tabLst/>
              <a:defRPr/>
            </a:pPr>
            <a:r>
              <a:rPr kumimoji="0" lang="en-GB" sz="2000" b="1" i="0" u="none" strike="noStrike" kern="0" cap="none" spc="0" normalizeH="0" baseline="0" noProof="0" dirty="0" smtClean="0">
                <a:ln>
                  <a:noFill/>
                </a:ln>
                <a:solidFill>
                  <a:schemeClr val="bg2">
                    <a:lumMod val="75000"/>
                  </a:schemeClr>
                </a:solidFill>
                <a:effectLst/>
                <a:uLnTx/>
                <a:uFillTx/>
                <a:latin typeface="Calibri" pitchFamily="34" charset="0"/>
                <a:cs typeface="+mn-cs"/>
              </a:rPr>
              <a:t>New Lecturers Workshop 2013</a:t>
            </a:r>
          </a:p>
          <a:p>
            <a:pPr marL="342900" marR="0" lvl="0" indent="-342900" algn="ctr" defTabSz="914400" rtl="0" eaLnBrk="1" fontAlgn="base" latinLnBrk="0" hangingPunct="1">
              <a:lnSpc>
                <a:spcPct val="100000"/>
              </a:lnSpc>
              <a:spcBef>
                <a:spcPct val="20000"/>
              </a:spcBef>
              <a:spcAft>
                <a:spcPct val="0"/>
              </a:spcAft>
              <a:buClrTx/>
              <a:buSzPct val="120000"/>
              <a:tabLst/>
              <a:defRPr/>
            </a:pPr>
            <a:r>
              <a:rPr kumimoji="0" lang="en-GB" sz="2000" b="1" i="0" u="none" strike="noStrike" kern="0" cap="none" spc="0" normalizeH="0" baseline="0" noProof="0" dirty="0" smtClean="0">
                <a:ln>
                  <a:noFill/>
                </a:ln>
                <a:solidFill>
                  <a:schemeClr val="bg2">
                    <a:lumMod val="75000"/>
                  </a:schemeClr>
                </a:solidFill>
                <a:effectLst/>
                <a:uLnTx/>
                <a:uFillTx/>
                <a:latin typeface="Calibri" pitchFamily="34" charset="0"/>
                <a:cs typeface="+mn-cs"/>
              </a:rPr>
              <a:t>Manchester, </a:t>
            </a:r>
            <a:r>
              <a:rPr kumimoji="0" lang="en-GB" sz="2000" b="1" i="0" u="none" strike="noStrike" kern="0" cap="none" spc="0" normalizeH="0" baseline="0" noProof="0" smtClean="0">
                <a:ln>
                  <a:noFill/>
                </a:ln>
                <a:solidFill>
                  <a:schemeClr val="bg2">
                    <a:lumMod val="75000"/>
                  </a:schemeClr>
                </a:solidFill>
                <a:effectLst/>
                <a:uLnTx/>
                <a:uFillTx/>
                <a:latin typeface="Calibri" pitchFamily="34" charset="0"/>
                <a:cs typeface="+mn-cs"/>
              </a:rPr>
              <a:t>19</a:t>
            </a:r>
            <a:r>
              <a:rPr kumimoji="0" lang="en-GB" sz="2000" b="1" i="0" u="none" strike="noStrike" kern="0" cap="none" spc="0" normalizeH="0" baseline="30000" noProof="0" smtClean="0">
                <a:ln>
                  <a:noFill/>
                </a:ln>
                <a:solidFill>
                  <a:schemeClr val="bg2">
                    <a:lumMod val="75000"/>
                  </a:schemeClr>
                </a:solidFill>
                <a:effectLst/>
                <a:uLnTx/>
                <a:uFillTx/>
                <a:latin typeface="Calibri" pitchFamily="34" charset="0"/>
                <a:cs typeface="+mn-cs"/>
              </a:rPr>
              <a:t>th</a:t>
            </a:r>
            <a:r>
              <a:rPr kumimoji="0" lang="en-GB" sz="2000" b="1" i="0" u="none" strike="noStrike" kern="0" cap="none" spc="0" normalizeH="0" noProof="0" smtClean="0">
                <a:ln>
                  <a:noFill/>
                </a:ln>
                <a:solidFill>
                  <a:schemeClr val="bg2">
                    <a:lumMod val="75000"/>
                  </a:schemeClr>
                </a:solidFill>
                <a:effectLst/>
                <a:uLnTx/>
                <a:uFillTx/>
                <a:latin typeface="Calibri" pitchFamily="34" charset="0"/>
                <a:cs typeface="+mn-cs"/>
              </a:rPr>
              <a:t> October 2013</a:t>
            </a:r>
            <a:endParaRPr kumimoji="0" lang="en-GB" sz="2000" b="1" i="0" u="none" strike="noStrike" kern="0" cap="none" spc="0" normalizeH="0" baseline="0" noProof="0" dirty="0" smtClean="0">
              <a:ln>
                <a:noFill/>
              </a:ln>
              <a:solidFill>
                <a:schemeClr val="bg2">
                  <a:lumMod val="75000"/>
                </a:schemeClr>
              </a:solidFill>
              <a:effectLst/>
              <a:uLnTx/>
              <a:uFillTx/>
              <a:latin typeface="Calibri" pitchFamily="34" charset="0"/>
              <a:cs typeface="+mn-cs"/>
            </a:endParaRPr>
          </a:p>
        </p:txBody>
      </p:sp>
      <p:sp>
        <p:nvSpPr>
          <p:cNvPr id="9" name="TextBox 8"/>
          <p:cNvSpPr txBox="1"/>
          <p:nvPr/>
        </p:nvSpPr>
        <p:spPr>
          <a:xfrm>
            <a:off x="3454400" y="889000"/>
            <a:ext cx="1028700" cy="461665"/>
          </a:xfrm>
          <a:prstGeom prst="rect">
            <a:avLst/>
          </a:prstGeom>
          <a:solidFill>
            <a:schemeClr val="bg1"/>
          </a:solidFill>
        </p:spPr>
        <p:txBody>
          <a:bodyPr wrap="square" rtlCol="0">
            <a:spAutoFit/>
          </a:bodyPr>
          <a:lstStyle/>
          <a:p>
            <a:endParaRPr lang="en-GB" dirty="0"/>
          </a:p>
        </p:txBody>
      </p:sp>
      <p:pic>
        <p:nvPicPr>
          <p:cNvPr id="10" name="Picture 2" descr="P:\Publicity\Logo 2012\poster_logo.png"/>
          <p:cNvPicPr>
            <a:picLocks noChangeAspect="1" noChangeArrowheads="1"/>
          </p:cNvPicPr>
          <p:nvPr/>
        </p:nvPicPr>
        <p:blipFill>
          <a:blip r:embed="rId3" cstate="print"/>
          <a:srcRect/>
          <a:stretch>
            <a:fillRect/>
          </a:stretch>
        </p:blipFill>
        <p:spPr bwMode="auto">
          <a:xfrm>
            <a:off x="6885424" y="225217"/>
            <a:ext cx="1792232" cy="901492"/>
          </a:xfrm>
          <a:prstGeom prst="rect">
            <a:avLst/>
          </a:prstGeom>
          <a:noFill/>
        </p:spPr>
      </p:pic>
      <p:sp>
        <p:nvSpPr>
          <p:cNvPr id="11" name="TextBox 10"/>
          <p:cNvSpPr txBox="1"/>
          <p:nvPr/>
        </p:nvSpPr>
        <p:spPr>
          <a:xfrm>
            <a:off x="0" y="6309320"/>
            <a:ext cx="9144000" cy="400110"/>
          </a:xfrm>
          <a:prstGeom prst="rect">
            <a:avLst/>
          </a:prstGeom>
          <a:noFill/>
          <a:ln>
            <a:noFill/>
          </a:ln>
        </p:spPr>
        <p:txBody>
          <a:bodyPr wrap="square" rtlCol="0">
            <a:spAutoFit/>
          </a:bodyPr>
          <a:lstStyle/>
          <a:p>
            <a:pPr algn="ctr"/>
            <a:r>
              <a:rPr lang="en-GB" sz="2000" dirty="0" smtClean="0">
                <a:solidFill>
                  <a:srgbClr val="7C327B"/>
                </a:solidFill>
                <a:latin typeface="Calibri" pitchFamily="34" charset="0"/>
              </a:rPr>
              <a:t>www.economicsnetwork.ac.uk</a:t>
            </a:r>
            <a:endParaRPr lang="en-GB" sz="2000" dirty="0">
              <a:solidFill>
                <a:srgbClr val="7C327B"/>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400" b="0" dirty="0" smtClean="0">
                <a:latin typeface="Calibri" pitchFamily="34" charset="0"/>
                <a:cs typeface="Calibri" pitchFamily="34" charset="0"/>
              </a:rPr>
              <a:t>The role of the lecturer</a:t>
            </a:r>
            <a:endParaRPr lang="en-GB" sz="2400" b="0" dirty="0">
              <a:latin typeface="Calibri" pitchFamily="34" charset="0"/>
              <a:cs typeface="Calibri" pitchFamily="34" charset="0"/>
            </a:endParaRPr>
          </a:p>
        </p:txBody>
      </p:sp>
      <p:sp>
        <p:nvSpPr>
          <p:cNvPr id="3" name="Content Placeholder 2"/>
          <p:cNvSpPr>
            <a:spLocks noGrp="1"/>
          </p:cNvSpPr>
          <p:nvPr>
            <p:ph idx="1"/>
          </p:nvPr>
        </p:nvSpPr>
        <p:spPr/>
        <p:txBody>
          <a:bodyPr/>
          <a:lstStyle/>
          <a:p>
            <a:pPr>
              <a:spcAft>
                <a:spcPts val="1800"/>
              </a:spcAft>
            </a:pPr>
            <a:r>
              <a:rPr lang="en-GB" sz="2400" b="0" dirty="0" smtClean="0">
                <a:solidFill>
                  <a:srgbClr val="FF0000"/>
                </a:solidFill>
                <a:latin typeface="Calibri" pitchFamily="34" charset="0"/>
                <a:cs typeface="Calibri" pitchFamily="34" charset="0"/>
              </a:rPr>
              <a:t>Module design</a:t>
            </a:r>
            <a:r>
              <a:rPr lang="en-GB" sz="2400" b="0" dirty="0" smtClean="0">
                <a:solidFill>
                  <a:srgbClr val="002060"/>
                </a:solidFill>
                <a:latin typeface="Calibri" pitchFamily="34" charset="0"/>
                <a:cs typeface="Calibri" pitchFamily="34" charset="0"/>
              </a:rPr>
              <a:t>: key to the effectiveness of PBL is a careful design of the learning activities</a:t>
            </a:r>
          </a:p>
          <a:p>
            <a:pPr>
              <a:spcAft>
                <a:spcPts val="1800"/>
              </a:spcAft>
            </a:pPr>
            <a:r>
              <a:rPr lang="en-GB" sz="2400" b="0" dirty="0" smtClean="0">
                <a:solidFill>
                  <a:srgbClr val="FF0000"/>
                </a:solidFill>
                <a:latin typeface="Calibri" pitchFamily="34" charset="0"/>
                <a:cs typeface="Calibri" pitchFamily="34" charset="0"/>
              </a:rPr>
              <a:t>Facilitator</a:t>
            </a:r>
            <a:r>
              <a:rPr lang="en-GB" sz="2400" b="0" dirty="0" smtClean="0">
                <a:latin typeface="Calibri" pitchFamily="34" charset="0"/>
                <a:cs typeface="Calibri" pitchFamily="34" charset="0"/>
              </a:rPr>
              <a:t> : stimulate discussion without providing answers</a:t>
            </a:r>
          </a:p>
          <a:p>
            <a:pPr>
              <a:spcAft>
                <a:spcPts val="1800"/>
              </a:spcAft>
            </a:pPr>
            <a:r>
              <a:rPr lang="en-GB" sz="2400" b="0" dirty="0" err="1" smtClean="0">
                <a:solidFill>
                  <a:srgbClr val="FF0000"/>
                </a:solidFill>
                <a:latin typeface="Calibri" pitchFamily="34" charset="0"/>
                <a:cs typeface="Calibri" pitchFamily="34" charset="0"/>
              </a:rPr>
              <a:t>Feebdack</a:t>
            </a:r>
            <a:r>
              <a:rPr lang="en-GB" sz="2400" b="0" dirty="0" smtClean="0">
                <a:latin typeface="Calibri" pitchFamily="34" charset="0"/>
                <a:cs typeface="Calibri" pitchFamily="34" charset="0"/>
              </a:rPr>
              <a:t>: provides regular feedback throughout the year</a:t>
            </a:r>
          </a:p>
          <a:p>
            <a:pPr>
              <a:spcAft>
                <a:spcPts val="1800"/>
              </a:spcAft>
            </a:pPr>
            <a:r>
              <a:rPr lang="en-GB" sz="2400" b="0" dirty="0" smtClean="0">
                <a:solidFill>
                  <a:srgbClr val="FF0000"/>
                </a:solidFill>
                <a:latin typeface="Calibri" pitchFamily="34" charset="0"/>
                <a:cs typeface="Calibri" pitchFamily="34" charset="0"/>
              </a:rPr>
              <a:t>Groups management</a:t>
            </a:r>
            <a:r>
              <a:rPr lang="en-GB" sz="2400" b="0" dirty="0" smtClean="0">
                <a:latin typeface="Calibri" pitchFamily="34" charset="0"/>
                <a:cs typeface="Calibri" pitchFamily="34" charset="0"/>
              </a:rPr>
              <a:t>: intervenes in issues concerning the working of groups</a:t>
            </a:r>
          </a:p>
          <a:p>
            <a:pPr>
              <a:spcAft>
                <a:spcPts val="1800"/>
              </a:spcAft>
            </a:pPr>
            <a:endParaRPr lang="en-GB" sz="2400" b="0" dirty="0" smtClean="0">
              <a:latin typeface="Calibri" pitchFamily="34" charset="0"/>
              <a:cs typeface="Calibri" pitchFamily="34" charset="0"/>
            </a:endParaRPr>
          </a:p>
          <a:p>
            <a:pPr>
              <a:spcAft>
                <a:spcPts val="1800"/>
              </a:spcAft>
            </a:pPr>
            <a:endParaRPr lang="en-GB" sz="2400" b="0" dirty="0">
              <a:latin typeface="Calibri" pitchFamily="34" charset="0"/>
              <a:cs typeface="Calibri" pitchFamily="34" charset="0"/>
            </a:endParaRPr>
          </a:p>
        </p:txBody>
      </p:sp>
      <p:pic>
        <p:nvPicPr>
          <p:cNvPr id="4" name="Picture 2" descr="P:\Publicity\Logo 2012\poster_logo.png"/>
          <p:cNvPicPr>
            <a:picLocks noChangeAspect="1" noChangeArrowheads="1"/>
          </p:cNvPicPr>
          <p:nvPr/>
        </p:nvPicPr>
        <p:blipFill>
          <a:blip r:embed="rId3" cstate="print"/>
          <a:srcRect/>
          <a:stretch>
            <a:fillRect/>
          </a:stretch>
        </p:blipFill>
        <p:spPr bwMode="auto">
          <a:xfrm>
            <a:off x="6885424" y="225217"/>
            <a:ext cx="1792232" cy="901492"/>
          </a:xfrm>
          <a:prstGeom prst="rect">
            <a:avLst/>
          </a:prstGeom>
          <a:noFill/>
        </p:spPr>
      </p:pic>
    </p:spTree>
    <p:extLst>
      <p:ext uri="{BB962C8B-B14F-4D97-AF65-F5344CB8AC3E}">
        <p14:creationId xmlns:p14="http://schemas.microsoft.com/office/powerpoint/2010/main" val="1882291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09550" y="246063"/>
            <a:ext cx="8739188" cy="855662"/>
          </a:xfrm>
        </p:spPr>
        <p:txBody>
          <a:bodyPr/>
          <a:lstStyle/>
          <a:p>
            <a:pPr algn="l" eaLnBrk="1" hangingPunct="1"/>
            <a:r>
              <a:rPr lang="en-GB" b="0" dirty="0" smtClean="0">
                <a:solidFill>
                  <a:srgbClr val="C00000"/>
                </a:solidFill>
                <a:latin typeface="Calibri" pitchFamily="34" charset="0"/>
                <a:cs typeface="Calibri" pitchFamily="34" charset="0"/>
              </a:rPr>
              <a:t>Designing a Task/Problem</a:t>
            </a:r>
          </a:p>
        </p:txBody>
      </p:sp>
      <p:sp>
        <p:nvSpPr>
          <p:cNvPr id="8195" name="Rectangle 3"/>
          <p:cNvSpPr>
            <a:spLocks noGrp="1" noChangeArrowheads="1"/>
          </p:cNvSpPr>
          <p:nvPr>
            <p:ph type="body" idx="1"/>
          </p:nvPr>
        </p:nvSpPr>
        <p:spPr>
          <a:xfrm>
            <a:off x="246063" y="1311275"/>
            <a:ext cx="8764587" cy="4975225"/>
          </a:xfrm>
        </p:spPr>
        <p:txBody>
          <a:bodyPr/>
          <a:lstStyle/>
          <a:p>
            <a:pPr eaLnBrk="1" hangingPunct="1">
              <a:lnSpc>
                <a:spcPct val="80000"/>
              </a:lnSpc>
              <a:spcAft>
                <a:spcPts val="600"/>
              </a:spcAft>
            </a:pPr>
            <a:r>
              <a:rPr lang="en-GB" sz="2100" b="0" dirty="0" smtClean="0">
                <a:latin typeface="Calibri" pitchFamily="34" charset="0"/>
                <a:cs typeface="Calibri" pitchFamily="34" charset="0"/>
              </a:rPr>
              <a:t>When designing a task, one should first be aware of the </a:t>
            </a:r>
            <a:r>
              <a:rPr lang="en-GB" sz="2100" b="0" dirty="0" smtClean="0">
                <a:solidFill>
                  <a:srgbClr val="C00000"/>
                </a:solidFill>
                <a:latin typeface="Calibri" pitchFamily="34" charset="0"/>
                <a:cs typeface="Calibri" pitchFamily="34" charset="0"/>
              </a:rPr>
              <a:t>learning activities </a:t>
            </a:r>
            <a:r>
              <a:rPr lang="en-GB" sz="2100" b="0" dirty="0" smtClean="0">
                <a:latin typeface="Calibri" pitchFamily="34" charset="0"/>
                <a:cs typeface="Calibri" pitchFamily="34" charset="0"/>
              </a:rPr>
              <a:t>that students will perform when tackling the task and, secondly, try and visualise (and thus eliminate) </a:t>
            </a:r>
            <a:r>
              <a:rPr lang="en-GB" sz="2100" b="0" dirty="0" smtClean="0">
                <a:solidFill>
                  <a:srgbClr val="C00000"/>
                </a:solidFill>
                <a:latin typeface="Calibri" pitchFamily="34" charset="0"/>
                <a:cs typeface="Calibri" pitchFamily="34" charset="0"/>
              </a:rPr>
              <a:t>possible difficulties </a:t>
            </a:r>
            <a:r>
              <a:rPr lang="en-GB" sz="2100" b="0" dirty="0" smtClean="0">
                <a:latin typeface="Calibri" pitchFamily="34" charset="0"/>
                <a:cs typeface="Calibri" pitchFamily="34" charset="0"/>
              </a:rPr>
              <a:t>that may arise in the process</a:t>
            </a:r>
          </a:p>
          <a:p>
            <a:pPr lvl="1" eaLnBrk="1" hangingPunct="1">
              <a:lnSpc>
                <a:spcPct val="80000"/>
              </a:lnSpc>
              <a:spcAft>
                <a:spcPts val="600"/>
              </a:spcAft>
            </a:pPr>
            <a:r>
              <a:rPr lang="en-GB" sz="2000" b="0" dirty="0" smtClean="0">
                <a:latin typeface="Calibri" pitchFamily="34" charset="0"/>
                <a:cs typeface="Calibri" pitchFamily="34" charset="0"/>
              </a:rPr>
              <a:t>Design tasks that are consistent with the learning outcomes specified for the module and to ensure that the learning outcomes </a:t>
            </a:r>
            <a:r>
              <a:rPr lang="en-GB" sz="2000" b="0" i="1" dirty="0" smtClean="0">
                <a:latin typeface="Calibri" pitchFamily="34" charset="0"/>
                <a:cs typeface="Calibri" pitchFamily="34" charset="0"/>
              </a:rPr>
              <a:t>intended</a:t>
            </a:r>
            <a:r>
              <a:rPr lang="en-GB" sz="2000" b="0" dirty="0" smtClean="0">
                <a:latin typeface="Calibri" pitchFamily="34" charset="0"/>
                <a:cs typeface="Calibri" pitchFamily="34" charset="0"/>
              </a:rPr>
              <a:t> are actually realised</a:t>
            </a:r>
          </a:p>
          <a:p>
            <a:pPr lvl="1" eaLnBrk="1" hangingPunct="1">
              <a:lnSpc>
                <a:spcPct val="80000"/>
              </a:lnSpc>
              <a:spcAft>
                <a:spcPts val="600"/>
              </a:spcAft>
            </a:pPr>
            <a:r>
              <a:rPr lang="en-GB" sz="2000" b="0" dirty="0" smtClean="0">
                <a:latin typeface="Calibri" pitchFamily="34" charset="0"/>
                <a:cs typeface="Calibri" pitchFamily="34" charset="0"/>
              </a:rPr>
              <a:t>A number of difficulties may arise that prevent students from realising intended learning outcomes</a:t>
            </a:r>
            <a:r>
              <a:rPr lang="en-GB" sz="2000" dirty="0" smtClean="0">
                <a:latin typeface="Calibri" pitchFamily="34" charset="0"/>
                <a:cs typeface="Calibri" pitchFamily="34" charset="0"/>
              </a:rPr>
              <a:t> </a:t>
            </a:r>
            <a:r>
              <a:rPr lang="en-GB" sz="2000" b="0" dirty="0" smtClean="0">
                <a:latin typeface="Calibri" pitchFamily="34" charset="0"/>
                <a:cs typeface="Calibri" pitchFamily="34" charset="0"/>
              </a:rPr>
              <a:t>(availability of resources, adequate supply of material etc.)</a:t>
            </a:r>
          </a:p>
          <a:p>
            <a:pPr eaLnBrk="1" hangingPunct="1">
              <a:lnSpc>
                <a:spcPct val="80000"/>
              </a:lnSpc>
              <a:spcAft>
                <a:spcPts val="600"/>
              </a:spcAft>
            </a:pPr>
            <a:r>
              <a:rPr lang="en-GB" sz="2100" b="0" dirty="0" smtClean="0">
                <a:latin typeface="Calibri" pitchFamily="34" charset="0"/>
                <a:cs typeface="Calibri" pitchFamily="34" charset="0"/>
              </a:rPr>
              <a:t>Steps in designing the task/problem</a:t>
            </a:r>
          </a:p>
          <a:p>
            <a:pPr lvl="1" eaLnBrk="1" hangingPunct="1">
              <a:lnSpc>
                <a:spcPct val="80000"/>
              </a:lnSpc>
              <a:spcAft>
                <a:spcPts val="600"/>
              </a:spcAft>
            </a:pPr>
            <a:r>
              <a:rPr lang="en-GB" sz="2000" b="0" dirty="0" smtClean="0">
                <a:latin typeface="Calibri" pitchFamily="34" charset="0"/>
                <a:cs typeface="Calibri" pitchFamily="34" charset="0"/>
              </a:rPr>
              <a:t>Determine the form of the PBL environment</a:t>
            </a:r>
          </a:p>
          <a:p>
            <a:pPr lvl="1" eaLnBrk="1" hangingPunct="1">
              <a:lnSpc>
                <a:spcPct val="80000"/>
              </a:lnSpc>
              <a:spcAft>
                <a:spcPts val="600"/>
              </a:spcAft>
            </a:pPr>
            <a:r>
              <a:rPr lang="en-GB" sz="2000" b="0" dirty="0" smtClean="0">
                <a:latin typeface="Calibri" pitchFamily="34" charset="0"/>
                <a:cs typeface="Calibri" pitchFamily="34" charset="0"/>
              </a:rPr>
              <a:t>Focus on target learning outcomes</a:t>
            </a:r>
          </a:p>
          <a:p>
            <a:pPr lvl="1" eaLnBrk="1" hangingPunct="1">
              <a:lnSpc>
                <a:spcPct val="80000"/>
              </a:lnSpc>
              <a:spcAft>
                <a:spcPts val="600"/>
              </a:spcAft>
            </a:pPr>
            <a:r>
              <a:rPr lang="en-GB" sz="2000" b="0" dirty="0" smtClean="0">
                <a:latin typeface="Calibri" pitchFamily="34" charset="0"/>
                <a:cs typeface="Calibri" pitchFamily="34" charset="0"/>
              </a:rPr>
              <a:t>Determine the learning activities associated with the task</a:t>
            </a:r>
          </a:p>
          <a:p>
            <a:pPr lvl="1" eaLnBrk="1" hangingPunct="1">
              <a:lnSpc>
                <a:spcPct val="80000"/>
              </a:lnSpc>
              <a:spcAft>
                <a:spcPts val="600"/>
              </a:spcAft>
            </a:pPr>
            <a:r>
              <a:rPr lang="en-GB" sz="2000" b="0" dirty="0" smtClean="0">
                <a:latin typeface="Calibri" pitchFamily="34" charset="0"/>
                <a:cs typeface="Calibri" pitchFamily="34" charset="0"/>
              </a:rPr>
              <a:t>Presenting the task to students </a:t>
            </a:r>
          </a:p>
        </p:txBody>
      </p:sp>
      <p:pic>
        <p:nvPicPr>
          <p:cNvPr id="4" name="Picture 2" descr="P:\Publicity\Logo 2012\poster_logo.png"/>
          <p:cNvPicPr>
            <a:picLocks noChangeAspect="1" noChangeArrowheads="1"/>
          </p:cNvPicPr>
          <p:nvPr/>
        </p:nvPicPr>
        <p:blipFill>
          <a:blip r:embed="rId3" cstate="print"/>
          <a:srcRect/>
          <a:stretch>
            <a:fillRect/>
          </a:stretch>
        </p:blipFill>
        <p:spPr bwMode="auto">
          <a:xfrm>
            <a:off x="6885424" y="225217"/>
            <a:ext cx="1792232" cy="901492"/>
          </a:xfrm>
          <a:prstGeom prst="rect">
            <a:avLst/>
          </a:prstGeom>
          <a:noFill/>
        </p:spPr>
      </p:pic>
    </p:spTree>
    <p:extLst>
      <p:ext uri="{BB962C8B-B14F-4D97-AF65-F5344CB8AC3E}">
        <p14:creationId xmlns:p14="http://schemas.microsoft.com/office/powerpoint/2010/main" val="42155847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09550" y="395288"/>
            <a:ext cx="8739188" cy="855662"/>
          </a:xfrm>
        </p:spPr>
        <p:txBody>
          <a:bodyPr/>
          <a:lstStyle/>
          <a:p>
            <a:pPr algn="l" eaLnBrk="1" hangingPunct="1"/>
            <a:r>
              <a:rPr lang="en-GB" b="0" dirty="0" smtClean="0">
                <a:latin typeface="Calibri" pitchFamily="34" charset="0"/>
                <a:cs typeface="Calibri" pitchFamily="34" charset="0"/>
              </a:rPr>
              <a:t>Assessment</a:t>
            </a:r>
          </a:p>
        </p:txBody>
      </p:sp>
      <p:sp>
        <p:nvSpPr>
          <p:cNvPr id="10243" name="Rectangle 3"/>
          <p:cNvSpPr>
            <a:spLocks noGrp="1" noChangeArrowheads="1"/>
          </p:cNvSpPr>
          <p:nvPr>
            <p:ph type="body" idx="1"/>
          </p:nvPr>
        </p:nvSpPr>
        <p:spPr>
          <a:xfrm>
            <a:off x="258763" y="1590675"/>
            <a:ext cx="8764587" cy="4429125"/>
          </a:xfrm>
        </p:spPr>
        <p:txBody>
          <a:bodyPr/>
          <a:lstStyle/>
          <a:p>
            <a:pPr eaLnBrk="1" hangingPunct="1">
              <a:lnSpc>
                <a:spcPct val="90000"/>
              </a:lnSpc>
              <a:spcAft>
                <a:spcPct val="50000"/>
              </a:spcAft>
            </a:pPr>
            <a:r>
              <a:rPr lang="en-GB" sz="2100" b="0" dirty="0" smtClean="0">
                <a:latin typeface="Calibri" pitchFamily="34" charset="0"/>
                <a:cs typeface="Calibri" pitchFamily="34" charset="0"/>
              </a:rPr>
              <a:t>Tasks provide the opportunity for both formative and formative assessment</a:t>
            </a:r>
          </a:p>
          <a:p>
            <a:pPr lvl="1" eaLnBrk="1" hangingPunct="1">
              <a:lnSpc>
                <a:spcPct val="90000"/>
              </a:lnSpc>
              <a:spcAft>
                <a:spcPct val="50000"/>
              </a:spcAft>
            </a:pPr>
            <a:r>
              <a:rPr lang="en-GB" sz="2000" b="0" dirty="0" smtClean="0">
                <a:latin typeface="Calibri" pitchFamily="34" charset="0"/>
                <a:cs typeface="Calibri" pitchFamily="34" charset="0"/>
              </a:rPr>
              <a:t>All responses by PBL groups must, at the very least, receive </a:t>
            </a:r>
            <a:r>
              <a:rPr lang="en-GB" sz="2000" b="0" dirty="0" smtClean="0">
                <a:solidFill>
                  <a:srgbClr val="FF0000"/>
                </a:solidFill>
                <a:latin typeface="Calibri" pitchFamily="34" charset="0"/>
                <a:cs typeface="Calibri" pitchFamily="34" charset="0"/>
              </a:rPr>
              <a:t>formative feedback</a:t>
            </a:r>
            <a:endParaRPr lang="en-GB" sz="2000" b="0" dirty="0">
              <a:solidFill>
                <a:srgbClr val="FF0000"/>
              </a:solidFill>
              <a:latin typeface="Calibri" pitchFamily="34" charset="0"/>
              <a:cs typeface="Calibri" pitchFamily="34" charset="0"/>
            </a:endParaRPr>
          </a:p>
          <a:p>
            <a:pPr lvl="1" eaLnBrk="1" hangingPunct="1">
              <a:lnSpc>
                <a:spcPct val="90000"/>
              </a:lnSpc>
              <a:spcAft>
                <a:spcPct val="50000"/>
              </a:spcAft>
            </a:pPr>
            <a:r>
              <a:rPr lang="en-GB" sz="2000" b="0" dirty="0" smtClean="0">
                <a:latin typeface="Calibri" pitchFamily="34" charset="0"/>
                <a:cs typeface="Calibri" pitchFamily="34" charset="0"/>
              </a:rPr>
              <a:t>Students could be asked to perform </a:t>
            </a:r>
            <a:r>
              <a:rPr lang="en-GB" sz="2000" b="0" dirty="0" smtClean="0">
                <a:solidFill>
                  <a:srgbClr val="FF0000"/>
                </a:solidFill>
                <a:latin typeface="Calibri" pitchFamily="34" charset="0"/>
                <a:cs typeface="Calibri" pitchFamily="34" charset="0"/>
              </a:rPr>
              <a:t>various types of tasks</a:t>
            </a:r>
            <a:r>
              <a:rPr lang="en-GB" sz="2000" b="0" dirty="0" smtClean="0">
                <a:latin typeface="Calibri" pitchFamily="34" charset="0"/>
                <a:cs typeface="Calibri" pitchFamily="34" charset="0"/>
              </a:rPr>
              <a:t>: report, presentation, poster, competition (University Challenge), project management etc.</a:t>
            </a:r>
          </a:p>
          <a:p>
            <a:pPr eaLnBrk="1" hangingPunct="1">
              <a:lnSpc>
                <a:spcPct val="90000"/>
              </a:lnSpc>
              <a:spcAft>
                <a:spcPct val="50000"/>
              </a:spcAft>
            </a:pPr>
            <a:r>
              <a:rPr lang="en-GB" sz="2100" b="0" dirty="0" smtClean="0">
                <a:latin typeface="Calibri" pitchFamily="34" charset="0"/>
                <a:cs typeface="Calibri" pitchFamily="34" charset="0"/>
              </a:rPr>
              <a:t>Link between tasks and assessment creates incentives for work</a:t>
            </a:r>
          </a:p>
          <a:p>
            <a:pPr eaLnBrk="1" hangingPunct="1">
              <a:lnSpc>
                <a:spcPct val="90000"/>
              </a:lnSpc>
              <a:spcAft>
                <a:spcPct val="50000"/>
              </a:spcAft>
            </a:pPr>
            <a:r>
              <a:rPr lang="en-GB" sz="2100" b="0" dirty="0" smtClean="0">
                <a:latin typeface="Calibri" pitchFamily="34" charset="0"/>
                <a:cs typeface="Calibri" pitchFamily="34" charset="0"/>
              </a:rPr>
              <a:t>Problems in group work can be limited with a clear reward and punishment system and peer evaluation</a:t>
            </a:r>
          </a:p>
          <a:p>
            <a:pPr eaLnBrk="1" hangingPunct="1">
              <a:lnSpc>
                <a:spcPct val="90000"/>
              </a:lnSpc>
              <a:spcAft>
                <a:spcPct val="50000"/>
              </a:spcAft>
            </a:pPr>
            <a:r>
              <a:rPr lang="en-GB" sz="2100" b="0" dirty="0" smtClean="0">
                <a:latin typeface="Calibri" pitchFamily="34" charset="0"/>
                <a:cs typeface="Calibri" pitchFamily="34" charset="0"/>
              </a:rPr>
              <a:t> If final examination is held, it should be structured around the principles of PBL (research, independent work etc.)</a:t>
            </a:r>
          </a:p>
        </p:txBody>
      </p:sp>
      <p:pic>
        <p:nvPicPr>
          <p:cNvPr id="4" name="Picture 2" descr="P:\Publicity\Logo 2012\poster_logo.png"/>
          <p:cNvPicPr>
            <a:picLocks noChangeAspect="1" noChangeArrowheads="1"/>
          </p:cNvPicPr>
          <p:nvPr/>
        </p:nvPicPr>
        <p:blipFill>
          <a:blip r:embed="rId3" cstate="print"/>
          <a:srcRect/>
          <a:stretch>
            <a:fillRect/>
          </a:stretch>
        </p:blipFill>
        <p:spPr bwMode="auto">
          <a:xfrm>
            <a:off x="6885424" y="225217"/>
            <a:ext cx="1792232" cy="901492"/>
          </a:xfrm>
          <a:prstGeom prst="rect">
            <a:avLst/>
          </a:prstGeom>
          <a:noFill/>
        </p:spPr>
      </p:pic>
    </p:spTree>
    <p:extLst>
      <p:ext uri="{BB962C8B-B14F-4D97-AF65-F5344CB8AC3E}">
        <p14:creationId xmlns:p14="http://schemas.microsoft.com/office/powerpoint/2010/main" val="25369627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186" y="698878"/>
            <a:ext cx="8739188" cy="855662"/>
          </a:xfrm>
        </p:spPr>
        <p:txBody>
          <a:bodyPr/>
          <a:lstStyle/>
          <a:p>
            <a:pPr algn="l"/>
            <a:r>
              <a:rPr lang="en-GB" sz="2400" b="0" dirty="0" smtClean="0">
                <a:latin typeface="Calibri" pitchFamily="34" charset="0"/>
                <a:cs typeface="Calibri" pitchFamily="34" charset="0"/>
              </a:rPr>
              <a:t>Implementing PBL – discussion</a:t>
            </a:r>
            <a:endParaRPr lang="en-GB" sz="2400" b="0" dirty="0">
              <a:latin typeface="Calibri" pitchFamily="34" charset="0"/>
              <a:cs typeface="Calibri" pitchFamily="34" charset="0"/>
            </a:endParaRPr>
          </a:p>
        </p:txBody>
      </p:sp>
      <p:sp>
        <p:nvSpPr>
          <p:cNvPr id="3" name="Content Placeholder 2"/>
          <p:cNvSpPr>
            <a:spLocks noGrp="1"/>
          </p:cNvSpPr>
          <p:nvPr>
            <p:ph idx="1"/>
          </p:nvPr>
        </p:nvSpPr>
        <p:spPr>
          <a:xfrm>
            <a:off x="246599" y="1636467"/>
            <a:ext cx="8764587" cy="4429125"/>
          </a:xfrm>
        </p:spPr>
        <p:txBody>
          <a:bodyPr/>
          <a:lstStyle/>
          <a:p>
            <a:pPr marL="0" indent="0">
              <a:buNone/>
            </a:pPr>
            <a:r>
              <a:rPr lang="en-GB" sz="2400" b="0" dirty="0" smtClean="0">
                <a:latin typeface="Calibri" pitchFamily="34" charset="0"/>
                <a:cs typeface="Calibri" pitchFamily="34" charset="0"/>
              </a:rPr>
              <a:t>Would you consider implementing PBL in your own teaching? If so, what would be your concerns? If not, why?</a:t>
            </a:r>
            <a:endParaRPr lang="en-GB" sz="2400" b="0" dirty="0">
              <a:latin typeface="Calibri" pitchFamily="34" charset="0"/>
              <a:cs typeface="Calibri" pitchFamily="34" charset="0"/>
            </a:endParaRPr>
          </a:p>
        </p:txBody>
      </p:sp>
      <p:pic>
        <p:nvPicPr>
          <p:cNvPr id="4" name="Picture 2" descr="P:\Publicity\Logo 2012\poster_logo.png"/>
          <p:cNvPicPr>
            <a:picLocks noChangeAspect="1" noChangeArrowheads="1"/>
          </p:cNvPicPr>
          <p:nvPr/>
        </p:nvPicPr>
        <p:blipFill>
          <a:blip r:embed="rId3" cstate="print"/>
          <a:srcRect/>
          <a:stretch>
            <a:fillRect/>
          </a:stretch>
        </p:blipFill>
        <p:spPr bwMode="auto">
          <a:xfrm>
            <a:off x="6885424" y="225217"/>
            <a:ext cx="1792232" cy="901492"/>
          </a:xfrm>
          <a:prstGeom prst="rect">
            <a:avLst/>
          </a:prstGeom>
          <a:noFill/>
        </p:spPr>
      </p:pic>
      <p:sp>
        <p:nvSpPr>
          <p:cNvPr id="5" name="Notched Right Arrow 4">
            <a:hlinkClick r:id="rId4" action="ppaction://hlinksldjump"/>
          </p:cNvPr>
          <p:cNvSpPr/>
          <p:nvPr/>
        </p:nvSpPr>
        <p:spPr>
          <a:xfrm>
            <a:off x="7785279" y="6104586"/>
            <a:ext cx="785612" cy="579549"/>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331823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352208" y="3809437"/>
            <a:ext cx="4056846" cy="109470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err="1" smtClean="0">
                <a:solidFill>
                  <a:srgbClr val="002060"/>
                </a:solidFill>
                <a:latin typeface="Calibri" pitchFamily="34" charset="0"/>
                <a:cs typeface="Calibri" pitchFamily="34" charset="0"/>
              </a:rPr>
              <a:t>Spreadsheet</a:t>
            </a:r>
            <a:r>
              <a:rPr lang="en-GB" sz="2000" dirty="0" smtClean="0">
                <a:solidFill>
                  <a:srgbClr val="002060"/>
                </a:solidFill>
                <a:latin typeface="Calibri" pitchFamily="34" charset="0"/>
                <a:cs typeface="Calibri" pitchFamily="34" charset="0"/>
              </a:rPr>
              <a:t> and Data in Economics</a:t>
            </a:r>
          </a:p>
          <a:p>
            <a:pPr algn="ctr"/>
            <a:r>
              <a:rPr lang="en-GB" sz="2000" dirty="0" smtClean="0">
                <a:solidFill>
                  <a:srgbClr val="002060"/>
                </a:solidFill>
                <a:latin typeface="Calibri" pitchFamily="34" charset="0"/>
                <a:cs typeface="Calibri" pitchFamily="34" charset="0"/>
                <a:hlinkClick r:id="rId3" action="ppaction://hlinksldjump"/>
              </a:rPr>
              <a:t>A survey of books expenditures</a:t>
            </a:r>
            <a:endParaRPr lang="en-GB" sz="2000" dirty="0">
              <a:solidFill>
                <a:srgbClr val="002060"/>
              </a:solidFill>
              <a:latin typeface="Calibri" pitchFamily="34" charset="0"/>
              <a:cs typeface="Calibri" pitchFamily="34" charset="0"/>
            </a:endParaRPr>
          </a:p>
        </p:txBody>
      </p:sp>
      <p:sp>
        <p:nvSpPr>
          <p:cNvPr id="4" name="Flowchart: Alternate Process 3"/>
          <p:cNvSpPr/>
          <p:nvPr/>
        </p:nvSpPr>
        <p:spPr>
          <a:xfrm>
            <a:off x="314527" y="2837258"/>
            <a:ext cx="3026534" cy="1081825"/>
          </a:xfrm>
          <a:prstGeom prst="flowChartAlternateProcess">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02060"/>
                </a:solidFill>
                <a:latin typeface="Calibri" pitchFamily="34" charset="0"/>
                <a:cs typeface="Calibri" pitchFamily="34" charset="0"/>
                <a:hlinkClick r:id="rId4" action="ppaction://hlinksldjump"/>
              </a:rPr>
              <a:t>The average length of a human hug</a:t>
            </a:r>
            <a:endParaRPr lang="en-GB" sz="2000" dirty="0">
              <a:solidFill>
                <a:srgbClr val="002060"/>
              </a:solidFill>
              <a:latin typeface="Calibri" pitchFamily="34" charset="0"/>
              <a:cs typeface="Calibri" pitchFamily="34" charset="0"/>
            </a:endParaRPr>
          </a:p>
        </p:txBody>
      </p:sp>
      <p:sp>
        <p:nvSpPr>
          <p:cNvPr id="5" name="Flowchart: Alternate Process 4"/>
          <p:cNvSpPr/>
          <p:nvPr/>
        </p:nvSpPr>
        <p:spPr>
          <a:xfrm>
            <a:off x="1225342" y="3809437"/>
            <a:ext cx="3026534" cy="1081825"/>
          </a:xfrm>
          <a:prstGeom prst="flowChartAlternateProcess">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02060"/>
                </a:solidFill>
                <a:latin typeface="Calibri" pitchFamily="34" charset="0"/>
                <a:cs typeface="Calibri" pitchFamily="34" charset="0"/>
                <a:hlinkClick r:id="rId5" action="ppaction://hlinksldjump"/>
              </a:rPr>
              <a:t>The proportion of youngsters with a driving licence</a:t>
            </a:r>
            <a:endParaRPr lang="en-GB" sz="2000" dirty="0">
              <a:solidFill>
                <a:srgbClr val="002060"/>
              </a:solidFill>
              <a:latin typeface="Calibri" pitchFamily="34" charset="0"/>
              <a:cs typeface="Calibri" pitchFamily="34" charset="0"/>
            </a:endParaRPr>
          </a:p>
        </p:txBody>
      </p:sp>
      <p:sp>
        <p:nvSpPr>
          <p:cNvPr id="6" name="Flowchart: Alternate Process 5"/>
          <p:cNvSpPr/>
          <p:nvPr/>
        </p:nvSpPr>
        <p:spPr>
          <a:xfrm>
            <a:off x="512055" y="4912876"/>
            <a:ext cx="3026534" cy="1081825"/>
          </a:xfrm>
          <a:prstGeom prst="flowChartAlternateProcess">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02060"/>
                </a:solidFill>
                <a:latin typeface="Calibri" pitchFamily="34" charset="0"/>
                <a:cs typeface="Calibri" pitchFamily="34" charset="0"/>
                <a:hlinkClick r:id="rId6" action="ppaction://hlinksldjump"/>
              </a:rPr>
              <a:t>The Barclays Bicycle Hire Scheme</a:t>
            </a:r>
            <a:endParaRPr lang="en-GB" sz="2000" dirty="0">
              <a:solidFill>
                <a:srgbClr val="002060"/>
              </a:solidFill>
              <a:latin typeface="Calibri" pitchFamily="34" charset="0"/>
              <a:cs typeface="Calibri" pitchFamily="34" charset="0"/>
            </a:endParaRPr>
          </a:p>
        </p:txBody>
      </p:sp>
      <p:sp>
        <p:nvSpPr>
          <p:cNvPr id="7" name="Flowchart: Alternate Process 6"/>
          <p:cNvSpPr/>
          <p:nvPr/>
        </p:nvSpPr>
        <p:spPr>
          <a:xfrm>
            <a:off x="2858197" y="5540567"/>
            <a:ext cx="3026534" cy="1081825"/>
          </a:xfrm>
          <a:prstGeom prst="flowChartAlternateProcess">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02060"/>
                </a:solidFill>
                <a:latin typeface="Calibri" pitchFamily="34" charset="0"/>
                <a:cs typeface="Calibri" pitchFamily="34" charset="0"/>
              </a:rPr>
              <a:t>What is the average height of students on the module?</a:t>
            </a:r>
            <a:endParaRPr lang="en-GB" sz="2000" dirty="0">
              <a:solidFill>
                <a:srgbClr val="002060"/>
              </a:solidFill>
              <a:latin typeface="Calibri" pitchFamily="34" charset="0"/>
              <a:cs typeface="Calibri" pitchFamily="34" charset="0"/>
            </a:endParaRPr>
          </a:p>
        </p:txBody>
      </p:sp>
      <p:sp>
        <p:nvSpPr>
          <p:cNvPr id="9" name="Oval 8"/>
          <p:cNvSpPr/>
          <p:nvPr/>
        </p:nvSpPr>
        <p:spPr>
          <a:xfrm>
            <a:off x="5970567" y="4977704"/>
            <a:ext cx="2176530" cy="1603423"/>
          </a:xfrm>
          <a:prstGeom prst="ellipse">
            <a:avLst/>
          </a:prstGeom>
          <a:solidFill>
            <a:srgbClr val="CC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chemeClr val="accent6">
                    <a:lumMod val="50000"/>
                  </a:schemeClr>
                </a:solidFill>
                <a:latin typeface="Calibri" pitchFamily="34" charset="0"/>
                <a:cs typeface="Calibri" pitchFamily="34" charset="0"/>
                <a:hlinkClick r:id="rId7" action="ppaction://hlinksldjump"/>
              </a:rPr>
              <a:t>Dodging fares on the Paris metro</a:t>
            </a:r>
            <a:endParaRPr lang="en-GB" sz="2000" dirty="0">
              <a:solidFill>
                <a:schemeClr val="accent6">
                  <a:lumMod val="50000"/>
                </a:schemeClr>
              </a:solidFill>
              <a:latin typeface="Calibri" pitchFamily="34" charset="0"/>
              <a:cs typeface="Calibri" pitchFamily="34" charset="0"/>
            </a:endParaRPr>
          </a:p>
        </p:txBody>
      </p:sp>
      <p:sp>
        <p:nvSpPr>
          <p:cNvPr id="10" name="Rounded Rectangle 9"/>
          <p:cNvSpPr/>
          <p:nvPr/>
        </p:nvSpPr>
        <p:spPr>
          <a:xfrm>
            <a:off x="4825279" y="2779687"/>
            <a:ext cx="4056846" cy="109470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err="1" smtClean="0">
                <a:solidFill>
                  <a:srgbClr val="002060"/>
                </a:solidFill>
                <a:latin typeface="Calibri" pitchFamily="34" charset="0"/>
                <a:cs typeface="Calibri" pitchFamily="34" charset="0"/>
              </a:rPr>
              <a:t>Spreadsheet</a:t>
            </a:r>
            <a:r>
              <a:rPr lang="en-GB" sz="2000" dirty="0" smtClean="0">
                <a:solidFill>
                  <a:srgbClr val="002060"/>
                </a:solidFill>
                <a:latin typeface="Calibri" pitchFamily="34" charset="0"/>
                <a:cs typeface="Calibri" pitchFamily="34" charset="0"/>
              </a:rPr>
              <a:t> and Data in Economics</a:t>
            </a:r>
          </a:p>
          <a:p>
            <a:pPr algn="ctr"/>
            <a:r>
              <a:rPr lang="en-GB" sz="2000" dirty="0" smtClean="0">
                <a:solidFill>
                  <a:srgbClr val="002060"/>
                </a:solidFill>
                <a:latin typeface="Calibri" pitchFamily="34" charset="0"/>
                <a:cs typeface="Calibri" pitchFamily="34" charset="0"/>
              </a:rPr>
              <a:t>The QM Consumer Price Index</a:t>
            </a:r>
            <a:endParaRPr lang="en-GB" sz="2000" dirty="0">
              <a:solidFill>
                <a:srgbClr val="002060"/>
              </a:solidFill>
              <a:latin typeface="Calibri" pitchFamily="34" charset="0"/>
              <a:cs typeface="Calibri" pitchFamily="34" charset="0"/>
            </a:endParaRPr>
          </a:p>
        </p:txBody>
      </p:sp>
      <p:sp>
        <p:nvSpPr>
          <p:cNvPr id="11" name="TextBox 10"/>
          <p:cNvSpPr txBox="1"/>
          <p:nvPr/>
        </p:nvSpPr>
        <p:spPr>
          <a:xfrm>
            <a:off x="226392" y="183142"/>
            <a:ext cx="8661038" cy="2616101"/>
          </a:xfrm>
          <a:prstGeom prst="rect">
            <a:avLst/>
          </a:prstGeom>
          <a:noFill/>
        </p:spPr>
        <p:txBody>
          <a:bodyPr wrap="square" rtlCol="0">
            <a:spAutoFit/>
          </a:bodyPr>
          <a:lstStyle/>
          <a:p>
            <a:r>
              <a:rPr lang="en-GB" dirty="0" smtClean="0">
                <a:solidFill>
                  <a:srgbClr val="002060"/>
                </a:solidFill>
                <a:latin typeface="Calibri" panose="020F0502020204030204" pitchFamily="34" charset="0"/>
              </a:rPr>
              <a:t>Year 1 Statistics</a:t>
            </a:r>
          </a:p>
          <a:p>
            <a:endParaRPr lang="en-GB" dirty="0">
              <a:latin typeface="Calibri" panose="020F0502020204030204" pitchFamily="34" charset="0"/>
            </a:endParaRPr>
          </a:p>
          <a:p>
            <a:pPr marL="342900" indent="-342900">
              <a:spcAft>
                <a:spcPts val="1200"/>
              </a:spcAft>
              <a:buFont typeface="Arial" panose="020B0604020202020204" pitchFamily="34" charset="0"/>
              <a:buChar char="•"/>
            </a:pPr>
            <a:r>
              <a:rPr lang="en-GB" dirty="0" smtClean="0">
                <a:solidFill>
                  <a:srgbClr val="002060"/>
                </a:solidFill>
                <a:latin typeface="Calibri" panose="020F0502020204030204" pitchFamily="34" charset="0"/>
              </a:rPr>
              <a:t>Traditional set up: lectures and classes</a:t>
            </a:r>
          </a:p>
          <a:p>
            <a:pPr marL="342900" indent="-342900">
              <a:spcAft>
                <a:spcPts val="1200"/>
              </a:spcAft>
              <a:buFont typeface="Arial" panose="020B0604020202020204" pitchFamily="34" charset="0"/>
              <a:buChar char="•"/>
            </a:pPr>
            <a:r>
              <a:rPr lang="en-GB" dirty="0" smtClean="0">
                <a:solidFill>
                  <a:srgbClr val="002060"/>
                </a:solidFill>
                <a:latin typeface="Calibri" panose="020F0502020204030204" pitchFamily="34" charset="0"/>
              </a:rPr>
              <a:t>Projects that underpin learning</a:t>
            </a:r>
          </a:p>
          <a:p>
            <a:pPr marL="342900" indent="-342900">
              <a:spcAft>
                <a:spcPts val="1200"/>
              </a:spcAft>
              <a:buFont typeface="Arial" panose="020B0604020202020204" pitchFamily="34" charset="0"/>
              <a:buChar char="•"/>
            </a:pPr>
            <a:r>
              <a:rPr lang="en-GB" dirty="0" smtClean="0">
                <a:solidFill>
                  <a:srgbClr val="002060"/>
                </a:solidFill>
                <a:latin typeface="Calibri" panose="020F0502020204030204" pitchFamily="34" charset="0"/>
              </a:rPr>
              <a:t>Long-run aim: place the projects at the centre of the learning and structure learning around similar projects</a:t>
            </a:r>
            <a:endParaRPr lang="en-GB" dirty="0">
              <a:solidFill>
                <a:srgbClr val="002060"/>
              </a:solidFill>
              <a:latin typeface="Calibri" panose="020F0502020204030204" pitchFamily="34" charset="0"/>
            </a:endParaRPr>
          </a:p>
        </p:txBody>
      </p:sp>
      <p:pic>
        <p:nvPicPr>
          <p:cNvPr id="12" name="Picture 2" descr="P:\Publicity\Logo 2012\poster_logo.png"/>
          <p:cNvPicPr>
            <a:picLocks noChangeAspect="1" noChangeArrowheads="1"/>
          </p:cNvPicPr>
          <p:nvPr/>
        </p:nvPicPr>
        <p:blipFill>
          <a:blip r:embed="rId8" cstate="print"/>
          <a:srcRect/>
          <a:stretch>
            <a:fillRect/>
          </a:stretch>
        </p:blipFill>
        <p:spPr bwMode="auto">
          <a:xfrm>
            <a:off x="6885424" y="225217"/>
            <a:ext cx="1792232" cy="901492"/>
          </a:xfrm>
          <a:prstGeom prst="rect">
            <a:avLst/>
          </a:prstGeom>
          <a:noFill/>
        </p:spPr>
      </p:pic>
    </p:spTree>
    <p:extLst>
      <p:ext uri="{BB962C8B-B14F-4D97-AF65-F5344CB8AC3E}">
        <p14:creationId xmlns:p14="http://schemas.microsoft.com/office/powerpoint/2010/main" val="2098195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9"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728330" y="2566360"/>
            <a:ext cx="7772400" cy="1529122"/>
          </a:xfrm>
          <a:prstGeom prst="rect">
            <a:avLst/>
          </a:prstGeom>
        </p:spPr>
        <p:txBody>
          <a:bodyPr>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0" cap="none" spc="0" normalizeH="0" baseline="0" noProof="0" dirty="0" smtClean="0">
                <a:ln>
                  <a:noFill/>
                </a:ln>
                <a:solidFill>
                  <a:srgbClr val="660066"/>
                </a:solidFill>
                <a:effectLst/>
                <a:uLnTx/>
                <a:uFillTx/>
                <a:latin typeface="Calibri" pitchFamily="34" charset="0"/>
                <a:ea typeface="+mj-ea"/>
                <a:cs typeface="+mj-cs"/>
              </a:rPr>
              <a:t>Thanks</a:t>
            </a:r>
            <a:r>
              <a:rPr kumimoji="0" lang="en-GB" sz="2000" b="1" i="0" u="none" strike="noStrike" kern="0" cap="none" spc="0" normalizeH="0" noProof="0" dirty="0" smtClean="0">
                <a:ln>
                  <a:noFill/>
                </a:ln>
                <a:solidFill>
                  <a:srgbClr val="660066"/>
                </a:solidFill>
                <a:effectLst/>
                <a:uLnTx/>
                <a:uFillTx/>
                <a:latin typeface="Calibri" pitchFamily="34" charset="0"/>
                <a:ea typeface="+mj-ea"/>
                <a:cs typeface="+mj-cs"/>
              </a:rPr>
              <a:t> for listening!</a:t>
            </a:r>
          </a:p>
          <a:p>
            <a:pPr marL="0" marR="0" lvl="0" indent="0" algn="ctr" defTabSz="914400" rtl="0" eaLnBrk="1" fontAlgn="base" latinLnBrk="0" hangingPunct="1">
              <a:lnSpc>
                <a:spcPct val="100000"/>
              </a:lnSpc>
              <a:spcBef>
                <a:spcPct val="0"/>
              </a:spcBef>
              <a:spcAft>
                <a:spcPct val="0"/>
              </a:spcAft>
              <a:buClrTx/>
              <a:buSzTx/>
              <a:buFontTx/>
              <a:buNone/>
              <a:tabLst/>
              <a:defRPr/>
            </a:pPr>
            <a:endParaRPr lang="en-GB" sz="2000" b="1" kern="0" baseline="0" dirty="0" smtClean="0">
              <a:solidFill>
                <a:srgbClr val="660066"/>
              </a:solidFill>
              <a:latin typeface="Calibri" pitchFamily="34" charset="0"/>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lang="en-GB" sz="2000" b="1" kern="0" baseline="0" dirty="0" smtClean="0">
                <a:solidFill>
                  <a:schemeClr val="accent6">
                    <a:lumMod val="50000"/>
                  </a:schemeClr>
                </a:solidFill>
                <a:latin typeface="Calibri" pitchFamily="34" charset="0"/>
                <a:ea typeface="+mj-ea"/>
                <a:cs typeface="+mj-cs"/>
              </a:rPr>
              <a:t>Any</a:t>
            </a:r>
            <a:r>
              <a:rPr lang="en-GB" sz="2000" b="1" kern="0" dirty="0" smtClean="0">
                <a:solidFill>
                  <a:schemeClr val="accent6">
                    <a:lumMod val="50000"/>
                  </a:schemeClr>
                </a:solidFill>
                <a:latin typeface="Calibri" pitchFamily="34" charset="0"/>
                <a:ea typeface="+mj-ea"/>
                <a:cs typeface="+mj-cs"/>
              </a:rPr>
              <a:t> questions?</a:t>
            </a:r>
            <a:endParaRPr kumimoji="0" lang="en-GB" sz="2000" b="1" i="0" u="none" strike="noStrike" kern="0" cap="none" spc="0" normalizeH="0" baseline="0" noProof="0" dirty="0" smtClean="0">
              <a:ln>
                <a:noFill/>
              </a:ln>
              <a:solidFill>
                <a:schemeClr val="accent6">
                  <a:lumMod val="50000"/>
                </a:schemeClr>
              </a:solidFill>
              <a:effectLst/>
              <a:uLnTx/>
              <a:uFillTx/>
              <a:latin typeface="Calibri" pitchFamily="34" charset="0"/>
              <a:ea typeface="+mj-ea"/>
              <a:cs typeface="+mj-cs"/>
            </a:endParaRPr>
          </a:p>
        </p:txBody>
      </p:sp>
      <p:pic>
        <p:nvPicPr>
          <p:cNvPr id="4" name="Picture 2" descr="P:\Publicity\Logo 2012\poster_logo.png"/>
          <p:cNvPicPr>
            <a:picLocks noChangeAspect="1" noChangeArrowheads="1"/>
          </p:cNvPicPr>
          <p:nvPr/>
        </p:nvPicPr>
        <p:blipFill>
          <a:blip r:embed="rId3" cstate="print"/>
          <a:srcRect/>
          <a:stretch>
            <a:fillRect/>
          </a:stretch>
        </p:blipFill>
        <p:spPr bwMode="auto">
          <a:xfrm>
            <a:off x="6885424" y="225217"/>
            <a:ext cx="1792232" cy="901492"/>
          </a:xfrm>
          <a:prstGeom prst="rect">
            <a:avLst/>
          </a:prstGeom>
          <a:noFill/>
        </p:spPr>
      </p:pic>
      <p:sp>
        <p:nvSpPr>
          <p:cNvPr id="5" name="TextBox 4"/>
          <p:cNvSpPr txBox="1"/>
          <p:nvPr/>
        </p:nvSpPr>
        <p:spPr>
          <a:xfrm>
            <a:off x="0" y="6309320"/>
            <a:ext cx="9144000" cy="400110"/>
          </a:xfrm>
          <a:prstGeom prst="rect">
            <a:avLst/>
          </a:prstGeom>
          <a:noFill/>
          <a:ln>
            <a:noFill/>
          </a:ln>
        </p:spPr>
        <p:txBody>
          <a:bodyPr wrap="square" rtlCol="0">
            <a:spAutoFit/>
          </a:bodyPr>
          <a:lstStyle/>
          <a:p>
            <a:pPr algn="ctr"/>
            <a:r>
              <a:rPr lang="en-GB" sz="2000" dirty="0" smtClean="0">
                <a:solidFill>
                  <a:srgbClr val="7C327B"/>
                </a:solidFill>
                <a:latin typeface="Calibri" pitchFamily="34" charset="0"/>
              </a:rPr>
              <a:t>www.economicsnetwork.ac.uk</a:t>
            </a:r>
            <a:endParaRPr lang="en-GB" sz="2000" dirty="0">
              <a:solidFill>
                <a:srgbClr val="7C327B"/>
              </a:solidFill>
              <a:latin typeface="Calibri" pitchFamily="34" charset="0"/>
            </a:endParaRPr>
          </a:p>
        </p:txBody>
      </p:sp>
    </p:spTree>
    <p:extLst>
      <p:ext uri="{BB962C8B-B14F-4D97-AF65-F5344CB8AC3E}">
        <p14:creationId xmlns:p14="http://schemas.microsoft.com/office/powerpoint/2010/main" val="22645453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1214" y="430308"/>
            <a:ext cx="8573845" cy="5909310"/>
          </a:xfrm>
          <a:prstGeom prst="rect">
            <a:avLst/>
          </a:prstGeom>
          <a:noFill/>
        </p:spPr>
        <p:txBody>
          <a:bodyPr wrap="square" rtlCol="0">
            <a:spAutoFit/>
          </a:bodyPr>
          <a:lstStyle/>
          <a:p>
            <a:r>
              <a:rPr lang="en-GB" sz="1800" b="1" cap="small" dirty="0" smtClean="0">
                <a:solidFill>
                  <a:srgbClr val="C00000"/>
                </a:solidFill>
                <a:latin typeface="Calibri" pitchFamily="34" charset="0"/>
              </a:rPr>
              <a:t>Spreadsheets and Data in Economics</a:t>
            </a:r>
          </a:p>
          <a:p>
            <a:endParaRPr lang="en-GB" sz="1800" dirty="0">
              <a:latin typeface="Calibri" pitchFamily="34" charset="0"/>
            </a:endParaRPr>
          </a:p>
          <a:p>
            <a:r>
              <a:rPr lang="en-GB" sz="1800" dirty="0">
                <a:solidFill>
                  <a:srgbClr val="002060"/>
                </a:solidFill>
                <a:latin typeface="Calibri" pitchFamily="34" charset="0"/>
              </a:rPr>
              <a:t>Queen Mary University would like to acquire a better understanding of how much students spend on textbooks every year. The University is particularly interested in whether there are differences in students’ expenditure across gender, disciplines and year of study. The University believes that:</a:t>
            </a:r>
          </a:p>
          <a:p>
            <a:r>
              <a:rPr lang="en-GB" sz="1800" dirty="0">
                <a:latin typeface="Calibri" pitchFamily="34" charset="0"/>
              </a:rPr>
              <a:t> </a:t>
            </a:r>
          </a:p>
          <a:p>
            <a:pPr marL="268288" lvl="0" indent="-268288">
              <a:buFont typeface="Arial" pitchFamily="34" charset="0"/>
              <a:buChar char="•"/>
            </a:pPr>
            <a:r>
              <a:rPr lang="en-GB" sz="1800" dirty="0">
                <a:solidFill>
                  <a:srgbClr val="C00000"/>
                </a:solidFill>
                <a:latin typeface="Calibri" pitchFamily="34" charset="0"/>
              </a:rPr>
              <a:t>On average, female students spend more than male students;</a:t>
            </a:r>
          </a:p>
          <a:p>
            <a:pPr marL="268288" lvl="0" indent="-268288">
              <a:buFont typeface="Arial" pitchFamily="34" charset="0"/>
              <a:buChar char="•"/>
            </a:pPr>
            <a:r>
              <a:rPr lang="en-GB" sz="1800" dirty="0">
                <a:solidFill>
                  <a:srgbClr val="C00000"/>
                </a:solidFill>
                <a:latin typeface="Calibri" pitchFamily="34" charset="0"/>
              </a:rPr>
              <a:t>On average, students enrolled on ‘hard-science’ subjects (e.g. physics, engineering) spend more on textbooks;</a:t>
            </a:r>
          </a:p>
          <a:p>
            <a:pPr marL="268288" lvl="0" indent="-268288">
              <a:buFont typeface="Arial" pitchFamily="34" charset="0"/>
              <a:buChar char="•"/>
            </a:pPr>
            <a:r>
              <a:rPr lang="en-GB" sz="1800" dirty="0">
                <a:solidFill>
                  <a:srgbClr val="C00000"/>
                </a:solidFill>
                <a:latin typeface="Calibri" pitchFamily="34" charset="0"/>
              </a:rPr>
              <a:t>On average, year 3 students are more likely to spend more than year 1 and 2 students.</a:t>
            </a:r>
          </a:p>
          <a:p>
            <a:r>
              <a:rPr lang="en-GB" sz="1800" dirty="0">
                <a:latin typeface="Calibri" pitchFamily="34" charset="0"/>
              </a:rPr>
              <a:t> </a:t>
            </a:r>
          </a:p>
          <a:p>
            <a:r>
              <a:rPr lang="en-GB" sz="1800" dirty="0">
                <a:solidFill>
                  <a:srgbClr val="0D3B7F"/>
                </a:solidFill>
                <a:latin typeface="Calibri" pitchFamily="34" charset="0"/>
              </a:rPr>
              <a:t>You have been hired by the University to carry out some market research and to report on evidence about students’ expenditures on textbooks.</a:t>
            </a:r>
          </a:p>
          <a:p>
            <a:pPr marL="268288" lvl="0" indent="-268288">
              <a:buFont typeface="Arial" pitchFamily="34" charset="0"/>
              <a:buChar char="•"/>
            </a:pPr>
            <a:r>
              <a:rPr lang="en-GB" sz="1800" dirty="0">
                <a:solidFill>
                  <a:srgbClr val="336600"/>
                </a:solidFill>
                <a:latin typeface="Calibri" pitchFamily="34" charset="0"/>
              </a:rPr>
              <a:t>How would you go about carrying out the research and address the issues raised by the University? </a:t>
            </a:r>
          </a:p>
          <a:p>
            <a:pPr marL="268288" lvl="0" indent="-268288">
              <a:buFont typeface="Arial" pitchFamily="34" charset="0"/>
              <a:buChar char="•"/>
            </a:pPr>
            <a:r>
              <a:rPr lang="en-GB" sz="1800" dirty="0">
                <a:solidFill>
                  <a:srgbClr val="336600"/>
                </a:solidFill>
                <a:latin typeface="Calibri" pitchFamily="34" charset="0"/>
              </a:rPr>
              <a:t>Produce a clear and well designed research plan, carry it out and prepare a report with detailed evidence about the students’ pattern of expenditure.</a:t>
            </a:r>
          </a:p>
          <a:p>
            <a:pPr marL="268288" lvl="0" indent="-268288">
              <a:buFont typeface="Arial" pitchFamily="34" charset="0"/>
              <a:buChar char="•"/>
            </a:pPr>
            <a:r>
              <a:rPr lang="en-GB" sz="1800" dirty="0">
                <a:solidFill>
                  <a:srgbClr val="336600"/>
                </a:solidFill>
                <a:latin typeface="Calibri" pitchFamily="34" charset="0"/>
              </a:rPr>
              <a:t>Briefly comment on the issues concerning statistical analysis that have been raised by this coursework.</a:t>
            </a:r>
          </a:p>
          <a:p>
            <a:endParaRPr lang="en-GB" sz="1800" dirty="0">
              <a:latin typeface="Calibri" pitchFamily="34" charset="0"/>
            </a:endParaRPr>
          </a:p>
        </p:txBody>
      </p:sp>
      <p:sp>
        <p:nvSpPr>
          <p:cNvPr id="3" name="Striped Right Arrow 2">
            <a:hlinkClick r:id="rId3" action="ppaction://hlinksldjump"/>
          </p:cNvPr>
          <p:cNvSpPr/>
          <p:nvPr/>
        </p:nvSpPr>
        <p:spPr>
          <a:xfrm>
            <a:off x="7482625" y="6194738"/>
            <a:ext cx="682581" cy="489397"/>
          </a:xfrm>
          <a:prstGeom prst="stripedRightArrow">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15900" y="626745"/>
            <a:ext cx="86995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C00000"/>
                </a:solidFill>
                <a:effectLst/>
                <a:latin typeface="Calibri" pitchFamily="34" charset="0"/>
                <a:ea typeface="Times New Roman" pitchFamily="18" charset="0"/>
                <a:cs typeface="Arial" pitchFamily="34" charset="0"/>
              </a:rPr>
              <a:t>Literature on PBL available on the Economics Network Website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Calibri" pitchFamily="34" charset="0"/>
              <a:cs typeface="Arial" pitchFamily="34" charset="0"/>
            </a:endParaRPr>
          </a:p>
          <a:p>
            <a:pPr lvl="0" eaLnBrk="0" hangingPunct="0"/>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*Case study: Using Problem Based Learning (PBL) to teach Industrial Economics, John Sedgwick (2009) </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hlinkClick r:id="rId3"/>
              </a:rPr>
              <a:t>&lt;http://www.economicsnetwork.ac.uk/showcase/sedgwick_pbl.htm&gt;</a:t>
            </a: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Case Study: Using Problem Based Learning (PBL) to Teach Economics, Frank Forsythe (2009) </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hlinkClick r:id="rId4"/>
              </a:rPr>
              <a:t>&lt;http://www.economicsnetwork.ac.uk/showcase/forsythe_pbl.htm&gt;</a:t>
            </a: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Case Study: Teaching </a:t>
            </a:r>
            <a:r>
              <a:rPr kumimoji="0" lang="en-GB" sz="18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Structuralist</a:t>
            </a: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Economics Using Problem Based Learning and Weblogs, Stephen </a:t>
            </a:r>
            <a:r>
              <a:rPr kumimoji="0" lang="en-GB" sz="18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Kinsella</a:t>
            </a: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(2008)</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hlinkClick r:id="rId5"/>
              </a:rPr>
              <a:t>&lt;http://www.economicsnetwork.ac.uk/showcase/kinsella_pbl.htm&gt;</a:t>
            </a: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Case study: Problem-Based Learning and Ecological Economics, Heather Witham and Andrew </a:t>
            </a:r>
            <a:r>
              <a:rPr kumimoji="0" lang="en-GB" sz="1800" b="0"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Mearman</a:t>
            </a: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(2008)</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hlinkClick r:id="rId6"/>
              </a:rPr>
              <a:t>&lt;http://www.economicsnetwork.ac.uk/showcase/witham_ecological.htm&gt;</a:t>
            </a: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Problem Based Learning tasks in Economic Growth, Guglielmo Volpe (2007) </a:t>
            </a:r>
            <a:br>
              <a:rPr kumimoji="0" lang="en-GB" sz="18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hlinkClick r:id="rId7"/>
              </a:rPr>
              <a:t>http://www.economicsnetwork.ac.uk/archive/volpe_pbl</a:t>
            </a:r>
            <a:endParaRPr lang="en-GB" sz="1800" dirty="0" smtClean="0">
              <a:latin typeface="Calibri" pitchFamily="34" charset="0"/>
              <a:cs typeface="Arial" pitchFamily="34" charset="0"/>
            </a:endParaRPr>
          </a:p>
          <a:p>
            <a:pPr lvl="0" eaLnBrk="0" hangingPunct="0"/>
            <a:endParaRPr lang="en-GB" sz="1800" dirty="0" smtClean="0">
              <a:latin typeface="Calibri" pitchFamily="34" charset="0"/>
              <a:ea typeface="Times New Roman" pitchFamily="18"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328490"/>
            <a:ext cx="8763000" cy="4247317"/>
          </a:xfrm>
          <a:prstGeom prst="rect">
            <a:avLst/>
          </a:prstGeom>
        </p:spPr>
        <p:txBody>
          <a:bodyPr wrap="square">
            <a:spAutoFit/>
          </a:bodyPr>
          <a:lstStyle/>
          <a:p>
            <a:pPr lvl="0" eaLnBrk="0" hangingPunct="0"/>
            <a:r>
              <a:rPr lang="en-GB" sz="1800" dirty="0" smtClean="0">
                <a:latin typeface="Calibri" pitchFamily="34" charset="0"/>
                <a:ea typeface="Times New Roman" pitchFamily="18" charset="0"/>
                <a:cs typeface="Arial" pitchFamily="34" charset="0"/>
              </a:rPr>
              <a:t>* Introducing PBL to a first-year curriculum, Frank Forsythe (2007)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hlinkClick r:id="rId3"/>
              </a:rPr>
              <a:t>&lt;http://www.economicsnetwork.ac.uk/dee2007/presentations/forsythe_pbl.ppt&gt;</a:t>
            </a:r>
            <a:r>
              <a:rPr lang="en-GB" sz="1800" dirty="0" smtClean="0">
                <a:latin typeface="Calibri" pitchFamily="34" charset="0"/>
                <a:ea typeface="Times New Roman" pitchFamily="18" charset="0"/>
                <a:cs typeface="Arial" pitchFamily="34" charset="0"/>
              </a:rPr>
              <a:t>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Introducing Problem-Based Learning to a First-Year Curriculum, Frank Forsythe (2006-7)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hlinkClick r:id="rId4"/>
              </a:rPr>
              <a:t>&lt;http://www.economicsnetwork.ac.uk/projects/mini/forsythe_pbl.htm&gt;</a:t>
            </a:r>
            <a:r>
              <a:rPr lang="en-GB" sz="1800" dirty="0" smtClean="0">
                <a:latin typeface="Calibri" pitchFamily="34" charset="0"/>
                <a:ea typeface="Times New Roman" pitchFamily="18" charset="0"/>
                <a:cs typeface="Arial" pitchFamily="34" charset="0"/>
              </a:rPr>
              <a:t>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Developing a PBL course in Economics: a sceptic's diary, Judith Piggott (2006)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hlinkClick r:id="rId5"/>
              </a:rPr>
              <a:t>&lt;http://www.economicsnetwork.ac.uk/showcase/piggott_pbl4.htm&gt;</a:t>
            </a:r>
            <a:r>
              <a:rPr lang="en-GB" sz="1800" dirty="0" smtClean="0">
                <a:latin typeface="Calibri" pitchFamily="34" charset="0"/>
                <a:ea typeface="Times New Roman" pitchFamily="18" charset="0"/>
                <a:cs typeface="Arial" pitchFamily="34" charset="0"/>
              </a:rPr>
              <a:t>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Our Experience with Problem-Based Learning, Judith Piggott and Andy </a:t>
            </a:r>
            <a:r>
              <a:rPr lang="en-GB" sz="1800" dirty="0" err="1" smtClean="0">
                <a:latin typeface="Calibri" pitchFamily="34" charset="0"/>
                <a:ea typeface="Times New Roman" pitchFamily="18" charset="0"/>
                <a:cs typeface="Arial" pitchFamily="34" charset="0"/>
              </a:rPr>
              <a:t>Kilminster</a:t>
            </a:r>
            <a:r>
              <a:rPr lang="en-GB" sz="1800" dirty="0" smtClean="0">
                <a:latin typeface="Calibri" pitchFamily="34" charset="0"/>
                <a:ea typeface="Times New Roman" pitchFamily="18" charset="0"/>
                <a:cs typeface="Arial" pitchFamily="34" charset="0"/>
              </a:rPr>
              <a:t> (2005)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hlinkClick r:id="rId6"/>
              </a:rPr>
              <a:t>&lt;http://www.economicsnetwork.ac.uk/projects/mini/pbl0905.htm&gt;</a:t>
            </a:r>
            <a:r>
              <a:rPr lang="en-GB" sz="1800" dirty="0" smtClean="0">
                <a:latin typeface="Calibri" pitchFamily="34" charset="0"/>
                <a:ea typeface="Times New Roman" pitchFamily="18" charset="0"/>
                <a:cs typeface="Arial" pitchFamily="34" charset="0"/>
              </a:rPr>
              <a:t>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Case Study: Promoting Problem-Solving Based Independent Learning in Macroeconomics, David </a:t>
            </a:r>
            <a:r>
              <a:rPr lang="en-GB" sz="1800" dirty="0" err="1" smtClean="0">
                <a:latin typeface="Calibri" pitchFamily="34" charset="0"/>
                <a:ea typeface="Times New Roman" pitchFamily="18" charset="0"/>
                <a:cs typeface="Arial" pitchFamily="34" charset="0"/>
              </a:rPr>
              <a:t>McCausland</a:t>
            </a:r>
            <a:r>
              <a:rPr lang="en-GB" sz="1800" dirty="0" smtClean="0">
                <a:latin typeface="Calibri" pitchFamily="34" charset="0"/>
                <a:ea typeface="Times New Roman" pitchFamily="18" charset="0"/>
                <a:cs typeface="Arial" pitchFamily="34" charset="0"/>
              </a:rPr>
              <a:t> (2001)</a:t>
            </a:r>
            <a:endParaRPr lang="en-GB" sz="1800" dirty="0" smtClean="0">
              <a:latin typeface="Calibri" pitchFamily="34" charset="0"/>
              <a:cs typeface="Arial" pitchFamily="34" charset="0"/>
            </a:endParaRPr>
          </a:p>
          <a:p>
            <a:pPr lvl="0" eaLnBrk="0" hangingPunct="0"/>
            <a:r>
              <a:rPr lang="en-GB" sz="1800" dirty="0" smtClean="0">
                <a:latin typeface="Calibri" pitchFamily="34" charset="0"/>
                <a:ea typeface="Times New Roman" pitchFamily="18" charset="0"/>
                <a:cs typeface="Arial" pitchFamily="34" charset="0"/>
                <a:hlinkClick r:id="rId7"/>
              </a:rPr>
              <a:t>http://www.economicsnetwork.ac.uk/showcase/causland_pbl.htm</a:t>
            </a:r>
            <a:endParaRPr lang="en-GB" sz="1800" dirty="0" smtClean="0">
              <a:latin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 y="282605"/>
            <a:ext cx="8864600" cy="6740307"/>
          </a:xfrm>
          <a:prstGeom prst="rect">
            <a:avLst/>
          </a:prstGeom>
        </p:spPr>
        <p:txBody>
          <a:bodyPr wrap="square">
            <a:spAutoFit/>
          </a:bodyPr>
          <a:lstStyle/>
          <a:p>
            <a:r>
              <a:rPr lang="en-GB" sz="1800" dirty="0" smtClean="0">
                <a:latin typeface="Calibri" pitchFamily="34" charset="0"/>
                <a:ea typeface="Times New Roman" pitchFamily="18" charset="0"/>
                <a:cs typeface="Arial" pitchFamily="34" charset="0"/>
              </a:rPr>
              <a:t>* Developing critical reasoning skills as a foundation for the first year core curriculum, Judith Piggott (2004-5)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hlinkClick r:id="rId3"/>
              </a:rPr>
              <a:t>&lt;http://www.economicsnetwork.ac.uk/showcase/piggott_pbl4.htm&gt;</a:t>
            </a:r>
            <a:r>
              <a:rPr lang="en-GB" sz="1800" dirty="0" smtClean="0">
                <a:latin typeface="Calibri" pitchFamily="34" charset="0"/>
                <a:ea typeface="Times New Roman" pitchFamily="18" charset="0"/>
                <a:cs typeface="Arial" pitchFamily="34" charset="0"/>
              </a:rPr>
              <a:t>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Developing a PBL course in Economics: a sceptic's diary (implementation), Judith Piggott (2004)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hlinkClick r:id="rId4"/>
              </a:rPr>
              <a:t>&lt;http://www.economicsnetwork.ac.uk/showcase/piggott_pbl3.htm&gt;</a:t>
            </a:r>
            <a:r>
              <a:rPr lang="en-GB" sz="1800" dirty="0" smtClean="0">
                <a:latin typeface="Calibri" pitchFamily="34" charset="0"/>
                <a:ea typeface="Times New Roman" pitchFamily="18" charset="0"/>
                <a:cs typeface="Arial" pitchFamily="34" charset="0"/>
              </a:rPr>
              <a:t>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Developing a PBL course in Economics: a sceptic's diary (part two), Judith Piggott (2003)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hlinkClick r:id="rId5"/>
              </a:rPr>
              <a:t>&lt;http://www.economicsnetwork.ac.uk/showcase/piggott_pbl2.htm&gt;</a:t>
            </a:r>
            <a:r>
              <a:rPr lang="en-GB" sz="1800" dirty="0" smtClean="0">
                <a:latin typeface="Calibri" pitchFamily="34" charset="0"/>
                <a:ea typeface="Times New Roman" pitchFamily="18" charset="0"/>
                <a:cs typeface="Arial" pitchFamily="34" charset="0"/>
              </a:rPr>
              <a:t>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Developing a PBL course in Economics: a sceptic's diary (part one), Judith Piggott (2002)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hlinkClick r:id="rId6"/>
              </a:rPr>
              <a:t>&lt;http://www.economicsnetwork.ac.uk/showcase/piggott_pbl.htm&gt;</a:t>
            </a:r>
            <a:r>
              <a:rPr lang="en-GB" sz="1800" dirty="0" smtClean="0">
                <a:latin typeface="Calibri" pitchFamily="34" charset="0"/>
                <a:ea typeface="Times New Roman" pitchFamily="18" charset="0"/>
                <a:cs typeface="Arial" pitchFamily="34" charset="0"/>
              </a:rPr>
              <a:t>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Handbook Chapter on PBL, Frank Forsythe, 2002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hlinkClick r:id="rId7"/>
              </a:rPr>
              <a:t>&lt;http://www.economicsnetwork.ac.uk/handbook/pbl/&gt;</a:t>
            </a:r>
            <a:r>
              <a:rPr lang="en-GB" sz="1800" dirty="0" smtClean="0">
                <a:latin typeface="Calibri" pitchFamily="34" charset="0"/>
                <a:ea typeface="Times New Roman" pitchFamily="18" charset="0"/>
                <a:cs typeface="Arial" pitchFamily="34" charset="0"/>
              </a:rPr>
              <a:t>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Case Study: Using Problem Based Learning and a Business Game in Teaching Managerial Economics, Pierre Picard (2002)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hlinkClick r:id="rId8"/>
              </a:rPr>
              <a:t>&lt;http://www.economicsnetwork.ac.uk/showcase/picard_pbl.htm&gt;</a:t>
            </a:r>
            <a:r>
              <a:rPr lang="en-GB" sz="1800" dirty="0" smtClean="0">
                <a:latin typeface="Calibri" pitchFamily="34" charset="0"/>
                <a:ea typeface="Times New Roman" pitchFamily="18" charset="0"/>
                <a:cs typeface="Arial" pitchFamily="34" charset="0"/>
              </a:rPr>
              <a:t>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rPr>
              <a:t>* Case Study: Using Problem Based Learning in Teaching Economics, Peter </a:t>
            </a:r>
            <a:r>
              <a:rPr lang="en-GB" sz="1800" dirty="0" err="1" smtClean="0">
                <a:latin typeface="Calibri" pitchFamily="34" charset="0"/>
                <a:ea typeface="Times New Roman" pitchFamily="18" charset="0"/>
                <a:cs typeface="Arial" pitchFamily="34" charset="0"/>
              </a:rPr>
              <a:t>Pierpoint</a:t>
            </a:r>
            <a:r>
              <a:rPr lang="en-GB" sz="1800" dirty="0" smtClean="0">
                <a:latin typeface="Calibri" pitchFamily="34" charset="0"/>
                <a:ea typeface="Times New Roman" pitchFamily="18" charset="0"/>
                <a:cs typeface="Arial" pitchFamily="34" charset="0"/>
              </a:rPr>
              <a:t> (2001) </a:t>
            </a:r>
            <a:br>
              <a:rPr lang="en-GB" sz="1800" dirty="0" smtClean="0">
                <a:latin typeface="Calibri" pitchFamily="34" charset="0"/>
                <a:ea typeface="Times New Roman" pitchFamily="18" charset="0"/>
                <a:cs typeface="Arial" pitchFamily="34" charset="0"/>
              </a:rPr>
            </a:br>
            <a:r>
              <a:rPr lang="en-GB" sz="1800" dirty="0" smtClean="0">
                <a:latin typeface="Calibri" pitchFamily="34" charset="0"/>
                <a:ea typeface="Times New Roman" pitchFamily="18" charset="0"/>
                <a:cs typeface="Arial" pitchFamily="34" charset="0"/>
                <a:hlinkClick r:id="rId9"/>
              </a:rPr>
              <a:t>&lt;http://www.economicsnetwork.ac.uk/showcase/pierpont_pbl.htm&gt;</a:t>
            </a:r>
            <a:r>
              <a:rPr lang="en-GB" sz="1800" dirty="0" smtClean="0">
                <a:latin typeface="Calibri" pitchFamily="34" charset="0"/>
                <a:ea typeface="Times New Roman" pitchFamily="18" charset="0"/>
                <a:cs typeface="Arial" pitchFamily="34" charset="0"/>
              </a:rPr>
              <a:t> </a:t>
            </a:r>
            <a:br>
              <a:rPr lang="en-GB" sz="1800" dirty="0" smtClean="0">
                <a:latin typeface="Calibri" pitchFamily="34" charset="0"/>
                <a:ea typeface="Times New Roman" pitchFamily="18" charset="0"/>
                <a:cs typeface="Arial" pitchFamily="34" charset="0"/>
              </a:rPr>
            </a:br>
            <a:endParaRPr lang="en-GB" sz="1800" dirty="0">
              <a:latin typeface="Calibri" pitchFamily="34" charset="0"/>
            </a:endParaRPr>
          </a:p>
        </p:txBody>
      </p:sp>
      <p:sp>
        <p:nvSpPr>
          <p:cNvPr id="3" name="Notched Right Arrow 2">
            <a:hlinkClick r:id="rId10" action="ppaction://hlinksldjump"/>
          </p:cNvPr>
          <p:cNvSpPr/>
          <p:nvPr/>
        </p:nvSpPr>
        <p:spPr>
          <a:xfrm rot="16200000">
            <a:off x="8487181" y="6272019"/>
            <a:ext cx="643944" cy="399245"/>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812595" y="2836494"/>
            <a:ext cx="1499191" cy="1350335"/>
          </a:xfrm>
          <a:prstGeom prst="ellipse">
            <a:avLst/>
          </a:prstGeom>
          <a:solidFill>
            <a:srgbClr val="FF7C8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D3B7F"/>
                </a:solidFill>
              </a:rPr>
              <a:t>PBL</a:t>
            </a:r>
            <a:endParaRPr lang="en-GB" sz="2000" dirty="0">
              <a:solidFill>
                <a:srgbClr val="0D3B7F"/>
              </a:solidFill>
            </a:endParaRPr>
          </a:p>
        </p:txBody>
      </p:sp>
      <p:sp>
        <p:nvSpPr>
          <p:cNvPr id="5" name="Oval 4"/>
          <p:cNvSpPr/>
          <p:nvPr/>
        </p:nvSpPr>
        <p:spPr>
          <a:xfrm>
            <a:off x="1954853" y="1522783"/>
            <a:ext cx="1665767" cy="1208567"/>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D3B7F"/>
                </a:solidFill>
              </a:rPr>
              <a:t>Key features</a:t>
            </a:r>
            <a:endParaRPr lang="en-GB" sz="2000" dirty="0">
              <a:solidFill>
                <a:srgbClr val="0D3B7F"/>
              </a:solidFill>
            </a:endParaRPr>
          </a:p>
        </p:txBody>
      </p:sp>
      <p:sp>
        <p:nvSpPr>
          <p:cNvPr id="6" name="Oval 5"/>
          <p:cNvSpPr/>
          <p:nvPr/>
        </p:nvSpPr>
        <p:spPr>
          <a:xfrm>
            <a:off x="-25758" y="1620839"/>
            <a:ext cx="1828800" cy="1350335"/>
          </a:xfrm>
          <a:prstGeom prst="ellipse">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smtClean="0">
                <a:solidFill>
                  <a:srgbClr val="0D3B7F"/>
                </a:solidFill>
              </a:rPr>
              <a:t>Learning by doing</a:t>
            </a:r>
            <a:endParaRPr lang="en-GB" sz="1800" dirty="0">
              <a:solidFill>
                <a:srgbClr val="0D3B7F"/>
              </a:solidFill>
            </a:endParaRPr>
          </a:p>
        </p:txBody>
      </p:sp>
      <p:sp>
        <p:nvSpPr>
          <p:cNvPr id="7" name="Oval 6"/>
          <p:cNvSpPr/>
          <p:nvPr/>
        </p:nvSpPr>
        <p:spPr>
          <a:xfrm>
            <a:off x="484606" y="295313"/>
            <a:ext cx="1942214" cy="1350335"/>
          </a:xfrm>
          <a:prstGeom prst="ellipse">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smtClean="0">
                <a:solidFill>
                  <a:srgbClr val="0D3B7F"/>
                </a:solidFill>
              </a:rPr>
              <a:t>Student centred approach</a:t>
            </a:r>
            <a:endParaRPr lang="en-GB" sz="1800" dirty="0">
              <a:solidFill>
                <a:srgbClr val="0D3B7F"/>
              </a:solidFill>
            </a:endParaRPr>
          </a:p>
        </p:txBody>
      </p:sp>
      <p:sp>
        <p:nvSpPr>
          <p:cNvPr id="8" name="Oval 7"/>
          <p:cNvSpPr/>
          <p:nvPr/>
        </p:nvSpPr>
        <p:spPr>
          <a:xfrm>
            <a:off x="2433907" y="369741"/>
            <a:ext cx="2208029" cy="1169581"/>
          </a:xfrm>
          <a:prstGeom prst="ellipse">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smtClean="0">
                <a:solidFill>
                  <a:srgbClr val="0D3B7F"/>
                </a:solidFill>
              </a:rPr>
              <a:t>Transferable skills</a:t>
            </a:r>
            <a:endParaRPr lang="en-GB" sz="1800" dirty="0">
              <a:solidFill>
                <a:srgbClr val="0D3B7F"/>
              </a:solidFill>
            </a:endParaRPr>
          </a:p>
        </p:txBody>
      </p:sp>
      <p:sp>
        <p:nvSpPr>
          <p:cNvPr id="9" name="Oval 8"/>
          <p:cNvSpPr/>
          <p:nvPr/>
        </p:nvSpPr>
        <p:spPr>
          <a:xfrm>
            <a:off x="1602498" y="2906787"/>
            <a:ext cx="1740196" cy="1325525"/>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D3B7F"/>
                </a:solidFill>
                <a:hlinkClick r:id="rId3" action="ppaction://hlinksldjump"/>
              </a:rPr>
              <a:t>The process</a:t>
            </a:r>
            <a:endParaRPr lang="en-GB" sz="2000" dirty="0">
              <a:solidFill>
                <a:srgbClr val="0D3B7F"/>
              </a:solidFill>
            </a:endParaRPr>
          </a:p>
        </p:txBody>
      </p:sp>
      <p:sp>
        <p:nvSpPr>
          <p:cNvPr id="10" name="Oval 9"/>
          <p:cNvSpPr/>
          <p:nvPr/>
        </p:nvSpPr>
        <p:spPr>
          <a:xfrm>
            <a:off x="5702878" y="3784339"/>
            <a:ext cx="2023730" cy="1268818"/>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smtClean="0">
                <a:solidFill>
                  <a:srgbClr val="0D3B7F"/>
                </a:solidFill>
              </a:rPr>
              <a:t>Approaches</a:t>
            </a:r>
            <a:endParaRPr lang="en-GB" sz="1800" dirty="0">
              <a:solidFill>
                <a:srgbClr val="0D3B7F"/>
              </a:solidFill>
            </a:endParaRPr>
          </a:p>
        </p:txBody>
      </p:sp>
      <p:sp>
        <p:nvSpPr>
          <p:cNvPr id="11" name="Oval 10"/>
          <p:cNvSpPr/>
          <p:nvPr/>
        </p:nvSpPr>
        <p:spPr>
          <a:xfrm>
            <a:off x="7476755" y="3057675"/>
            <a:ext cx="1499191" cy="1350335"/>
          </a:xfrm>
          <a:prstGeom prst="ellipse">
            <a:avLst/>
          </a:prstGeom>
          <a:solidFill>
            <a:srgbClr val="00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err="1" smtClean="0">
                <a:solidFill>
                  <a:srgbClr val="0D3B7F"/>
                </a:solidFill>
              </a:rPr>
              <a:t>PartialPBL</a:t>
            </a:r>
            <a:endParaRPr lang="en-GB" sz="2000" dirty="0">
              <a:solidFill>
                <a:srgbClr val="0D3B7F"/>
              </a:solidFill>
            </a:endParaRPr>
          </a:p>
        </p:txBody>
      </p:sp>
      <p:sp>
        <p:nvSpPr>
          <p:cNvPr id="12" name="Oval 11"/>
          <p:cNvSpPr/>
          <p:nvPr/>
        </p:nvSpPr>
        <p:spPr>
          <a:xfrm>
            <a:off x="7476755" y="4443523"/>
            <a:ext cx="1499191" cy="1350335"/>
          </a:xfrm>
          <a:prstGeom prst="ellipse">
            <a:avLst/>
          </a:prstGeom>
          <a:solidFill>
            <a:srgbClr val="00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D3B7F"/>
                </a:solidFill>
              </a:rPr>
              <a:t>Full</a:t>
            </a:r>
          </a:p>
          <a:p>
            <a:pPr algn="ctr"/>
            <a:r>
              <a:rPr lang="en-GB" sz="2000" dirty="0" smtClean="0">
                <a:solidFill>
                  <a:srgbClr val="0D3B7F"/>
                </a:solidFill>
              </a:rPr>
              <a:t>PBL</a:t>
            </a:r>
            <a:endParaRPr lang="en-GB" sz="2000" dirty="0">
              <a:solidFill>
                <a:srgbClr val="0D3B7F"/>
              </a:solidFill>
            </a:endParaRPr>
          </a:p>
        </p:txBody>
      </p:sp>
      <p:sp>
        <p:nvSpPr>
          <p:cNvPr id="13" name="Oval 12"/>
          <p:cNvSpPr/>
          <p:nvPr/>
        </p:nvSpPr>
        <p:spPr>
          <a:xfrm>
            <a:off x="5280772" y="1485864"/>
            <a:ext cx="1830870" cy="1507756"/>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D3B7F"/>
                </a:solidFill>
              </a:rPr>
              <a:t>Research</a:t>
            </a:r>
            <a:endParaRPr lang="en-GB" sz="2000" dirty="0">
              <a:solidFill>
                <a:srgbClr val="0D3B7F"/>
              </a:solidFill>
            </a:endParaRPr>
          </a:p>
        </p:txBody>
      </p:sp>
      <p:sp>
        <p:nvSpPr>
          <p:cNvPr id="14" name="Oval 13"/>
          <p:cNvSpPr/>
          <p:nvPr/>
        </p:nvSpPr>
        <p:spPr>
          <a:xfrm>
            <a:off x="5006986" y="93295"/>
            <a:ext cx="1828800" cy="1350335"/>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smtClean="0">
                <a:solidFill>
                  <a:srgbClr val="0D3B7F"/>
                </a:solidFill>
              </a:rPr>
              <a:t>Deeper learning</a:t>
            </a:r>
            <a:endParaRPr lang="en-GB" sz="1800" dirty="0">
              <a:solidFill>
                <a:srgbClr val="0D3B7F"/>
              </a:solidFill>
            </a:endParaRPr>
          </a:p>
        </p:txBody>
      </p:sp>
      <p:sp>
        <p:nvSpPr>
          <p:cNvPr id="15" name="Oval 14"/>
          <p:cNvSpPr/>
          <p:nvPr/>
        </p:nvSpPr>
        <p:spPr>
          <a:xfrm>
            <a:off x="6849963" y="1148"/>
            <a:ext cx="2023730" cy="1350335"/>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smtClean="0">
                <a:solidFill>
                  <a:srgbClr val="0D3B7F"/>
                </a:solidFill>
              </a:rPr>
              <a:t>Greater retention of knowledge</a:t>
            </a:r>
            <a:endParaRPr lang="en-GB" sz="1800" dirty="0">
              <a:solidFill>
                <a:srgbClr val="0D3B7F"/>
              </a:solidFill>
            </a:endParaRPr>
          </a:p>
        </p:txBody>
      </p:sp>
      <p:sp>
        <p:nvSpPr>
          <p:cNvPr id="16" name="Oval 15"/>
          <p:cNvSpPr/>
          <p:nvPr/>
        </p:nvSpPr>
        <p:spPr>
          <a:xfrm>
            <a:off x="7120270" y="1451898"/>
            <a:ext cx="2023730" cy="1350335"/>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smtClean="0">
                <a:solidFill>
                  <a:srgbClr val="0D3B7F"/>
                </a:solidFill>
              </a:rPr>
              <a:t>Knowledge application skills</a:t>
            </a:r>
            <a:endParaRPr lang="en-GB" sz="1800" dirty="0">
              <a:solidFill>
                <a:srgbClr val="0D3B7F"/>
              </a:solidFill>
            </a:endParaRPr>
          </a:p>
        </p:txBody>
      </p:sp>
      <p:sp>
        <p:nvSpPr>
          <p:cNvPr id="17" name="Oval 16"/>
          <p:cNvSpPr/>
          <p:nvPr/>
        </p:nvSpPr>
        <p:spPr>
          <a:xfrm>
            <a:off x="2838535" y="4267460"/>
            <a:ext cx="1871330" cy="1268818"/>
          </a:xfrm>
          <a:prstGeom prst="ellipse">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D3B7F"/>
                </a:solidFill>
              </a:rPr>
              <a:t>Examples</a:t>
            </a:r>
            <a:endParaRPr lang="en-GB" sz="2000" dirty="0">
              <a:solidFill>
                <a:srgbClr val="0D3B7F"/>
              </a:solidFill>
            </a:endParaRPr>
          </a:p>
        </p:txBody>
      </p:sp>
      <p:sp>
        <p:nvSpPr>
          <p:cNvPr id="18" name="Oval 17"/>
          <p:cNvSpPr/>
          <p:nvPr/>
        </p:nvSpPr>
        <p:spPr>
          <a:xfrm>
            <a:off x="435577" y="4308513"/>
            <a:ext cx="2402958" cy="1027814"/>
          </a:xfrm>
          <a:prstGeom prst="ellipse">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rgbClr val="0D3B7F"/>
                </a:solidFill>
                <a:hlinkClick r:id="rId4" action="ppaction://hlinksldjump"/>
              </a:rPr>
              <a:t>Microeconomics </a:t>
            </a:r>
          </a:p>
          <a:p>
            <a:pPr algn="ctr"/>
            <a:r>
              <a:rPr lang="en-GB" sz="1600" dirty="0" smtClean="0">
                <a:solidFill>
                  <a:srgbClr val="0D3B7F"/>
                </a:solidFill>
                <a:hlinkClick r:id="rId4" action="ppaction://hlinksldjump"/>
              </a:rPr>
              <a:t>Frank Forsythe</a:t>
            </a:r>
            <a:endParaRPr lang="en-GB" sz="1600" dirty="0">
              <a:solidFill>
                <a:srgbClr val="0D3B7F"/>
              </a:solidFill>
            </a:endParaRPr>
          </a:p>
        </p:txBody>
      </p:sp>
      <p:sp>
        <p:nvSpPr>
          <p:cNvPr id="20" name="Oval 19"/>
          <p:cNvSpPr/>
          <p:nvPr/>
        </p:nvSpPr>
        <p:spPr>
          <a:xfrm>
            <a:off x="1094089" y="5377380"/>
            <a:ext cx="1736652" cy="861237"/>
          </a:xfrm>
          <a:prstGeom prst="ellipse">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rgbClr val="0D3B7F"/>
                </a:solidFill>
                <a:hlinkClick r:id="rId5" action="ppaction://hlinksldjump"/>
              </a:rPr>
              <a:t>Economic Growth</a:t>
            </a:r>
            <a:endParaRPr lang="en-GB" sz="1600" dirty="0">
              <a:solidFill>
                <a:srgbClr val="0D3B7F"/>
              </a:solidFill>
            </a:endParaRPr>
          </a:p>
        </p:txBody>
      </p:sp>
      <p:cxnSp>
        <p:nvCxnSpPr>
          <p:cNvPr id="22" name="Straight Arrow Connector 21"/>
          <p:cNvCxnSpPr/>
          <p:nvPr/>
        </p:nvCxnSpPr>
        <p:spPr>
          <a:xfrm rot="10800000">
            <a:off x="3466742" y="2523720"/>
            <a:ext cx="508000" cy="406400"/>
          </a:xfrm>
          <a:prstGeom prst="straightConnector1">
            <a:avLst/>
          </a:prstGeom>
          <a:ln>
            <a:solidFill>
              <a:srgbClr val="0D3B7F"/>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endCxn id="13" idx="3"/>
          </p:cNvCxnSpPr>
          <p:nvPr/>
        </p:nvCxnSpPr>
        <p:spPr>
          <a:xfrm flipV="1">
            <a:off x="5168545" y="2772814"/>
            <a:ext cx="380352" cy="195406"/>
          </a:xfrm>
          <a:prstGeom prst="straightConnector1">
            <a:avLst/>
          </a:prstGeom>
          <a:ln>
            <a:solidFill>
              <a:srgbClr val="0D3B7F"/>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0800000" flipV="1">
            <a:off x="3390542" y="3311120"/>
            <a:ext cx="368300" cy="63500"/>
          </a:xfrm>
          <a:prstGeom prst="straightConnector1">
            <a:avLst/>
          </a:prstGeom>
          <a:ln>
            <a:solidFill>
              <a:srgbClr val="0D3B7F"/>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endCxn id="10" idx="1"/>
          </p:cNvCxnSpPr>
          <p:nvPr/>
        </p:nvCxnSpPr>
        <p:spPr>
          <a:xfrm>
            <a:off x="5308245" y="3704820"/>
            <a:ext cx="691001" cy="265333"/>
          </a:xfrm>
          <a:prstGeom prst="straightConnector1">
            <a:avLst/>
          </a:prstGeom>
          <a:ln>
            <a:solidFill>
              <a:srgbClr val="0D3B7F"/>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10800000" flipV="1">
            <a:off x="4181816" y="4136620"/>
            <a:ext cx="161227" cy="138854"/>
          </a:xfrm>
          <a:prstGeom prst="straightConnector1">
            <a:avLst/>
          </a:prstGeom>
          <a:ln>
            <a:solidFill>
              <a:srgbClr val="0D3B7F"/>
            </a:solidFill>
            <a:tailEnd type="arrow"/>
          </a:ln>
        </p:spPr>
        <p:style>
          <a:lnRef idx="1">
            <a:schemeClr val="accent1"/>
          </a:lnRef>
          <a:fillRef idx="0">
            <a:schemeClr val="accent1"/>
          </a:fillRef>
          <a:effectRef idx="0">
            <a:schemeClr val="accent1"/>
          </a:effectRef>
          <a:fontRef idx="minor">
            <a:schemeClr val="tx1"/>
          </a:fontRef>
        </p:style>
      </p:cxnSp>
      <p:sp>
        <p:nvSpPr>
          <p:cNvPr id="2" name="Oval 1"/>
          <p:cNvSpPr/>
          <p:nvPr/>
        </p:nvSpPr>
        <p:spPr>
          <a:xfrm>
            <a:off x="4641936" y="5539858"/>
            <a:ext cx="1943113" cy="1064142"/>
          </a:xfrm>
          <a:prstGeom prst="ellipse">
            <a:avLst/>
          </a:prstGeom>
          <a:solidFill>
            <a:srgbClr val="CC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hlinkClick r:id="rId6" action="ppaction://hlinksldjump"/>
              </a:rPr>
              <a:t>Issues?</a:t>
            </a:r>
            <a:endParaRPr lang="en-GB" dirty="0">
              <a:solidFill>
                <a:srgbClr val="002060"/>
              </a:solidFill>
            </a:endParaRPr>
          </a:p>
        </p:txBody>
      </p:sp>
      <p:cxnSp>
        <p:nvCxnSpPr>
          <p:cNvPr id="25" name="Straight Arrow Connector 24"/>
          <p:cNvCxnSpPr/>
          <p:nvPr/>
        </p:nvCxnSpPr>
        <p:spPr>
          <a:xfrm>
            <a:off x="4813806" y="4136620"/>
            <a:ext cx="614765" cy="1399658"/>
          </a:xfrm>
          <a:prstGeom prst="straightConnector1">
            <a:avLst/>
          </a:prstGeom>
          <a:ln>
            <a:solidFill>
              <a:srgbClr val="0D3B7F"/>
            </a:solidFill>
            <a:tailEnd type="arrow"/>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6644830" y="5871500"/>
            <a:ext cx="2499170" cy="1064142"/>
          </a:xfrm>
          <a:prstGeom prst="ellipse">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hlinkClick r:id="rId7" action="ppaction://hlinksldjump"/>
              </a:rPr>
              <a:t>Resources</a:t>
            </a:r>
            <a:endParaRPr lang="en-GB" dirty="0">
              <a:solidFill>
                <a:srgbClr val="002060"/>
              </a:solidFill>
            </a:endParaRPr>
          </a:p>
        </p:txBody>
      </p:sp>
      <p:cxnSp>
        <p:nvCxnSpPr>
          <p:cNvPr id="29" name="Straight Arrow Connector 28"/>
          <p:cNvCxnSpPr/>
          <p:nvPr/>
        </p:nvCxnSpPr>
        <p:spPr>
          <a:xfrm>
            <a:off x="5006986" y="3970153"/>
            <a:ext cx="1707757" cy="1965436"/>
          </a:xfrm>
          <a:prstGeom prst="straightConnector1">
            <a:avLst/>
          </a:prstGeom>
          <a:ln>
            <a:solidFill>
              <a:srgbClr val="0D3B7F"/>
            </a:solidFill>
            <a:tailEnd type="arrow"/>
          </a:ln>
        </p:spPr>
        <p:style>
          <a:lnRef idx="1">
            <a:schemeClr val="accent1"/>
          </a:lnRef>
          <a:fillRef idx="0">
            <a:schemeClr val="accent1"/>
          </a:fillRef>
          <a:effectRef idx="0">
            <a:schemeClr val="accent1"/>
          </a:effectRef>
          <a:fontRef idx="minor">
            <a:schemeClr val="tx1"/>
          </a:fontRef>
        </p:style>
      </p:cxnSp>
      <p:sp>
        <p:nvSpPr>
          <p:cNvPr id="30" name="Oval 29"/>
          <p:cNvSpPr/>
          <p:nvPr/>
        </p:nvSpPr>
        <p:spPr>
          <a:xfrm>
            <a:off x="2669595" y="5807998"/>
            <a:ext cx="1736652" cy="861237"/>
          </a:xfrm>
          <a:prstGeom prst="ellipse">
            <a:avLst/>
          </a:prstGeom>
          <a:solidFill>
            <a:srgbClr val="CCE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smtClean="0">
                <a:solidFill>
                  <a:srgbClr val="0D3B7F"/>
                </a:solidFill>
              </a:rPr>
              <a:t>Statistics</a:t>
            </a:r>
            <a:endParaRPr lang="en-GB" sz="1600" dirty="0">
              <a:solidFill>
                <a:srgbClr val="0D3B7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9" presetClass="entr" presetSubtype="0"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dissolve">
                                      <p:cBhvr>
                                        <p:cTn id="10" dur="5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dissolve">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dissolve">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dissolve">
                                      <p:cBhvr>
                                        <p:cTn id="30" dur="500"/>
                                        <p:tgtEl>
                                          <p:spTgt spid="23"/>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dissolve">
                                      <p:cBhvr>
                                        <p:cTn id="33" dur="500"/>
                                        <p:tgtEl>
                                          <p:spTgt spid="13"/>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dissolve">
                                      <p:cBhvr>
                                        <p:cTn id="38" dur="500"/>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dissolve">
                                      <p:cBhvr>
                                        <p:cTn id="43" dur="500"/>
                                        <p:tgtEl>
                                          <p:spTgt spid="15"/>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dissolve">
                                      <p:cBhvr>
                                        <p:cTn id="48" dur="500"/>
                                        <p:tgtEl>
                                          <p:spTgt spid="16"/>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nodeType="clickEffect">
                                  <p:stCondLst>
                                    <p:cond delay="0"/>
                                  </p:stCondLst>
                                  <p:childTnLst>
                                    <p:set>
                                      <p:cBhvr>
                                        <p:cTn id="52" dur="1" fill="hold">
                                          <p:stCondLst>
                                            <p:cond delay="0"/>
                                          </p:stCondLst>
                                        </p:cTn>
                                        <p:tgtEl>
                                          <p:spTgt spid="27"/>
                                        </p:tgtEl>
                                        <p:attrNameLst>
                                          <p:attrName>style.visibility</p:attrName>
                                        </p:attrNameLst>
                                      </p:cBhvr>
                                      <p:to>
                                        <p:strVal val="visible"/>
                                      </p:to>
                                    </p:set>
                                    <p:animEffect transition="in" filter="dissolve">
                                      <p:cBhvr>
                                        <p:cTn id="53" dur="500"/>
                                        <p:tgtEl>
                                          <p:spTgt spid="27"/>
                                        </p:tgtEl>
                                      </p:cBhvr>
                                    </p:animEffect>
                                  </p:childTnLst>
                                </p:cTn>
                              </p:par>
                              <p:par>
                                <p:cTn id="54" presetID="9" presetClass="entr" presetSubtype="0" fill="hold" grpId="0" nodeType="with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dissolve">
                                      <p:cBhvr>
                                        <p:cTn id="56" dur="500"/>
                                        <p:tgtEl>
                                          <p:spTgt spid="9"/>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nodeType="clickEffect">
                                  <p:stCondLst>
                                    <p:cond delay="0"/>
                                  </p:stCondLst>
                                  <p:childTnLst>
                                    <p:set>
                                      <p:cBhvr>
                                        <p:cTn id="60" dur="1" fill="hold">
                                          <p:stCondLst>
                                            <p:cond delay="0"/>
                                          </p:stCondLst>
                                        </p:cTn>
                                        <p:tgtEl>
                                          <p:spTgt spid="31"/>
                                        </p:tgtEl>
                                        <p:attrNameLst>
                                          <p:attrName>style.visibility</p:attrName>
                                        </p:attrNameLst>
                                      </p:cBhvr>
                                      <p:to>
                                        <p:strVal val="visible"/>
                                      </p:to>
                                    </p:set>
                                    <p:animEffect transition="in" filter="dissolve">
                                      <p:cBhvr>
                                        <p:cTn id="61" dur="500"/>
                                        <p:tgtEl>
                                          <p:spTgt spid="31"/>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dissolve">
                                      <p:cBhvr>
                                        <p:cTn id="64" dur="500"/>
                                        <p:tgtEl>
                                          <p:spTgt spid="10"/>
                                        </p:tgtEl>
                                      </p:cBhvr>
                                    </p:animEffect>
                                  </p:childTnLst>
                                </p:cTn>
                              </p:par>
                            </p:childTnLst>
                          </p:cTn>
                        </p:par>
                      </p:childTnLst>
                    </p:cTn>
                  </p:par>
                  <p:par>
                    <p:cTn id="65" fill="hold">
                      <p:stCondLst>
                        <p:cond delay="indefinite"/>
                      </p:stCondLst>
                      <p:childTnLst>
                        <p:par>
                          <p:cTn id="66" fill="hold">
                            <p:stCondLst>
                              <p:cond delay="0"/>
                            </p:stCondLst>
                            <p:childTnLst>
                              <p:par>
                                <p:cTn id="67" presetID="9" presetClass="entr" presetSubtype="0" fill="hold" grpId="0" nodeType="clickEffect">
                                  <p:stCondLst>
                                    <p:cond delay="0"/>
                                  </p:stCondLst>
                                  <p:childTnLst>
                                    <p:set>
                                      <p:cBhvr>
                                        <p:cTn id="68" dur="1" fill="hold">
                                          <p:stCondLst>
                                            <p:cond delay="0"/>
                                          </p:stCondLst>
                                        </p:cTn>
                                        <p:tgtEl>
                                          <p:spTgt spid="11"/>
                                        </p:tgtEl>
                                        <p:attrNameLst>
                                          <p:attrName>style.visibility</p:attrName>
                                        </p:attrNameLst>
                                      </p:cBhvr>
                                      <p:to>
                                        <p:strVal val="visible"/>
                                      </p:to>
                                    </p:set>
                                    <p:animEffect transition="in" filter="dissolve">
                                      <p:cBhvr>
                                        <p:cTn id="69" dur="500"/>
                                        <p:tgtEl>
                                          <p:spTgt spid="11"/>
                                        </p:tgtEl>
                                      </p:cBhvr>
                                    </p:animEffect>
                                  </p:childTnLst>
                                </p:cTn>
                              </p:par>
                            </p:childTnLst>
                          </p:cTn>
                        </p:par>
                      </p:childTnLst>
                    </p:cTn>
                  </p:par>
                  <p:par>
                    <p:cTn id="70" fill="hold">
                      <p:stCondLst>
                        <p:cond delay="indefinite"/>
                      </p:stCondLst>
                      <p:childTnLst>
                        <p:par>
                          <p:cTn id="71" fill="hold">
                            <p:stCondLst>
                              <p:cond delay="0"/>
                            </p:stCondLst>
                            <p:childTnLst>
                              <p:par>
                                <p:cTn id="72" presetID="9" presetClass="entr" presetSubtype="0" fill="hold" grpId="0" nodeType="clickEffect">
                                  <p:stCondLst>
                                    <p:cond delay="0"/>
                                  </p:stCondLst>
                                  <p:childTnLst>
                                    <p:set>
                                      <p:cBhvr>
                                        <p:cTn id="73" dur="1" fill="hold">
                                          <p:stCondLst>
                                            <p:cond delay="0"/>
                                          </p:stCondLst>
                                        </p:cTn>
                                        <p:tgtEl>
                                          <p:spTgt spid="12"/>
                                        </p:tgtEl>
                                        <p:attrNameLst>
                                          <p:attrName>style.visibility</p:attrName>
                                        </p:attrNameLst>
                                      </p:cBhvr>
                                      <p:to>
                                        <p:strVal val="visible"/>
                                      </p:to>
                                    </p:set>
                                    <p:animEffect transition="in" filter="dissolve">
                                      <p:cBhvr>
                                        <p:cTn id="74" dur="500"/>
                                        <p:tgtEl>
                                          <p:spTgt spid="12"/>
                                        </p:tgtEl>
                                      </p:cBhvr>
                                    </p:animEffect>
                                  </p:childTnLst>
                                </p:cTn>
                              </p:par>
                            </p:childTnLst>
                          </p:cTn>
                        </p:par>
                      </p:childTnLst>
                    </p:cTn>
                  </p:par>
                  <p:par>
                    <p:cTn id="75" fill="hold">
                      <p:stCondLst>
                        <p:cond delay="indefinite"/>
                      </p:stCondLst>
                      <p:childTnLst>
                        <p:par>
                          <p:cTn id="76" fill="hold">
                            <p:stCondLst>
                              <p:cond delay="0"/>
                            </p:stCondLst>
                            <p:childTnLst>
                              <p:par>
                                <p:cTn id="77" presetID="9" presetClass="entr" presetSubtype="0" fill="hold" nodeType="clickEffect">
                                  <p:stCondLst>
                                    <p:cond delay="0"/>
                                  </p:stCondLst>
                                  <p:childTnLst>
                                    <p:set>
                                      <p:cBhvr>
                                        <p:cTn id="78" dur="1" fill="hold">
                                          <p:stCondLst>
                                            <p:cond delay="0"/>
                                          </p:stCondLst>
                                        </p:cTn>
                                        <p:tgtEl>
                                          <p:spTgt spid="33"/>
                                        </p:tgtEl>
                                        <p:attrNameLst>
                                          <p:attrName>style.visibility</p:attrName>
                                        </p:attrNameLst>
                                      </p:cBhvr>
                                      <p:to>
                                        <p:strVal val="visible"/>
                                      </p:to>
                                    </p:set>
                                    <p:animEffect transition="in" filter="dissolve">
                                      <p:cBhvr>
                                        <p:cTn id="79" dur="500"/>
                                        <p:tgtEl>
                                          <p:spTgt spid="33"/>
                                        </p:tgtEl>
                                      </p:cBhvr>
                                    </p:animEffect>
                                  </p:childTnLst>
                                </p:cTn>
                              </p:par>
                              <p:par>
                                <p:cTn id="80" presetID="9" presetClass="entr" presetSubtype="0" fill="hold" grpId="0" nodeType="withEffect">
                                  <p:stCondLst>
                                    <p:cond delay="0"/>
                                  </p:stCondLst>
                                  <p:childTnLst>
                                    <p:set>
                                      <p:cBhvr>
                                        <p:cTn id="81" dur="1" fill="hold">
                                          <p:stCondLst>
                                            <p:cond delay="0"/>
                                          </p:stCondLst>
                                        </p:cTn>
                                        <p:tgtEl>
                                          <p:spTgt spid="17"/>
                                        </p:tgtEl>
                                        <p:attrNameLst>
                                          <p:attrName>style.visibility</p:attrName>
                                        </p:attrNameLst>
                                      </p:cBhvr>
                                      <p:to>
                                        <p:strVal val="visible"/>
                                      </p:to>
                                    </p:set>
                                    <p:animEffect transition="in" filter="dissolve">
                                      <p:cBhvr>
                                        <p:cTn id="82" dur="500"/>
                                        <p:tgtEl>
                                          <p:spTgt spid="17"/>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dissolve">
                                      <p:cBhvr>
                                        <p:cTn id="87" dur="500"/>
                                        <p:tgtEl>
                                          <p:spTgt spid="18"/>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dissolve">
                                      <p:cBhvr>
                                        <p:cTn id="92" dur="500"/>
                                        <p:tgtEl>
                                          <p:spTgt spid="20"/>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dissolve">
                                      <p:cBhvr>
                                        <p:cTn id="97" dur="5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1" presetClass="entr" presetSubtype="0" fill="hold" nodeType="clickEffect">
                                  <p:stCondLst>
                                    <p:cond delay="0"/>
                                  </p:stCondLst>
                                  <p:childTnLst>
                                    <p:set>
                                      <p:cBhvr>
                                        <p:cTn id="101" dur="1" fill="hold">
                                          <p:stCondLst>
                                            <p:cond delay="0"/>
                                          </p:stCondLst>
                                        </p:cTn>
                                        <p:tgtEl>
                                          <p:spTgt spid="25"/>
                                        </p:tgtEl>
                                        <p:attrNameLst>
                                          <p:attrName>style.visibility</p:attrName>
                                        </p:attrNameLst>
                                      </p:cBhvr>
                                      <p:to>
                                        <p:strVal val="visible"/>
                                      </p:to>
                                    </p:set>
                                  </p:childTnLst>
                                </p:cTn>
                              </p:par>
                              <p:par>
                                <p:cTn id="102" presetID="1" presetClass="entr" presetSubtype="0" fill="hold" grpId="0" nodeType="withEffect">
                                  <p:stCondLst>
                                    <p:cond delay="0"/>
                                  </p:stCondLst>
                                  <p:childTnLst>
                                    <p:set>
                                      <p:cBhvr>
                                        <p:cTn id="103" dur="1" fill="hold">
                                          <p:stCondLst>
                                            <p:cond delay="0"/>
                                          </p:stCondLst>
                                        </p:cTn>
                                        <p:tgtEl>
                                          <p:spTgt spid="2"/>
                                        </p:tgtEl>
                                        <p:attrNameLst>
                                          <p:attrName>style.visibility</p:attrName>
                                        </p:attrNameLst>
                                      </p:cBhvr>
                                      <p:to>
                                        <p:strVal val="visible"/>
                                      </p:to>
                                    </p:set>
                                  </p:childTnLst>
                                </p:cTn>
                              </p:par>
                            </p:childTnLst>
                          </p:cTn>
                        </p:par>
                      </p:childTnLst>
                    </p:cTn>
                  </p:par>
                  <p:par>
                    <p:cTn id="104" fill="hold">
                      <p:stCondLst>
                        <p:cond delay="indefinite"/>
                      </p:stCondLst>
                      <p:childTnLst>
                        <p:par>
                          <p:cTn id="105" fill="hold">
                            <p:stCondLst>
                              <p:cond delay="0"/>
                            </p:stCondLst>
                            <p:childTnLst>
                              <p:par>
                                <p:cTn id="106" presetID="9" presetClass="entr" presetSubtype="0" fill="hold" nodeType="clickEffect">
                                  <p:stCondLst>
                                    <p:cond delay="0"/>
                                  </p:stCondLst>
                                  <p:childTnLst>
                                    <p:set>
                                      <p:cBhvr>
                                        <p:cTn id="107" dur="1" fill="hold">
                                          <p:stCondLst>
                                            <p:cond delay="0"/>
                                          </p:stCondLst>
                                        </p:cTn>
                                        <p:tgtEl>
                                          <p:spTgt spid="29"/>
                                        </p:tgtEl>
                                        <p:attrNameLst>
                                          <p:attrName>style.visibility</p:attrName>
                                        </p:attrNameLst>
                                      </p:cBhvr>
                                      <p:to>
                                        <p:strVal val="visible"/>
                                      </p:to>
                                    </p:set>
                                    <p:animEffect transition="in" filter="dissolve">
                                      <p:cBhvr>
                                        <p:cTn id="108" dur="500"/>
                                        <p:tgtEl>
                                          <p:spTgt spid="29"/>
                                        </p:tgtEl>
                                      </p:cBhvr>
                                    </p:animEffec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nodeType="clickEffect">
                                  <p:stCondLst>
                                    <p:cond delay="0"/>
                                  </p:stCondLst>
                                  <p:childTnLst>
                                    <p:set>
                                      <p:cBhvr>
                                        <p:cTn id="112" dur="1" fill="hold">
                                          <p:stCondLst>
                                            <p:cond delay="0"/>
                                          </p:stCondLst>
                                        </p:cTn>
                                        <p:tgtEl>
                                          <p:spTgt spid="29"/>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28"/>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9" presetClass="entr" presetSubtype="0" fill="hold" grpId="0" nodeType="clickEffect">
                                  <p:stCondLst>
                                    <p:cond delay="0"/>
                                  </p:stCondLst>
                                  <p:childTnLst>
                                    <p:set>
                                      <p:cBhvr>
                                        <p:cTn id="118" dur="1" fill="hold">
                                          <p:stCondLst>
                                            <p:cond delay="0"/>
                                          </p:stCondLst>
                                        </p:cTn>
                                        <p:tgtEl>
                                          <p:spTgt spid="30"/>
                                        </p:tgtEl>
                                        <p:attrNameLst>
                                          <p:attrName>style.visibility</p:attrName>
                                        </p:attrNameLst>
                                      </p:cBhvr>
                                      <p:to>
                                        <p:strVal val="visible"/>
                                      </p:to>
                                    </p:set>
                                    <p:animEffect transition="in" filter="dissolve">
                                      <p:cBhvr>
                                        <p:cTn id="11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20" grpId="0" animBg="1"/>
      <p:bldP spid="2" grpId="0" animBg="1"/>
      <p:bldP spid="28" grpId="0" animBg="1"/>
      <p:bldP spid="3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1809048"/>
            <a:ext cx="8266176"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b="0" i="0" u="none" strike="noStrike" cap="none" normalizeH="0" baseline="0" dirty="0" smtClean="0">
                <a:ln>
                  <a:noFill/>
                </a:ln>
                <a:solidFill>
                  <a:srgbClr val="008000"/>
                </a:solidFill>
                <a:effectLst/>
                <a:latin typeface="Calibri" pitchFamily="34" charset="0"/>
                <a:ea typeface="Calibri" pitchFamily="34" charset="0"/>
              </a:rPr>
              <a:t>According to recent research the average human hug lasts three seconds. Information and details about this research can be found, among others, through these links:</a:t>
            </a:r>
          </a:p>
          <a:p>
            <a:pPr marL="0" marR="0" lvl="0" indent="0" algn="just" defTabSz="914400" rtl="0" eaLnBrk="1" fontAlgn="base" latinLnBrk="0" hangingPunct="1">
              <a:lnSpc>
                <a:spcPct val="100000"/>
              </a:lnSpc>
              <a:spcBef>
                <a:spcPct val="0"/>
              </a:spcBef>
              <a:spcAft>
                <a:spcPts val="1200"/>
              </a:spcAft>
              <a:buClrTx/>
              <a:buSzTx/>
              <a:buFontTx/>
              <a:buNone/>
              <a:tabLst/>
            </a:pPr>
            <a:r>
              <a:rPr lang="en-GB" dirty="0" smtClean="0">
                <a:latin typeface="Calibri" pitchFamily="34" charset="0"/>
                <a:cs typeface="Arial" pitchFamily="34" charset="0"/>
                <a:hlinkClick r:id="rId3"/>
              </a:rPr>
              <a:t>The Telegraph article</a:t>
            </a:r>
            <a:endParaRPr lang="en-GB" dirty="0" smtClean="0">
              <a:latin typeface="Calibri" pitchFamily="34" charset="0"/>
              <a:cs typeface="Arial" pitchFamily="34" charset="0"/>
            </a:endParaRPr>
          </a:p>
          <a:p>
            <a:pPr marL="0" marR="0" lvl="0" indent="0" algn="just" defTabSz="914400" rtl="0" eaLnBrk="1" fontAlgn="base" latinLnBrk="0" hangingPunct="1">
              <a:lnSpc>
                <a:spcPct val="100000"/>
              </a:lnSpc>
              <a:spcBef>
                <a:spcPct val="0"/>
              </a:spcBef>
              <a:spcAft>
                <a:spcPts val="1200"/>
              </a:spcAft>
              <a:buClrTx/>
              <a:buSzTx/>
              <a:buFontTx/>
              <a:buNone/>
              <a:tabLst/>
            </a:pPr>
            <a:r>
              <a:rPr kumimoji="0" lang="en-GB" b="0" i="0" u="none" strike="noStrike" cap="none" normalizeH="0" baseline="0" dirty="0" smtClean="0">
                <a:ln>
                  <a:noFill/>
                </a:ln>
                <a:solidFill>
                  <a:schemeClr val="tx1"/>
                </a:solidFill>
                <a:effectLst/>
                <a:latin typeface="Calibri" pitchFamily="34" charset="0"/>
                <a:cs typeface="Arial" pitchFamily="34" charset="0"/>
                <a:hlinkClick r:id="rId4"/>
              </a:rPr>
              <a:t>Dundee</a:t>
            </a:r>
            <a:r>
              <a:rPr kumimoji="0" lang="en-GB" b="0" i="0" u="none" strike="noStrike" cap="none" normalizeH="0" dirty="0" smtClean="0">
                <a:ln>
                  <a:noFill/>
                </a:ln>
                <a:solidFill>
                  <a:schemeClr val="tx1"/>
                </a:solidFill>
                <a:effectLst/>
                <a:latin typeface="Calibri" pitchFamily="34" charset="0"/>
                <a:cs typeface="Arial" pitchFamily="34" charset="0"/>
                <a:hlinkClick r:id="rId4"/>
              </a:rPr>
              <a:t> University Press Release</a:t>
            </a:r>
            <a:endParaRPr kumimoji="0" lang="en-GB"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ts val="1200"/>
              </a:spcAft>
              <a:buClrTx/>
              <a:buSzTx/>
              <a:buFontTx/>
              <a:buNone/>
              <a:tabLst/>
            </a:pPr>
            <a:r>
              <a:rPr kumimoji="0" lang="en-GB" b="0" i="0" u="none" strike="noStrike" cap="none" normalizeH="0" baseline="0" dirty="0" smtClean="0">
                <a:ln>
                  <a:noFill/>
                </a:ln>
                <a:solidFill>
                  <a:srgbClr val="008000"/>
                </a:solidFill>
                <a:effectLst/>
                <a:latin typeface="Calibri" pitchFamily="34" charset="0"/>
                <a:ea typeface="Calibri" pitchFamily="34" charset="0"/>
              </a:rPr>
              <a:t>You are asked to carry out some inferential statistics to test whether the average human hug lasts three seconds. </a:t>
            </a:r>
            <a:endParaRPr kumimoji="0" lang="en-GB" b="0" i="0" u="none" strike="noStrike" cap="none" normalizeH="0" baseline="0" dirty="0" smtClean="0">
              <a:ln>
                <a:noFill/>
              </a:ln>
              <a:solidFill>
                <a:srgbClr val="008000"/>
              </a:solidFill>
              <a:effectLst/>
              <a:latin typeface="Calibri" pitchFamily="34" charset="0"/>
              <a:cs typeface="Arial" pitchFamily="34" charset="0"/>
            </a:endParaRPr>
          </a:p>
        </p:txBody>
      </p:sp>
      <p:sp>
        <p:nvSpPr>
          <p:cNvPr id="3" name="TextBox 2"/>
          <p:cNvSpPr txBox="1"/>
          <p:nvPr/>
        </p:nvSpPr>
        <p:spPr>
          <a:xfrm>
            <a:off x="320040" y="411480"/>
            <a:ext cx="6227064" cy="461665"/>
          </a:xfrm>
          <a:prstGeom prst="rect">
            <a:avLst/>
          </a:prstGeom>
          <a:noFill/>
        </p:spPr>
        <p:txBody>
          <a:bodyPr wrap="square" rtlCol="0">
            <a:spAutoFit/>
          </a:bodyPr>
          <a:lstStyle/>
          <a:p>
            <a:r>
              <a:rPr lang="en-GB" dirty="0" smtClean="0">
                <a:solidFill>
                  <a:srgbClr val="FF0000"/>
                </a:solidFill>
                <a:latin typeface="Calibri" pitchFamily="34" charset="0"/>
              </a:rPr>
              <a:t>How long does the average human hug last?</a:t>
            </a:r>
            <a:endParaRPr lang="en-GB" dirty="0">
              <a:solidFill>
                <a:srgbClr val="FF0000"/>
              </a:solidFill>
              <a:latin typeface="Calibri" pitchFamily="34" charset="0"/>
            </a:endParaRPr>
          </a:p>
        </p:txBody>
      </p:sp>
      <p:pic>
        <p:nvPicPr>
          <p:cNvPr id="4" name="Picture 2" descr="P:\Publicity\Logo 2012\poster_logo.png"/>
          <p:cNvPicPr>
            <a:picLocks noChangeAspect="1" noChangeArrowheads="1"/>
          </p:cNvPicPr>
          <p:nvPr/>
        </p:nvPicPr>
        <p:blipFill>
          <a:blip r:embed="rId5" cstate="print"/>
          <a:srcRect/>
          <a:stretch>
            <a:fillRect/>
          </a:stretch>
        </p:blipFill>
        <p:spPr bwMode="auto">
          <a:xfrm>
            <a:off x="6885424" y="225217"/>
            <a:ext cx="1792232" cy="901492"/>
          </a:xfrm>
          <a:prstGeom prst="rect">
            <a:avLst/>
          </a:prstGeom>
          <a:noFill/>
        </p:spPr>
      </p:pic>
      <p:pic>
        <p:nvPicPr>
          <p:cNvPr id="1027" name="Picture 3" descr="https://encrypted-tbn0.google.com/images?q=tbn:ANd9GcQNVhEzb6wh7Mg_GGolg8fXNvzMTy4Vr59aEEGH4CRgT-wVyrHU"/>
          <p:cNvPicPr>
            <a:picLocks noChangeAspect="1" noChangeArrowheads="1"/>
          </p:cNvPicPr>
          <p:nvPr/>
        </p:nvPicPr>
        <p:blipFill>
          <a:blip r:embed="rId6" cstate="print"/>
          <a:srcRect/>
          <a:stretch>
            <a:fillRect/>
          </a:stretch>
        </p:blipFill>
        <p:spPr bwMode="auto">
          <a:xfrm>
            <a:off x="6167820" y="2607929"/>
            <a:ext cx="2372295" cy="1593074"/>
          </a:xfrm>
          <a:prstGeom prst="rect">
            <a:avLst/>
          </a:prstGeom>
          <a:noFill/>
        </p:spPr>
      </p:pic>
      <p:sp>
        <p:nvSpPr>
          <p:cNvPr id="2" name="Bent-Up Arrow 1">
            <a:hlinkClick r:id="rId7" action="ppaction://hlinksldjump"/>
          </p:cNvPr>
          <p:cNvSpPr/>
          <p:nvPr/>
        </p:nvSpPr>
        <p:spPr>
          <a:xfrm>
            <a:off x="7309919" y="5789675"/>
            <a:ext cx="829529" cy="714155"/>
          </a:xfrm>
          <a:prstGeom prst="ben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3" name="Picture 3" descr="https://encrypted-tbn3.google.com/images?q=tbn:ANd9GcTvYn6SREuUvJ2x9IA0sLPGW-ukvQaB-6U8W-so9q_A4FAK0suMwA"/>
          <p:cNvPicPr>
            <a:picLocks noChangeAspect="1" noChangeArrowheads="1"/>
          </p:cNvPicPr>
          <p:nvPr/>
        </p:nvPicPr>
        <p:blipFill>
          <a:blip r:embed="rId3" cstate="print"/>
          <a:srcRect/>
          <a:stretch>
            <a:fillRect/>
          </a:stretch>
        </p:blipFill>
        <p:spPr bwMode="auto">
          <a:xfrm>
            <a:off x="6501511" y="4604004"/>
            <a:ext cx="2143125" cy="2143125"/>
          </a:xfrm>
          <a:prstGeom prst="rect">
            <a:avLst/>
          </a:prstGeom>
          <a:noFill/>
        </p:spPr>
      </p:pic>
      <p:sp>
        <p:nvSpPr>
          <p:cNvPr id="61441" name="Rectangle 1"/>
          <p:cNvSpPr>
            <a:spLocks noChangeArrowheads="1"/>
          </p:cNvSpPr>
          <p:nvPr/>
        </p:nvSpPr>
        <p:spPr bwMode="auto">
          <a:xfrm>
            <a:off x="182880" y="1232298"/>
            <a:ext cx="836676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1200"/>
              </a:spcAft>
              <a:buClrTx/>
              <a:buSzTx/>
              <a:buFontTx/>
              <a:buNone/>
              <a:tabLst/>
            </a:pPr>
            <a:r>
              <a:rPr kumimoji="0" lang="en-GB" sz="2000" b="0" i="0" u="none" strike="noStrike" cap="none" normalizeH="0" baseline="0" dirty="0" smtClean="0">
                <a:ln>
                  <a:noFill/>
                </a:ln>
                <a:solidFill>
                  <a:schemeClr val="accent1">
                    <a:lumMod val="50000"/>
                  </a:schemeClr>
                </a:solidFill>
                <a:effectLst/>
                <a:latin typeface="Calibri" pitchFamily="34" charset="0"/>
                <a:ea typeface="Calibri" pitchFamily="34" charset="0"/>
              </a:rPr>
              <a:t>According to a recent survey, the proportion of British 17-20 year olds that hold a driving licence has continued to fall year on year over the past two decades. </a:t>
            </a:r>
            <a:r>
              <a:rPr kumimoji="0" lang="en-GB" sz="2000" b="0" i="0" u="none" strike="noStrike" cap="none" normalizeH="0" baseline="0" dirty="0" smtClean="0">
                <a:ln>
                  <a:noFill/>
                </a:ln>
                <a:solidFill>
                  <a:srgbClr val="002060"/>
                </a:solidFill>
                <a:effectLst/>
                <a:latin typeface="Calibri" pitchFamily="34" charset="0"/>
                <a:ea typeface="Calibri" pitchFamily="34" charset="0"/>
              </a:rPr>
              <a:t>While nearly half of 17-20 year olds had driving licences twenty years ago, only 35% do now. This issue received some public attention recently and an article was published in a recent edition of the Guardian newspaper:</a:t>
            </a:r>
            <a:endParaRPr kumimoji="0" lang="en-GB" sz="2000" b="0" i="0" u="none" strike="noStrike" cap="none" normalizeH="0" baseline="0" dirty="0" smtClean="0">
              <a:ln>
                <a:noFill/>
              </a:ln>
              <a:solidFill>
                <a:srgbClr val="002060"/>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ts val="1200"/>
              </a:spcAft>
              <a:buClrTx/>
              <a:buSzTx/>
              <a:buFontTx/>
              <a:buNone/>
              <a:tabLst/>
            </a:pPr>
            <a:r>
              <a:rPr kumimoji="0" lang="en-GB" sz="2000" b="0" i="0" u="none" strike="noStrike" cap="none" normalizeH="0" baseline="0" dirty="0" smtClean="0">
                <a:ln>
                  <a:noFill/>
                </a:ln>
                <a:solidFill>
                  <a:schemeClr val="tx1"/>
                </a:solidFill>
                <a:effectLst/>
                <a:latin typeface="Calibri" pitchFamily="34" charset="0"/>
                <a:ea typeface="Calibri" pitchFamily="34" charset="0"/>
                <a:hlinkClick r:id="rId4"/>
              </a:rPr>
              <a:t>http://www.guardian.co.uk/uk/2012/feb/26/economy-young-car-coach-train</a:t>
            </a:r>
            <a:endParaRPr kumimoji="0" lang="en-GB" sz="20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ts val="1200"/>
              </a:spcAft>
              <a:buClrTx/>
              <a:buSzTx/>
              <a:buFontTx/>
              <a:buNone/>
              <a:tabLst/>
            </a:pPr>
            <a:r>
              <a:rPr kumimoji="0" lang="en-GB" sz="2000" b="0" i="0" u="none" strike="noStrike" cap="none" normalizeH="0" baseline="0" dirty="0" smtClean="0">
                <a:ln>
                  <a:noFill/>
                </a:ln>
                <a:solidFill>
                  <a:schemeClr val="accent1">
                    <a:lumMod val="50000"/>
                  </a:schemeClr>
                </a:solidFill>
                <a:effectLst/>
                <a:latin typeface="Calibri" pitchFamily="34" charset="0"/>
                <a:ea typeface="Calibri" pitchFamily="34" charset="0"/>
              </a:rPr>
              <a:t>According to the article: “The number of 17-year-olds taking the driving test has continued to fall year on year, as many of them deal with the loss of their education maintenance allowance coupled with a steep rise in university tuition fees”. Hence, it might be possible to speculate that the proportion of 17-20 year old </a:t>
            </a:r>
            <a:r>
              <a:rPr kumimoji="0" lang="en-GB" sz="2000" b="0" i="1" u="none" strike="noStrike" cap="none" normalizeH="0" baseline="0" dirty="0" smtClean="0">
                <a:ln>
                  <a:noFill/>
                </a:ln>
                <a:solidFill>
                  <a:schemeClr val="accent1">
                    <a:lumMod val="50000"/>
                  </a:schemeClr>
                </a:solidFill>
                <a:effectLst/>
                <a:latin typeface="Calibri" pitchFamily="34" charset="0"/>
                <a:ea typeface="Calibri" pitchFamily="34" charset="0"/>
              </a:rPr>
              <a:t>University</a:t>
            </a:r>
            <a:r>
              <a:rPr kumimoji="0" lang="en-GB" sz="2000" b="0" i="0" u="none" strike="noStrike" cap="none" normalizeH="0" baseline="0" dirty="0" smtClean="0">
                <a:ln>
                  <a:noFill/>
                </a:ln>
                <a:solidFill>
                  <a:schemeClr val="accent1">
                    <a:lumMod val="50000"/>
                  </a:schemeClr>
                </a:solidFill>
                <a:effectLst/>
                <a:latin typeface="Calibri" pitchFamily="34" charset="0"/>
                <a:ea typeface="Calibri" pitchFamily="34" charset="0"/>
              </a:rPr>
              <a:t> students with a driving licence might be even smaller than the national percentage.</a:t>
            </a:r>
            <a:endParaRPr kumimoji="0" lang="en-GB" sz="2000" b="0" i="0" u="none" strike="noStrike" cap="none" normalizeH="0" baseline="0" dirty="0" smtClean="0">
              <a:ln>
                <a:noFill/>
              </a:ln>
              <a:solidFill>
                <a:schemeClr val="accent1">
                  <a:lumMod val="50000"/>
                </a:schemeClr>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ts val="1200"/>
              </a:spcAft>
              <a:buClrTx/>
              <a:buSzTx/>
              <a:buFontTx/>
              <a:buNone/>
              <a:tabLst/>
            </a:pPr>
            <a:r>
              <a:rPr kumimoji="0" lang="en-GB" sz="2000" b="0" i="0" u="none" strike="noStrike" cap="none" normalizeH="0" baseline="0" dirty="0" smtClean="0">
                <a:ln>
                  <a:noFill/>
                </a:ln>
                <a:solidFill>
                  <a:schemeClr val="accent6">
                    <a:lumMod val="50000"/>
                  </a:schemeClr>
                </a:solidFill>
                <a:effectLst/>
                <a:latin typeface="Calibri" pitchFamily="34" charset="0"/>
                <a:ea typeface="Calibri" pitchFamily="34" charset="0"/>
              </a:rPr>
              <a:t>You are asked to carry out some inferential statistics to test whether the proportion of 17-20 year old University students with a driving licence is smaller</a:t>
            </a:r>
            <a:r>
              <a:rPr kumimoji="0" lang="en-GB" sz="2000" b="0" i="0" u="none" strike="noStrike" cap="none" normalizeH="0" dirty="0" smtClean="0">
                <a:ln>
                  <a:noFill/>
                </a:ln>
                <a:solidFill>
                  <a:schemeClr val="accent6">
                    <a:lumMod val="50000"/>
                  </a:schemeClr>
                </a:solidFill>
                <a:effectLst/>
                <a:latin typeface="Calibri" pitchFamily="34" charset="0"/>
                <a:ea typeface="Calibri" pitchFamily="34" charset="0"/>
              </a:rPr>
              <a:t> </a:t>
            </a:r>
            <a:r>
              <a:rPr kumimoji="0" lang="en-GB" sz="2000" b="0" i="0" u="none" strike="noStrike" cap="none" normalizeH="0" baseline="0" dirty="0" smtClean="0">
                <a:ln>
                  <a:noFill/>
                </a:ln>
                <a:solidFill>
                  <a:schemeClr val="accent6">
                    <a:lumMod val="50000"/>
                  </a:schemeClr>
                </a:solidFill>
                <a:effectLst/>
                <a:latin typeface="Calibri" pitchFamily="34" charset="0"/>
                <a:ea typeface="Calibri" pitchFamily="34" charset="0"/>
              </a:rPr>
              <a:t>than the national average.</a:t>
            </a:r>
            <a:endParaRPr kumimoji="0" lang="en-GB" sz="2000" b="0" i="0" u="none" strike="noStrike" cap="none" normalizeH="0" baseline="0" dirty="0" smtClean="0">
              <a:ln>
                <a:noFill/>
              </a:ln>
              <a:solidFill>
                <a:schemeClr val="accent6">
                  <a:lumMod val="50000"/>
                </a:schemeClr>
              </a:solidFill>
              <a:effectLst/>
              <a:latin typeface="Calibri" pitchFamily="34" charset="0"/>
              <a:cs typeface="Arial" pitchFamily="34" charset="0"/>
            </a:endParaRPr>
          </a:p>
        </p:txBody>
      </p:sp>
      <p:sp>
        <p:nvSpPr>
          <p:cNvPr id="3" name="TextBox 2"/>
          <p:cNvSpPr txBox="1"/>
          <p:nvPr/>
        </p:nvSpPr>
        <p:spPr>
          <a:xfrm>
            <a:off x="320040" y="411480"/>
            <a:ext cx="5550408" cy="707886"/>
          </a:xfrm>
          <a:prstGeom prst="rect">
            <a:avLst/>
          </a:prstGeom>
          <a:noFill/>
        </p:spPr>
        <p:txBody>
          <a:bodyPr wrap="square" rtlCol="0">
            <a:spAutoFit/>
          </a:bodyPr>
          <a:lstStyle/>
          <a:p>
            <a:r>
              <a:rPr lang="en-GB" sz="2000" dirty="0" smtClean="0">
                <a:solidFill>
                  <a:srgbClr val="FF0000"/>
                </a:solidFill>
                <a:latin typeface="Calibri" pitchFamily="34" charset="0"/>
              </a:rPr>
              <a:t>What is the proportion of 17-20 year olds without driving licence?</a:t>
            </a:r>
            <a:endParaRPr lang="en-GB" sz="2000" dirty="0">
              <a:solidFill>
                <a:srgbClr val="FF0000"/>
              </a:solidFill>
              <a:latin typeface="Calibri" pitchFamily="34" charset="0"/>
            </a:endParaRPr>
          </a:p>
        </p:txBody>
      </p:sp>
      <p:pic>
        <p:nvPicPr>
          <p:cNvPr id="4" name="Picture 2" descr="P:\Publicity\Logo 2012\poster_logo.png"/>
          <p:cNvPicPr>
            <a:picLocks noChangeAspect="1" noChangeArrowheads="1"/>
          </p:cNvPicPr>
          <p:nvPr/>
        </p:nvPicPr>
        <p:blipFill>
          <a:blip r:embed="rId5" cstate="print"/>
          <a:srcRect/>
          <a:stretch>
            <a:fillRect/>
          </a:stretch>
        </p:blipFill>
        <p:spPr bwMode="auto">
          <a:xfrm>
            <a:off x="6885424" y="225217"/>
            <a:ext cx="1792232" cy="901492"/>
          </a:xfrm>
          <a:prstGeom prst="rect">
            <a:avLst/>
          </a:prstGeom>
          <a:noFill/>
        </p:spPr>
      </p:pic>
      <p:sp>
        <p:nvSpPr>
          <p:cNvPr id="6" name="Bent-Up Arrow 5">
            <a:hlinkClick r:id="rId6" action="ppaction://hlinksldjump"/>
          </p:cNvPr>
          <p:cNvSpPr/>
          <p:nvPr/>
        </p:nvSpPr>
        <p:spPr>
          <a:xfrm>
            <a:off x="8134875" y="6007215"/>
            <a:ext cx="829529" cy="714155"/>
          </a:xfrm>
          <a:prstGeom prst="ben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31" name="Picture 15" descr="https://encrypted-tbn1.google.com/images?q=tbn:ANd9GcTRxM8yPUIy-V4GDM-cV189sAQ3zXtMGdT8XOfLkW4PrZc7lVQD"/>
          <p:cNvPicPr>
            <a:picLocks noChangeAspect="1" noChangeArrowheads="1"/>
          </p:cNvPicPr>
          <p:nvPr/>
        </p:nvPicPr>
        <p:blipFill>
          <a:blip r:embed="rId3" cstate="print"/>
          <a:srcRect/>
          <a:stretch>
            <a:fillRect/>
          </a:stretch>
        </p:blipFill>
        <p:spPr bwMode="auto">
          <a:xfrm>
            <a:off x="5613836" y="5057775"/>
            <a:ext cx="2543175" cy="1800225"/>
          </a:xfrm>
          <a:prstGeom prst="rect">
            <a:avLst/>
          </a:prstGeom>
          <a:noFill/>
        </p:spPr>
      </p:pic>
      <p:pic>
        <p:nvPicPr>
          <p:cNvPr id="3" name="Picture 2" descr="P:\Publicity\Logo 2012\poster_logo.png"/>
          <p:cNvPicPr>
            <a:picLocks noChangeAspect="1" noChangeArrowheads="1"/>
          </p:cNvPicPr>
          <p:nvPr/>
        </p:nvPicPr>
        <p:blipFill>
          <a:blip r:embed="rId4" cstate="print"/>
          <a:srcRect/>
          <a:stretch>
            <a:fillRect/>
          </a:stretch>
        </p:blipFill>
        <p:spPr bwMode="auto">
          <a:xfrm>
            <a:off x="6885424" y="225217"/>
            <a:ext cx="1792232" cy="901492"/>
          </a:xfrm>
          <a:prstGeom prst="rect">
            <a:avLst/>
          </a:prstGeom>
          <a:noFill/>
        </p:spPr>
      </p:pic>
      <p:sp>
        <p:nvSpPr>
          <p:cNvPr id="60417" name="Rectangle 1"/>
          <p:cNvSpPr>
            <a:spLocks noChangeArrowheads="1"/>
          </p:cNvSpPr>
          <p:nvPr/>
        </p:nvSpPr>
        <p:spPr bwMode="auto">
          <a:xfrm>
            <a:off x="347324" y="1056599"/>
            <a:ext cx="827532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1200"/>
              </a:spcAft>
              <a:buClrTx/>
              <a:buSzTx/>
              <a:buFontTx/>
              <a:buNone/>
              <a:tabLst/>
            </a:pPr>
            <a:r>
              <a:rPr kumimoji="0" lang="en-GB" sz="2000" b="0" i="0" u="none" strike="noStrike" cap="none" normalizeH="0" baseline="0" dirty="0" smtClean="0">
                <a:ln>
                  <a:noFill/>
                </a:ln>
                <a:solidFill>
                  <a:srgbClr val="002060"/>
                </a:solidFill>
                <a:effectLst/>
                <a:latin typeface="Calibri" pitchFamily="34" charset="0"/>
                <a:ea typeface="Calibri" pitchFamily="34" charset="0"/>
              </a:rPr>
              <a:t>Two years ago London introduced the Barclays London Bicycle Hire scheme that gives people the opportunity to hire bicycles from various docking stations in London. The scheme intends to promote the use of bicycles in London as a way to reduce traffic, congestions and to improve people’s fitness. </a:t>
            </a:r>
          </a:p>
          <a:p>
            <a:pPr marL="0" marR="0" lvl="0" indent="0" algn="l" defTabSz="914400" rtl="0" eaLnBrk="0" fontAlgn="base" latinLnBrk="0" hangingPunct="0">
              <a:lnSpc>
                <a:spcPct val="100000"/>
              </a:lnSpc>
              <a:spcBef>
                <a:spcPct val="0"/>
              </a:spcBef>
              <a:spcAft>
                <a:spcPts val="1200"/>
              </a:spcAft>
              <a:buClrTx/>
              <a:buSzTx/>
              <a:buFontTx/>
              <a:buNone/>
              <a:tabLst/>
            </a:pPr>
            <a:r>
              <a:rPr kumimoji="0" lang="en-GB" sz="2000" b="0" i="0" u="none" strike="noStrike" cap="none" normalizeH="0" baseline="0" dirty="0" smtClean="0">
                <a:ln>
                  <a:noFill/>
                </a:ln>
                <a:solidFill>
                  <a:schemeClr val="accent4">
                    <a:lumMod val="50000"/>
                    <a:lumOff val="50000"/>
                  </a:schemeClr>
                </a:solidFill>
                <a:effectLst/>
                <a:latin typeface="Calibri" pitchFamily="34" charset="0"/>
                <a:ea typeface="Calibri" pitchFamily="34" charset="0"/>
              </a:rPr>
              <a:t>The scheme is designed to favour the use of the bicycles for a short period of time, usually less than 60 minutes. In fact, the first 30 minutes are free and it costs £1 to hire the bike for the first hour. The cost sharply increases to £4 for the first hour and a half and £6 for up to two hours. </a:t>
            </a:r>
          </a:p>
          <a:p>
            <a:pPr marL="0" marR="0" lvl="0" indent="0" algn="l" defTabSz="914400" rtl="0" eaLnBrk="0" fontAlgn="base" latinLnBrk="0" hangingPunct="0">
              <a:lnSpc>
                <a:spcPct val="100000"/>
              </a:lnSpc>
              <a:spcBef>
                <a:spcPct val="0"/>
              </a:spcBef>
              <a:spcAft>
                <a:spcPts val="1200"/>
              </a:spcAft>
              <a:buClrTx/>
              <a:buSzTx/>
              <a:buFontTx/>
              <a:buNone/>
              <a:tabLst/>
            </a:pPr>
            <a:r>
              <a:rPr kumimoji="0" lang="en-GB" sz="2000" b="0" i="0" u="none" strike="noStrike" cap="none" normalizeH="0" baseline="0" dirty="0" smtClean="0">
                <a:ln>
                  <a:noFill/>
                </a:ln>
                <a:solidFill>
                  <a:schemeClr val="accent6">
                    <a:lumMod val="50000"/>
                  </a:schemeClr>
                </a:solidFill>
                <a:effectLst/>
                <a:latin typeface="Calibri" pitchFamily="34" charset="0"/>
                <a:ea typeface="Calibri" pitchFamily="34" charset="0"/>
              </a:rPr>
              <a:t>More information about the scheme can be found from the following website</a:t>
            </a:r>
            <a:r>
              <a:rPr kumimoji="0" lang="en-GB" sz="2000" b="0" i="0" u="none" strike="noStrike" cap="none" normalizeH="0" baseline="0" dirty="0" smtClean="0">
                <a:ln>
                  <a:noFill/>
                </a:ln>
                <a:solidFill>
                  <a:schemeClr val="tx1"/>
                </a:solidFill>
                <a:effectLst/>
                <a:latin typeface="Calibri" pitchFamily="34" charset="0"/>
                <a:ea typeface="Calibri" pitchFamily="34" charset="0"/>
              </a:rPr>
              <a:t>:</a:t>
            </a:r>
            <a:endParaRPr kumimoji="0" lang="en-GB" sz="20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0" fontAlgn="base" latinLnBrk="0" hangingPunct="0">
              <a:lnSpc>
                <a:spcPct val="100000"/>
              </a:lnSpc>
              <a:spcBef>
                <a:spcPct val="0"/>
              </a:spcBef>
              <a:spcAft>
                <a:spcPts val="1200"/>
              </a:spcAft>
              <a:buClrTx/>
              <a:buSzTx/>
              <a:buFontTx/>
              <a:buNone/>
              <a:tabLst/>
            </a:pPr>
            <a:r>
              <a:rPr kumimoji="0" lang="en-GB" sz="2000" b="0" i="0" u="none" strike="noStrike" cap="none" normalizeH="0" baseline="0" dirty="0" smtClean="0">
                <a:ln>
                  <a:noFill/>
                </a:ln>
                <a:solidFill>
                  <a:schemeClr val="tx1"/>
                </a:solidFill>
                <a:effectLst/>
                <a:latin typeface="Calibri" pitchFamily="34" charset="0"/>
                <a:ea typeface="Calibri" pitchFamily="34" charset="0"/>
                <a:hlinkClick r:id="rId5"/>
              </a:rPr>
              <a:t>http://www.tfl.gov.uk/roadusers/cycling/15150.aspx</a:t>
            </a:r>
            <a:endParaRPr kumimoji="0" lang="en-GB" sz="2000" b="0" i="0" u="none" strike="noStrike" cap="none" normalizeH="0" baseline="0" dirty="0" smtClean="0">
              <a:ln>
                <a:noFill/>
              </a:ln>
              <a:solidFill>
                <a:schemeClr val="tx1"/>
              </a:solidFill>
              <a:effectLst/>
              <a:latin typeface="Calibri" pitchFamily="34" charset="0"/>
              <a:ea typeface="Calibri" pitchFamily="34" charset="0"/>
            </a:endParaRPr>
          </a:p>
          <a:p>
            <a:pPr marL="0" marR="0" lvl="0" indent="0" algn="l" defTabSz="914400" rtl="0" eaLnBrk="0" fontAlgn="base" latinLnBrk="0" hangingPunct="0">
              <a:lnSpc>
                <a:spcPct val="100000"/>
              </a:lnSpc>
              <a:spcBef>
                <a:spcPct val="0"/>
              </a:spcBef>
              <a:spcAft>
                <a:spcPts val="1200"/>
              </a:spcAft>
              <a:buClrTx/>
              <a:buSzTx/>
              <a:buFontTx/>
              <a:buNone/>
              <a:tabLst/>
            </a:pPr>
            <a:r>
              <a:rPr kumimoji="0" lang="en-GB" sz="2000" b="0" i="0" u="none" strike="noStrike" cap="none" normalizeH="0" baseline="0" dirty="0" smtClean="0">
                <a:ln>
                  <a:noFill/>
                </a:ln>
                <a:solidFill>
                  <a:schemeClr val="accent6">
                    <a:lumMod val="50000"/>
                  </a:schemeClr>
                </a:solidFill>
                <a:effectLst/>
                <a:latin typeface="Calibri" pitchFamily="34" charset="0"/>
                <a:ea typeface="Calibri" pitchFamily="34" charset="0"/>
              </a:rPr>
              <a:t>You are asked to use inferential statistics to estimate the average length of bicycle hire</a:t>
            </a:r>
            <a:r>
              <a:rPr kumimoji="0" lang="en-GB" sz="2000" b="0" i="0" u="none" strike="noStrike" cap="none" normalizeH="0" baseline="0" dirty="0" smtClean="0">
                <a:ln>
                  <a:noFill/>
                </a:ln>
                <a:solidFill>
                  <a:schemeClr val="tx1"/>
                </a:solidFill>
                <a:effectLst/>
                <a:latin typeface="Calibri" pitchFamily="34" charset="0"/>
                <a:ea typeface="Calibri" pitchFamily="34" charset="0"/>
              </a:rPr>
              <a:t>. </a:t>
            </a:r>
            <a:endParaRPr kumimoji="0" lang="en-GB" sz="2000" b="0" i="0" u="none" strike="noStrike" cap="none" normalizeH="0" baseline="0" dirty="0" smtClean="0">
              <a:ln>
                <a:noFill/>
              </a:ln>
              <a:solidFill>
                <a:schemeClr val="tx1"/>
              </a:solidFill>
              <a:effectLst/>
              <a:latin typeface="Calibri" pitchFamily="34" charset="0"/>
              <a:cs typeface="Arial" pitchFamily="34" charset="0"/>
            </a:endParaRPr>
          </a:p>
        </p:txBody>
      </p:sp>
      <p:sp>
        <p:nvSpPr>
          <p:cNvPr id="4" name="Rectangle 3"/>
          <p:cNvSpPr/>
          <p:nvPr/>
        </p:nvSpPr>
        <p:spPr>
          <a:xfrm>
            <a:off x="292608" y="332524"/>
            <a:ext cx="6903720" cy="707886"/>
          </a:xfrm>
          <a:prstGeom prst="rect">
            <a:avLst/>
          </a:prstGeom>
        </p:spPr>
        <p:txBody>
          <a:bodyPr wrap="square">
            <a:spAutoFit/>
          </a:bodyPr>
          <a:lstStyle/>
          <a:p>
            <a:pPr lvl="0"/>
            <a:r>
              <a:rPr lang="en-GB" sz="2000" dirty="0" smtClean="0">
                <a:solidFill>
                  <a:srgbClr val="FF0000"/>
                </a:solidFill>
                <a:latin typeface="Calibri" pitchFamily="34" charset="0"/>
                <a:ea typeface="Calibri" pitchFamily="34" charset="0"/>
              </a:rPr>
              <a:t>How long are bicycles hired for (on average) on the Barclays London Bicycle Hire scheme?</a:t>
            </a:r>
          </a:p>
        </p:txBody>
      </p:sp>
      <p:sp>
        <p:nvSpPr>
          <p:cNvPr id="60419" name="AutoShape 3" descr="data:image/jpeg;base64,/9j/4AAQSkZJRgABAQAAAQABAAD/2wCEAAkGBhQSERUUExQWFRQVGR0aGRcYFxwfGRgcGx4cHh4cHRsdHCoeGxwlGhwcIDAlIycpLDAsGB4xNTAsNSYrLCkBCQoKDgwOGg8PGiklHyQtLCkpLCwsLywsLC8sKiwsKiwsLSkpLCksLCkpLCwsLCkvLywsKSwsLCwsLCwsLCwpLP/AABEIAHQAxAMBIgACEQEDEQH/xAAcAAABBQEBAQAAAAAAAAAAAAAEAAIDBQYBBwj/xABCEAACAQIEAwUFBQQJBAMAAAABAhEAAwQSITEFQVEGImFxgRMykaGxQlLB0fAUYnLhBxYjM4KSotLxQ2PC4hVTc//EABoBAAIDAQEAAAAAAAAAAAAAAAIDAAEEBQb/xAAxEQACAQMDAQQJBAMAAAAAAAAAAQIDESEEEjFBEyJRkQUyYXGBobHB8DNC0fEUUuH/2gAMAwEAAhEDEQA/ANvxDCkqUawpi25BOIY5QuXlk3nKQP3K8JxPa7EEkBlWCRoonpzr6CxHEnZHHsSJS79tdl7pPxOn8q8W4Rw6ycJcuNaVn/thmKkkHvRseW/hFadPOUU7fIVqKcJ23pY8SmxHaPEW7jqH0ViACAa1/AeJ4olWw4VrptgEECMsAnQmNyPj8PP+LGb1yeZ/AGtLkY2UyTMLop190Dl5/Si1DlKFm/MqhCEJ7kvI2T43i7KytbUq3vCV1+elD9nLhyXbYs27jsmjXG0txIJGhk6g78qxot3ZE5x11PhPPpW57Iss3DIHugToeZO/pWWjSa5t8Fb7s0VqloXRadmMJi8MXa2LNwN3WDMRqs7GJG9P47w7GYt0Z7dlQggAOdZMmTEn5fOr7hdvLbJ6szfE/lRQuDca1r7KHgc96mfsPPu0r3rpFx7du2qwkW9tGO4Op2+Ao/g/EWtYElELubrBTkzhO6kkwDHQefhFQdoz/YW1O5eY9GP1PzojA4prOFw5W4Vzi4xhlEkuAPe0209DWerFJ2RvoycldjODdpLwvL7aXUmDNvVJ0zAhJEc/Cas+13ELhcW7VosFGYt7NmgnYDSNtf8AFQg45f3a6yiJEvbM+gGo9aL4nxTELcIQvly2yApQe8oJ3H3p9DSducDzvD8ewwlw3MMQ6EEKLbKHJ0DQBOnOOXSdAMDxiy6Xva4dVuBSwKZlLnQBRJzBpjmdJ00qzs8SuizdbOxYNbAnKYzEyNdNR9K7writ97yB2OWWLAhPdCsZBXbWKi6v7lGZ4Dj7Ie57ZXDyWV0dlK5bebTXNqRE/HeKvsJZKo5JLKCpUlpIDBWAIjcB4kHWNqA4LjGbFYq5cy+zfL/eKMrwABAI2CyfQb1cNxmyhbNcVizScqsV6AbfdVfWabLd4A3RVdrOPthLiEKsNqDoWlZGx0UDNG2sms9/X64PcLJpEjKNJJ+6dJM07tzjP2m5b9kpZEU96CCSx10OvKsscG/3T8KiUl0AbLm52oJJLByxMklxJPictMbtL+63+Yf7apzZbofhXPYN0PwqnfwIWn9YH6H/ADmur2hP2g3o8fhVYMM41yt8DXUwbnZGPoam6RC5wnaprVxblvOGXaWBGogzK9DWi4T/AEm4i5dS37K0xcwJOWD1LTt5jlWJ/wDibv3DVp2fwBt3g9xTABiIOu200cbtpMpns9rGpGrqD0zj9HXnzpVg04pb6n4GlT+wj4iLy8BYsRAEiZmCRIAYwQDqKwvBcGzYW8xuOFHtu6uXXQzqVJ1059a3WKtsZPdgAxvOoj41j+y91f2TEKSJBu6aAxE7k+Jg8pPWm1MLCA5tkvMD/R9hb/DbmLcXBeyXWzK5CgorR3endFUfCrAe2gaZKCI693+e0cq0XZ3htt8MFYMc+YMBcuKGHRlDBSI8OtR8C4WnskeDmIHPaDsKTBOUht9uSB+BIPtEe9017wUcvGiLNxbKEaMomZWSczroI3OUAwOR8au8NwZCAWHiB4ee9OxPBkykoIYajzEddjoIPKBT7JcGZ6iLe1srsDxlWnNaUZNgViSXkaAkttEUNiceCxt5VtGAgOT3ZGreeUkbwNDvUl/FW1V8Q2nsxMwMrMVyjlmnUDpLc9azvAeL3MaLjO9nDpayknLJYmebOOh18aW54HKCuXd7huZYuEALqWACydSBJERBJkdKr8NjLCgW2dLzcgrCRptrE7yDHhzpva7CPcwyWrbCApukRrcIIMD7sAlo5xA2qp7GYy4mHZbQHfud45ZOVVBK6HnPjQPKuwovNjSYy8mYWMykqoLB4nvDuiNhA19fGijxVjGYrooUFCo0UQNIPLxqix/FCjtcuKijUsCG7yt3WEGJkqIM6Mpjc1bDhdv2Vu4UJDyVytoEAidj7xkb7L41W2Nl+fYJTZNf4ndym2i3MrQSZ1ka92FOv68aBtWA4JLMDsMwzyBqNfwjx8aLTE2rSOcrrmXICADlG7GFOYysL4ZjQV3jCgzJZfvNYb5nJNMjHOEU525YQEAESs/4x+ApeyJ2j0vN+L0sPxK2wEPhmno0H4TPxFOv3U5+y9LhP4mjVyXudTOu5f0ut9NfrXLl7q10ebn/AG1Cb1vmFHnP40Tas2mH/T9HT6EVO9+f0TC5/PmRi9HO58Qf/IGpFvaf3riOtonbx1qQcNHKPih+gp6YCCJVivPLlBjnHe3qu8uhLxZp7/BktYXN3TcGQu+UA7idthBjSstibIVh3sqtOmVTDCJ3XY16Lavq9uYOQiZMeGg3kz8xXnnFApuf2ROVdBLR5wRGlcfe4VlUb9jNqSdNwsNBT74/ygfQ/qKRy/eX4f8AvSs4QsJD/wCp5HnrUv7E42uH1LfzrtJ3zb88zntW6iw9xY+xvzX/ANqVFIz9F/zH/bSpgAsSYVvI14fd1JPUn9eVe4Yn3W8q8OuDf1oJclo9F4X2KvYoqExrWjdBZbYD5Qq6bqwAkgmAOdXnA7gXCoWYAKNWOg00nX9a1gX7V4vD3SuHvugEZQApjMqkgSpIk8vE1HjeKu9tLU9y2NvvNzJ66zS09uQrXPRV7eYRQq52Y7d1CfLXQVzjHGsSl1ba2JV51DHQbAyugPPU1mP6OuDC9iGuMJWwuY7GCTAMHcDUn0rWP2iuMxtrauWCGAzNlyFfvKZOuUSQTpIrJWqzb2xXv6fQbR09OPfZQca4/atYe0t22hZ3V7loAAZWLSSo+I8QDQXBeFC1eu29GtXCrqzCQ9qGJ0IOwOvMEDXWn9rLtt2so6hRdLAPGqHQIf4YKhh08RWdXtBftNbVz3LBKFQNYmGUmNdFjXoK07e7YU/XuaftLbuWnW4jSA4uFGPJYU5W5L3wpHQyOdD9jselzE3LIVbJuXJEN3Laj3tefuzO20bwb7G4S3iEsuSTNs5YOjB1hgw5jKfjFZlOCtgrDXN791UthWXVGeC6RsTAA5b1c/8AUiX7jR9ssCt57WVdGcWcv/bYED/LlDeBBPWocNxm6QVtlcltsilgWGRAAAkZdBBkHY5oJ5RWeHNcID3XBaJUXWCqTAJDb5ZJGpMT4zSPZYqItXmSNouhl0n7J5c61Qovl9OhzqutisR69bXXw/ofjuFYsuHbK5TZTbZRLRDSrHvZSADB0NMwnGLntlw1zDhXIZpYb7e6QJI56xBmg5xdu/bstDoZOdF1IAJ5EgagbVolwVvNacd7WQ0k6xlOvTvbeFHKSjiOH+e8XSozrZq2lF+3PysQ3eB2/a27zKM4OU5RAIbSW66mfjVp+yr90fP86ZeaSFGuonwgg/L8utEUp95ts3wiqcVGJF+yr0+Z/OmnBId1nzk1MTQ9+Squu6kMFOx8GHl50LSSukMTbfJHd4TZjVFHjtTWFlRoo9NPiaI4jaDot9fZpmbLkTU6AnNB2mJjWBGtV6przJ8j+WlcurrZrEI/c2xoR5lIkTEuJykqrCCsmCPInQ+O9Mp4stBbKYUgExoCdhTK5VSUpO8+TWkkrIdacqZHqOoqyRwQCNjVXReAfcevx/n9a6Po+u1Ls3x0MmpppreGrXK6tcrtnPIsSe61eH3j3mneTNe43lkECn4vB4e9PtbdtvF1E/GPxpFWW18DYK54/iEi67n90L55Fk+g+tRUbxi+r3nKCEkhf4QY/XpQU0tu4Z6r/RghTBsy73bjEn91QFUyDJ1z93beeQrTWMS1pSrgOgBKgjuknZWEEBZ8OfgBTeyXZjLgrHeZW9mDIywCxJKxGsePNj0puPx4sEe0iCuYMIGnORmIEag6nauTWdbtG4ZXgbobdtmUnEux9q8czot1QpCgEqVlpOUgx9NqzV7s0S+K9qhVbotAEjdgBmYHrmmt3axtl9VMGdxI1057HlvU5V/surjow/8AJfyNKjrK1PFReeP+EdGEso8q4dhMRhby2nhrTBhZuMJVW1KSZ7oNyAQTHeoW/wAfxTG0bmGYBCXACXFzFgRJkHrpGmlere6ZNhlMQWtkQQdwQIkHyoXF4m3iGk3bgYDLDJGmukZQefLpXRpa1Sd9r+Gfpcy1NN3Wm8eRiL3HcqZmVSBvlvLI02ymDOsRGuoq04Bi7WIQOGJjQ8oboR0Ij1nrVzc4WlzRrlq7/HM67SPHWoLHBEw7sipbVX17gbcDnJIiOmlbo61TkkpZfsa+xiXo+EI+oref1HXcMlshlUCSJ8cv45S3zrtzDKz6AdCRzggnbfYCfHwqPEYMEwNes7d7SI/hLHyFHqgG1M5YeEsCS2BsAKdSqG7fgwok/r9fCi4KH3NjUNpgyBQRmjLz0IGs/A/Ku+zf7w8tfqI/GgltPazMjPcYg5LbOCDG/fK5oOwn8aXNtcBRRIvs/wBoyNlN5VDrqZC+7+E+RqxrKnEi43tLZAe6cyOwhkv2wc1lydQpSRB07p86v8BjxetK4BE6Mp3U/aU+Iq492IN90rBAxoFi/bO7XFZfQCZ9PxqsqyxSFpUQAI5evUQKr+I5bFlrtx4AHIc+Q1NcTUaec5born+To0qkYxsxkURgvf8AQz8qytm7exSFiz2ELSuX3nSNj0PMHxIjarH+oltTrDNvm9vJ2mZDbwa16X0dUjNTk0rGHU+kqUU4pN9MGqUUqya9lr6/3WLdV3ym5mj1zdKVdZwl4fNGJaui1y/J/wAGqNZ7tnxf2VnIp79zTxC8z+FaE0HjOEWbpm5bVj1I1+Ipck2sGuLSeTyajuC4P2t+2kSCwzD90an5fWt23YzCn/pkeTN+dWGA4Rasf3aBZ3PM+ppSpvqM3o31rFHKrm0ULKskQwjU5R3gRodyOdZ7tBftEZgUQ2wAiyJKnMGAXYaGfT4Y7Hhg5DEkcpJ25RrtHlQ2X9fGufiEjTuujUKOe86k9T1mkBWZRyDoxHkf0f8AiiLXErg5z4EVrWpg1Zoz9m+UzRLiGGzN8Z+tPbFFvfVXHitVuAx/tJEQR8KLIov8ahUW7avp9CdrUi7XIHaxczG2xtug+ycymeUbMJ5CgsFaLMzAkEQG13eJY6qYOo2jYVLi0tYeyzQqKBv4zprqd4qa2ht3DmIIunMCBAzQJXnuBmBnXWhp0uzlZttdL5t8eS51N0ePeTWrAX9fqSetSUx7yjdlHmQPqaGdg9xIMhCW89CN+kkD4+Na8IRyFXHgE9Kiwq6TvPPw/nv61Jd2MefwpuGPdj7unw2PqINTqToK82wIMH/VuIHqDPgDXVtb5ok7xsANgPAfXWpDsNB3djAnaIJ3IA0/4rhNCo5uy2+iMvisFGMKrAN9DcEjQXrJ0aP3lmfA1V9nu1dw4u6mIEG7plA911GWI8YjzArYW8IrXFule8gIU66Z5J08iB6VSdp+xX7S4u2WCXiRIOiseRn7LDrVWwXi5eYPGC6xIBEwNRvA1jwiPjWd7X3PbYqxhzOTVyOuXT6gij+z/B8Zhrl79rbOwUZAXDAnXptJAFZ49hbtxib+JXMZhQWY66xrECT86RTXeXVIOrdxaWG/kXt3EIo7zKvmwHw8ak4eUvEhLqbTCkMfHYwB9JjlQPD+xlpUORr2Y6MSE3B27y8jIqMdg39sLxxMOGDSE108QQNtNq3yryk7pWOVS9H04Jqbuai3wtI1BY9SfygUqLWlQ7peJrVGmsbV5DTUOKxiWhmuOqDqxA/5rLdu+KX7DWzadkDE7bGANIjUzNR4PsPiLuTE4uXNwSikiIAJgjlt7o+ZoVl2Lq1FTjufyLhe19hj/Z+0ueKW2I+JgVx+11pfet31HU2iR8ianPBriADJlEGBoBC7x6D5U3E4F7YJcRHjrrPLfcEedaVRjb1jlP0jUv8Ap4BX4tYxJ/sroLgR7Mghj6b7fLpUB/Xr+vCuYnAi4rAyuYRmXRuRiekifE+EUHh+INn9jf1ugd25yur1/jHz+vN1WmaXaI6ul1kKj7Pr+fQv+EorBgygkQdR1ovE4JCjQoBjQgdNarOG3stwT9rT9ev41eXNj5GqobZUzTO6kVHBj3z/AA/l/wAelXNUvBB3z/D+VFca4ibSAJBu3GCWgebtoCfAbn+dFp/00VV9YruM27GJFxbzstuycsicpuRJkjciQoH3mNGWUdcKtq4udwg72gnLrz1zgcvDfoBZwIbEJh11tYTv3WP2752G2pBJY771NxTjTtfGGw8e0ENcuN7tpRrJ6tH1+BzimhVOT5CsZjsLZALuiSJAkyQeYUa1PhMejKGRbkN/22BMaSZE/wAqEw2DtI/tURV9oe8+XvKx0AE7Kx1B8fHS09j1LH/EfwqRd8oN4GDHJzOXWBnBXX10rj4cgyuh+XkRzHTYjWOlSG2eR9DqPz+dDMvs9VEAasg2I5snQjeOfTY0Tb6le4l9u/8A9f8AqH4iaWRm3gDp+fM+Wg86nVpEjUGu0VirnFWBFNukwcoBPjtT6VS2CAiYm5dJF1G3Ek7EKNBvJ2FFKsCBoOgrtKghTUFYKUtwO9kgll0J3EaN5jcNHMeoNcOIb7n+sR9J+VE0qK1uAbkSBz9oDwCz8ydfgKVTrXKm32kuCY7DLchHAyCXJ6ZYiPUz/hoBrt1AoZmAjukMcoB1IHQ9RR+ObRh1tv8AKNPgT8KJB6UdObjJmfUaeNaKTw/EpExbcnOnRj+Bpl24zaEkgQN9jrHPkM3xq5v20glwsDUkgaeM8qyOI7T2M5SyLlwgyMsZTJAOrEcgoHifGnyrp4aOevR86d5RleydveWtVPaXBl7JddHtd9TzEan5CfSnP2gVU9o9u6qfegEa7bGhrna3DsrCW1BGqnpT51Kc4tXMNLT6ilUUlF4ZY2rodEdfduKGHLkJ/wBUj9GrzB4glMp1JUlSd2A0IP7wMeYIPWMt2fx9tsLZthwbqAhk1kAkxy1ieVWycVS0kXHRIOa2W0kjdfIrpXBi+zqNLhnrn3o3HcNxio3enaPLzG9YjtXxg4vEwklFOS2Bz11PmT8oq77W9qbJQDDw1x5DPljKpC7NGrnva8tKj/o97Py37S47q6W/E7FvIbDx8qfTi4rbcCck8pGs4ZglwmGgmSql7jEyWaJYk89o9KrOymA/sg763MRN64TuVnur5SZI9KL7bXymBvRzAX/MQPpRnDlgoBt7BI6c6a+UhfQLvW5B0kEQw6jp59Kjw177DGSB3W++o5+DDQEdfA0TTrFiyWm6rGNVCgEEgEQynTUGM24GkiqktveRazhjaZd2nmNfh/KlZUhVB3AE+dPpnIINgxGZYgKZX+FhI+BkUTQeGJ9of/zT4y1GUMeCMVKlSoihUqVKoQVKlSqEHLXK6tcqEI766qf3o9CDNcwq90azEj4EgfKlSoP3BdAbjnD1vYe5bYsARupE6a8x4Vm8F2Kspb9or3gwG4cCfDRdqVKraIg6z2NsXbWpugHcC60bzsSeYB9KDu/0f4YFoNzTJ9sfaJB5UqVBLCCXJJY7FWbLe0R7sjqyka7g92qztjg19ip1nMPmDXKVIq4qRDh6rM3wvBK162raqzqCOoJr2NLIUAAQAIAGwA5ClSrRTFyIsbw1L6G3cEo0SJ3gg/hUVtADaj7pX0ABH0pUquXKKQZlpZa5SowTuWmXk7p8dPjSpVGWR2F79zwKgeQWfxqfLXKVDD1UW+TuWllrlKiBO5aWWuUqhDuWllrlKoQcBSpUqhD/2Q=="/>
          <p:cNvSpPr>
            <a:spLocks noChangeAspect="1" noChangeArrowheads="1"/>
          </p:cNvSpPr>
          <p:nvPr/>
        </p:nvSpPr>
        <p:spPr bwMode="auto">
          <a:xfrm>
            <a:off x="155575" y="-525463"/>
            <a:ext cx="1866900" cy="11049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60421" name="AutoShape 5" descr="data:image/jpeg;base64,/9j/4AAQSkZJRgABAQAAAQABAAD/2wCEAAkGBhMSERIUEhQUERQVEhQSFhgWFRUVFhoaGRQWFRQVExgYICYiGBkjGRYVHy8hLygqOCwwFSA1NTIqNSYsLCoBCQoKDgwOGg8PGikkHyQsKTUqLCwpKSkpKi0sNS8pLyksKSk1Ki4sLCkpLCksLCksLCksLCkqNSwpLC0sNSwpLP/AABEIAHQAxAMBIgACEQEDEQH/xAAbAAEAAgMBAQAAAAAAAAAAAAAABAYBBQcCA//EAEAQAAIBAgMFBQYCCAUFAQAAAAECAwARBBIhBQYTMUEHIlFhcSMyQoGRoRRSFTNykqKxssFTYnOC8EODk8PRJP/EABoBAQADAQEBAAAAAAAAAAAAAAABAgQDBQb/xAArEQACAQMEAQIFBQEAAAAAAAAAAQIDESEEEjFBUQWBIjJh4fATcaHB0ZH/2gAMAwEAAhEDEQA/AO40pSgFKUoBSlKAVi9CaqmI7RcMA4BKSqSuWZJUFwbEMVViOvQ0vYlJvgtl6waokHaxF8cEo/YaNx9SVP2qUO1PCke5OP8Atg/yaqqcX2X/AEp+C14rECNHc3sqljbyF60Db3H/AA0HrKP7LVY2pv7HMxuJcgPdTKLer694+WoFa1t7lvZYnYk2AzC58AAASTWerVknaBopadNXmdU2djOLGr2tcajwIJDC/XUGpQqmbuPiGvwzHEfeyMzOjXALEWUWYMbG3Xxq4xg2F7XsL25X62rVZpZwZHh2R7pSlCBSlKAUpSgFKUoBSlKAUpSgFKUoBSlKAUpSgPLrfT5VQ9r9l+d2eGfLck5ZFL9fz5g31ufOr6aibR2ikEbSSGyqLnxPgAOpJ0FQ1uw0WjKUXeLOZTdmeMHIwuPJ2H9S1Exe488K5p3w8KnQFpGYk+Cqq3Y+lb7bG88j+8SgOqxqxW3gXbqf+AdT8NlEMWlkdndTkjJ79gOihr27xOtRU01OHw8y8K+P3NNavVowU5vDK9hdiXY3EsigE3iXITbmQZAbD5CrzsPY0axq+GhYZ1B4jZc5uL83Nz8tK+WAVi4ZibOGBItcka2v0OjfSrHu5IOCsfIwnhEfs+63oy5W+flUKnGMnts1j7/yY6Gtq14bpR25f52fXZWz8neexkN/DujTur9LnxPoLbKsAVmrkilKUApSlAKUpQClKUApSlAKUpQClKUApSlAKUpQGDVF32xcglRZcvDuzxhcxJsFGaS/XvGwHrV6NaTeTdlcWqnNkdL5Ta4sbXVh1BsK414ynTlGPLO+nlCNROfBz+TCqdSDy6eHQa1u9nbDf2UfLNpe+oFizEDx6fOvnj9iSwlc4QgnmpJ0XXkR6VYN3QHld7lssYBuLAFib5R4WX+VY/TaepoylVq9t85dl9f7Zn9Yq0NZOnpk7qObcZf2JGM2KojuGYuCoVmN8pLBc1uXU/eoMeJaORZFB73cdfMXuuvJrAgHxjA61vdpk5VC2uXW1+XdPEP9H3qvYgEtLfNlJ7xtbIQABKoA0F8t/DID429WMPhvEpFxi9nktGHxKuAykMD4f38D5V9r1U7EWLrrb31upPnmToefT0qTBi5LdxpGHlw5V9CReqHW31LHel60Q2tKL3APnwpl/wDv9q+GG2+7yqqMkw4nCkCZe4RctrmNmUAkg+HiQKlK5DwWWlYJoDUAzSlKAUpSgFKUoBSlKAUpSgFKUoBSlKAWrFqzSgKrvChaVuZCRp3R1zMxa/yUfSoP6RyH/wDOSl/e0BHloeZ86zvnipY8RFaKSSKSMqzRI8hzq3cDBQbDKza6faoLTBzcBVGgOXpbqRrb08q60qTlJTk7pX4f8NdnznqdWpRu4Yb7/wAfXv7G1O2pGtnClLjvEPGb5de8raHU9OtTcDt5BpwWUFgCVKsCSQo1Nmb6cq0LCPUAt5HQqflUrY+Ad5VF2RVvIfC9sq2B0NyT+7V7KSvx9HjHn9zpp9XVdWMJK9+WrOz7T8LtPs28hg1KpLH17i2Hrl5favr+hlcKwfNcXBKJex5WIAI+tR5bxs4JzZAGva3MMbEfIfWt1gYcscanmEUfassW83WT6OaSS2tlLXeYGNzBK7FDKjZfaqGiaz917nUC4uRoeY6euzrCrnxF1XPHwYiVFlIyswkUf5lYXPPmLm16+XaXvfFgxHAotJiJFWRlUDhxSPaR2axszAMB42J+GvnutIYMUgLMwlHAfMRzRWeFrCw6SJ4niL4Vofy4OHdzoZrT7C2i8kuMR7ERYgIlhaymNWsfHUk386+mL3lw0d80yXBtZTnb91LmtbuRIZPxU5FhNiCwGhtZQtrjQkDKpt8SsOlci3ZZ6UpUEilKUApSlAKUpQClKUArFZrFAc57Qu1CTZmJij/DrPG8Wf8AWMj3zEc7MLacrfOqbtntsx2Jbh7Pg4I6sbSya+fuIPkeVX/tN2Rg544xiI+JKA/CPEaPIunEkcg+4O7fTU2Gl7isx7K/AYVA2FXhGVJFkksrgAr3cQLd1msQCehsQD3Rs08ISaUkY9TVnSg5Rz+fQo8v6YlOaTGyqT0/Euo+kdhUzA7a23hv1eKMwHwyOst//KL/AHqyDaCf4CX0IIJ6eRB0INjbn0tXhJg4ZVjjjAQlpG+BdO+xIF2sp7osD5AV6s9PSjG8o2/4eFS9R1NWe2Fm/FmbTdXtZxUvGXFYQI0SFmlV+FEulxxeJfKLa3XNp8NZkxD8UPPnCG04HurwZHYStELsxCH2ne6G1gGFVnbcQxEDQIWji5rqczMCDnm8Rf4bac/yqvrcLbLyQSYCcEz4TNLhwTq8QFsRh9fe7t2Ufs9FrzKlCdNfqJWue1Tr0tRupu0rc+PY6Nid3JUuR7UWNivveV1v9xfxsKlYHMtnRruR3j8L20ysOliCAeYtrfW/vcva4eLgs2ZolXK354T+qf1A7rea35MKmbagCWkX3iwDL0ewJJ8nCg69QLHpbJVlKeeztpdJQ07e2PP5/ZDwp4zgHQs7SSD8oUgBGt10RfMBiOlSt6N4RhIgVAeaQ5IY7gZ353Pgii7MegHUkAwMRtaPCh8RK2SNYWeU25hSvC9WJYhR1zWrk+yN7cVtXaMqxooadRHG9yThYFbNIydCxFrnS7lfIVNKO5buuzvXco3UeevBatg7EbaUrx4g8eKGRWnldQOJICrth0/ykqpY/CoCLa5NS9qbKMEgimUTIMsijX20SPZ0I09oBlBXUEsv5rC/bH2THhYI4YVypGuVepPUsx6sSSxPUk1yjfLtDbF46PDYJI3jw8hklmk905AVls3wxZSVLWOYmw6Xs5OcscHKENkLXu/JZdp717GwoREjixEjgFIYIlmkNxcDLyQ8tCR6Vsdk9oEZS02HlwrAlVjsHIQWyFstghI+HW3jVd3Z2LhXxkhkQxtNqVy5JDIEBkhnYG6920mUWD5mYlhauhx7Bw+XKIIQvhwo7fS1Ue06q/REi3xwp96QxX/xUeMfvMAv3rcQTq6hkYOpFwVIII6EEaEVp8Rubhm1VOCfGEmP+Ed0/Sq3jNnT7OfiROGiZgDcZULE6LiEXQMx0Eqga2zA/EsnwG2i/wB6zWv2LtZcRGHUFTcqym2ZGGrK1ufMEEaEEEXBrYVQsKUpQClKUApSlAKwazWDQFEhi/EbTbOLhZW0592AARjXpxCXt4mryYxVK2E+XacoPxPilH70cn8gauzVaXRVdlR3o3XwiRPKIsj6BBE3DzOxyxpYd3V2F9PM3tXPNousQjRpIwhXiLeRFd2zW40qEgjN3SgI92x0IsvvtX2vtTE4l8Lh8NiUw8baNHE95SAbvxF0CakAX9ddK+G63ZhiGi4Zm2aGtJdQonmGdHjIdlsQAHvlBIuBflWujVdO0pO9uuTJX00aiko4b7XJ5jYN7pDehDefS/8Ay9aDeNzhsRhMZH3XjmS51+E5hm/25h5jSrFvD2MbRmYSK2BBVWULCHguDI8nLJa/fI58gKps2420yxh4bzZS/dSVZBdDkcgE9CbXt1r0J6yFaDizzdP6ZLT1VUjP2sdm2tgmwk8csFjGzF4dbC73aTCseiSKCUPwsBzyqK3OM2iMSqOluGwCC+YN3j7XUXXMoR1K3uCjelcE2rtfbMSFMQ+OjjGUHOrhBlsVs2W2hAsb9Kt/Yo0s8mKmmlkkVcka5nZgGkOZ2AJtfKii9q8qdPbByuj3YfFJI1PbPvE0mKGFU2jhVGcDrIwLC565VYADxJrpXZBuIcDhTLMtsRiAGa41RPgi9fibzNvhuaH2fbufpPbGJxkoDQxYh5SOjOXPBS35QFzf7QOprva0qNRiqa9xy3Jle7QdpHDbMxkqmzLAwU+DP3FP1auX9kOwVC4ckXM8xkb/AE4RIY19OIqkjrXRe1jDF9kY4DpEH+SOrn7Kap/ZTPdNnH/JPF8wJT/6zUQ+RkS5Red6d2uMOLF+uUDQNk4gU5lGf4JFa5R+hOtwSK9bq7ycYcOXSdQb3XIXCkKzZfhdSQHT4SRbuspNiNVHfDdUzMJIlszC0llDXIFo5GS63KrnW4NyCqkMtxXFZLcFuU3qPj8Cs0ckb6q6lD6EWuPMcx6Vr92sE8UTKwKDOMqnKLAIoLBFJWMMwZsg0F+lbfpUApe4MjCWdW94xRs46cRJJoZT9UH0q7VTNzhfF4sjl7T+LG4kj+k/arnV58kR4FKUqhYUpSgFKUoBWKzSgKJvThnw+KSdBfO6yLflxUTI8Z00EkIsD0ZSfCrfs3aKTRrJGbqfkQRoysPhYEEEdCKztHZqTxtHIMysNeYIIN1ZSNVYGxBGoIuKpM+y8VgXZ4y7r+dE4gYWAH4mBbHMAAMyc7D3fdq3zKxXg6Beo+KwMcgtIiSDnZ1DD6Neqjhe0JiLGOJyOseIH8SuoKemtfKftEdu7GsCMeXtjO/yiiUFv3qnYyN6NlvE0WGT2RdJnuI0SR1XTm7JqFjW4JIHUAakVrdytiy2edJjr7GMyIrhwrXlkOUqSGkvbvfBe5BFfHZe7k+JcvLxI0ce0lksJ5OdliX/AKai5sSBlucq3OYXzC4ZY1VEAVVAVQOQA5AVLaSsEr5IX4rELo8KyDlmiex9SklregZqp2zMC8A2rJlfNLiZsQgYWch4EKLlueTFkGuuXpXRKqO0Mcv4iVLTK3FQi8L8NrLGVyScNlNyLakdarFbsFt23JD7JtyJNnYQiYgzzMJJANQllssd+pAvc+LW5C5vVQNm4pnLA65bWYKyhr36NyItrz59OVT6TbbyE01gj4/BJNG8Uih0kQowN9VYWI08q59tHZS4DEKuGQRxqEnhQEgXU5Z0BP5hYH/V1510itbt3Yq4mPKTlZTnjcC5VgCL26ggkEdQTqOYmLsyJK5J2fj0mjSSM3VhceI6EMOjAggjoQR0qTXOknxGz5CzKqK5792Jw7m1gyyAXiksAO8NQADewat7h9/oCt3R09OHIvqHRiLUcH0N3ktBNajePbHAiOUjiPdYgfzW1c3+FBdifAedaqbfUyXXCwPK3LMRmX1shN/QlfUV89n7qSzScXGtm8UJDFrG4V8vdSMHXhre5ALMeVRa3Ivfgk7h7O4cJkN/a5ct+fDRcsZP7Wr/AO+rRXlVr1UN3dyUrIUpSoJFKUoBSlKAUpSgBrzlpSgPjidnxyW4iJJblnVWt6Zga9xYdVFlUKPAAAfalKA92r1SlAK82pSgM2rNKUArFqUoDGWov6IhzZuFHmvfNw0zX8b2vSlAS8tAKUoBWaUoBSlKAUpSgP/Z"/>
          <p:cNvSpPr>
            <a:spLocks noChangeAspect="1" noChangeArrowheads="1"/>
          </p:cNvSpPr>
          <p:nvPr/>
        </p:nvSpPr>
        <p:spPr bwMode="auto">
          <a:xfrm>
            <a:off x="155575" y="-525463"/>
            <a:ext cx="1866900" cy="11049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60423" name="AutoShape 7" descr="data:image/jpeg;base64,/9j/4AAQSkZJRgABAQAAAQABAAD/2wCEAAkGBhMSERIUEhQUERQVEhQSFhgWFRUVFhoaGRQWFRQVExgYICYiGBkjGRYVHy8hLygqOCwwFSA1NTIqNSYsLCoBCQoKDgwOGg8PGikkHyQsKTUqLCwpKSkpKi0sNS8pLyksKSk1Ki4sLCkpLCksLCksLCksLCkqNSwpLC0sNSwpLP/AABEIAHQAxAMBIgACEQEDEQH/xAAbAAEAAgMBAQAAAAAAAAAAAAAABAYBBQcCA//EAEAQAAIBAgMFBQYCCAUFAQAAAAECAwARBBIhBQYTMUEHIlFhcSMyQoGRoRRSFTNykqKxssFTYnOC8EODk8PRJP/EABoBAQADAQEBAAAAAAAAAAAAAAABAgQDBQb/xAArEQACAQMEAQIFBQEAAAAAAAAAAQIDESEEEjFBUQWBIjJh4fATcaHB0ZH/2gAMAwEAAhEDEQA/AO40pSgFKUoBSlKAVi9CaqmI7RcMA4BKSqSuWZJUFwbEMVViOvQ0vYlJvgtl6waokHaxF8cEo/YaNx9SVP2qUO1PCke5OP8Atg/yaqqcX2X/AEp+C14rECNHc3sqljbyF60Db3H/AA0HrKP7LVY2pv7HMxuJcgPdTKLer694+WoFa1t7lvZYnYk2AzC58AAASTWerVknaBopadNXmdU2djOLGr2tcajwIJDC/XUGpQqmbuPiGvwzHEfeyMzOjXALEWUWYMbG3Xxq4xg2F7XsL25X62rVZpZwZHh2R7pSlCBSlKAUpSgFKUoBSlKAUpSgFKUoBSlKAUpSgPLrfT5VQ9r9l+d2eGfLck5ZFL9fz5g31ufOr6aibR2ikEbSSGyqLnxPgAOpJ0FQ1uw0WjKUXeLOZTdmeMHIwuPJ2H9S1Exe488K5p3w8KnQFpGYk+Cqq3Y+lb7bG88j+8SgOqxqxW3gXbqf+AdT8NlEMWlkdndTkjJ79gOihr27xOtRU01OHw8y8K+P3NNavVowU5vDK9hdiXY3EsigE3iXITbmQZAbD5CrzsPY0axq+GhYZ1B4jZc5uL83Nz8tK+WAVi4ZibOGBItcka2v0OjfSrHu5IOCsfIwnhEfs+63oy5W+flUKnGMnts1j7/yY6Gtq14bpR25f52fXZWz8neexkN/DujTur9LnxPoLbKsAVmrkilKUApSlAKUpQClKUApSlAKUpQClKUApSlAKUpQGDVF32xcglRZcvDuzxhcxJsFGaS/XvGwHrV6NaTeTdlcWqnNkdL5Ta4sbXVh1BsK414ynTlGPLO+nlCNROfBz+TCqdSDy6eHQa1u9nbDf2UfLNpe+oFizEDx6fOvnj9iSwlc4QgnmpJ0XXkR6VYN3QHld7lssYBuLAFib5R4WX+VY/TaepoylVq9t85dl9f7Zn9Yq0NZOnpk7qObcZf2JGM2KojuGYuCoVmN8pLBc1uXU/eoMeJaORZFB73cdfMXuuvJrAgHxjA61vdpk5VC2uXW1+XdPEP9H3qvYgEtLfNlJ7xtbIQABKoA0F8t/DID429WMPhvEpFxi9nktGHxKuAykMD4f38D5V9r1U7EWLrrb31upPnmToefT0qTBi5LdxpGHlw5V9CReqHW31LHel60Q2tKL3APnwpl/wDv9q+GG2+7yqqMkw4nCkCZe4RctrmNmUAkg+HiQKlK5DwWWlYJoDUAzSlKAUpSgFKUoBSlKAUpSgFKUoBSlKAWrFqzSgKrvChaVuZCRp3R1zMxa/yUfSoP6RyH/wDOSl/e0BHloeZ86zvnipY8RFaKSSKSMqzRI8hzq3cDBQbDKza6faoLTBzcBVGgOXpbqRrb08q60qTlJTk7pX4f8NdnznqdWpRu4Yb7/wAfXv7G1O2pGtnClLjvEPGb5de8raHU9OtTcDt5BpwWUFgCVKsCSQo1Nmb6cq0LCPUAt5HQqflUrY+Ad5VF2RVvIfC9sq2B0NyT+7V7KSvx9HjHn9zpp9XVdWMJK9+WrOz7T8LtPs28hg1KpLH17i2Hrl5favr+hlcKwfNcXBKJex5WIAI+tR5bxs4JzZAGva3MMbEfIfWt1gYcscanmEUfassW83WT6OaSS2tlLXeYGNzBK7FDKjZfaqGiaz917nUC4uRoeY6euzrCrnxF1XPHwYiVFlIyswkUf5lYXPPmLm16+XaXvfFgxHAotJiJFWRlUDhxSPaR2axszAMB42J+GvnutIYMUgLMwlHAfMRzRWeFrCw6SJ4niL4Vofy4OHdzoZrT7C2i8kuMR7ERYgIlhaymNWsfHUk386+mL3lw0d80yXBtZTnb91LmtbuRIZPxU5FhNiCwGhtZQtrjQkDKpt8SsOlci3ZZ6UpUEilKUApSlAKUpQClKUArFZrFAc57Qu1CTZmJij/DrPG8Wf8AWMj3zEc7MLacrfOqbtntsx2Jbh7Pg4I6sbSya+fuIPkeVX/tN2Rg544xiI+JKA/CPEaPIunEkcg+4O7fTU2Gl7isx7K/AYVA2FXhGVJFkksrgAr3cQLd1msQCehsQD3Rs08ISaUkY9TVnSg5Rz+fQo8v6YlOaTGyqT0/Euo+kdhUzA7a23hv1eKMwHwyOst//KL/AHqyDaCf4CX0IIJ6eRB0INjbn0tXhJg4ZVjjjAQlpG+BdO+xIF2sp7osD5AV6s9PSjG8o2/4eFS9R1NWe2Fm/FmbTdXtZxUvGXFYQI0SFmlV+FEulxxeJfKLa3XNp8NZkxD8UPPnCG04HurwZHYStELsxCH2ne6G1gGFVnbcQxEDQIWji5rqczMCDnm8Rf4bac/yqvrcLbLyQSYCcEz4TNLhwTq8QFsRh9fe7t2Ufs9FrzKlCdNfqJWue1Tr0tRupu0rc+PY6Nid3JUuR7UWNivveV1v9xfxsKlYHMtnRruR3j8L20ysOliCAeYtrfW/vcva4eLgs2ZolXK354T+qf1A7rea35MKmbagCWkX3iwDL0ewJJ8nCg69QLHpbJVlKeeztpdJQ07e2PP5/ZDwp4zgHQs7SSD8oUgBGt10RfMBiOlSt6N4RhIgVAeaQ5IY7gZ353Pgii7MegHUkAwMRtaPCh8RK2SNYWeU25hSvC9WJYhR1zWrk+yN7cVtXaMqxooadRHG9yThYFbNIydCxFrnS7lfIVNKO5buuzvXco3UeevBatg7EbaUrx4g8eKGRWnldQOJICrth0/ykqpY/CoCLa5NS9qbKMEgimUTIMsijX20SPZ0I09oBlBXUEsv5rC/bH2THhYI4YVypGuVepPUsx6sSSxPUk1yjfLtDbF46PDYJI3jw8hklmk905AVls3wxZSVLWOYmw6Xs5OcscHKENkLXu/JZdp717GwoREjixEjgFIYIlmkNxcDLyQ8tCR6Vsdk9oEZS02HlwrAlVjsHIQWyFstghI+HW3jVd3Z2LhXxkhkQxtNqVy5JDIEBkhnYG6920mUWD5mYlhauhx7Bw+XKIIQvhwo7fS1Ue06q/REi3xwp96QxX/xUeMfvMAv3rcQTq6hkYOpFwVIII6EEaEVp8Rubhm1VOCfGEmP+Ed0/Sq3jNnT7OfiROGiZgDcZULE6LiEXQMx0Eqga2zA/EsnwG2i/wB6zWv2LtZcRGHUFTcqym2ZGGrK1ufMEEaEEEXBrYVQsKUpQClKUApSlAKwazWDQFEhi/EbTbOLhZW0592AARjXpxCXt4mryYxVK2E+XacoPxPilH70cn8gauzVaXRVdlR3o3XwiRPKIsj6BBE3DzOxyxpYd3V2F9PM3tXPNousQjRpIwhXiLeRFd2zW40qEgjN3SgI92x0IsvvtX2vtTE4l8Lh8NiUw8baNHE95SAbvxF0CakAX9ddK+G63ZhiGi4Zm2aGtJdQonmGdHjIdlsQAHvlBIuBflWujVdO0pO9uuTJX00aiko4b7XJ5jYN7pDehDefS/8Ay9aDeNzhsRhMZH3XjmS51+E5hm/25h5jSrFvD2MbRmYSK2BBVWULCHguDI8nLJa/fI58gKps2420yxh4bzZS/dSVZBdDkcgE9CbXt1r0J6yFaDizzdP6ZLT1VUjP2sdm2tgmwk8csFjGzF4dbC73aTCseiSKCUPwsBzyqK3OM2iMSqOluGwCC+YN3j7XUXXMoR1K3uCjelcE2rtfbMSFMQ+OjjGUHOrhBlsVs2W2hAsb9Kt/Yo0s8mKmmlkkVcka5nZgGkOZ2AJtfKii9q8qdPbByuj3YfFJI1PbPvE0mKGFU2jhVGcDrIwLC565VYADxJrpXZBuIcDhTLMtsRiAGa41RPgi9fibzNvhuaH2fbufpPbGJxkoDQxYh5SOjOXPBS35QFzf7QOprva0qNRiqa9xy3Jle7QdpHDbMxkqmzLAwU+DP3FP1auX9kOwVC4ckXM8xkb/AE4RIY19OIqkjrXRe1jDF9kY4DpEH+SOrn7Kap/ZTPdNnH/JPF8wJT/6zUQ+RkS5Red6d2uMOLF+uUDQNk4gU5lGf4JFa5R+hOtwSK9bq7ycYcOXSdQb3XIXCkKzZfhdSQHT4SRbuspNiNVHfDdUzMJIlszC0llDXIFo5GS63KrnW4NyCqkMtxXFZLcFuU3qPj8Cs0ckb6q6lD6EWuPMcx6Vr92sE8UTKwKDOMqnKLAIoLBFJWMMwZsg0F+lbfpUApe4MjCWdW94xRs46cRJJoZT9UH0q7VTNzhfF4sjl7T+LG4kj+k/arnV58kR4FKUqhYUpSgFKUoBWKzSgKJvThnw+KSdBfO6yLflxUTI8Z00EkIsD0ZSfCrfs3aKTRrJGbqfkQRoysPhYEEEdCKztHZqTxtHIMysNeYIIN1ZSNVYGxBGoIuKpM+y8VgXZ4y7r+dE4gYWAH4mBbHMAAMyc7D3fdq3zKxXg6Beo+KwMcgtIiSDnZ1DD6Neqjhe0JiLGOJyOseIH8SuoKemtfKftEdu7GsCMeXtjO/yiiUFv3qnYyN6NlvE0WGT2RdJnuI0SR1XTm7JqFjW4JIHUAakVrdytiy2edJjr7GMyIrhwrXlkOUqSGkvbvfBe5BFfHZe7k+JcvLxI0ce0lksJ5OdliX/AKai5sSBlucq3OYXzC4ZY1VEAVVAVQOQA5AVLaSsEr5IX4rELo8KyDlmiex9SklregZqp2zMC8A2rJlfNLiZsQgYWch4EKLlueTFkGuuXpXRKqO0Mcv4iVLTK3FQi8L8NrLGVyScNlNyLakdarFbsFt23JD7JtyJNnYQiYgzzMJJANQllssd+pAvc+LW5C5vVQNm4pnLA65bWYKyhr36NyItrz59OVT6TbbyE01gj4/BJNG8Uih0kQowN9VYWI08q59tHZS4DEKuGQRxqEnhQEgXU5Z0BP5hYH/V1510itbt3Yq4mPKTlZTnjcC5VgCL26ggkEdQTqOYmLsyJK5J2fj0mjSSM3VhceI6EMOjAggjoQR0qTXOknxGz5CzKqK5792Jw7m1gyyAXiksAO8NQADewat7h9/oCt3R09OHIvqHRiLUcH0N3ktBNajePbHAiOUjiPdYgfzW1c3+FBdifAedaqbfUyXXCwPK3LMRmX1shN/QlfUV89n7qSzScXGtm8UJDFrG4V8vdSMHXhre5ALMeVRa3Ivfgk7h7O4cJkN/a5ct+fDRcsZP7Wr/AO+rRXlVr1UN3dyUrIUpSoJFKUoBSlKAUpSgBrzlpSgPjidnxyW4iJJblnVWt6Zga9xYdVFlUKPAAAfalKA92r1SlAK82pSgM2rNKUArFqUoDGWov6IhzZuFHmvfNw0zX8b2vSlAS8tAKUoBWaUoBSlKAUpSgP/Z"/>
          <p:cNvSpPr>
            <a:spLocks noChangeAspect="1" noChangeArrowheads="1"/>
          </p:cNvSpPr>
          <p:nvPr/>
        </p:nvSpPr>
        <p:spPr bwMode="auto">
          <a:xfrm>
            <a:off x="155575" y="-525463"/>
            <a:ext cx="1866900" cy="11049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60425" name="AutoShape 9" descr="data:image/jpeg;base64,/9j/4AAQSkZJRgABAQAAAQABAAD/2wCEAAkGBhMSERIUEhQUERQVEhQSFhgWFRUVFhoaGRQWFRQVExgYICYiGBkjGRYVHy8hLygqOCwwFSA1NTIqNSYsLCoBCQoKDgwOGg8PGikkHyQsKTUqLCwpKSkpKi0sNS8pLyksKSk1Ki4sLCkpLCksLCksLCksLCkqNSwpLC0sNSwpLP/AABEIAHQAxAMBIgACEQEDEQH/xAAbAAEAAgMBAQAAAAAAAAAAAAAABAYBBQcCA//EAEAQAAIBAgMFBQYCCAUFAQAAAAECAwARBBIhBQYTMUEHIlFhcSMyQoGRoRRSFTNykqKxssFTYnOC8EODk8PRJP/EABoBAQADAQEBAAAAAAAAAAAAAAABAgQDBQb/xAArEQACAQMEAQIFBQEAAAAAAAAAAQIDESEEEjFBUQWBIjJh4fATcaHB0ZH/2gAMAwEAAhEDEQA/AO40pSgFKUoBSlKAVi9CaqmI7RcMA4BKSqSuWZJUFwbEMVViOvQ0vYlJvgtl6waokHaxF8cEo/YaNx9SVP2qUO1PCke5OP8Atg/yaqqcX2X/AEp+C14rECNHc3sqljbyF60Db3H/AA0HrKP7LVY2pv7HMxuJcgPdTKLer694+WoFa1t7lvZYnYk2AzC58AAASTWerVknaBopadNXmdU2djOLGr2tcajwIJDC/XUGpQqmbuPiGvwzHEfeyMzOjXALEWUWYMbG3Xxq4xg2F7XsL25X62rVZpZwZHh2R7pSlCBSlKAUpSgFKUoBSlKAUpSgFKUoBSlKAUpSgPLrfT5VQ9r9l+d2eGfLck5ZFL9fz5g31ufOr6aibR2ikEbSSGyqLnxPgAOpJ0FQ1uw0WjKUXeLOZTdmeMHIwuPJ2H9S1Exe488K5p3w8KnQFpGYk+Cqq3Y+lb7bG88j+8SgOqxqxW3gXbqf+AdT8NlEMWlkdndTkjJ79gOihr27xOtRU01OHw8y8K+P3NNavVowU5vDK9hdiXY3EsigE3iXITbmQZAbD5CrzsPY0axq+GhYZ1B4jZc5uL83Nz8tK+WAVi4ZibOGBItcka2v0OjfSrHu5IOCsfIwnhEfs+63oy5W+flUKnGMnts1j7/yY6Gtq14bpR25f52fXZWz8neexkN/DujTur9LnxPoLbKsAVmrkilKUApSlAKUpQClKUApSlAKUpQClKUApSlAKUpQGDVF32xcglRZcvDuzxhcxJsFGaS/XvGwHrV6NaTeTdlcWqnNkdL5Ta4sbXVh1BsK414ynTlGPLO+nlCNROfBz+TCqdSDy6eHQa1u9nbDf2UfLNpe+oFizEDx6fOvnj9iSwlc4QgnmpJ0XXkR6VYN3QHld7lssYBuLAFib5R4WX+VY/TaepoylVq9t85dl9f7Zn9Yq0NZOnpk7qObcZf2JGM2KojuGYuCoVmN8pLBc1uXU/eoMeJaORZFB73cdfMXuuvJrAgHxjA61vdpk5VC2uXW1+XdPEP9H3qvYgEtLfNlJ7xtbIQABKoA0F8t/DID429WMPhvEpFxi9nktGHxKuAykMD4f38D5V9r1U7EWLrrb31upPnmToefT0qTBi5LdxpGHlw5V9CReqHW31LHel60Q2tKL3APnwpl/wDv9q+GG2+7yqqMkw4nCkCZe4RctrmNmUAkg+HiQKlK5DwWWlYJoDUAzSlKAUpSgFKUoBSlKAUpSgFKUoBSlKAWrFqzSgKrvChaVuZCRp3R1zMxa/yUfSoP6RyH/wDOSl/e0BHloeZ86zvnipY8RFaKSSKSMqzRI8hzq3cDBQbDKza6faoLTBzcBVGgOXpbqRrb08q60qTlJTk7pX4f8NdnznqdWpRu4Yb7/wAfXv7G1O2pGtnClLjvEPGb5de8raHU9OtTcDt5BpwWUFgCVKsCSQo1Nmb6cq0LCPUAt5HQqflUrY+Ad5VF2RVvIfC9sq2B0NyT+7V7KSvx9HjHn9zpp9XVdWMJK9+WrOz7T8LtPs28hg1KpLH17i2Hrl5favr+hlcKwfNcXBKJex5WIAI+tR5bxs4JzZAGva3MMbEfIfWt1gYcscanmEUfassW83WT6OaSS2tlLXeYGNzBK7FDKjZfaqGiaz917nUC4uRoeY6euzrCrnxF1XPHwYiVFlIyswkUf5lYXPPmLm16+XaXvfFgxHAotJiJFWRlUDhxSPaR2axszAMB42J+GvnutIYMUgLMwlHAfMRzRWeFrCw6SJ4niL4Vofy4OHdzoZrT7C2i8kuMR7ERYgIlhaymNWsfHUk386+mL3lw0d80yXBtZTnb91LmtbuRIZPxU5FhNiCwGhtZQtrjQkDKpt8SsOlci3ZZ6UpUEilKUApSlAKUpQClKUArFZrFAc57Qu1CTZmJij/DrPG8Wf8AWMj3zEc7MLacrfOqbtntsx2Jbh7Pg4I6sbSya+fuIPkeVX/tN2Rg544xiI+JKA/CPEaPIunEkcg+4O7fTU2Gl7isx7K/AYVA2FXhGVJFkksrgAr3cQLd1msQCehsQD3Rs08ISaUkY9TVnSg5Rz+fQo8v6YlOaTGyqT0/Euo+kdhUzA7a23hv1eKMwHwyOst//KL/AHqyDaCf4CX0IIJ6eRB0INjbn0tXhJg4ZVjjjAQlpG+BdO+xIF2sp7osD5AV6s9PSjG8o2/4eFS9R1NWe2Fm/FmbTdXtZxUvGXFYQI0SFmlV+FEulxxeJfKLa3XNp8NZkxD8UPPnCG04HurwZHYStELsxCH2ne6G1gGFVnbcQxEDQIWji5rqczMCDnm8Rf4bac/yqvrcLbLyQSYCcEz4TNLhwTq8QFsRh9fe7t2Ufs9FrzKlCdNfqJWue1Tr0tRupu0rc+PY6Nid3JUuR7UWNivveV1v9xfxsKlYHMtnRruR3j8L20ysOliCAeYtrfW/vcva4eLgs2ZolXK354T+qf1A7rea35MKmbagCWkX3iwDL0ewJJ8nCg69QLHpbJVlKeeztpdJQ07e2PP5/ZDwp4zgHQs7SSD8oUgBGt10RfMBiOlSt6N4RhIgVAeaQ5IY7gZ353Pgii7MegHUkAwMRtaPCh8RK2SNYWeU25hSvC9WJYhR1zWrk+yN7cVtXaMqxooadRHG9yThYFbNIydCxFrnS7lfIVNKO5buuzvXco3UeevBatg7EbaUrx4g8eKGRWnldQOJICrth0/ykqpY/CoCLa5NS9qbKMEgimUTIMsijX20SPZ0I09oBlBXUEsv5rC/bH2THhYI4YVypGuVepPUsx6sSSxPUk1yjfLtDbF46PDYJI3jw8hklmk905AVls3wxZSVLWOYmw6Xs5OcscHKENkLXu/JZdp717GwoREjixEjgFIYIlmkNxcDLyQ8tCR6Vsdk9oEZS02HlwrAlVjsHIQWyFstghI+HW3jVd3Z2LhXxkhkQxtNqVy5JDIEBkhnYG6920mUWD5mYlhauhx7Bw+XKIIQvhwo7fS1Ue06q/REi3xwp96QxX/xUeMfvMAv3rcQTq6hkYOpFwVIII6EEaEVp8Rubhm1VOCfGEmP+Ed0/Sq3jNnT7OfiROGiZgDcZULE6LiEXQMx0Eqga2zA/EsnwG2i/wB6zWv2LtZcRGHUFTcqym2ZGGrK1ufMEEaEEEXBrYVQsKUpQClKUApSlAKwazWDQFEhi/EbTbOLhZW0592AARjXpxCXt4mryYxVK2E+XacoPxPilH70cn8gauzVaXRVdlR3o3XwiRPKIsj6BBE3DzOxyxpYd3V2F9PM3tXPNousQjRpIwhXiLeRFd2zW40qEgjN3SgI92x0IsvvtX2vtTE4l8Lh8NiUw8baNHE95SAbvxF0CakAX9ddK+G63ZhiGi4Zm2aGtJdQonmGdHjIdlsQAHvlBIuBflWujVdO0pO9uuTJX00aiko4b7XJ5jYN7pDehDefS/8Ay9aDeNzhsRhMZH3XjmS51+E5hm/25h5jSrFvD2MbRmYSK2BBVWULCHguDI8nLJa/fI58gKps2420yxh4bzZS/dSVZBdDkcgE9CbXt1r0J6yFaDizzdP6ZLT1VUjP2sdm2tgmwk8csFjGzF4dbC73aTCseiSKCUPwsBzyqK3OM2iMSqOluGwCC+YN3j7XUXXMoR1K3uCjelcE2rtfbMSFMQ+OjjGUHOrhBlsVs2W2hAsb9Kt/Yo0s8mKmmlkkVcka5nZgGkOZ2AJtfKii9q8qdPbByuj3YfFJI1PbPvE0mKGFU2jhVGcDrIwLC565VYADxJrpXZBuIcDhTLMtsRiAGa41RPgi9fibzNvhuaH2fbufpPbGJxkoDQxYh5SOjOXPBS35QFzf7QOprva0qNRiqa9xy3Jle7QdpHDbMxkqmzLAwU+DP3FP1auX9kOwVC4ckXM8xkb/AE4RIY19OIqkjrXRe1jDF9kY4DpEH+SOrn7Kap/ZTPdNnH/JPF8wJT/6zUQ+RkS5Red6d2uMOLF+uUDQNk4gU5lGf4JFa5R+hOtwSK9bq7ycYcOXSdQb3XIXCkKzZfhdSQHT4SRbuspNiNVHfDdUzMJIlszC0llDXIFo5GS63KrnW4NyCqkMtxXFZLcFuU3qPj8Cs0ckb6q6lD6EWuPMcx6Vr92sE8UTKwKDOMqnKLAIoLBFJWMMwZsg0F+lbfpUApe4MjCWdW94xRs46cRJJoZT9UH0q7VTNzhfF4sjl7T+LG4kj+k/arnV58kR4FKUqhYUpSgFKUoBWKzSgKJvThnw+KSdBfO6yLflxUTI8Z00EkIsD0ZSfCrfs3aKTRrJGbqfkQRoysPhYEEEdCKztHZqTxtHIMysNeYIIN1ZSNVYGxBGoIuKpM+y8VgXZ4y7r+dE4gYWAH4mBbHMAAMyc7D3fdq3zKxXg6Beo+KwMcgtIiSDnZ1DD6Neqjhe0JiLGOJyOseIH8SuoKemtfKftEdu7GsCMeXtjO/yiiUFv3qnYyN6NlvE0WGT2RdJnuI0SR1XTm7JqFjW4JIHUAakVrdytiy2edJjr7GMyIrhwrXlkOUqSGkvbvfBe5BFfHZe7k+JcvLxI0ce0lksJ5OdliX/AKai5sSBlucq3OYXzC4ZY1VEAVVAVQOQA5AVLaSsEr5IX4rELo8KyDlmiex9SklregZqp2zMC8A2rJlfNLiZsQgYWch4EKLlueTFkGuuXpXRKqO0Mcv4iVLTK3FQi8L8NrLGVyScNlNyLakdarFbsFt23JD7JtyJNnYQiYgzzMJJANQllssd+pAvc+LW5C5vVQNm4pnLA65bWYKyhr36NyItrz59OVT6TbbyE01gj4/BJNG8Uih0kQowN9VYWI08q59tHZS4DEKuGQRxqEnhQEgXU5Z0BP5hYH/V1510itbt3Yq4mPKTlZTnjcC5VgCL26ggkEdQTqOYmLsyJK5J2fj0mjSSM3VhceI6EMOjAggjoQR0qTXOknxGz5CzKqK5792Jw7m1gyyAXiksAO8NQADewat7h9/oCt3R09OHIvqHRiLUcH0N3ktBNajePbHAiOUjiPdYgfzW1c3+FBdifAedaqbfUyXXCwPK3LMRmX1shN/QlfUV89n7qSzScXGtm8UJDFrG4V8vdSMHXhre5ALMeVRa3Ivfgk7h7O4cJkN/a5ct+fDRcsZP7Wr/AO+rRXlVr1UN3dyUrIUpSoJFKUoBSlKAUpSgBrzlpSgPjidnxyW4iJJblnVWt6Zga9xYdVFlUKPAAAfalKA92r1SlAK82pSgM2rNKUArFqUoDGWov6IhzZuFHmvfNw0zX8b2vSlAS8tAKUoBWaUoBSlKAUpSgP/Z"/>
          <p:cNvSpPr>
            <a:spLocks noChangeAspect="1" noChangeArrowheads="1"/>
          </p:cNvSpPr>
          <p:nvPr/>
        </p:nvSpPr>
        <p:spPr bwMode="auto">
          <a:xfrm>
            <a:off x="155575" y="-525463"/>
            <a:ext cx="1866900" cy="11049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60427" name="AutoShape 11" descr="data:image/jpeg;base64,/9j/4AAQSkZJRgABAQAAAQABAAD/2wCEAAkGBhMSERIUEhQUERQVEhQSFhgWFRUVFhoaGRQWFRQVExgYICYiGBkjGRYVHy8hLygqOCwwFSA1NTIqNSYsLCoBCQoKDgwOGg8PGikkHyQsKTUqLCwpKSkpKi0sNS8pLyksKSk1Ki4sLCkpLCksLCksLCksLCkqNSwpLC0sNSwpLP/AABEIAHQAxAMBIgACEQEDEQH/xAAbAAEAAgMBAQAAAAAAAAAAAAAABAYBBQcCA//EAEAQAAIBAgMFBQYCCAUFAQAAAAECAwARBBIhBQYTMUEHIlFhcSMyQoGRoRRSFTNykqKxssFTYnOC8EODk8PRJP/EABoBAQADAQEBAAAAAAAAAAAAAAABAgQDBQb/xAArEQACAQMEAQIFBQEAAAAAAAAAAQIDESEEEjFBUQWBIjJh4fATcaHB0ZH/2gAMAwEAAhEDEQA/AO40pSgFKUoBSlKAVi9CaqmI7RcMA4BKSqSuWZJUFwbEMVViOvQ0vYlJvgtl6waokHaxF8cEo/YaNx9SVP2qUO1PCke5OP8Atg/yaqqcX2X/AEp+C14rECNHc3sqljbyF60Db3H/AA0HrKP7LVY2pv7HMxuJcgPdTKLer694+WoFa1t7lvZYnYk2AzC58AAASTWerVknaBopadNXmdU2djOLGr2tcajwIJDC/XUGpQqmbuPiGvwzHEfeyMzOjXALEWUWYMbG3Xxq4xg2F7XsL25X62rVZpZwZHh2R7pSlCBSlKAUpSgFKUoBSlKAUpSgFKUoBSlKAUpSgPLrfT5VQ9r9l+d2eGfLck5ZFL9fz5g31ufOr6aibR2ikEbSSGyqLnxPgAOpJ0FQ1uw0WjKUXeLOZTdmeMHIwuPJ2H9S1Exe488K5p3w8KnQFpGYk+Cqq3Y+lb7bG88j+8SgOqxqxW3gXbqf+AdT8NlEMWlkdndTkjJ79gOihr27xOtRU01OHw8y8K+P3NNavVowU5vDK9hdiXY3EsigE3iXITbmQZAbD5CrzsPY0axq+GhYZ1B4jZc5uL83Nz8tK+WAVi4ZibOGBItcka2v0OjfSrHu5IOCsfIwnhEfs+63oy5W+flUKnGMnts1j7/yY6Gtq14bpR25f52fXZWz8neexkN/DujTur9LnxPoLbKsAVmrkilKUApSlAKUpQClKUApSlAKUpQClKUApSlAKUpQGDVF32xcglRZcvDuzxhcxJsFGaS/XvGwHrV6NaTeTdlcWqnNkdL5Ta4sbXVh1BsK414ynTlGPLO+nlCNROfBz+TCqdSDy6eHQa1u9nbDf2UfLNpe+oFizEDx6fOvnj9iSwlc4QgnmpJ0XXkR6VYN3QHld7lssYBuLAFib5R4WX+VY/TaepoylVq9t85dl9f7Zn9Yq0NZOnpk7qObcZf2JGM2KojuGYuCoVmN8pLBc1uXU/eoMeJaORZFB73cdfMXuuvJrAgHxjA61vdpk5VC2uXW1+XdPEP9H3qvYgEtLfNlJ7xtbIQABKoA0F8t/DID429WMPhvEpFxi9nktGHxKuAykMD4f38D5V9r1U7EWLrrb31upPnmToefT0qTBi5LdxpGHlw5V9CReqHW31LHel60Q2tKL3APnwpl/wDv9q+GG2+7yqqMkw4nCkCZe4RctrmNmUAkg+HiQKlK5DwWWlYJoDUAzSlKAUpSgFKUoBSlKAUpSgFKUoBSlKAWrFqzSgKrvChaVuZCRp3R1zMxa/yUfSoP6RyH/wDOSl/e0BHloeZ86zvnipY8RFaKSSKSMqzRI8hzq3cDBQbDKza6faoLTBzcBVGgOXpbqRrb08q60qTlJTk7pX4f8NdnznqdWpRu4Yb7/wAfXv7G1O2pGtnClLjvEPGb5de8raHU9OtTcDt5BpwWUFgCVKsCSQo1Nmb6cq0LCPUAt5HQqflUrY+Ad5VF2RVvIfC9sq2B0NyT+7V7KSvx9HjHn9zpp9XVdWMJK9+WrOz7T8LtPs28hg1KpLH17i2Hrl5favr+hlcKwfNcXBKJex5WIAI+tR5bxs4JzZAGva3MMbEfIfWt1gYcscanmEUfassW83WT6OaSS2tlLXeYGNzBK7FDKjZfaqGiaz917nUC4uRoeY6euzrCrnxF1XPHwYiVFlIyswkUf5lYXPPmLm16+XaXvfFgxHAotJiJFWRlUDhxSPaR2axszAMB42J+GvnutIYMUgLMwlHAfMRzRWeFrCw6SJ4niL4Vofy4OHdzoZrT7C2i8kuMR7ERYgIlhaymNWsfHUk386+mL3lw0d80yXBtZTnb91LmtbuRIZPxU5FhNiCwGhtZQtrjQkDKpt8SsOlci3ZZ6UpUEilKUApSlAKUpQClKUArFZrFAc57Qu1CTZmJij/DrPG8Wf8AWMj3zEc7MLacrfOqbtntsx2Jbh7Pg4I6sbSya+fuIPkeVX/tN2Rg544xiI+JKA/CPEaPIunEkcg+4O7fTU2Gl7isx7K/AYVA2FXhGVJFkksrgAr3cQLd1msQCehsQD3Rs08ISaUkY9TVnSg5Rz+fQo8v6YlOaTGyqT0/Euo+kdhUzA7a23hv1eKMwHwyOst//KL/AHqyDaCf4CX0IIJ6eRB0INjbn0tXhJg4ZVjjjAQlpG+BdO+xIF2sp7osD5AV6s9PSjG8o2/4eFS9R1NWe2Fm/FmbTdXtZxUvGXFYQI0SFmlV+FEulxxeJfKLa3XNp8NZkxD8UPPnCG04HurwZHYStELsxCH2ne6G1gGFVnbcQxEDQIWji5rqczMCDnm8Rf4bac/yqvrcLbLyQSYCcEz4TNLhwTq8QFsRh9fe7t2Ufs9FrzKlCdNfqJWue1Tr0tRupu0rc+PY6Nid3JUuR7UWNivveV1v9xfxsKlYHMtnRruR3j8L20ysOliCAeYtrfW/vcva4eLgs2ZolXK354T+qf1A7rea35MKmbagCWkX3iwDL0ewJJ8nCg69QLHpbJVlKeeztpdJQ07e2PP5/ZDwp4zgHQs7SSD8oUgBGt10RfMBiOlSt6N4RhIgVAeaQ5IY7gZ353Pgii7MegHUkAwMRtaPCh8RK2SNYWeU25hSvC9WJYhR1zWrk+yN7cVtXaMqxooadRHG9yThYFbNIydCxFrnS7lfIVNKO5buuzvXco3UeevBatg7EbaUrx4g8eKGRWnldQOJICrth0/ykqpY/CoCLa5NS9qbKMEgimUTIMsijX20SPZ0I09oBlBXUEsv5rC/bH2THhYI4YVypGuVepPUsx6sSSxPUk1yjfLtDbF46PDYJI3jw8hklmk905AVls3wxZSVLWOYmw6Xs5OcscHKENkLXu/JZdp717GwoREjixEjgFIYIlmkNxcDLyQ8tCR6Vsdk9oEZS02HlwrAlVjsHIQWyFstghI+HW3jVd3Z2LhXxkhkQxtNqVy5JDIEBkhnYG6920mUWD5mYlhauhx7Bw+XKIIQvhwo7fS1Ue06q/REi3xwp96QxX/xUeMfvMAv3rcQTq6hkYOpFwVIII6EEaEVp8Rubhm1VOCfGEmP+Ed0/Sq3jNnT7OfiROGiZgDcZULE6LiEXQMx0Eqga2zA/EsnwG2i/wB6zWv2LtZcRGHUFTcqym2ZGGrK1ufMEEaEEEXBrYVQsKUpQClKUApSlAKwazWDQFEhi/EbTbOLhZW0592AARjXpxCXt4mryYxVK2E+XacoPxPilH70cn8gauzVaXRVdlR3o3XwiRPKIsj6BBE3DzOxyxpYd3V2F9PM3tXPNousQjRpIwhXiLeRFd2zW40qEgjN3SgI92x0IsvvtX2vtTE4l8Lh8NiUw8baNHE95SAbvxF0CakAX9ddK+G63ZhiGi4Zm2aGtJdQonmGdHjIdlsQAHvlBIuBflWujVdO0pO9uuTJX00aiko4b7XJ5jYN7pDehDefS/8Ay9aDeNzhsRhMZH3XjmS51+E5hm/25h5jSrFvD2MbRmYSK2BBVWULCHguDI8nLJa/fI58gKps2420yxh4bzZS/dSVZBdDkcgE9CbXt1r0J6yFaDizzdP6ZLT1VUjP2sdm2tgmwk8csFjGzF4dbC73aTCseiSKCUPwsBzyqK3OM2iMSqOluGwCC+YN3j7XUXXMoR1K3uCjelcE2rtfbMSFMQ+OjjGUHOrhBlsVs2W2hAsb9Kt/Yo0s8mKmmlkkVcka5nZgGkOZ2AJtfKii9q8qdPbByuj3YfFJI1PbPvE0mKGFU2jhVGcDrIwLC565VYADxJrpXZBuIcDhTLMtsRiAGa41RPgi9fibzNvhuaH2fbufpPbGJxkoDQxYh5SOjOXPBS35QFzf7QOprva0qNRiqa9xy3Jle7QdpHDbMxkqmzLAwU+DP3FP1auX9kOwVC4ckXM8xkb/AE4RIY19OIqkjrXRe1jDF9kY4DpEH+SOrn7Kap/ZTPdNnH/JPF8wJT/6zUQ+RkS5Red6d2uMOLF+uUDQNk4gU5lGf4JFa5R+hOtwSK9bq7ycYcOXSdQb3XIXCkKzZfhdSQHT4SRbuspNiNVHfDdUzMJIlszC0llDXIFo5GS63KrnW4NyCqkMtxXFZLcFuU3qPj8Cs0ckb6q6lD6EWuPMcx6Vr92sE8UTKwKDOMqnKLAIoLBFJWMMwZsg0F+lbfpUApe4MjCWdW94xRs46cRJJoZT9UH0q7VTNzhfF4sjl7T+LG4kj+k/arnV58kR4FKUqhYUpSgFKUoBWKzSgKJvThnw+KSdBfO6yLflxUTI8Z00EkIsD0ZSfCrfs3aKTRrJGbqfkQRoysPhYEEEdCKztHZqTxtHIMysNeYIIN1ZSNVYGxBGoIuKpM+y8VgXZ4y7r+dE4gYWAH4mBbHMAAMyc7D3fdq3zKxXg6Beo+KwMcgtIiSDnZ1DD6Neqjhe0JiLGOJyOseIH8SuoKemtfKftEdu7GsCMeXtjO/yiiUFv3qnYyN6NlvE0WGT2RdJnuI0SR1XTm7JqFjW4JIHUAakVrdytiy2edJjr7GMyIrhwrXlkOUqSGkvbvfBe5BFfHZe7k+JcvLxI0ce0lksJ5OdliX/AKai5sSBlucq3OYXzC4ZY1VEAVVAVQOQA5AVLaSsEr5IX4rELo8KyDlmiex9SklregZqp2zMC8A2rJlfNLiZsQgYWch4EKLlueTFkGuuXpXRKqO0Mcv4iVLTK3FQi8L8NrLGVyScNlNyLakdarFbsFt23JD7JtyJNnYQiYgzzMJJANQllssd+pAvc+LW5C5vVQNm4pnLA65bWYKyhr36NyItrz59OVT6TbbyE01gj4/BJNG8Uih0kQowN9VYWI08q59tHZS4DEKuGQRxqEnhQEgXU5Z0BP5hYH/V1510itbt3Yq4mPKTlZTnjcC5VgCL26ggkEdQTqOYmLsyJK5J2fj0mjSSM3VhceI6EMOjAggjoQR0qTXOknxGz5CzKqK5792Jw7m1gyyAXiksAO8NQADewat7h9/oCt3R09OHIvqHRiLUcH0N3ktBNajePbHAiOUjiPdYgfzW1c3+FBdifAedaqbfUyXXCwPK3LMRmX1shN/QlfUV89n7qSzScXGtm8UJDFrG4V8vdSMHXhre5ALMeVRa3Ivfgk7h7O4cJkN/a5ct+fDRcsZP7Wr/AO+rRXlVr1UN3dyUrIUpSoJFKUoBSlKAUpSgBrzlpSgPjidnxyW4iJJblnVWt6Zga9xYdVFlUKPAAAfalKA92r1SlAK82pSgM2rNKUArFqUoDGWov6IhzZuFHmvfNw0zX8b2vSlAS8tAKUoBWaUoBSlKAUpSgP/Z"/>
          <p:cNvSpPr>
            <a:spLocks noChangeAspect="1" noChangeArrowheads="1"/>
          </p:cNvSpPr>
          <p:nvPr/>
        </p:nvSpPr>
        <p:spPr bwMode="auto">
          <a:xfrm>
            <a:off x="155575" y="-525463"/>
            <a:ext cx="1866900" cy="11049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2" name="Bent-Up Arrow 11">
            <a:hlinkClick r:id="rId6" action="ppaction://hlinksldjump"/>
          </p:cNvPr>
          <p:cNvSpPr/>
          <p:nvPr/>
        </p:nvSpPr>
        <p:spPr>
          <a:xfrm>
            <a:off x="8207880" y="6142443"/>
            <a:ext cx="829529" cy="714155"/>
          </a:xfrm>
          <a:prstGeom prst="ben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1507" y="261621"/>
            <a:ext cx="8506046" cy="6447919"/>
          </a:xfrm>
          <a:prstGeom prst="rect">
            <a:avLst/>
          </a:prstGeom>
          <a:noFill/>
        </p:spPr>
        <p:txBody>
          <a:bodyPr wrap="square" rtlCol="0">
            <a:spAutoFit/>
          </a:bodyPr>
          <a:lstStyle/>
          <a:p>
            <a:r>
              <a:rPr lang="en-GB" sz="1800" b="1" dirty="0" smtClean="0">
                <a:solidFill>
                  <a:srgbClr val="C00000"/>
                </a:solidFill>
                <a:latin typeface="Calibri" pitchFamily="34" charset="0"/>
              </a:rPr>
              <a:t>Fare dodgers take Paris </a:t>
            </a:r>
            <a:r>
              <a:rPr lang="en-GB" sz="1800" b="1" dirty="0" err="1" smtClean="0">
                <a:solidFill>
                  <a:srgbClr val="C00000"/>
                </a:solidFill>
                <a:latin typeface="Calibri" pitchFamily="34" charset="0"/>
              </a:rPr>
              <a:t>Métro</a:t>
            </a:r>
            <a:r>
              <a:rPr lang="en-GB" sz="1800" b="1" dirty="0" smtClean="0">
                <a:solidFill>
                  <a:srgbClr val="C00000"/>
                </a:solidFill>
                <a:latin typeface="Calibri" pitchFamily="34" charset="0"/>
              </a:rPr>
              <a:t> for a ride with insurance pots against fines</a:t>
            </a:r>
          </a:p>
          <a:p>
            <a:endParaRPr lang="en-GB" sz="1800" dirty="0" smtClean="0">
              <a:latin typeface="Calibri" pitchFamily="34" charset="0"/>
            </a:endParaRPr>
          </a:p>
          <a:p>
            <a:pPr>
              <a:spcAft>
                <a:spcPts val="600"/>
              </a:spcAft>
            </a:pPr>
            <a:r>
              <a:rPr lang="en-GB" sz="1800" dirty="0">
                <a:solidFill>
                  <a:srgbClr val="002060"/>
                </a:solidFill>
                <a:latin typeface="Calibri" pitchFamily="34" charset="0"/>
              </a:rPr>
              <a:t>The Paris </a:t>
            </a:r>
            <a:r>
              <a:rPr lang="en-GB" sz="1800" dirty="0" err="1">
                <a:solidFill>
                  <a:srgbClr val="002060"/>
                </a:solidFill>
                <a:latin typeface="Calibri" pitchFamily="34" charset="0"/>
              </a:rPr>
              <a:t>Métro</a:t>
            </a:r>
            <a:r>
              <a:rPr lang="en-GB" sz="1800" dirty="0">
                <a:solidFill>
                  <a:srgbClr val="002060"/>
                </a:solidFill>
                <a:latin typeface="Calibri" pitchFamily="34" charset="0"/>
              </a:rPr>
              <a:t> system is one of the most high-tech in the world but it is proving no match for fare dodgers who are beating it with a wheeze from the 17th century. </a:t>
            </a:r>
          </a:p>
          <a:p>
            <a:pPr>
              <a:spcAft>
                <a:spcPts val="600"/>
              </a:spcAft>
            </a:pPr>
            <a:r>
              <a:rPr lang="en-GB" sz="1800" dirty="0">
                <a:solidFill>
                  <a:srgbClr val="002060"/>
                </a:solidFill>
                <a:latin typeface="Calibri" pitchFamily="34" charset="0"/>
              </a:rPr>
              <a:t>Enterprising free-riders are paying into low-cost insurance funds that reimburse their fines if they are caught without tickets</a:t>
            </a:r>
            <a:r>
              <a:rPr lang="en-GB" sz="1800" dirty="0" smtClean="0">
                <a:solidFill>
                  <a:srgbClr val="002060"/>
                </a:solidFill>
                <a:latin typeface="Calibri" pitchFamily="34" charset="0"/>
              </a:rPr>
              <a:t>....</a:t>
            </a:r>
            <a:endParaRPr lang="en-GB" sz="1800" dirty="0">
              <a:solidFill>
                <a:srgbClr val="002060"/>
              </a:solidFill>
              <a:latin typeface="Calibri" pitchFamily="34" charset="0"/>
            </a:endParaRPr>
          </a:p>
          <a:p>
            <a:pPr>
              <a:spcAft>
                <a:spcPts val="600"/>
              </a:spcAft>
            </a:pPr>
            <a:r>
              <a:rPr lang="en-GB" sz="1800" dirty="0">
                <a:solidFill>
                  <a:srgbClr val="002060"/>
                </a:solidFill>
                <a:latin typeface="Calibri" pitchFamily="34" charset="0"/>
              </a:rPr>
              <a:t>The self-styled </a:t>
            </a:r>
            <a:r>
              <a:rPr lang="en-GB" sz="1800" i="1" dirty="0" err="1">
                <a:solidFill>
                  <a:srgbClr val="002060"/>
                </a:solidFill>
                <a:latin typeface="Calibri" pitchFamily="34" charset="0"/>
              </a:rPr>
              <a:t>mutuelles</a:t>
            </a:r>
            <a:r>
              <a:rPr lang="en-GB" sz="1800" i="1" dirty="0">
                <a:solidFill>
                  <a:srgbClr val="002060"/>
                </a:solidFill>
                <a:latin typeface="Calibri" pitchFamily="34" charset="0"/>
              </a:rPr>
              <a:t> des </a:t>
            </a:r>
            <a:r>
              <a:rPr lang="en-GB" sz="1800" i="1" dirty="0" err="1">
                <a:solidFill>
                  <a:srgbClr val="002060"/>
                </a:solidFill>
                <a:latin typeface="Calibri" pitchFamily="34" charset="0"/>
              </a:rPr>
              <a:t>fraudeurs</a:t>
            </a:r>
            <a:r>
              <a:rPr lang="en-GB" sz="1800" i="1" dirty="0">
                <a:solidFill>
                  <a:srgbClr val="002060"/>
                </a:solidFill>
                <a:latin typeface="Calibri" pitchFamily="34" charset="0"/>
              </a:rPr>
              <a:t>,</a:t>
            </a:r>
            <a:r>
              <a:rPr lang="en-GB" sz="1800" dirty="0">
                <a:solidFill>
                  <a:srgbClr val="002060"/>
                </a:solidFill>
                <a:latin typeface="Calibri" pitchFamily="34" charset="0"/>
              </a:rPr>
              <a:t> usually bands of friends, colleagues or students, remain small-scale but the RATP, the Paris transit authority, is losing an estimated €80 million (£70 million) a year to those who leap the turnstiles. </a:t>
            </a:r>
          </a:p>
          <a:p>
            <a:pPr>
              <a:spcAft>
                <a:spcPts val="600"/>
              </a:spcAft>
            </a:pPr>
            <a:r>
              <a:rPr lang="en-GB" sz="1800" dirty="0">
                <a:solidFill>
                  <a:srgbClr val="002060"/>
                </a:solidFill>
                <a:latin typeface="Calibri" pitchFamily="34" charset="0"/>
              </a:rPr>
              <a:t>The </a:t>
            </a:r>
            <a:r>
              <a:rPr lang="en-GB" sz="1800" i="1" dirty="0" err="1">
                <a:solidFill>
                  <a:srgbClr val="002060"/>
                </a:solidFill>
                <a:latin typeface="Calibri" pitchFamily="34" charset="0"/>
              </a:rPr>
              <a:t>mutuelles</a:t>
            </a:r>
            <a:r>
              <a:rPr lang="en-GB" sz="1800" dirty="0">
                <a:solidFill>
                  <a:srgbClr val="002060"/>
                </a:solidFill>
                <a:latin typeface="Calibri" pitchFamily="34" charset="0"/>
              </a:rPr>
              <a:t>, of which there are said to be more than a dozen, depict themselves as radical leftists or libertarians who are fighting for free public transport. </a:t>
            </a:r>
          </a:p>
          <a:p>
            <a:pPr>
              <a:spcAft>
                <a:spcPts val="600"/>
              </a:spcAft>
            </a:pPr>
            <a:r>
              <a:rPr lang="en-GB" sz="1800" dirty="0">
                <a:solidFill>
                  <a:srgbClr val="336600"/>
                </a:solidFill>
                <a:latin typeface="Calibri" pitchFamily="34" charset="0"/>
              </a:rPr>
              <a:t>“We all pay €7 a month to a common fund which is used to refund members who are fined,” </a:t>
            </a:r>
            <a:r>
              <a:rPr lang="en-GB" sz="1800" dirty="0" err="1">
                <a:solidFill>
                  <a:srgbClr val="336600"/>
                </a:solidFill>
                <a:latin typeface="Calibri" pitchFamily="34" charset="0"/>
              </a:rPr>
              <a:t>Frédéric</a:t>
            </a:r>
            <a:r>
              <a:rPr lang="en-GB" sz="1800" dirty="0">
                <a:solidFill>
                  <a:srgbClr val="336600"/>
                </a:solidFill>
                <a:latin typeface="Calibri" pitchFamily="34" charset="0"/>
              </a:rPr>
              <a:t>, a 22-year-old student, told the newspaper </a:t>
            </a:r>
            <a:r>
              <a:rPr lang="en-GB" sz="1800" i="1" dirty="0">
                <a:solidFill>
                  <a:srgbClr val="336600"/>
                </a:solidFill>
                <a:latin typeface="Calibri" pitchFamily="34" charset="0"/>
              </a:rPr>
              <a:t>Le </a:t>
            </a:r>
            <a:r>
              <a:rPr lang="en-GB" sz="1800" i="1" dirty="0" err="1">
                <a:solidFill>
                  <a:srgbClr val="336600"/>
                </a:solidFill>
                <a:latin typeface="Calibri" pitchFamily="34" charset="0"/>
              </a:rPr>
              <a:t>Parisien</a:t>
            </a:r>
            <a:r>
              <a:rPr lang="en-GB" sz="1800" dirty="0">
                <a:solidFill>
                  <a:srgbClr val="336600"/>
                </a:solidFill>
                <a:latin typeface="Calibri" pitchFamily="34" charset="0"/>
              </a:rPr>
              <a:t>. “At the end of the year there is only about €3 left in the fund.” </a:t>
            </a:r>
          </a:p>
          <a:p>
            <a:pPr>
              <a:spcAft>
                <a:spcPts val="600"/>
              </a:spcAft>
            </a:pPr>
            <a:r>
              <a:rPr lang="en-GB" sz="1800" dirty="0" smtClean="0">
                <a:solidFill>
                  <a:srgbClr val="336600"/>
                </a:solidFill>
                <a:latin typeface="Calibri" pitchFamily="34" charset="0"/>
              </a:rPr>
              <a:t>...Fraudsters </a:t>
            </a:r>
            <a:r>
              <a:rPr lang="en-GB" sz="1800" dirty="0">
                <a:solidFill>
                  <a:srgbClr val="336600"/>
                </a:solidFill>
                <a:latin typeface="Calibri" pitchFamily="34" charset="0"/>
              </a:rPr>
              <a:t>get away because the </a:t>
            </a:r>
            <a:r>
              <a:rPr lang="en-GB" sz="1800" dirty="0" err="1">
                <a:solidFill>
                  <a:srgbClr val="336600"/>
                </a:solidFill>
                <a:latin typeface="Calibri" pitchFamily="34" charset="0"/>
              </a:rPr>
              <a:t>Métro</a:t>
            </a:r>
            <a:r>
              <a:rPr lang="en-GB" sz="1800" dirty="0">
                <a:solidFill>
                  <a:srgbClr val="336600"/>
                </a:solidFill>
                <a:latin typeface="Calibri" pitchFamily="34" charset="0"/>
              </a:rPr>
              <a:t> has relatively few staff, compared with the London Underground. Dodgers are only caught if they run into one of the roving teams of inspectors. </a:t>
            </a:r>
          </a:p>
          <a:p>
            <a:pPr>
              <a:spcAft>
                <a:spcPts val="600"/>
              </a:spcAft>
            </a:pPr>
            <a:r>
              <a:rPr lang="en-GB" sz="1800" dirty="0">
                <a:solidFill>
                  <a:srgbClr val="336600"/>
                </a:solidFill>
                <a:latin typeface="Calibri" pitchFamily="34" charset="0"/>
              </a:rPr>
              <a:t>There are 968 inspectors on the whole </a:t>
            </a:r>
            <a:r>
              <a:rPr lang="en-GB" sz="1800" dirty="0" err="1">
                <a:solidFill>
                  <a:srgbClr val="336600"/>
                </a:solidFill>
                <a:latin typeface="Calibri" pitchFamily="34" charset="0"/>
              </a:rPr>
              <a:t>Métro</a:t>
            </a:r>
            <a:r>
              <a:rPr lang="en-GB" sz="1800" dirty="0">
                <a:solidFill>
                  <a:srgbClr val="336600"/>
                </a:solidFill>
                <a:latin typeface="Calibri" pitchFamily="34" charset="0"/>
              </a:rPr>
              <a:t>, tram and bus system. Although they often wear plain clothes and hide around the corner, this is not enough to deter fraudsters. </a:t>
            </a:r>
          </a:p>
          <a:p>
            <a:pPr>
              <a:spcAft>
                <a:spcPts val="600"/>
              </a:spcAft>
            </a:pPr>
            <a:r>
              <a:rPr lang="en-GB" sz="1800" dirty="0">
                <a:solidFill>
                  <a:srgbClr val="336600"/>
                </a:solidFill>
                <a:latin typeface="Calibri" pitchFamily="34" charset="0"/>
              </a:rPr>
              <a:t>Daily </a:t>
            </a:r>
            <a:r>
              <a:rPr lang="en-GB" sz="1800" dirty="0" err="1">
                <a:solidFill>
                  <a:srgbClr val="336600"/>
                </a:solidFill>
                <a:latin typeface="Calibri" pitchFamily="34" charset="0"/>
              </a:rPr>
              <a:t>Métro</a:t>
            </a:r>
            <a:r>
              <a:rPr lang="en-GB" sz="1800" dirty="0">
                <a:solidFill>
                  <a:srgbClr val="336600"/>
                </a:solidFill>
                <a:latin typeface="Calibri" pitchFamily="34" charset="0"/>
              </a:rPr>
              <a:t> users are subjected to checks only about once every six weeks and expert dodgers say they can usually avoid the inspectors anyway</a:t>
            </a:r>
            <a:r>
              <a:rPr lang="en-GB" sz="1800" dirty="0" smtClean="0">
                <a:solidFill>
                  <a:srgbClr val="336600"/>
                </a:solidFill>
                <a:latin typeface="Calibri" pitchFamily="34" charset="0"/>
              </a:rPr>
              <a:t>....</a:t>
            </a:r>
            <a:endParaRPr lang="en-GB" sz="1800" dirty="0">
              <a:solidFill>
                <a:srgbClr val="336600"/>
              </a:solidFill>
              <a:latin typeface="Calibri" pitchFamily="34" charset="0"/>
            </a:endParaRPr>
          </a:p>
        </p:txBody>
      </p:sp>
      <p:sp>
        <p:nvSpPr>
          <p:cNvPr id="3" name="Bent-Up Arrow 2">
            <a:hlinkClick r:id="rId3" action="ppaction://hlinksldjump"/>
          </p:cNvPr>
          <p:cNvSpPr/>
          <p:nvPr/>
        </p:nvSpPr>
        <p:spPr>
          <a:xfrm>
            <a:off x="8207880" y="6142443"/>
            <a:ext cx="829529" cy="714155"/>
          </a:xfrm>
          <a:prstGeom prst="bentUp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649765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84150" y="433388"/>
            <a:ext cx="8739188" cy="855662"/>
          </a:xfrm>
        </p:spPr>
        <p:txBody>
          <a:bodyPr/>
          <a:lstStyle/>
          <a:p>
            <a:pPr algn="l" eaLnBrk="1" hangingPunct="1"/>
            <a:r>
              <a:rPr lang="en-GB" sz="3200" dirty="0" smtClean="0">
                <a:latin typeface="Calibri" pitchFamily="34" charset="0"/>
                <a:cs typeface="Calibri" pitchFamily="34" charset="0"/>
              </a:rPr>
              <a:t>Key features of PBL</a:t>
            </a:r>
          </a:p>
        </p:txBody>
      </p:sp>
      <p:sp>
        <p:nvSpPr>
          <p:cNvPr id="4099" name="Rectangle 3"/>
          <p:cNvSpPr>
            <a:spLocks noGrp="1" noChangeArrowheads="1"/>
          </p:cNvSpPr>
          <p:nvPr>
            <p:ph type="body" idx="1"/>
          </p:nvPr>
        </p:nvSpPr>
        <p:spPr>
          <a:xfrm>
            <a:off x="182205" y="1410371"/>
            <a:ext cx="8764587" cy="4429125"/>
          </a:xfrm>
        </p:spPr>
        <p:txBody>
          <a:bodyPr/>
          <a:lstStyle/>
          <a:p>
            <a:pPr eaLnBrk="1" hangingPunct="1">
              <a:lnSpc>
                <a:spcPct val="90000"/>
              </a:lnSpc>
              <a:spcAft>
                <a:spcPct val="50000"/>
              </a:spcAft>
            </a:pPr>
            <a:r>
              <a:rPr lang="en-GB" sz="2100" b="0" dirty="0" smtClean="0">
                <a:latin typeface="Calibri" pitchFamily="34" charset="0"/>
                <a:cs typeface="Calibri" pitchFamily="34" charset="0"/>
              </a:rPr>
              <a:t>PBL involves learning through tackling problems </a:t>
            </a:r>
          </a:p>
          <a:p>
            <a:pPr eaLnBrk="1" hangingPunct="1">
              <a:lnSpc>
                <a:spcPct val="90000"/>
              </a:lnSpc>
              <a:spcAft>
                <a:spcPct val="50000"/>
              </a:spcAft>
            </a:pPr>
            <a:r>
              <a:rPr lang="en-GB" sz="2100" b="0" dirty="0" smtClean="0">
                <a:latin typeface="Calibri" pitchFamily="34" charset="0"/>
                <a:cs typeface="Calibri" pitchFamily="34" charset="0"/>
              </a:rPr>
              <a:t>It is a student-centred system whereby students, working within small groups, generate the information necessary to respond to, or solve, a specific problem or task </a:t>
            </a:r>
          </a:p>
          <a:p>
            <a:pPr eaLnBrk="1" hangingPunct="1">
              <a:lnSpc>
                <a:spcPct val="90000"/>
              </a:lnSpc>
              <a:spcAft>
                <a:spcPct val="50000"/>
              </a:spcAft>
            </a:pPr>
            <a:r>
              <a:rPr lang="en-GB" sz="2100" b="0" dirty="0" smtClean="0">
                <a:latin typeface="Calibri" pitchFamily="34" charset="0"/>
                <a:cs typeface="Calibri" pitchFamily="34" charset="0"/>
              </a:rPr>
              <a:t>The problems are used as a tool to achieve both the required knowledge base and the skills to ‘solve’ them. The basis of PBL is that students learn by </a:t>
            </a:r>
            <a:r>
              <a:rPr lang="en-GB" sz="2100" i="1" dirty="0" smtClean="0">
                <a:solidFill>
                  <a:srgbClr val="FF0000"/>
                </a:solidFill>
                <a:latin typeface="Calibri" pitchFamily="34" charset="0"/>
                <a:cs typeface="Calibri" pitchFamily="34" charset="0"/>
              </a:rPr>
              <a:t>doing</a:t>
            </a:r>
            <a:r>
              <a:rPr lang="en-GB" sz="2100" b="0" dirty="0" smtClean="0">
                <a:solidFill>
                  <a:srgbClr val="FF0000"/>
                </a:solidFill>
                <a:latin typeface="Calibri" pitchFamily="34" charset="0"/>
                <a:cs typeface="Calibri" pitchFamily="34" charset="0"/>
              </a:rPr>
              <a:t> </a:t>
            </a:r>
          </a:p>
          <a:p>
            <a:pPr eaLnBrk="1" hangingPunct="1">
              <a:lnSpc>
                <a:spcPct val="90000"/>
              </a:lnSpc>
              <a:spcAft>
                <a:spcPct val="50000"/>
              </a:spcAft>
            </a:pPr>
            <a:r>
              <a:rPr lang="en-GB" sz="2100" b="0" dirty="0" smtClean="0">
                <a:latin typeface="Calibri" pitchFamily="34" charset="0"/>
                <a:cs typeface="Calibri" pitchFamily="34" charset="0"/>
              </a:rPr>
              <a:t>A particular feature of PBL is that it helps develop in students both subject-specific and transferable skills</a:t>
            </a:r>
            <a:r>
              <a:rPr lang="en-GB" sz="2100" dirty="0" smtClean="0">
                <a:latin typeface="Calibri" pitchFamily="34" charset="0"/>
                <a:cs typeface="Calibri" pitchFamily="34" charset="0"/>
              </a:rPr>
              <a:t> </a:t>
            </a:r>
          </a:p>
          <a:p>
            <a:pPr lvl="1" eaLnBrk="1" hangingPunct="1">
              <a:lnSpc>
                <a:spcPct val="90000"/>
              </a:lnSpc>
            </a:pPr>
            <a:r>
              <a:rPr lang="en-GB" sz="2000" b="0" dirty="0" smtClean="0">
                <a:latin typeface="Calibri" pitchFamily="34" charset="0"/>
                <a:cs typeface="Calibri" pitchFamily="34" charset="0"/>
              </a:rPr>
              <a:t>Subject-specific skills are developed directly through problem design, while transferable skills are developed indirectly via the PBL process itself</a:t>
            </a:r>
            <a:r>
              <a:rPr lang="en-GB" sz="2000" dirty="0" smtClean="0">
                <a:latin typeface="Calibri" pitchFamily="34" charset="0"/>
                <a:cs typeface="Calibri" pitchFamily="34" charset="0"/>
              </a:rPr>
              <a:t> </a:t>
            </a:r>
          </a:p>
        </p:txBody>
      </p:sp>
      <p:pic>
        <p:nvPicPr>
          <p:cNvPr id="9218" name="Picture 2" descr="http://t2.gstatic.com/images?q=tbn:ANd9GcTAz50IGU1D_Lz-ux4LfL2e7-9aqVN7VU_JxOwrwN_SUxURo8v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6994" y="5578969"/>
            <a:ext cx="1092580" cy="109258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P:\Publicity\Logo 2012\poster_logo.png"/>
          <p:cNvPicPr>
            <a:picLocks noChangeAspect="1" noChangeArrowheads="1"/>
          </p:cNvPicPr>
          <p:nvPr/>
        </p:nvPicPr>
        <p:blipFill>
          <a:blip r:embed="rId4" cstate="print"/>
          <a:srcRect/>
          <a:stretch>
            <a:fillRect/>
          </a:stretch>
        </p:blipFill>
        <p:spPr bwMode="auto">
          <a:xfrm>
            <a:off x="6885424" y="225217"/>
            <a:ext cx="1792232" cy="901492"/>
          </a:xfrm>
          <a:prstGeom prst="rect">
            <a:avLst/>
          </a:prstGeom>
          <a:noFill/>
        </p:spPr>
      </p:pic>
    </p:spTree>
    <p:extLst>
      <p:ext uri="{BB962C8B-B14F-4D97-AF65-F5344CB8AC3E}">
        <p14:creationId xmlns:p14="http://schemas.microsoft.com/office/powerpoint/2010/main" val="13003100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09550" y="502965"/>
            <a:ext cx="8739188" cy="855662"/>
          </a:xfrm>
        </p:spPr>
        <p:txBody>
          <a:bodyPr/>
          <a:lstStyle/>
          <a:p>
            <a:pPr algn="l" eaLnBrk="1" hangingPunct="1"/>
            <a:r>
              <a:rPr lang="en-GB" dirty="0" smtClean="0">
                <a:latin typeface="Calibri" pitchFamily="34" charset="0"/>
                <a:cs typeface="Calibri" pitchFamily="34" charset="0"/>
              </a:rPr>
              <a:t>Approaches to PBL</a:t>
            </a:r>
          </a:p>
        </p:txBody>
      </p:sp>
      <p:sp>
        <p:nvSpPr>
          <p:cNvPr id="6147" name="Rectangle 3"/>
          <p:cNvSpPr>
            <a:spLocks noGrp="1" noChangeArrowheads="1"/>
          </p:cNvSpPr>
          <p:nvPr>
            <p:ph type="body" idx="1"/>
          </p:nvPr>
        </p:nvSpPr>
        <p:spPr>
          <a:xfrm>
            <a:off x="207963" y="1520552"/>
            <a:ext cx="8764587" cy="4429125"/>
          </a:xfrm>
        </p:spPr>
        <p:txBody>
          <a:bodyPr/>
          <a:lstStyle/>
          <a:p>
            <a:pPr eaLnBrk="1" hangingPunct="1">
              <a:spcAft>
                <a:spcPct val="50000"/>
              </a:spcAft>
            </a:pPr>
            <a:r>
              <a:rPr lang="en-GB" b="0" dirty="0" smtClean="0">
                <a:latin typeface="Calibri" pitchFamily="34" charset="0"/>
                <a:cs typeface="Calibri" pitchFamily="34" charset="0"/>
              </a:rPr>
              <a:t>When implementing a PBL environment, one may adopt a ‘partial’ or ‘full-format’ model</a:t>
            </a:r>
          </a:p>
          <a:p>
            <a:pPr lvl="1" eaLnBrk="1" hangingPunct="1">
              <a:spcAft>
                <a:spcPct val="50000"/>
              </a:spcAft>
            </a:pPr>
            <a:r>
              <a:rPr lang="en-GB" b="0" dirty="0" smtClean="0">
                <a:solidFill>
                  <a:srgbClr val="002060"/>
                </a:solidFill>
                <a:latin typeface="Calibri" pitchFamily="34" charset="0"/>
                <a:cs typeface="Calibri" pitchFamily="34" charset="0"/>
              </a:rPr>
              <a:t>In a ‘</a:t>
            </a:r>
            <a:r>
              <a:rPr lang="en-GB" dirty="0" smtClean="0">
                <a:solidFill>
                  <a:srgbClr val="FF0000"/>
                </a:solidFill>
                <a:latin typeface="Calibri" pitchFamily="34" charset="0"/>
                <a:cs typeface="Calibri" pitchFamily="34" charset="0"/>
              </a:rPr>
              <a:t>partial</a:t>
            </a:r>
            <a:r>
              <a:rPr lang="en-GB" b="0" dirty="0" smtClean="0">
                <a:solidFill>
                  <a:srgbClr val="002060"/>
                </a:solidFill>
                <a:latin typeface="Calibri" pitchFamily="34" charset="0"/>
                <a:cs typeface="Calibri" pitchFamily="34" charset="0"/>
              </a:rPr>
              <a:t>’ PBL environment, formal lectures are retained and PBL is used to organise the weekly tutorial sessions in support of lectures</a:t>
            </a:r>
          </a:p>
          <a:p>
            <a:pPr lvl="1" eaLnBrk="1" hangingPunct="1">
              <a:spcAft>
                <a:spcPct val="50000"/>
              </a:spcAft>
            </a:pPr>
            <a:r>
              <a:rPr lang="en-GB" b="0" dirty="0" smtClean="0">
                <a:solidFill>
                  <a:srgbClr val="002060"/>
                </a:solidFill>
                <a:latin typeface="Calibri" pitchFamily="34" charset="0"/>
                <a:cs typeface="Calibri" pitchFamily="34" charset="0"/>
              </a:rPr>
              <a:t>In a ‘</a:t>
            </a:r>
            <a:r>
              <a:rPr lang="en-GB" dirty="0" smtClean="0">
                <a:solidFill>
                  <a:srgbClr val="FF0000"/>
                </a:solidFill>
                <a:latin typeface="Calibri" pitchFamily="34" charset="0"/>
                <a:cs typeface="Calibri" pitchFamily="34" charset="0"/>
              </a:rPr>
              <a:t>full-format</a:t>
            </a:r>
            <a:r>
              <a:rPr lang="en-GB" b="0" dirty="0" smtClean="0">
                <a:solidFill>
                  <a:srgbClr val="002060"/>
                </a:solidFill>
                <a:latin typeface="Calibri" pitchFamily="34" charset="0"/>
                <a:cs typeface="Calibri" pitchFamily="34" charset="0"/>
              </a:rPr>
              <a:t>’ PBL environment, there are no lectures and the learning environment is driven entirely by PBL methodology </a:t>
            </a:r>
          </a:p>
        </p:txBody>
      </p:sp>
      <p:pic>
        <p:nvPicPr>
          <p:cNvPr id="4" name="Picture 2" descr="P:\Publicity\Logo 2012\poster_logo.png"/>
          <p:cNvPicPr>
            <a:picLocks noChangeAspect="1" noChangeArrowheads="1"/>
          </p:cNvPicPr>
          <p:nvPr/>
        </p:nvPicPr>
        <p:blipFill>
          <a:blip r:embed="rId3" cstate="print"/>
          <a:srcRect/>
          <a:stretch>
            <a:fillRect/>
          </a:stretch>
        </p:blipFill>
        <p:spPr bwMode="auto">
          <a:xfrm>
            <a:off x="6885424" y="225217"/>
            <a:ext cx="1792232" cy="901492"/>
          </a:xfrm>
          <a:prstGeom prst="rect">
            <a:avLst/>
          </a:prstGeom>
          <a:noFill/>
        </p:spPr>
      </p:pic>
      <p:pic>
        <p:nvPicPr>
          <p:cNvPr id="5122" name="Picture 2" descr="http://t2.gstatic.com/images?q=tbn:ANd9GcSyhXUuQ0pSoVXQORrWqIqb1JwIhjp0kVCnh1OqG6z1JoSAu1d_jQ"/>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5424" y="5182561"/>
            <a:ext cx="1456986" cy="14505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29549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96850" y="458788"/>
            <a:ext cx="8739188" cy="855662"/>
          </a:xfrm>
        </p:spPr>
        <p:txBody>
          <a:bodyPr/>
          <a:lstStyle/>
          <a:p>
            <a:pPr algn="l" eaLnBrk="1" hangingPunct="1"/>
            <a:r>
              <a:rPr lang="en-GB" smtClean="0">
                <a:latin typeface="Calibri" pitchFamily="34" charset="0"/>
                <a:cs typeface="Calibri" pitchFamily="34" charset="0"/>
              </a:rPr>
              <a:t>Research on PBL</a:t>
            </a:r>
          </a:p>
        </p:txBody>
      </p:sp>
      <p:sp>
        <p:nvSpPr>
          <p:cNvPr id="7171" name="Rectangle 3"/>
          <p:cNvSpPr>
            <a:spLocks noGrp="1" noChangeArrowheads="1"/>
          </p:cNvSpPr>
          <p:nvPr>
            <p:ph type="body" idx="1"/>
          </p:nvPr>
        </p:nvSpPr>
        <p:spPr>
          <a:xfrm>
            <a:off x="220663" y="1489075"/>
            <a:ext cx="8764587" cy="4733925"/>
          </a:xfrm>
        </p:spPr>
        <p:txBody>
          <a:bodyPr/>
          <a:lstStyle/>
          <a:p>
            <a:pPr eaLnBrk="1" hangingPunct="1">
              <a:lnSpc>
                <a:spcPct val="90000"/>
              </a:lnSpc>
              <a:spcAft>
                <a:spcPts val="600"/>
              </a:spcAft>
            </a:pPr>
            <a:r>
              <a:rPr lang="en-GB" sz="2600" b="0" smtClean="0">
                <a:latin typeface="Calibri" pitchFamily="34" charset="0"/>
                <a:cs typeface="Calibri" pitchFamily="34" charset="0"/>
              </a:rPr>
              <a:t>Relative to conventional lecture-based methods in which information is transferred from teacher to student, the research literature suggests that:</a:t>
            </a:r>
          </a:p>
          <a:p>
            <a:pPr lvl="1" eaLnBrk="1" hangingPunct="1">
              <a:lnSpc>
                <a:spcPct val="90000"/>
              </a:lnSpc>
              <a:spcAft>
                <a:spcPts val="600"/>
              </a:spcAft>
            </a:pPr>
            <a:r>
              <a:rPr lang="en-GB" sz="2200" b="0" smtClean="0">
                <a:latin typeface="Calibri" pitchFamily="34" charset="0"/>
                <a:cs typeface="Calibri" pitchFamily="34" charset="0"/>
              </a:rPr>
              <a:t>PBL fosters a deeper approach to learning</a:t>
            </a:r>
          </a:p>
          <a:p>
            <a:pPr lvl="1" eaLnBrk="1" hangingPunct="1">
              <a:lnSpc>
                <a:spcPct val="90000"/>
              </a:lnSpc>
              <a:spcAft>
                <a:spcPts val="600"/>
              </a:spcAft>
            </a:pPr>
            <a:r>
              <a:rPr lang="en-GB" sz="2200" b="0" smtClean="0">
                <a:latin typeface="Calibri" pitchFamily="34" charset="0"/>
                <a:cs typeface="Calibri" pitchFamily="34" charset="0"/>
              </a:rPr>
              <a:t>PBL promotes more versatile studying methods and PBL students are more likely to use the library and library resources to study. </a:t>
            </a:r>
          </a:p>
          <a:p>
            <a:pPr lvl="1" eaLnBrk="1" hangingPunct="1">
              <a:lnSpc>
                <a:spcPct val="90000"/>
              </a:lnSpc>
              <a:spcAft>
                <a:spcPts val="600"/>
              </a:spcAft>
            </a:pPr>
            <a:r>
              <a:rPr lang="en-GB" sz="2200" b="0" smtClean="0">
                <a:latin typeface="Calibri" pitchFamily="34" charset="0"/>
                <a:cs typeface="Calibri" pitchFamily="34" charset="0"/>
              </a:rPr>
              <a:t>PBL develops greater knowledge retention and recall skills. </a:t>
            </a:r>
          </a:p>
          <a:p>
            <a:pPr lvl="1" eaLnBrk="1" hangingPunct="1">
              <a:lnSpc>
                <a:spcPct val="90000"/>
              </a:lnSpc>
              <a:spcAft>
                <a:spcPts val="600"/>
              </a:spcAft>
            </a:pPr>
            <a:r>
              <a:rPr lang="en-GB" sz="2200" b="0" smtClean="0">
                <a:latin typeface="Calibri" pitchFamily="34" charset="0"/>
                <a:cs typeface="Calibri" pitchFamily="34" charset="0"/>
              </a:rPr>
              <a:t>PBL students tend to exhibit stronger knowledge application skills</a:t>
            </a:r>
          </a:p>
          <a:p>
            <a:pPr lvl="1" eaLnBrk="1" hangingPunct="1">
              <a:lnSpc>
                <a:spcPct val="90000"/>
              </a:lnSpc>
              <a:spcAft>
                <a:spcPts val="600"/>
              </a:spcAft>
            </a:pPr>
            <a:r>
              <a:rPr lang="en-GB" sz="2200" b="0" smtClean="0">
                <a:latin typeface="Calibri" pitchFamily="34" charset="0"/>
                <a:cs typeface="Calibri" pitchFamily="34" charset="0"/>
              </a:rPr>
              <a:t>From a teacher perspective, PBL appears to be a very satisfying method of teaching. </a:t>
            </a:r>
          </a:p>
          <a:p>
            <a:pPr eaLnBrk="1" hangingPunct="1">
              <a:lnSpc>
                <a:spcPct val="90000"/>
              </a:lnSpc>
              <a:spcAft>
                <a:spcPts val="600"/>
              </a:spcAft>
            </a:pPr>
            <a:endParaRPr lang="en-GB" sz="2600" b="0" smtClean="0">
              <a:latin typeface="Calibri" pitchFamily="34" charset="0"/>
              <a:cs typeface="Calibri" pitchFamily="34" charset="0"/>
            </a:endParaRPr>
          </a:p>
        </p:txBody>
      </p:sp>
      <p:pic>
        <p:nvPicPr>
          <p:cNvPr id="3074" name="Picture 2" descr="http://t0.gstatic.com/images?q=tbn:ANd9GcQbm3peM-EJ5u7dwNm6Is7RZrqveXGWbRpDNBqyo6AmnE0nCnn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70775" y="5154232"/>
            <a:ext cx="1303888" cy="151702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P:\Publicity\Logo 2012\poster_logo.png"/>
          <p:cNvPicPr>
            <a:picLocks noChangeAspect="1" noChangeArrowheads="1"/>
          </p:cNvPicPr>
          <p:nvPr/>
        </p:nvPicPr>
        <p:blipFill>
          <a:blip r:embed="rId4" cstate="print"/>
          <a:srcRect/>
          <a:stretch>
            <a:fillRect/>
          </a:stretch>
        </p:blipFill>
        <p:spPr bwMode="auto">
          <a:xfrm>
            <a:off x="6885424" y="225217"/>
            <a:ext cx="1792232" cy="901492"/>
          </a:xfrm>
          <a:prstGeom prst="rect">
            <a:avLst/>
          </a:prstGeom>
          <a:noFill/>
        </p:spPr>
      </p:pic>
      <p:sp>
        <p:nvSpPr>
          <p:cNvPr id="2" name="Right Arrow 1">
            <a:hlinkClick r:id="rId5" action="ppaction://hlinksldjump"/>
          </p:cNvPr>
          <p:cNvSpPr/>
          <p:nvPr/>
        </p:nvSpPr>
        <p:spPr>
          <a:xfrm>
            <a:off x="746975" y="6040192"/>
            <a:ext cx="785611" cy="631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85937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753833" y="761409"/>
            <a:ext cx="1605516" cy="1084521"/>
          </a:xfrm>
          <a:prstGeom prst="ellipse">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D3B7F"/>
                </a:solidFill>
                <a:latin typeface="Calibri" pitchFamily="34" charset="0"/>
                <a:cs typeface="Calibri" pitchFamily="34" charset="0"/>
              </a:rPr>
              <a:t>Teacher</a:t>
            </a:r>
            <a:endParaRPr lang="en-GB" sz="2000" dirty="0">
              <a:solidFill>
                <a:srgbClr val="0D3B7F"/>
              </a:solidFill>
              <a:latin typeface="Calibri" pitchFamily="34" charset="0"/>
              <a:cs typeface="Calibri" pitchFamily="34" charset="0"/>
            </a:endParaRPr>
          </a:p>
        </p:txBody>
      </p:sp>
      <p:sp>
        <p:nvSpPr>
          <p:cNvPr id="3" name="Oval 2"/>
          <p:cNvSpPr/>
          <p:nvPr/>
        </p:nvSpPr>
        <p:spPr>
          <a:xfrm>
            <a:off x="350874" y="2204482"/>
            <a:ext cx="2658140" cy="1910318"/>
          </a:xfrm>
          <a:prstGeom prst="ellipse">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D3B7F"/>
                </a:solidFill>
                <a:latin typeface="Calibri" pitchFamily="34" charset="0"/>
                <a:cs typeface="Calibri" pitchFamily="34" charset="0"/>
              </a:rPr>
              <a:t>Task/Problem</a:t>
            </a:r>
          </a:p>
          <a:p>
            <a:pPr algn="ctr"/>
            <a:r>
              <a:rPr lang="en-GB" sz="1800" dirty="0" smtClean="0">
                <a:solidFill>
                  <a:srgbClr val="0D3B7F"/>
                </a:solidFill>
                <a:latin typeface="Calibri" pitchFamily="34" charset="0"/>
                <a:cs typeface="Calibri" pitchFamily="34" charset="0"/>
              </a:rPr>
              <a:t>Containing some unknown elements</a:t>
            </a:r>
            <a:endParaRPr lang="en-GB" sz="1800" dirty="0">
              <a:solidFill>
                <a:srgbClr val="0D3B7F"/>
              </a:solidFill>
              <a:latin typeface="Calibri" pitchFamily="34" charset="0"/>
              <a:cs typeface="Calibri" pitchFamily="34" charset="0"/>
            </a:endParaRPr>
          </a:p>
        </p:txBody>
      </p:sp>
      <p:sp>
        <p:nvSpPr>
          <p:cNvPr id="4" name="Oval 3"/>
          <p:cNvSpPr/>
          <p:nvPr/>
        </p:nvSpPr>
        <p:spPr>
          <a:xfrm>
            <a:off x="2495106" y="4589721"/>
            <a:ext cx="1683489" cy="1034903"/>
          </a:xfrm>
          <a:prstGeom prst="ellipse">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rgbClr val="0D3B7F"/>
                </a:solidFill>
                <a:latin typeface="Calibri" pitchFamily="34" charset="0"/>
                <a:cs typeface="Calibri" pitchFamily="34" charset="0"/>
              </a:rPr>
              <a:t>Student Groups</a:t>
            </a:r>
            <a:endParaRPr lang="en-GB" sz="2000" dirty="0">
              <a:solidFill>
                <a:srgbClr val="0D3B7F"/>
              </a:solidFill>
              <a:latin typeface="Calibri" pitchFamily="34" charset="0"/>
              <a:cs typeface="Calibri" pitchFamily="34" charset="0"/>
            </a:endParaRPr>
          </a:p>
        </p:txBody>
      </p:sp>
      <p:cxnSp>
        <p:nvCxnSpPr>
          <p:cNvPr id="6" name="Straight Arrow Connector 5"/>
          <p:cNvCxnSpPr/>
          <p:nvPr/>
        </p:nvCxnSpPr>
        <p:spPr>
          <a:xfrm rot="5400000">
            <a:off x="2259419" y="1674628"/>
            <a:ext cx="552893" cy="54226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1967023" y="4136068"/>
            <a:ext cx="896680" cy="556435"/>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70120" y="1467294"/>
            <a:ext cx="2775097" cy="369332"/>
          </a:xfrm>
          <a:prstGeom prst="rect">
            <a:avLst/>
          </a:prstGeom>
          <a:noFill/>
        </p:spPr>
        <p:txBody>
          <a:bodyPr wrap="square" rtlCol="0">
            <a:spAutoFit/>
          </a:bodyPr>
          <a:lstStyle/>
          <a:p>
            <a:r>
              <a:rPr lang="en-GB" sz="1800" dirty="0" smtClean="0">
                <a:latin typeface="Calibri" pitchFamily="34" charset="0"/>
              </a:rPr>
              <a:t>Kick start Learning process</a:t>
            </a:r>
            <a:endParaRPr lang="en-GB" sz="1800" dirty="0">
              <a:latin typeface="Calibri" pitchFamily="34" charset="0"/>
            </a:endParaRPr>
          </a:p>
        </p:txBody>
      </p:sp>
      <p:sp>
        <p:nvSpPr>
          <p:cNvPr id="14" name="TextBox 13"/>
          <p:cNvSpPr txBox="1"/>
          <p:nvPr/>
        </p:nvSpPr>
        <p:spPr>
          <a:xfrm>
            <a:off x="2420679" y="3809452"/>
            <a:ext cx="1176670" cy="646331"/>
          </a:xfrm>
          <a:prstGeom prst="rect">
            <a:avLst/>
          </a:prstGeom>
          <a:noFill/>
        </p:spPr>
        <p:txBody>
          <a:bodyPr wrap="square" rtlCol="0">
            <a:spAutoFit/>
          </a:bodyPr>
          <a:lstStyle/>
          <a:p>
            <a:r>
              <a:rPr lang="en-GB" sz="1800" dirty="0" smtClean="0">
                <a:latin typeface="Calibri" pitchFamily="34" charset="0"/>
              </a:rPr>
              <a:t>Group </a:t>
            </a:r>
          </a:p>
          <a:p>
            <a:r>
              <a:rPr lang="en-GB" sz="1800" dirty="0" smtClean="0">
                <a:latin typeface="Calibri" pitchFamily="34" charset="0"/>
              </a:rPr>
              <a:t>response</a:t>
            </a:r>
            <a:endParaRPr lang="en-GB" sz="1800" dirty="0">
              <a:latin typeface="Calibri" pitchFamily="34" charset="0"/>
            </a:endParaRPr>
          </a:p>
        </p:txBody>
      </p:sp>
      <p:pic>
        <p:nvPicPr>
          <p:cNvPr id="17" name="Picture 6" descr="image1"/>
          <p:cNvPicPr>
            <a:picLocks noChangeAspect="1" noChangeArrowheads="1"/>
          </p:cNvPicPr>
          <p:nvPr/>
        </p:nvPicPr>
        <p:blipFill>
          <a:blip r:embed="rId3" cstate="print"/>
          <a:srcRect/>
          <a:stretch>
            <a:fillRect/>
          </a:stretch>
        </p:blipFill>
        <p:spPr>
          <a:xfrm>
            <a:off x="4476492" y="1971159"/>
            <a:ext cx="4514387" cy="2951715"/>
          </a:xfrm>
          <a:prstGeom prst="rect">
            <a:avLst/>
          </a:prstGeom>
          <a:noFill/>
          <a:ln/>
        </p:spPr>
      </p:pic>
      <p:sp>
        <p:nvSpPr>
          <p:cNvPr id="18" name="TextBox 17"/>
          <p:cNvSpPr txBox="1"/>
          <p:nvPr/>
        </p:nvSpPr>
        <p:spPr>
          <a:xfrm>
            <a:off x="544740" y="237460"/>
            <a:ext cx="2059173" cy="400110"/>
          </a:xfrm>
          <a:prstGeom prst="rect">
            <a:avLst/>
          </a:prstGeom>
          <a:solidFill>
            <a:srgbClr val="FFFF99"/>
          </a:solidFill>
        </p:spPr>
        <p:txBody>
          <a:bodyPr wrap="square" rtlCol="0">
            <a:spAutoFit/>
          </a:bodyPr>
          <a:lstStyle/>
          <a:p>
            <a:r>
              <a:rPr lang="en-GB" sz="2000" dirty="0" smtClean="0">
                <a:solidFill>
                  <a:srgbClr val="0D3B7F"/>
                </a:solidFill>
                <a:latin typeface="Calibri" pitchFamily="34" charset="0"/>
              </a:rPr>
              <a:t>PBL: the process</a:t>
            </a:r>
            <a:endParaRPr lang="en-GB" sz="2000" dirty="0">
              <a:solidFill>
                <a:srgbClr val="0D3B7F"/>
              </a:solidFill>
              <a:latin typeface="Calibri" pitchFamily="34" charset="0"/>
            </a:endParaRPr>
          </a:p>
        </p:txBody>
      </p:sp>
      <p:sp>
        <p:nvSpPr>
          <p:cNvPr id="12" name="Striped Right Arrow 11">
            <a:hlinkClick r:id="rId4" action="ppaction://hlinksldjump"/>
          </p:cNvPr>
          <p:cNvSpPr/>
          <p:nvPr/>
        </p:nvSpPr>
        <p:spPr>
          <a:xfrm>
            <a:off x="8204200" y="5829300"/>
            <a:ext cx="673100" cy="508000"/>
          </a:xfrm>
          <a:prstGeom prst="stripedRightArrow">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p:cNvSpPr txBox="1"/>
          <p:nvPr/>
        </p:nvSpPr>
        <p:spPr>
          <a:xfrm>
            <a:off x="3421026" y="2306084"/>
            <a:ext cx="1176670" cy="369332"/>
          </a:xfrm>
          <a:prstGeom prst="rect">
            <a:avLst/>
          </a:prstGeom>
          <a:noFill/>
        </p:spPr>
        <p:txBody>
          <a:bodyPr wrap="square" rtlCol="0">
            <a:spAutoFit/>
          </a:bodyPr>
          <a:lstStyle/>
          <a:p>
            <a:r>
              <a:rPr lang="en-GB" sz="1800" dirty="0" smtClean="0">
                <a:latin typeface="Calibri" pitchFamily="34" charset="0"/>
              </a:rPr>
              <a:t>Feedback</a:t>
            </a:r>
            <a:endParaRPr lang="en-GB" sz="1800" dirty="0">
              <a:latin typeface="Calibri" pitchFamily="34" charset="0"/>
            </a:endParaRPr>
          </a:p>
        </p:txBody>
      </p:sp>
      <p:pic>
        <p:nvPicPr>
          <p:cNvPr id="15" name="Picture 2" descr="P:\Publicity\Logo 2012\poster_logo.png"/>
          <p:cNvPicPr>
            <a:picLocks noChangeAspect="1" noChangeArrowheads="1"/>
          </p:cNvPicPr>
          <p:nvPr/>
        </p:nvPicPr>
        <p:blipFill>
          <a:blip r:embed="rId5" cstate="print"/>
          <a:srcRect/>
          <a:stretch>
            <a:fillRect/>
          </a:stretch>
        </p:blipFill>
        <p:spPr bwMode="auto">
          <a:xfrm>
            <a:off x="6885424" y="225217"/>
            <a:ext cx="1792232" cy="901492"/>
          </a:xfrm>
          <a:prstGeom prst="rect">
            <a:avLst/>
          </a:prstGeom>
          <a:noFill/>
        </p:spPr>
      </p:pic>
      <p:sp>
        <p:nvSpPr>
          <p:cNvPr id="5" name="Up-Down Arrow 4"/>
          <p:cNvSpPr/>
          <p:nvPr/>
        </p:nvSpPr>
        <p:spPr>
          <a:xfrm flipH="1">
            <a:off x="3421025" y="1971159"/>
            <a:ext cx="46709" cy="244312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hlinkClick r:id="rId6" action="ppaction://hlinksldjump"/>
          </p:cNvPr>
          <p:cNvSpPr txBox="1"/>
          <p:nvPr/>
        </p:nvSpPr>
        <p:spPr>
          <a:xfrm>
            <a:off x="2753833" y="6083299"/>
            <a:ext cx="3181082" cy="461665"/>
          </a:xfrm>
          <a:prstGeom prst="rect">
            <a:avLst/>
          </a:prstGeom>
          <a:noFill/>
        </p:spPr>
        <p:txBody>
          <a:bodyPr wrap="square" rtlCol="0">
            <a:spAutoFit/>
          </a:bodyPr>
          <a:lstStyle/>
          <a:p>
            <a:r>
              <a:rPr lang="en-GB" dirty="0" smtClean="0">
                <a:solidFill>
                  <a:srgbClr val="C00000"/>
                </a:solidFill>
                <a:latin typeface="Calibri" pitchFamily="34" charset="0"/>
                <a:cs typeface="Calibri" pitchFamily="34" charset="0"/>
              </a:rPr>
              <a:t>Some more details…?</a:t>
            </a:r>
            <a:endParaRPr lang="en-GB" dirty="0">
              <a:solidFill>
                <a:srgbClr val="C00000"/>
              </a:solidFill>
              <a:latin typeface="Calibri"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par>
                                <p:cTn id="13" presetID="9"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ssolve">
                                      <p:cBhvr>
                                        <p:cTn id="15" dur="500"/>
                                        <p:tgtEl>
                                          <p:spTgt spid="6"/>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dissolve">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dissolve">
                                      <p:cBhvr>
                                        <p:cTn id="23" dur="500"/>
                                        <p:tgtEl>
                                          <p:spTgt spid="7"/>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dissolve">
                                      <p:cBhvr>
                                        <p:cTn id="26" dur="5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dissolve">
                                      <p:cBhvr>
                                        <p:cTn id="35" dur="5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dissolve">
                                      <p:cBhvr>
                                        <p:cTn id="40" dur="500"/>
                                        <p:tgtEl>
                                          <p:spTgt spid="19"/>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dissolve">
                                      <p:cBhvr>
                                        <p:cTn id="45" dur="500"/>
                                        <p:tgtEl>
                                          <p:spTgt spid="17"/>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dissolve">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3" grpId="0"/>
      <p:bldP spid="14" grpId="0"/>
      <p:bldP spid="12" grpId="0" animBg="1"/>
      <p:bldP spid="19" grpId="0"/>
      <p:bldP spid="5" grpId="0" animBg="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Figure 8"/>
          <p:cNvPicPr>
            <a:picLocks noChangeAspect="1" noChangeArrowheads="1"/>
          </p:cNvPicPr>
          <p:nvPr/>
        </p:nvPicPr>
        <p:blipFill>
          <a:blip r:embed="rId3" cstate="print"/>
          <a:srcRect/>
          <a:stretch>
            <a:fillRect/>
          </a:stretch>
        </p:blipFill>
        <p:spPr bwMode="auto">
          <a:xfrm>
            <a:off x="1123950" y="1477963"/>
            <a:ext cx="6923088" cy="4897437"/>
          </a:xfrm>
          <a:prstGeom prst="rect">
            <a:avLst/>
          </a:prstGeom>
          <a:noFill/>
        </p:spPr>
      </p:pic>
      <p:sp>
        <p:nvSpPr>
          <p:cNvPr id="3" name="TextBox 2"/>
          <p:cNvSpPr txBox="1"/>
          <p:nvPr/>
        </p:nvSpPr>
        <p:spPr>
          <a:xfrm>
            <a:off x="318976" y="871871"/>
            <a:ext cx="3498112" cy="369332"/>
          </a:xfrm>
          <a:prstGeom prst="rect">
            <a:avLst/>
          </a:prstGeom>
          <a:solidFill>
            <a:schemeClr val="accent5">
              <a:lumMod val="40000"/>
              <a:lumOff val="60000"/>
            </a:schemeClr>
          </a:solidFill>
        </p:spPr>
        <p:txBody>
          <a:bodyPr wrap="square" rtlCol="0">
            <a:spAutoFit/>
          </a:bodyPr>
          <a:lstStyle/>
          <a:p>
            <a:r>
              <a:rPr lang="en-GB" sz="1800" dirty="0" smtClean="0">
                <a:solidFill>
                  <a:srgbClr val="0D3B7F"/>
                </a:solidFill>
                <a:latin typeface="Calibri" pitchFamily="34" charset="0"/>
                <a:hlinkClick r:id="rId4"/>
              </a:rPr>
              <a:t>Microeconomics: Frank Forsythe</a:t>
            </a:r>
            <a:endParaRPr lang="en-GB" sz="1800" dirty="0">
              <a:solidFill>
                <a:srgbClr val="0D3B7F"/>
              </a:solidFill>
              <a:latin typeface="Calibri" pitchFamily="34" charset="0"/>
            </a:endParaRPr>
          </a:p>
        </p:txBody>
      </p:sp>
      <p:sp>
        <p:nvSpPr>
          <p:cNvPr id="4" name="Striped Right Arrow 3">
            <a:hlinkClick r:id="rId5" action="ppaction://hlinksldjump"/>
          </p:cNvPr>
          <p:cNvSpPr/>
          <p:nvPr/>
        </p:nvSpPr>
        <p:spPr>
          <a:xfrm>
            <a:off x="8204200" y="5829300"/>
            <a:ext cx="673100" cy="508000"/>
          </a:xfrm>
          <a:prstGeom prst="stripedRightArrow">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2" descr="P:\Publicity\Logo 2012\poster_logo.png"/>
          <p:cNvPicPr>
            <a:picLocks noChangeAspect="1" noChangeArrowheads="1"/>
          </p:cNvPicPr>
          <p:nvPr/>
        </p:nvPicPr>
        <p:blipFill>
          <a:blip r:embed="rId6" cstate="print"/>
          <a:srcRect/>
          <a:stretch>
            <a:fillRect/>
          </a:stretch>
        </p:blipFill>
        <p:spPr bwMode="auto">
          <a:xfrm>
            <a:off x="6885424" y="225217"/>
            <a:ext cx="1792232" cy="90149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209550" y="979488"/>
            <a:ext cx="8739188" cy="855662"/>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0" cap="none" spc="0" normalizeH="0" baseline="0" noProof="0" dirty="0" smtClean="0">
                <a:ln>
                  <a:noFill/>
                </a:ln>
                <a:solidFill>
                  <a:srgbClr val="660066"/>
                </a:solidFill>
                <a:effectLst/>
                <a:uLnTx/>
                <a:uFillTx/>
                <a:latin typeface="Calibri" pitchFamily="34" charset="0"/>
                <a:ea typeface="+mj-ea"/>
                <a:cs typeface="+mj-cs"/>
                <a:hlinkClick r:id="rId3"/>
              </a:rPr>
              <a:t>The Economic Growth Module</a:t>
            </a:r>
            <a:r>
              <a:rPr kumimoji="0" lang="en-GB" sz="2000" b="1" i="0" u="none" strike="noStrike" kern="0" cap="none" spc="0" normalizeH="0" baseline="0" noProof="0" dirty="0" smtClean="0">
                <a:ln>
                  <a:noFill/>
                </a:ln>
                <a:solidFill>
                  <a:srgbClr val="660066"/>
                </a:solidFill>
                <a:effectLst/>
                <a:uLnTx/>
                <a:uFillTx/>
                <a:latin typeface="Calibri" pitchFamily="34" charset="0"/>
                <a:ea typeface="+mj-ea"/>
                <a:cs typeface="+mj-cs"/>
              </a:rPr>
              <a:t> </a:t>
            </a:r>
            <a:r>
              <a:rPr kumimoji="0" lang="en-GB" sz="1200" b="1" i="0" u="none" strike="noStrike" kern="0" cap="none" spc="0" normalizeH="0" baseline="0" noProof="0" dirty="0" smtClean="0">
                <a:ln>
                  <a:noFill/>
                </a:ln>
                <a:solidFill>
                  <a:srgbClr val="660066"/>
                </a:solidFill>
                <a:effectLst/>
                <a:uLnTx/>
                <a:uFillTx/>
                <a:latin typeface="Calibri" pitchFamily="34" charset="0"/>
                <a:ea typeface="+mj-ea"/>
                <a:cs typeface="+mj-cs"/>
              </a:rPr>
              <a:t>(link</a:t>
            </a:r>
            <a:r>
              <a:rPr kumimoji="0" lang="en-GB" sz="1200" b="1" i="0" u="none" strike="noStrike" kern="0" cap="none" spc="0" normalizeH="0" noProof="0" dirty="0" smtClean="0">
                <a:ln>
                  <a:noFill/>
                </a:ln>
                <a:solidFill>
                  <a:srgbClr val="660066"/>
                </a:solidFill>
                <a:effectLst/>
                <a:uLnTx/>
                <a:uFillTx/>
                <a:latin typeface="Calibri" pitchFamily="34" charset="0"/>
                <a:ea typeface="+mj-ea"/>
                <a:cs typeface="+mj-cs"/>
              </a:rPr>
              <a:t> to resources on EN website)</a:t>
            </a:r>
            <a:endParaRPr kumimoji="0" lang="en-GB" sz="1200" b="1" i="0" u="none" strike="noStrike" kern="0" cap="none" spc="0" normalizeH="0" baseline="0" noProof="0" dirty="0" smtClean="0">
              <a:ln>
                <a:noFill/>
              </a:ln>
              <a:solidFill>
                <a:srgbClr val="660066"/>
              </a:solidFill>
              <a:effectLst/>
              <a:uLnTx/>
              <a:uFillTx/>
              <a:latin typeface="Calibri" pitchFamily="34" charset="0"/>
              <a:ea typeface="+mj-ea"/>
              <a:cs typeface="+mj-cs"/>
            </a:endParaRPr>
          </a:p>
        </p:txBody>
      </p:sp>
      <p:sp>
        <p:nvSpPr>
          <p:cNvPr id="4" name="Rectangle 3"/>
          <p:cNvSpPr txBox="1">
            <a:spLocks noChangeArrowheads="1"/>
          </p:cNvSpPr>
          <p:nvPr/>
        </p:nvSpPr>
        <p:spPr>
          <a:xfrm>
            <a:off x="207963" y="1997075"/>
            <a:ext cx="8764587" cy="4429125"/>
          </a:xfrm>
          <a:prstGeom prst="rect">
            <a:avLst/>
          </a:prstGeom>
        </p:spPr>
        <p:txBody>
          <a:bodyPr/>
          <a:lstStyle/>
          <a:p>
            <a:pPr marL="342900" marR="0" lvl="0" indent="-342900" algn="l" defTabSz="914400" rtl="0" eaLnBrk="1" fontAlgn="base" latinLnBrk="0" hangingPunct="1">
              <a:lnSpc>
                <a:spcPct val="100000"/>
              </a:lnSpc>
              <a:spcBef>
                <a:spcPct val="20000"/>
              </a:spcBef>
              <a:spcAft>
                <a:spcPct val="50000"/>
              </a:spcAft>
              <a:buClrTx/>
              <a:buSzPct val="120000"/>
              <a:buFontTx/>
              <a:buChar char="•"/>
              <a:tabLst/>
              <a:defRPr/>
            </a:pPr>
            <a:r>
              <a:rPr kumimoji="0" lang="en-GB" sz="2000" b="1" i="0" u="none" strike="noStrike" kern="0" cap="none" spc="0" normalizeH="0" baseline="0" noProof="0" dirty="0" smtClean="0">
                <a:ln>
                  <a:noFill/>
                </a:ln>
                <a:solidFill>
                  <a:srgbClr val="0D3B7F"/>
                </a:solidFill>
                <a:effectLst/>
                <a:uLnTx/>
                <a:uFillTx/>
                <a:latin typeface="Calibri" pitchFamily="34" charset="0"/>
                <a:cs typeface="+mn-cs"/>
              </a:rPr>
              <a:t>Final year undergraduate module</a:t>
            </a:r>
          </a:p>
          <a:p>
            <a:pPr marL="342900" marR="0" lvl="0" indent="-342900" algn="l" defTabSz="914400" rtl="0" eaLnBrk="1" fontAlgn="base" latinLnBrk="0" hangingPunct="1">
              <a:lnSpc>
                <a:spcPct val="100000"/>
              </a:lnSpc>
              <a:spcBef>
                <a:spcPct val="20000"/>
              </a:spcBef>
              <a:spcAft>
                <a:spcPct val="50000"/>
              </a:spcAft>
              <a:buClrTx/>
              <a:buSzPct val="120000"/>
              <a:buFontTx/>
              <a:buChar char="•"/>
              <a:tabLst/>
              <a:defRPr/>
            </a:pPr>
            <a:r>
              <a:rPr kumimoji="0" lang="en-GB" sz="2000" b="1" i="0" u="none" strike="noStrike" kern="0" cap="none" spc="0" normalizeH="0" baseline="0" noProof="0" dirty="0" smtClean="0">
                <a:ln>
                  <a:noFill/>
                </a:ln>
                <a:solidFill>
                  <a:srgbClr val="0D3B7F"/>
                </a:solidFill>
                <a:effectLst/>
                <a:uLnTx/>
                <a:uFillTx/>
                <a:latin typeface="Calibri" pitchFamily="34" charset="0"/>
                <a:cs typeface="+mn-cs"/>
              </a:rPr>
              <a:t>Taken by about 40-50 students</a:t>
            </a:r>
          </a:p>
          <a:p>
            <a:pPr marL="342900" marR="0" lvl="0" indent="-342900" algn="l" defTabSz="914400" rtl="0" eaLnBrk="1" fontAlgn="base" latinLnBrk="0" hangingPunct="1">
              <a:lnSpc>
                <a:spcPct val="100000"/>
              </a:lnSpc>
              <a:spcBef>
                <a:spcPct val="20000"/>
              </a:spcBef>
              <a:spcAft>
                <a:spcPct val="50000"/>
              </a:spcAft>
              <a:buClrTx/>
              <a:buSzPct val="120000"/>
              <a:buFontTx/>
              <a:buChar char="•"/>
              <a:tabLst/>
              <a:defRPr/>
            </a:pPr>
            <a:r>
              <a:rPr kumimoji="0" lang="en-GB" sz="2000" b="1" i="0" u="none" strike="noStrike" kern="0" cap="none" spc="0" normalizeH="0" baseline="0" noProof="0" dirty="0" smtClean="0">
                <a:ln>
                  <a:noFill/>
                </a:ln>
                <a:solidFill>
                  <a:srgbClr val="0D3B7F"/>
                </a:solidFill>
                <a:effectLst/>
                <a:uLnTx/>
                <a:uFillTx/>
                <a:latin typeface="Calibri" pitchFamily="34" charset="0"/>
                <a:cs typeface="+mn-cs"/>
              </a:rPr>
              <a:t>Mainly economics students but also taken by business students with required prerequisites</a:t>
            </a:r>
          </a:p>
          <a:p>
            <a:pPr marL="342900" marR="0" lvl="0" indent="-342900" algn="l" defTabSz="914400" rtl="0" eaLnBrk="1" fontAlgn="base" latinLnBrk="0" hangingPunct="1">
              <a:lnSpc>
                <a:spcPct val="100000"/>
              </a:lnSpc>
              <a:spcBef>
                <a:spcPct val="20000"/>
              </a:spcBef>
              <a:spcAft>
                <a:spcPct val="50000"/>
              </a:spcAft>
              <a:buClrTx/>
              <a:buSzPct val="120000"/>
              <a:buFontTx/>
              <a:buChar char="•"/>
              <a:tabLst/>
              <a:defRPr/>
            </a:pPr>
            <a:r>
              <a:rPr kumimoji="0" lang="en-GB" sz="2000" b="1" i="0" u="none" strike="noStrike" kern="0" cap="none" spc="0" normalizeH="0" baseline="0" noProof="0" dirty="0" smtClean="0">
                <a:ln>
                  <a:noFill/>
                </a:ln>
                <a:solidFill>
                  <a:srgbClr val="0D3B7F"/>
                </a:solidFill>
                <a:effectLst/>
                <a:uLnTx/>
                <a:uFillTx/>
                <a:latin typeface="Calibri" pitchFamily="34" charset="0"/>
                <a:cs typeface="+mn-cs"/>
              </a:rPr>
              <a:t>Assessment: 50% coursework, 50% unseen exam</a:t>
            </a:r>
          </a:p>
          <a:p>
            <a:pPr marL="342900" marR="0" lvl="0" indent="-342900" algn="l" defTabSz="914400" rtl="0" eaLnBrk="1" fontAlgn="base" latinLnBrk="0" hangingPunct="1">
              <a:lnSpc>
                <a:spcPct val="100000"/>
              </a:lnSpc>
              <a:spcBef>
                <a:spcPct val="20000"/>
              </a:spcBef>
              <a:spcAft>
                <a:spcPct val="50000"/>
              </a:spcAft>
              <a:buClrTx/>
              <a:buSzPct val="120000"/>
              <a:buFontTx/>
              <a:buChar char="•"/>
              <a:tabLst/>
              <a:defRPr/>
            </a:pPr>
            <a:r>
              <a:rPr kumimoji="0" lang="en-GB" sz="2000" b="1" i="0" u="none" strike="noStrike" kern="0" cap="none" spc="0" normalizeH="0" baseline="0" noProof="0" dirty="0" smtClean="0">
                <a:ln>
                  <a:noFill/>
                </a:ln>
                <a:solidFill>
                  <a:srgbClr val="0D3B7F"/>
                </a:solidFill>
                <a:effectLst/>
                <a:uLnTx/>
                <a:uFillTx/>
                <a:latin typeface="Calibri" pitchFamily="34" charset="0"/>
                <a:cs typeface="+mn-cs"/>
              </a:rPr>
              <a:t>3 hours of weekly contact time (2 hours whole class teaching; 1 hour IT workshop)</a:t>
            </a:r>
          </a:p>
          <a:p>
            <a:pPr marL="342900" marR="0" lvl="0" indent="-342900" algn="l" defTabSz="914400" rtl="0" eaLnBrk="1" fontAlgn="base" latinLnBrk="0" hangingPunct="1">
              <a:lnSpc>
                <a:spcPct val="100000"/>
              </a:lnSpc>
              <a:spcBef>
                <a:spcPct val="20000"/>
              </a:spcBef>
              <a:spcAft>
                <a:spcPct val="0"/>
              </a:spcAft>
              <a:buClrTx/>
              <a:buSzPct val="120000"/>
              <a:buFontTx/>
              <a:buChar char="•"/>
              <a:tabLst/>
              <a:defRPr/>
            </a:pPr>
            <a:endParaRPr kumimoji="0" lang="en-GB" sz="2000" b="1" i="0" u="none" strike="noStrike" kern="0" cap="none" spc="0" normalizeH="0" baseline="0" noProof="0" dirty="0" smtClean="0">
              <a:ln>
                <a:noFill/>
              </a:ln>
              <a:solidFill>
                <a:srgbClr val="0D3B7F"/>
              </a:solidFill>
              <a:effectLst/>
              <a:uLnTx/>
              <a:uFillTx/>
              <a:latin typeface="Calibri" pitchFamily="34" charset="0"/>
              <a:cs typeface="+mn-cs"/>
            </a:endParaRPr>
          </a:p>
        </p:txBody>
      </p:sp>
      <p:pic>
        <p:nvPicPr>
          <p:cNvPr id="5" name="Picture 2" descr="P:\Publicity\Logo 2012\poster_logo.png"/>
          <p:cNvPicPr>
            <a:picLocks noChangeAspect="1" noChangeArrowheads="1"/>
          </p:cNvPicPr>
          <p:nvPr/>
        </p:nvPicPr>
        <p:blipFill>
          <a:blip r:embed="rId4" cstate="print"/>
          <a:srcRect/>
          <a:stretch>
            <a:fillRect/>
          </a:stretch>
        </p:blipFill>
        <p:spPr bwMode="auto">
          <a:xfrm>
            <a:off x="6885424" y="225217"/>
            <a:ext cx="1792232" cy="90149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209550" y="979488"/>
            <a:ext cx="8739188" cy="855662"/>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0" cap="none" spc="0" normalizeH="0" baseline="0" noProof="0" dirty="0" smtClean="0">
                <a:ln>
                  <a:noFill/>
                </a:ln>
                <a:solidFill>
                  <a:srgbClr val="660066"/>
                </a:solidFill>
                <a:effectLst/>
                <a:uLnTx/>
                <a:uFillTx/>
                <a:latin typeface="Calibri" pitchFamily="34" charset="0"/>
                <a:ea typeface="+mj-ea"/>
                <a:cs typeface="+mj-cs"/>
              </a:rPr>
              <a:t>Module’s structure</a:t>
            </a:r>
          </a:p>
        </p:txBody>
      </p:sp>
      <p:sp>
        <p:nvSpPr>
          <p:cNvPr id="3" name="Rectangle 3"/>
          <p:cNvSpPr txBox="1">
            <a:spLocks noChangeArrowheads="1"/>
          </p:cNvSpPr>
          <p:nvPr/>
        </p:nvSpPr>
        <p:spPr>
          <a:xfrm>
            <a:off x="207963" y="1997075"/>
            <a:ext cx="8764587" cy="4429125"/>
          </a:xfrm>
          <a:prstGeom prst="rect">
            <a:avLst/>
          </a:prstGeom>
        </p:spPr>
        <p:txBody>
          <a:bodyPr/>
          <a:lstStyle/>
          <a:p>
            <a:pPr marL="342900" marR="0" lvl="0" indent="-342900" algn="l" defTabSz="914400" rtl="0" eaLnBrk="1" fontAlgn="base" latinLnBrk="0" hangingPunct="1">
              <a:lnSpc>
                <a:spcPct val="80000"/>
              </a:lnSpc>
              <a:spcBef>
                <a:spcPct val="20000"/>
              </a:spcBef>
              <a:spcAft>
                <a:spcPct val="65000"/>
              </a:spcAft>
              <a:buClrTx/>
              <a:buSzPct val="120000"/>
              <a:buFontTx/>
              <a:buChar char="•"/>
              <a:tabLst/>
              <a:defRPr/>
            </a:pPr>
            <a:r>
              <a:rPr kumimoji="0" lang="en-GB" sz="2000" b="1" i="0" u="none" strike="noStrike" kern="0" cap="none" spc="0" normalizeH="0" baseline="0" noProof="0" smtClean="0">
                <a:ln>
                  <a:noFill/>
                </a:ln>
                <a:solidFill>
                  <a:srgbClr val="0D3B7F"/>
                </a:solidFill>
                <a:effectLst/>
                <a:uLnTx/>
                <a:uFillTx/>
                <a:latin typeface="Calibri" pitchFamily="34" charset="0"/>
                <a:cs typeface="+mn-cs"/>
              </a:rPr>
              <a:t>Traditional lecture and seminar approach only in first two weeks of semester</a:t>
            </a:r>
          </a:p>
          <a:p>
            <a:pPr marL="342900" marR="0" lvl="0" indent="-342900" algn="l" defTabSz="914400" rtl="0" eaLnBrk="1" fontAlgn="base" latinLnBrk="0" hangingPunct="1">
              <a:lnSpc>
                <a:spcPct val="80000"/>
              </a:lnSpc>
              <a:spcBef>
                <a:spcPct val="20000"/>
              </a:spcBef>
              <a:spcAft>
                <a:spcPct val="65000"/>
              </a:spcAft>
              <a:buClrTx/>
              <a:buSzPct val="120000"/>
              <a:buFontTx/>
              <a:buChar char="•"/>
              <a:tabLst/>
              <a:defRPr/>
            </a:pPr>
            <a:r>
              <a:rPr kumimoji="0" lang="en-GB" sz="2000" b="1" i="0" u="none" strike="noStrike" kern="0" cap="none" spc="0" normalizeH="0" baseline="0" noProof="0" smtClean="0">
                <a:ln>
                  <a:noFill/>
                </a:ln>
                <a:solidFill>
                  <a:srgbClr val="0D3B7F"/>
                </a:solidFill>
                <a:effectLst/>
                <a:uLnTx/>
                <a:uFillTx/>
                <a:latin typeface="Calibri" pitchFamily="34" charset="0"/>
                <a:cs typeface="+mn-cs"/>
              </a:rPr>
              <a:t>From week 3 onwards students work in small groups of 4-6 people</a:t>
            </a:r>
          </a:p>
          <a:p>
            <a:pPr marL="742950" marR="0" lvl="1" indent="-285750" algn="l" defTabSz="914400" rtl="0" eaLnBrk="1" fontAlgn="base" latinLnBrk="0" hangingPunct="1">
              <a:lnSpc>
                <a:spcPct val="80000"/>
              </a:lnSpc>
              <a:spcBef>
                <a:spcPct val="20000"/>
              </a:spcBef>
              <a:spcAft>
                <a:spcPct val="65000"/>
              </a:spcAft>
              <a:buClrTx/>
              <a:buSzTx/>
              <a:buFontTx/>
              <a:buChar char="–"/>
              <a:tabLst/>
              <a:defRPr/>
            </a:pPr>
            <a:r>
              <a:rPr kumimoji="0" lang="en-GB" sz="2000" b="1" i="0" u="none" strike="noStrike" kern="0" cap="none" spc="0" normalizeH="0" baseline="0" noProof="0" smtClean="0">
                <a:ln>
                  <a:noFill/>
                </a:ln>
                <a:solidFill>
                  <a:srgbClr val="005654"/>
                </a:solidFill>
                <a:effectLst/>
                <a:uLnTx/>
                <a:uFillTx/>
                <a:latin typeface="Calibri" pitchFamily="34" charset="0"/>
                <a:cs typeface="+mn-cs"/>
              </a:rPr>
              <a:t>Each group appoints a group leader and a minute taker. Notes of meetings are recorded and supplied to lecturer</a:t>
            </a:r>
          </a:p>
          <a:p>
            <a:pPr marL="342900" marR="0" lvl="0" indent="-342900" algn="l" defTabSz="914400" rtl="0" eaLnBrk="1" fontAlgn="base" latinLnBrk="0" hangingPunct="1">
              <a:lnSpc>
                <a:spcPct val="80000"/>
              </a:lnSpc>
              <a:spcBef>
                <a:spcPct val="20000"/>
              </a:spcBef>
              <a:spcAft>
                <a:spcPct val="65000"/>
              </a:spcAft>
              <a:buClrTx/>
              <a:buSzPct val="120000"/>
              <a:buFontTx/>
              <a:buChar char="•"/>
              <a:tabLst/>
              <a:defRPr/>
            </a:pPr>
            <a:r>
              <a:rPr kumimoji="0" lang="en-GB" sz="2000" b="1" i="0" u="none" strike="noStrike" kern="0" cap="none" spc="0" normalizeH="0" baseline="0" noProof="0" smtClean="0">
                <a:ln>
                  <a:noFill/>
                </a:ln>
                <a:solidFill>
                  <a:srgbClr val="0D3B7F"/>
                </a:solidFill>
                <a:effectLst/>
                <a:uLnTx/>
                <a:uFillTx/>
                <a:latin typeface="Calibri" pitchFamily="34" charset="0"/>
                <a:cs typeface="+mn-cs"/>
              </a:rPr>
              <a:t>4 tasks to be completed during the semester drive the learning process</a:t>
            </a:r>
          </a:p>
          <a:p>
            <a:pPr marL="742950" marR="0" lvl="1" indent="-285750" algn="l" defTabSz="914400" rtl="0" eaLnBrk="1" fontAlgn="base" latinLnBrk="0" hangingPunct="1">
              <a:lnSpc>
                <a:spcPct val="80000"/>
              </a:lnSpc>
              <a:spcBef>
                <a:spcPct val="20000"/>
              </a:spcBef>
              <a:spcAft>
                <a:spcPct val="65000"/>
              </a:spcAft>
              <a:buClrTx/>
              <a:buSzTx/>
              <a:buFontTx/>
              <a:buChar char="–"/>
              <a:tabLst/>
              <a:defRPr/>
            </a:pPr>
            <a:r>
              <a:rPr kumimoji="0" lang="en-GB" sz="2000" b="1" i="0" u="none" strike="noStrike" kern="0" cap="none" spc="0" normalizeH="0" baseline="0" noProof="0" smtClean="0">
                <a:ln>
                  <a:noFill/>
                </a:ln>
                <a:solidFill>
                  <a:srgbClr val="005654"/>
                </a:solidFill>
                <a:effectLst/>
                <a:uLnTx/>
                <a:uFillTx/>
                <a:latin typeface="Calibri" pitchFamily="34" charset="0"/>
                <a:cs typeface="+mn-cs"/>
              </a:rPr>
              <a:t>3 tasks make up the final coursework while the fourth task feeds into the final exam</a:t>
            </a:r>
          </a:p>
          <a:p>
            <a:pPr marL="342900" marR="0" lvl="0" indent="-342900" algn="l" defTabSz="914400" rtl="0" eaLnBrk="1" fontAlgn="base" latinLnBrk="0" hangingPunct="1">
              <a:lnSpc>
                <a:spcPct val="80000"/>
              </a:lnSpc>
              <a:spcBef>
                <a:spcPct val="20000"/>
              </a:spcBef>
              <a:spcAft>
                <a:spcPct val="65000"/>
              </a:spcAft>
              <a:buClrTx/>
              <a:buSzPct val="120000"/>
              <a:buFontTx/>
              <a:buChar char="•"/>
              <a:tabLst/>
              <a:defRPr/>
            </a:pPr>
            <a:r>
              <a:rPr kumimoji="0" lang="en-GB" sz="2000" b="1" i="0" u="none" strike="noStrike" kern="0" cap="none" spc="0" normalizeH="0" baseline="0" noProof="0" smtClean="0">
                <a:ln>
                  <a:noFill/>
                </a:ln>
                <a:solidFill>
                  <a:srgbClr val="0D3B7F"/>
                </a:solidFill>
                <a:effectLst/>
                <a:uLnTx/>
                <a:uFillTx/>
                <a:latin typeface="Calibri" pitchFamily="34" charset="0"/>
                <a:cs typeface="+mn-cs"/>
              </a:rPr>
              <a:t>Groups are required to work about three weeks on each task</a:t>
            </a:r>
          </a:p>
        </p:txBody>
      </p:sp>
      <p:pic>
        <p:nvPicPr>
          <p:cNvPr id="4" name="Picture 2" descr="P:\Publicity\Logo 2012\poster_logo.png"/>
          <p:cNvPicPr>
            <a:picLocks noChangeAspect="1" noChangeArrowheads="1"/>
          </p:cNvPicPr>
          <p:nvPr/>
        </p:nvPicPr>
        <p:blipFill>
          <a:blip r:embed="rId3" cstate="print"/>
          <a:srcRect/>
          <a:stretch>
            <a:fillRect/>
          </a:stretch>
        </p:blipFill>
        <p:spPr bwMode="auto">
          <a:xfrm>
            <a:off x="6885424" y="225217"/>
            <a:ext cx="1792232" cy="90149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Publicity\Logo 2012\poster_logo.png"/>
          <p:cNvPicPr>
            <a:picLocks noChangeAspect="1" noChangeArrowheads="1"/>
          </p:cNvPicPr>
          <p:nvPr/>
        </p:nvPicPr>
        <p:blipFill>
          <a:blip r:embed="rId3" cstate="print"/>
          <a:srcRect/>
          <a:stretch>
            <a:fillRect/>
          </a:stretch>
        </p:blipFill>
        <p:spPr bwMode="auto">
          <a:xfrm>
            <a:off x="7525504" y="124633"/>
            <a:ext cx="1444760" cy="726714"/>
          </a:xfrm>
          <a:prstGeom prst="rect">
            <a:avLst/>
          </a:prstGeom>
          <a:noFill/>
        </p:spPr>
      </p:pic>
      <p:sp>
        <p:nvSpPr>
          <p:cNvPr id="2" name="Rectangle 2"/>
          <p:cNvSpPr txBox="1">
            <a:spLocks noChangeArrowheads="1"/>
          </p:cNvSpPr>
          <p:nvPr/>
        </p:nvSpPr>
        <p:spPr>
          <a:xfrm>
            <a:off x="220663" y="0"/>
            <a:ext cx="3197225" cy="855663"/>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0" cap="none" spc="0" normalizeH="0" baseline="0" noProof="0" dirty="0" smtClean="0">
                <a:ln>
                  <a:noFill/>
                </a:ln>
                <a:solidFill>
                  <a:srgbClr val="660066"/>
                </a:solidFill>
                <a:effectLst/>
                <a:uLnTx/>
                <a:uFillTx/>
                <a:latin typeface="Calibri" pitchFamily="34" charset="0"/>
                <a:ea typeface="+mj-ea"/>
                <a:cs typeface="+mj-cs"/>
              </a:rPr>
              <a:t>Structure of learning</a:t>
            </a:r>
          </a:p>
        </p:txBody>
      </p:sp>
      <p:graphicFrame>
        <p:nvGraphicFramePr>
          <p:cNvPr id="3" name="Group 175"/>
          <p:cNvGraphicFramePr>
            <a:graphicFrameLocks/>
          </p:cNvGraphicFramePr>
          <p:nvPr/>
        </p:nvGraphicFramePr>
        <p:xfrm>
          <a:off x="788988" y="565150"/>
          <a:ext cx="7559675" cy="6130800"/>
        </p:xfrm>
        <a:graphic>
          <a:graphicData uri="http://schemas.openxmlformats.org/drawingml/2006/table">
            <a:tbl>
              <a:tblPr/>
              <a:tblGrid>
                <a:gridCol w="1206500"/>
                <a:gridCol w="6353175"/>
              </a:tblGrid>
              <a:tr h="25241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Calibri" pitchFamily="34" charset="0"/>
                          <a:ea typeface="Times New Roman" pitchFamily="18" charset="0"/>
                          <a:cs typeface="Arial" charset="0"/>
                        </a:rPr>
                        <a:t>Week</a:t>
                      </a:r>
                      <a:endParaRPr kumimoji="0" lang="en-GB" sz="1200" b="0" i="0" u="none" strike="noStrike" cap="none" normalizeH="0" baseline="0" dirty="0" smtClean="0">
                        <a:ln>
                          <a:noFill/>
                        </a:ln>
                        <a:solidFill>
                          <a:schemeClr val="tx1"/>
                        </a:solidFill>
                        <a:effectLst/>
                        <a:latin typeface="Calibri" pitchFamily="34"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Calibri" pitchFamily="34" charset="0"/>
                          <a:ea typeface="Times New Roman" pitchFamily="18" charset="0"/>
                          <a:cs typeface="Arial" charset="0"/>
                        </a:rPr>
                        <a:t>Activity</a:t>
                      </a:r>
                      <a:endPar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60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Calibri" pitchFamily="34" charset="0"/>
                          <a:ea typeface="Times New Roman" pitchFamily="18" charset="0"/>
                          <a:cs typeface="Arial" charset="0"/>
                        </a:rPr>
                        <a:t>Week 1</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Lecture on Fundamentals of Economic Growth</a:t>
                      </a:r>
                    </a:p>
                    <a:p>
                      <a:pPr marL="342900" marR="0" lvl="0" indent="-342900" algn="just" defTabSz="914400" rtl="0" eaLnBrk="0" fontAlgn="base" latinLnBrk="0" hangingPunct="0">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IT Workshops</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r>
              <a:tr h="3460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Week 2</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Lecture on Solow Model</a:t>
                      </a:r>
                    </a:p>
                    <a:p>
                      <a:pPr marL="342900" marR="0" lvl="0" indent="-342900" algn="just" defTabSz="914400" rtl="0" eaLnBrk="0" fontAlgn="base" latinLnBrk="0" hangingPunct="0">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IT Worshops</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r>
              <a:tr h="3460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Week 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Groups start working on Task n. 1</a:t>
                      </a:r>
                    </a:p>
                    <a:p>
                      <a:pPr marL="342900" marR="0" lvl="0" indent="-342900" algn="just" defTabSz="914400" rtl="0" eaLnBrk="0" fontAlgn="base" latinLnBrk="0" hangingPunct="0">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IT Workshop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66"/>
                    </a:solidFill>
                  </a:tcPr>
                </a:tc>
              </a:tr>
              <a:tr h="3460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Week 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Groupwork on Task n. 1</a:t>
                      </a:r>
                    </a:p>
                    <a:p>
                      <a:pPr marL="342900" marR="0" lvl="0" indent="-342900" algn="just" defTabSz="914400" rtl="0" eaLnBrk="0" fontAlgn="base" latinLnBrk="0" hangingPunct="0">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IT Workshop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66"/>
                    </a:solidFill>
                  </a:tcPr>
                </a:tc>
              </a:tr>
              <a:tr h="217488">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Week 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Groups 1, 3 an 5 present results of Task n. 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66"/>
                    </a:solidFill>
                  </a:tcPr>
                </a:tc>
              </a:tr>
              <a:tr h="265113">
                <a:tc vMerge="1">
                  <a:txBody>
                    <a:bodyPr/>
                    <a:lstStyle/>
                    <a:p>
                      <a:endParaRPr lang="en-GB"/>
                    </a:p>
                  </a:txBody>
                  <a:tcPr/>
                </a:tc>
                <a:tc>
                  <a:txBody>
                    <a:bodyPr/>
                    <a:lstStyle/>
                    <a:p>
                      <a:pPr marL="0" marR="0" lvl="0" indent="0" algn="just" defTabSz="914400" rtl="0" eaLnBrk="0" fontAlgn="base" latinLnBrk="0" hangingPunct="0">
                        <a:lnSpc>
                          <a:spcPct val="100000"/>
                        </a:lnSpc>
                        <a:spcBef>
                          <a:spcPct val="0"/>
                        </a:spcBef>
                        <a:spcAft>
                          <a:spcPct val="0"/>
                        </a:spcAft>
                        <a:buClr>
                          <a:schemeClr val="tx1"/>
                        </a:buClr>
                        <a:buSzTx/>
                        <a:buFontTx/>
                        <a:buChar char="•"/>
                        <a:tabLst>
                          <a:tab pos="360363"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	Groups start working on Task n. 2</a:t>
                      </a:r>
                    </a:p>
                    <a:p>
                      <a:pPr marL="0" marR="0" lvl="0" indent="0" algn="just" defTabSz="914400" rtl="0" eaLnBrk="0" fontAlgn="base" latinLnBrk="0" hangingPunct="0">
                        <a:lnSpc>
                          <a:spcPct val="100000"/>
                        </a:lnSpc>
                        <a:spcBef>
                          <a:spcPct val="0"/>
                        </a:spcBef>
                        <a:spcAft>
                          <a:spcPct val="0"/>
                        </a:spcAft>
                        <a:buClr>
                          <a:schemeClr val="tx1"/>
                        </a:buClr>
                        <a:buSzTx/>
                        <a:buFontTx/>
                        <a:buChar char="•"/>
                        <a:tabLst>
                          <a:tab pos="360363"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	IT Workshop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00"/>
                    </a:solidFill>
                  </a:tcPr>
                </a:tc>
              </a:tr>
              <a:tr h="3476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Week 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Groupwork on Task n.2</a:t>
                      </a:r>
                    </a:p>
                    <a:p>
                      <a:pPr marL="342900" marR="0" lvl="0" indent="-342900" algn="just" defTabSz="914400" rtl="0" eaLnBrk="0" fontAlgn="base" latinLnBrk="0" hangingPunct="0">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IT Workshop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00"/>
                    </a:solidFill>
                  </a:tcPr>
                </a:tc>
              </a:tr>
              <a:tr h="196850">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Week 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Groups 2, 4 and 6 present results of Task n. 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r>
              <a:tr h="284163">
                <a:tc vMerge="1">
                  <a:txBody>
                    <a:bodyPr/>
                    <a:lstStyle/>
                    <a:p>
                      <a:endParaRPr lang="en-GB"/>
                    </a:p>
                  </a:txBody>
                  <a:tcPr/>
                </a:tc>
                <a:tc>
                  <a:txBody>
                    <a:bodyPr/>
                    <a:lstStyle/>
                    <a:p>
                      <a:pPr marL="0" marR="0" lvl="0" indent="0" algn="just" defTabSz="914400" rtl="0" eaLnBrk="0" fontAlgn="base" latinLnBrk="0" hangingPunct="0">
                        <a:lnSpc>
                          <a:spcPct val="100000"/>
                        </a:lnSpc>
                        <a:spcBef>
                          <a:spcPct val="0"/>
                        </a:spcBef>
                        <a:spcAft>
                          <a:spcPct val="0"/>
                        </a:spcAft>
                        <a:buClr>
                          <a:schemeClr val="tx1"/>
                        </a:buClr>
                        <a:buSzTx/>
                        <a:buFontTx/>
                        <a:buChar char="•"/>
                        <a:tabLst>
                          <a:tab pos="360363"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	Groups start working on Task n. 3</a:t>
                      </a:r>
                    </a:p>
                    <a:p>
                      <a:pPr marL="0" marR="0" lvl="0" indent="0" algn="just" defTabSz="914400" rtl="0" eaLnBrk="0" fontAlgn="base" latinLnBrk="0" hangingPunct="0">
                        <a:lnSpc>
                          <a:spcPct val="100000"/>
                        </a:lnSpc>
                        <a:spcBef>
                          <a:spcPct val="0"/>
                        </a:spcBef>
                        <a:spcAft>
                          <a:spcPct val="0"/>
                        </a:spcAft>
                        <a:buClr>
                          <a:schemeClr val="tx1"/>
                        </a:buClr>
                        <a:buSzTx/>
                        <a:buFontTx/>
                        <a:buChar char="•"/>
                        <a:tabLst>
                          <a:tab pos="360363"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	IT Workshop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r>
              <a:tr h="3476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Week 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Groupwork on Task n. 3</a:t>
                      </a:r>
                    </a:p>
                    <a:p>
                      <a:pPr marL="342900" marR="0" lvl="0" indent="-342900" algn="just" defTabSz="914400" rtl="0" eaLnBrk="0" fontAlgn="base" latinLnBrk="0" hangingPunct="0">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IT Workshop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r>
              <a:tr h="217488">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Week 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Groups 7, 8, 9 and 10 present results of Task n. 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99FF"/>
                    </a:solidFill>
                  </a:tcPr>
                </a:tc>
              </a:tr>
              <a:tr h="265113">
                <a:tc vMerge="1">
                  <a:txBody>
                    <a:bodyPr/>
                    <a:lstStyle/>
                    <a:p>
                      <a:endParaRPr lang="en-GB"/>
                    </a:p>
                  </a:txBody>
                  <a:tcPr/>
                </a:tc>
                <a:tc>
                  <a:txBody>
                    <a:bodyPr/>
                    <a:lstStyle/>
                    <a:p>
                      <a:pPr marL="0" marR="0" lvl="0" indent="0" algn="just" defTabSz="914400" rtl="0" eaLnBrk="0" fontAlgn="base" latinLnBrk="0" hangingPunct="0">
                        <a:lnSpc>
                          <a:spcPct val="100000"/>
                        </a:lnSpc>
                        <a:spcBef>
                          <a:spcPct val="0"/>
                        </a:spcBef>
                        <a:spcAft>
                          <a:spcPct val="0"/>
                        </a:spcAft>
                        <a:buClr>
                          <a:schemeClr val="tx1"/>
                        </a:buClr>
                        <a:buSzTx/>
                        <a:buFontTx/>
                        <a:buChar char="•"/>
                        <a:tabLst>
                          <a:tab pos="360363"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	Groups start working on Task n. 4</a:t>
                      </a:r>
                    </a:p>
                    <a:p>
                      <a:pPr marL="0" marR="0" lvl="0" indent="0" algn="just" defTabSz="914400" rtl="0" eaLnBrk="0" fontAlgn="base" latinLnBrk="0" hangingPunct="0">
                        <a:lnSpc>
                          <a:spcPct val="100000"/>
                        </a:lnSpc>
                        <a:spcBef>
                          <a:spcPct val="0"/>
                        </a:spcBef>
                        <a:spcAft>
                          <a:spcPct val="0"/>
                        </a:spcAft>
                        <a:buClr>
                          <a:schemeClr val="tx1"/>
                        </a:buClr>
                        <a:buSzTx/>
                        <a:buFontTx/>
                        <a:buChar char="•"/>
                        <a:tabLst>
                          <a:tab pos="360363"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	IT Workshop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66"/>
                    </a:solidFill>
                  </a:tcPr>
                </a:tc>
              </a:tr>
              <a:tr h="3460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Week 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Groupwork on Task n. 4</a:t>
                      </a:r>
                    </a:p>
                    <a:p>
                      <a:pPr marL="342900" marR="0" lvl="0" indent="-342900" algn="just" defTabSz="914400" rtl="0" eaLnBrk="0" fontAlgn="base" latinLnBrk="0" hangingPunct="0">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IT Workshop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66"/>
                    </a:solidFill>
                  </a:tcPr>
                </a:tc>
              </a:tr>
              <a:tr h="3460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Calibri" pitchFamily="34" charset="0"/>
                          <a:ea typeface="Times New Roman" pitchFamily="18" charset="0"/>
                          <a:cs typeface="Arial" charset="0"/>
                        </a:rPr>
                        <a:t>Week 11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dirty="0" err="1" smtClean="0">
                          <a:ln>
                            <a:noFill/>
                          </a:ln>
                          <a:solidFill>
                            <a:schemeClr val="tx1"/>
                          </a:solidFill>
                          <a:effectLst/>
                          <a:latin typeface="Calibri" pitchFamily="34" charset="0"/>
                          <a:ea typeface="Times New Roman" pitchFamily="18" charset="0"/>
                          <a:cs typeface="Arial" charset="0"/>
                        </a:rPr>
                        <a:t>Groupwork</a:t>
                      </a:r>
                      <a:r>
                        <a:rPr kumimoji="0" lang="en-GB" sz="1200" b="0" i="0" u="none" strike="noStrike" cap="none" normalizeH="0" baseline="0" dirty="0" smtClean="0">
                          <a:ln>
                            <a:noFill/>
                          </a:ln>
                          <a:solidFill>
                            <a:schemeClr val="tx1"/>
                          </a:solidFill>
                          <a:effectLst/>
                          <a:latin typeface="Calibri" pitchFamily="34" charset="0"/>
                          <a:ea typeface="Times New Roman" pitchFamily="18" charset="0"/>
                          <a:cs typeface="Arial" charset="0"/>
                        </a:rPr>
                        <a:t> on Task n. 4</a:t>
                      </a:r>
                    </a:p>
                    <a:p>
                      <a:pPr marL="342900" marR="0" lvl="0" indent="-342900" algn="just" defTabSz="914400" rtl="0" eaLnBrk="0" fontAlgn="base" latinLnBrk="0" hangingPunct="0">
                        <a:lnSpc>
                          <a:spcPct val="100000"/>
                        </a:lnSpc>
                        <a:spcBef>
                          <a:spcPct val="0"/>
                        </a:spcBef>
                        <a:spcAft>
                          <a:spcPct val="0"/>
                        </a:spcAft>
                        <a:buClr>
                          <a:schemeClr val="tx1"/>
                        </a:buClr>
                        <a:buSzTx/>
                        <a:buFontTx/>
                        <a:buChar char="•"/>
                        <a:tabLst>
                          <a:tab pos="192088" algn="l"/>
                        </a:tabLst>
                      </a:pPr>
                      <a:r>
                        <a:rPr kumimoji="0" lang="en-GB" sz="1200" b="0" i="0" u="none" strike="noStrike" cap="none" normalizeH="0" baseline="0" dirty="0" smtClean="0">
                          <a:ln>
                            <a:noFill/>
                          </a:ln>
                          <a:solidFill>
                            <a:schemeClr val="tx1"/>
                          </a:solidFill>
                          <a:effectLst/>
                          <a:latin typeface="Calibri" pitchFamily="34" charset="0"/>
                          <a:ea typeface="Times New Roman" pitchFamily="18" charset="0"/>
                          <a:cs typeface="Arial" charset="0"/>
                        </a:rPr>
                        <a:t>Submission of Coursework (Tasks n.1, n. 2 and n. 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66"/>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09550" y="979488"/>
            <a:ext cx="8739188" cy="672048"/>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0" cap="none" spc="0" normalizeH="0" baseline="0" noProof="0" dirty="0" smtClean="0">
                <a:ln>
                  <a:noFill/>
                </a:ln>
                <a:solidFill>
                  <a:srgbClr val="660066"/>
                </a:solidFill>
                <a:effectLst/>
                <a:uLnTx/>
                <a:uFillTx/>
                <a:latin typeface="Calibri" pitchFamily="34" charset="0"/>
                <a:ea typeface="+mj-ea"/>
                <a:cs typeface="+mj-cs"/>
              </a:rPr>
              <a:t>Assessment</a:t>
            </a:r>
          </a:p>
        </p:txBody>
      </p:sp>
      <p:sp>
        <p:nvSpPr>
          <p:cNvPr id="5" name="Rectangle 3"/>
          <p:cNvSpPr txBox="1">
            <a:spLocks noChangeArrowheads="1"/>
          </p:cNvSpPr>
          <p:nvPr/>
        </p:nvSpPr>
        <p:spPr>
          <a:xfrm>
            <a:off x="207963" y="1997075"/>
            <a:ext cx="8764587" cy="3478692"/>
          </a:xfrm>
          <a:prstGeom prst="rect">
            <a:avLst/>
          </a:prstGeom>
        </p:spPr>
        <p:txBody>
          <a:bodyPr/>
          <a:lstStyle/>
          <a:p>
            <a:pPr marL="342900" marR="0" lvl="0" indent="-342900" algn="l" defTabSz="914400" rtl="0" eaLnBrk="1" fontAlgn="base" latinLnBrk="0" hangingPunct="1">
              <a:lnSpc>
                <a:spcPct val="100000"/>
              </a:lnSpc>
              <a:spcBef>
                <a:spcPct val="20000"/>
              </a:spcBef>
              <a:spcAft>
                <a:spcPct val="60000"/>
              </a:spcAft>
              <a:buClrTx/>
              <a:buSzPct val="120000"/>
              <a:buFontTx/>
              <a:buChar char="•"/>
              <a:tabLst/>
              <a:defRPr/>
            </a:pPr>
            <a:r>
              <a:rPr kumimoji="0" lang="en-GB" sz="2000" b="1" i="0" u="none" strike="noStrike" kern="0" cap="none" spc="0" normalizeH="0" baseline="0" noProof="0" dirty="0" smtClean="0">
                <a:ln>
                  <a:noFill/>
                </a:ln>
                <a:solidFill>
                  <a:srgbClr val="0D3B7F"/>
                </a:solidFill>
                <a:effectLst/>
                <a:uLnTx/>
                <a:uFillTx/>
                <a:latin typeface="Calibri" pitchFamily="34" charset="0"/>
                <a:cs typeface="+mn-cs"/>
              </a:rPr>
              <a:t>Coursework includes 3 tasks</a:t>
            </a:r>
          </a:p>
          <a:p>
            <a:pPr marL="742950" marR="0" lvl="1" indent="-285750" algn="l" defTabSz="914400" rtl="0" eaLnBrk="1" fontAlgn="base" latinLnBrk="0" hangingPunct="1">
              <a:lnSpc>
                <a:spcPct val="100000"/>
              </a:lnSpc>
              <a:spcBef>
                <a:spcPct val="20000"/>
              </a:spcBef>
              <a:spcAft>
                <a:spcPct val="60000"/>
              </a:spcAft>
              <a:buClrTx/>
              <a:buSzTx/>
              <a:buFontTx/>
              <a:buChar char="–"/>
              <a:tabLst/>
              <a:defRPr/>
            </a:pPr>
            <a:r>
              <a:rPr kumimoji="0" lang="en-GB" sz="2000" b="1" i="0" u="none" strike="noStrike" kern="0" cap="none" spc="0" normalizeH="0" baseline="0" noProof="0" dirty="0" smtClean="0">
                <a:ln>
                  <a:noFill/>
                </a:ln>
                <a:solidFill>
                  <a:srgbClr val="005654"/>
                </a:solidFill>
                <a:effectLst/>
                <a:uLnTx/>
                <a:uFillTx/>
                <a:latin typeface="Calibri" pitchFamily="34" charset="0"/>
                <a:cs typeface="+mn-cs"/>
              </a:rPr>
              <a:t>Grade determined through a combination of tutor and peer evaluation</a:t>
            </a:r>
          </a:p>
          <a:p>
            <a:pPr marL="342900" marR="0" lvl="0" indent="-342900" algn="l" defTabSz="914400" rtl="0" eaLnBrk="1" fontAlgn="base" latinLnBrk="0" hangingPunct="1">
              <a:lnSpc>
                <a:spcPct val="100000"/>
              </a:lnSpc>
              <a:spcBef>
                <a:spcPct val="20000"/>
              </a:spcBef>
              <a:spcAft>
                <a:spcPct val="60000"/>
              </a:spcAft>
              <a:buClrTx/>
              <a:buSzPct val="120000"/>
              <a:buFontTx/>
              <a:buChar char="•"/>
              <a:tabLst/>
              <a:defRPr/>
            </a:pPr>
            <a:r>
              <a:rPr kumimoji="0" lang="en-GB" sz="2000" b="1" i="0" u="none" strike="noStrike" kern="0" cap="none" spc="0" normalizeH="0" baseline="0" noProof="0" dirty="0" smtClean="0">
                <a:ln>
                  <a:noFill/>
                </a:ln>
                <a:solidFill>
                  <a:srgbClr val="0D3B7F"/>
                </a:solidFill>
                <a:effectLst/>
                <a:uLnTx/>
                <a:uFillTx/>
                <a:latin typeface="Calibri" pitchFamily="34" charset="0"/>
                <a:cs typeface="+mn-cs"/>
              </a:rPr>
              <a:t>Final examination</a:t>
            </a:r>
          </a:p>
          <a:p>
            <a:pPr marL="742950" marR="0" lvl="1" indent="-285750" algn="l" defTabSz="914400" rtl="0" eaLnBrk="1" fontAlgn="base" latinLnBrk="0" hangingPunct="1">
              <a:lnSpc>
                <a:spcPct val="100000"/>
              </a:lnSpc>
              <a:spcBef>
                <a:spcPct val="20000"/>
              </a:spcBef>
              <a:spcAft>
                <a:spcPct val="60000"/>
              </a:spcAft>
              <a:buClrTx/>
              <a:buSzTx/>
              <a:buFontTx/>
              <a:buChar char="–"/>
              <a:tabLst/>
              <a:defRPr/>
            </a:pPr>
            <a:r>
              <a:rPr kumimoji="0" lang="en-GB" sz="2000" b="1" i="0" u="none" strike="noStrike" kern="0" cap="none" spc="0" normalizeH="0" baseline="0" noProof="0" dirty="0" smtClean="0">
                <a:ln>
                  <a:noFill/>
                </a:ln>
                <a:solidFill>
                  <a:srgbClr val="005654"/>
                </a:solidFill>
                <a:effectLst/>
                <a:uLnTx/>
                <a:uFillTx/>
                <a:latin typeface="Calibri" pitchFamily="34" charset="0"/>
                <a:cs typeface="+mn-cs"/>
              </a:rPr>
              <a:t>Based on task 4. This task is research based and in the exam, the students are asked to report on the research results</a:t>
            </a:r>
          </a:p>
          <a:p>
            <a:pPr marL="742950" marR="0" lvl="1" indent="-285750" algn="l" defTabSz="914400" rtl="0" eaLnBrk="1" fontAlgn="base" latinLnBrk="0" hangingPunct="1">
              <a:lnSpc>
                <a:spcPct val="100000"/>
              </a:lnSpc>
              <a:spcBef>
                <a:spcPct val="20000"/>
              </a:spcBef>
              <a:spcAft>
                <a:spcPct val="60000"/>
              </a:spcAft>
              <a:buClrTx/>
              <a:buSzTx/>
              <a:buFontTx/>
              <a:buChar char="–"/>
              <a:tabLst/>
              <a:defRPr/>
            </a:pPr>
            <a:r>
              <a:rPr kumimoji="0" lang="en-GB" sz="2000" b="1" i="0" u="none" strike="noStrike" kern="0" cap="none" spc="0" normalizeH="0" baseline="0" noProof="0" dirty="0" smtClean="0">
                <a:ln>
                  <a:noFill/>
                </a:ln>
                <a:solidFill>
                  <a:srgbClr val="005654"/>
                </a:solidFill>
                <a:effectLst/>
                <a:uLnTx/>
                <a:uFillTx/>
                <a:latin typeface="Calibri" pitchFamily="34" charset="0"/>
                <a:cs typeface="+mn-cs"/>
              </a:rPr>
              <a:t>For</a:t>
            </a:r>
            <a:r>
              <a:rPr kumimoji="0" lang="en-GB" sz="2000" b="1" i="0" u="none" strike="noStrike" kern="0" cap="none" spc="0" normalizeH="0" noProof="0" dirty="0" smtClean="0">
                <a:ln>
                  <a:noFill/>
                </a:ln>
                <a:solidFill>
                  <a:srgbClr val="005654"/>
                </a:solidFill>
                <a:effectLst/>
                <a:uLnTx/>
                <a:uFillTx/>
                <a:latin typeface="Calibri" pitchFamily="34" charset="0"/>
                <a:cs typeface="+mn-cs"/>
              </a:rPr>
              <a:t> example, exam based on </a:t>
            </a:r>
            <a:r>
              <a:rPr lang="en-GB" sz="2000" b="1" kern="0" dirty="0" smtClean="0">
                <a:solidFill>
                  <a:srgbClr val="005654"/>
                </a:solidFill>
                <a:latin typeface="Calibri" pitchFamily="34" charset="0"/>
                <a:cs typeface="+mn-cs"/>
              </a:rPr>
              <a:t>article </a:t>
            </a:r>
            <a:r>
              <a:rPr kumimoji="0" lang="en-GB" sz="2000" b="1" i="0" u="none" strike="noStrike" kern="0" cap="none" spc="0" normalizeH="0" baseline="0" noProof="0" dirty="0" smtClean="0">
                <a:ln>
                  <a:noFill/>
                </a:ln>
                <a:solidFill>
                  <a:srgbClr val="005654"/>
                </a:solidFill>
                <a:effectLst/>
                <a:uLnTx/>
                <a:uFillTx/>
                <a:latin typeface="Calibri" pitchFamily="34" charset="0"/>
                <a:cs typeface="+mn-cs"/>
              </a:rPr>
              <a:t>‘Growth Diagnostics’ by </a:t>
            </a:r>
            <a:r>
              <a:rPr kumimoji="0" lang="en-GB" sz="2000" b="1" i="0" u="none" strike="noStrike" kern="0" cap="none" spc="0" normalizeH="0" baseline="0" noProof="0" dirty="0" err="1" smtClean="0">
                <a:ln>
                  <a:noFill/>
                </a:ln>
                <a:solidFill>
                  <a:srgbClr val="005654"/>
                </a:solidFill>
                <a:effectLst/>
                <a:uLnTx/>
                <a:uFillTx/>
                <a:latin typeface="Calibri" pitchFamily="34" charset="0"/>
                <a:cs typeface="+mn-cs"/>
              </a:rPr>
              <a:t>Hausmann</a:t>
            </a:r>
            <a:r>
              <a:rPr kumimoji="0" lang="en-GB" sz="2000" b="1" i="0" u="none" strike="noStrike" kern="0" cap="none" spc="0" normalizeH="0" baseline="0" noProof="0" dirty="0" smtClean="0">
                <a:ln>
                  <a:noFill/>
                </a:ln>
                <a:solidFill>
                  <a:srgbClr val="005654"/>
                </a:solidFill>
                <a:effectLst/>
                <a:uLnTx/>
                <a:uFillTx/>
                <a:latin typeface="Calibri" pitchFamily="34" charset="0"/>
                <a:cs typeface="+mn-cs"/>
              </a:rPr>
              <a:t> et al. and students were asked to replicate analysis with respect to a given country</a:t>
            </a:r>
          </a:p>
          <a:p>
            <a:pPr marL="742950" marR="0" lvl="1" indent="-285750" algn="l" defTabSz="914400" rtl="0" eaLnBrk="1" fontAlgn="base" latinLnBrk="0" hangingPunct="1">
              <a:lnSpc>
                <a:spcPct val="100000"/>
              </a:lnSpc>
              <a:spcBef>
                <a:spcPct val="20000"/>
              </a:spcBef>
              <a:spcAft>
                <a:spcPct val="60000"/>
              </a:spcAft>
              <a:buClrTx/>
              <a:buSzTx/>
              <a:buFontTx/>
              <a:buChar char="–"/>
              <a:tabLst/>
              <a:defRPr/>
            </a:pPr>
            <a:endParaRPr kumimoji="0" lang="en-GB" sz="2000" b="1" i="0" u="none" strike="noStrike" kern="0" cap="none" spc="0" normalizeH="0" baseline="0" noProof="0" dirty="0" smtClean="0">
              <a:ln>
                <a:noFill/>
              </a:ln>
              <a:solidFill>
                <a:srgbClr val="005654"/>
              </a:solidFill>
              <a:effectLst/>
              <a:uLnTx/>
              <a:uFillTx/>
              <a:latin typeface="Calibri" pitchFamily="34" charset="0"/>
              <a:cs typeface="+mn-cs"/>
            </a:endParaRPr>
          </a:p>
          <a:p>
            <a:pPr marL="742950" marR="0" lvl="1" indent="-285750" algn="l" defTabSz="914400" rtl="0" eaLnBrk="1" fontAlgn="base" latinLnBrk="0" hangingPunct="1">
              <a:lnSpc>
                <a:spcPct val="100000"/>
              </a:lnSpc>
              <a:spcBef>
                <a:spcPct val="20000"/>
              </a:spcBef>
              <a:spcAft>
                <a:spcPct val="60000"/>
              </a:spcAft>
              <a:buClrTx/>
              <a:buSzTx/>
              <a:buFontTx/>
              <a:buChar char="–"/>
              <a:tabLst/>
              <a:defRPr/>
            </a:pPr>
            <a:endParaRPr kumimoji="0" lang="en-GB" sz="2000" b="1" i="0" u="none" strike="noStrike" kern="0" cap="none" spc="0" normalizeH="0" baseline="0" noProof="0" dirty="0" smtClean="0">
              <a:ln>
                <a:noFill/>
              </a:ln>
              <a:solidFill>
                <a:srgbClr val="005654"/>
              </a:solidFill>
              <a:effectLst/>
              <a:uLnTx/>
              <a:uFillTx/>
              <a:latin typeface="Calibri" pitchFamily="34" charset="0"/>
              <a:cs typeface="+mn-cs"/>
            </a:endParaRPr>
          </a:p>
        </p:txBody>
      </p:sp>
      <p:pic>
        <p:nvPicPr>
          <p:cNvPr id="6" name="Picture 2" descr="P:\Publicity\Logo 2012\poster_logo.png"/>
          <p:cNvPicPr>
            <a:picLocks noChangeAspect="1" noChangeArrowheads="1"/>
          </p:cNvPicPr>
          <p:nvPr/>
        </p:nvPicPr>
        <p:blipFill>
          <a:blip r:embed="rId3" cstate="print"/>
          <a:srcRect/>
          <a:stretch>
            <a:fillRect/>
          </a:stretch>
        </p:blipFill>
        <p:spPr bwMode="auto">
          <a:xfrm>
            <a:off x="6885424" y="225217"/>
            <a:ext cx="1792232" cy="901492"/>
          </a:xfrm>
          <a:prstGeom prst="rect">
            <a:avLst/>
          </a:prstGeom>
          <a:noFill/>
        </p:spPr>
      </p:pic>
      <p:sp>
        <p:nvSpPr>
          <p:cNvPr id="7" name="Striped Right Arrow 6">
            <a:hlinkClick r:id="rId4" action="ppaction://hlinksldjump"/>
          </p:cNvPr>
          <p:cNvSpPr/>
          <p:nvPr/>
        </p:nvSpPr>
        <p:spPr>
          <a:xfrm>
            <a:off x="8204200" y="5829300"/>
            <a:ext cx="673100" cy="508000"/>
          </a:xfrm>
          <a:prstGeom prst="stripedRightArrow">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186" y="698878"/>
            <a:ext cx="8739188" cy="855662"/>
          </a:xfrm>
        </p:spPr>
        <p:txBody>
          <a:bodyPr/>
          <a:lstStyle/>
          <a:p>
            <a:pPr algn="l"/>
            <a:r>
              <a:rPr lang="en-GB" sz="2400" b="0" dirty="0" smtClean="0">
                <a:latin typeface="Calibri" pitchFamily="34" charset="0"/>
                <a:cs typeface="Calibri" pitchFamily="34" charset="0"/>
              </a:rPr>
              <a:t>Issues in implementing PBL</a:t>
            </a:r>
            <a:endParaRPr lang="en-GB" sz="2400" b="0" dirty="0">
              <a:latin typeface="Calibri" pitchFamily="34" charset="0"/>
              <a:cs typeface="Calibri" pitchFamily="34" charset="0"/>
            </a:endParaRPr>
          </a:p>
        </p:txBody>
      </p:sp>
      <p:sp>
        <p:nvSpPr>
          <p:cNvPr id="3" name="Content Placeholder 2"/>
          <p:cNvSpPr>
            <a:spLocks noGrp="1"/>
          </p:cNvSpPr>
          <p:nvPr>
            <p:ph idx="1"/>
          </p:nvPr>
        </p:nvSpPr>
        <p:spPr>
          <a:xfrm>
            <a:off x="248186" y="2028201"/>
            <a:ext cx="8764587" cy="2627061"/>
          </a:xfrm>
        </p:spPr>
        <p:txBody>
          <a:bodyPr/>
          <a:lstStyle/>
          <a:p>
            <a:pPr marL="0" indent="0">
              <a:buNone/>
            </a:pPr>
            <a:r>
              <a:rPr lang="en-GB" sz="2400" dirty="0" smtClean="0">
                <a:latin typeface="Calibri" pitchFamily="34" charset="0"/>
                <a:cs typeface="Calibri" pitchFamily="34" charset="0"/>
                <a:hlinkClick r:id="rId3" action="ppaction://hlinksldjump"/>
              </a:rPr>
              <a:t>The role of the lecturer….</a:t>
            </a:r>
            <a:endParaRPr lang="en-GB" sz="2400" dirty="0" smtClean="0">
              <a:latin typeface="Calibri" pitchFamily="34" charset="0"/>
              <a:cs typeface="Calibri" pitchFamily="34" charset="0"/>
            </a:endParaRPr>
          </a:p>
          <a:p>
            <a:pPr marL="0" indent="0">
              <a:buNone/>
            </a:pPr>
            <a:endParaRPr lang="en-GB" sz="2400" dirty="0">
              <a:latin typeface="Calibri" pitchFamily="34" charset="0"/>
              <a:cs typeface="Calibri" pitchFamily="34" charset="0"/>
            </a:endParaRPr>
          </a:p>
          <a:p>
            <a:pPr marL="0" indent="0">
              <a:buNone/>
            </a:pPr>
            <a:r>
              <a:rPr lang="en-GB" sz="2400" dirty="0">
                <a:latin typeface="Calibri" pitchFamily="34" charset="0"/>
                <a:cs typeface="Calibri" pitchFamily="34" charset="0"/>
                <a:hlinkClick r:id="rId4" action="ppaction://hlinksldjump"/>
              </a:rPr>
              <a:t>Designing the task(s</a:t>
            </a:r>
            <a:r>
              <a:rPr lang="en-GB" sz="2400" dirty="0" smtClean="0">
                <a:latin typeface="Calibri" pitchFamily="34" charset="0"/>
                <a:cs typeface="Calibri" pitchFamily="34" charset="0"/>
                <a:hlinkClick r:id="rId4" action="ppaction://hlinksldjump"/>
              </a:rPr>
              <a:t>)….</a:t>
            </a:r>
            <a:endParaRPr lang="en-GB" sz="2400" dirty="0" smtClean="0">
              <a:latin typeface="Calibri" pitchFamily="34" charset="0"/>
              <a:cs typeface="Calibri" pitchFamily="34" charset="0"/>
            </a:endParaRPr>
          </a:p>
          <a:p>
            <a:pPr marL="0" indent="0">
              <a:buNone/>
            </a:pPr>
            <a:endParaRPr lang="en-GB" sz="2400" dirty="0">
              <a:latin typeface="Calibri" pitchFamily="34" charset="0"/>
              <a:cs typeface="Calibri" pitchFamily="34" charset="0"/>
            </a:endParaRPr>
          </a:p>
          <a:p>
            <a:pPr marL="0" indent="0">
              <a:buNone/>
            </a:pPr>
            <a:r>
              <a:rPr lang="en-GB" sz="2400" dirty="0" smtClean="0">
                <a:latin typeface="Calibri" pitchFamily="34" charset="0"/>
                <a:cs typeface="Calibri" pitchFamily="34" charset="0"/>
                <a:hlinkClick r:id="rId5" action="ppaction://hlinksldjump"/>
              </a:rPr>
              <a:t>Structuring the assessment....</a:t>
            </a:r>
            <a:endParaRPr lang="en-GB" sz="2400" dirty="0">
              <a:latin typeface="Calibri" pitchFamily="34" charset="0"/>
              <a:cs typeface="Calibri" pitchFamily="34" charset="0"/>
            </a:endParaRPr>
          </a:p>
          <a:p>
            <a:pPr marL="0" indent="0">
              <a:buNone/>
            </a:pPr>
            <a:endParaRPr lang="en-GB" sz="2400" dirty="0">
              <a:latin typeface="Calibri" pitchFamily="34" charset="0"/>
              <a:cs typeface="Calibri" pitchFamily="34" charset="0"/>
            </a:endParaRPr>
          </a:p>
        </p:txBody>
      </p:sp>
      <p:pic>
        <p:nvPicPr>
          <p:cNvPr id="4" name="Picture 2" descr="P:\Publicity\Logo 2012\poster_logo.png"/>
          <p:cNvPicPr>
            <a:picLocks noChangeAspect="1" noChangeArrowheads="1"/>
          </p:cNvPicPr>
          <p:nvPr/>
        </p:nvPicPr>
        <p:blipFill>
          <a:blip r:embed="rId6" cstate="print"/>
          <a:srcRect/>
          <a:stretch>
            <a:fillRect/>
          </a:stretch>
        </p:blipFill>
        <p:spPr bwMode="auto">
          <a:xfrm>
            <a:off x="6885424" y="225217"/>
            <a:ext cx="1792232" cy="901492"/>
          </a:xfrm>
          <a:prstGeom prst="rect">
            <a:avLst/>
          </a:prstGeom>
          <a:noFill/>
        </p:spPr>
      </p:pic>
      <p:sp>
        <p:nvSpPr>
          <p:cNvPr id="5" name="Notched Right Arrow 4">
            <a:hlinkClick r:id="rId7" action="ppaction://hlinksldjump"/>
          </p:cNvPr>
          <p:cNvSpPr/>
          <p:nvPr/>
        </p:nvSpPr>
        <p:spPr>
          <a:xfrm>
            <a:off x="7785279" y="6104586"/>
            <a:ext cx="785612" cy="579549"/>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8262011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285078"/>
      </a:hlink>
      <a:folHlink>
        <a:srgbClr val="285078"/>
      </a:folHlink>
    </a:clrScheme>
    <a:fontScheme name="Default Design">
      <a:majorFont>
        <a:latin typeface="Arial"/>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2744</TotalTime>
  <Words>1976</Words>
  <Application>Microsoft Office PowerPoint</Application>
  <PresentationFormat>On-screen Show (4:3)</PresentationFormat>
  <Paragraphs>228</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Issues in implementing PBL</vt:lpstr>
      <vt:lpstr>The role of the lecturer</vt:lpstr>
      <vt:lpstr>Designing a Task/Problem</vt:lpstr>
      <vt:lpstr>Assessment</vt:lpstr>
      <vt:lpstr>Implementing PBL – discussion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features of PBL</vt:lpstr>
      <vt:lpstr>Approaches to PBL</vt:lpstr>
      <vt:lpstr>Research on PBL</vt:lpstr>
    </vt:vector>
  </TitlesOfParts>
  <Company>University of Bristol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cmxjs</dc:creator>
  <cp:lastModifiedBy>Guglielmo Volpe</cp:lastModifiedBy>
  <cp:revision>221</cp:revision>
  <dcterms:created xsi:type="dcterms:W3CDTF">2004-11-30T10:01:13Z</dcterms:created>
  <dcterms:modified xsi:type="dcterms:W3CDTF">2013-10-17T15:22:14Z</dcterms:modified>
</cp:coreProperties>
</file>