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37" r:id="rId3"/>
    <p:sldId id="275" r:id="rId4"/>
    <p:sldId id="274" r:id="rId5"/>
    <p:sldId id="288" r:id="rId6"/>
    <p:sldId id="289" r:id="rId7"/>
    <p:sldId id="290" r:id="rId8"/>
    <p:sldId id="339" r:id="rId9"/>
    <p:sldId id="309" r:id="rId10"/>
    <p:sldId id="310" r:id="rId11"/>
    <p:sldId id="311" r:id="rId12"/>
    <p:sldId id="312" r:id="rId13"/>
    <p:sldId id="318" r:id="rId14"/>
    <p:sldId id="319" r:id="rId15"/>
    <p:sldId id="320" r:id="rId16"/>
    <p:sldId id="321" r:id="rId17"/>
    <p:sldId id="322" r:id="rId18"/>
    <p:sldId id="323" r:id="rId19"/>
    <p:sldId id="329" r:id="rId20"/>
    <p:sldId id="330" r:id="rId21"/>
    <p:sldId id="331" r:id="rId22"/>
    <p:sldId id="333" r:id="rId23"/>
    <p:sldId id="334" r:id="rId24"/>
    <p:sldId id="332" r:id="rId25"/>
    <p:sldId id="327" r:id="rId26"/>
    <p:sldId id="325" r:id="rId27"/>
    <p:sldId id="326" r:id="rId28"/>
    <p:sldId id="335" r:id="rId29"/>
    <p:sldId id="336" r:id="rId30"/>
    <p:sldId id="291" r:id="rId31"/>
    <p:sldId id="316" r:id="rId32"/>
    <p:sldId id="292" r:id="rId33"/>
    <p:sldId id="298" r:id="rId34"/>
    <p:sldId id="299" r:id="rId35"/>
    <p:sldId id="308" r:id="rId36"/>
    <p:sldId id="314" r:id="rId37"/>
    <p:sldId id="315" r:id="rId38"/>
    <p:sldId id="307" r:id="rId39"/>
  </p:sldIdLst>
  <p:sldSz cx="9144000" cy="6858000" type="screen4x3"/>
  <p:notesSz cx="6669088" cy="9928225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F1990-ABEE-421F-BD65-4831902D50A4}" type="datetimeFigureOut">
              <a:rPr lang="en-GB" smtClean="0"/>
              <a:pPr/>
              <a:t>14/04/2016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2D0D6-3CDA-409D-A271-D363920C81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84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61343-84F9-4F3E-91A2-AD4623875803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16464"/>
            <a:ext cx="5335893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555FB-0022-42FF-9CF8-FFEAC3A54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9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555FB-0022-42FF-9CF8-FFEAC3A549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693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555FB-0022-42FF-9CF8-FFEAC3A5492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85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555FB-0022-42FF-9CF8-FFEAC3A5492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80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555FB-0022-42FF-9CF8-FFEAC3A5492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2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555FB-0022-42FF-9CF8-FFEAC3A549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6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555FB-0022-42FF-9CF8-FFEAC3A549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68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555FB-0022-42FF-9CF8-FFEAC3A5492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97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555FB-0022-42FF-9CF8-FFEAC3A5492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703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555FB-0022-42FF-9CF8-FFEAC3A5492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85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555FB-0022-42FF-9CF8-FFEAC3A549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7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555FB-0022-42FF-9CF8-FFEAC3A5492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73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555FB-0022-42FF-9CF8-FFEAC3A5492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04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AD00-27B8-4B4E-A992-239530D15777}" type="datetimeFigureOut">
              <a:rPr lang="en-GB" smtClean="0"/>
              <a:pPr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70E0-F13F-4BDD-B7FA-E1241B1445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AD00-27B8-4B4E-A992-239530D15777}" type="datetimeFigureOut">
              <a:rPr lang="en-GB" smtClean="0"/>
              <a:pPr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70E0-F13F-4BDD-B7FA-E1241B1445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0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AD00-27B8-4B4E-A992-239530D15777}" type="datetimeFigureOut">
              <a:rPr lang="en-GB" smtClean="0"/>
              <a:pPr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70E0-F13F-4BDD-B7FA-E1241B1445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14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AD00-27B8-4B4E-A992-239530D15777}" type="datetimeFigureOut">
              <a:rPr lang="en-GB" smtClean="0"/>
              <a:pPr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70E0-F13F-4BDD-B7FA-E1241B1445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7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AD00-27B8-4B4E-A992-239530D15777}" type="datetimeFigureOut">
              <a:rPr lang="en-GB" smtClean="0"/>
              <a:pPr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70E0-F13F-4BDD-B7FA-E1241B1445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55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AD00-27B8-4B4E-A992-239530D15777}" type="datetimeFigureOut">
              <a:rPr lang="en-GB" smtClean="0"/>
              <a:pPr/>
              <a:t>14/04/2016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70E0-F13F-4BDD-B7FA-E1241B1445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47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AD00-27B8-4B4E-A992-239530D15777}" type="datetimeFigureOut">
              <a:rPr lang="en-GB" smtClean="0"/>
              <a:pPr/>
              <a:t>14/04/2016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70E0-F13F-4BDD-B7FA-E1241B1445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06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AD00-27B8-4B4E-A992-239530D15777}" type="datetimeFigureOut">
              <a:rPr lang="en-GB" smtClean="0"/>
              <a:pPr/>
              <a:t>14/04/2016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70E0-F13F-4BDD-B7FA-E1241B1445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01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AD00-27B8-4B4E-A992-239530D15777}" type="datetimeFigureOut">
              <a:rPr lang="en-GB" smtClean="0"/>
              <a:pPr/>
              <a:t>14/04/2016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70E0-F13F-4BDD-B7FA-E1241B1445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28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AD00-27B8-4B4E-A992-239530D15777}" type="datetimeFigureOut">
              <a:rPr lang="en-GB" smtClean="0"/>
              <a:pPr/>
              <a:t>14/04/2016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70E0-F13F-4BDD-B7FA-E1241B1445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92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AD00-27B8-4B4E-A992-239530D15777}" type="datetimeFigureOut">
              <a:rPr lang="en-GB" smtClean="0"/>
              <a:pPr/>
              <a:t>14/04/2016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70E0-F13F-4BDD-B7FA-E1241B1445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50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CAD00-27B8-4B4E-A992-239530D15777}" type="datetimeFigureOut">
              <a:rPr lang="en-GB" smtClean="0"/>
              <a:pPr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470E0-F13F-4BDD-B7FA-E1241B1445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95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6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papers.ssrn.com/sol3/papers.cfm?abstract_id=268427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cw0hi00Yieg?t=7m57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xnHJ9QA1U8I?t=2m1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-lz2u-63AC8?t=12m24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csnetwork.ac.uk/sites/default/files/Ashley/Ralf%20Becker%201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hanacademy.org/" TargetMode="External"/><Relationship Id="rId5" Type="http://schemas.openxmlformats.org/officeDocument/2006/relationships/hyperlink" Target="https://www.youtube.com/user/ralffbecker" TargetMode="External"/><Relationship Id="rId4" Type="http://schemas.openxmlformats.org/officeDocument/2006/relationships/hyperlink" Target="http://www.economicsnetwork.ac.uk/sites/default/files/Ashley/Ralf%20Becker%202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../ClassroomInversion/UdacityClip/UdacityClip/UdacityClip.html" TargetMode="Externa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712968" cy="1470025"/>
          </a:xfrm>
        </p:spPr>
        <p:txBody>
          <a:bodyPr>
            <a:normAutofit/>
          </a:bodyPr>
          <a:lstStyle/>
          <a:p>
            <a:r>
              <a:rPr lang="en-GB" b="1" dirty="0" smtClean="0"/>
              <a:t>Large Group Teaching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i="1" dirty="0" smtClean="0">
                <a:solidFill>
                  <a:schemeClr val="tx2"/>
                </a:solidFill>
              </a:rPr>
              <a:t>Ralf Becker* and Alvin </a:t>
            </a:r>
            <a:r>
              <a:rPr lang="en-GB" b="1" i="1" dirty="0" err="1" smtClean="0">
                <a:solidFill>
                  <a:schemeClr val="tx2"/>
                </a:solidFill>
              </a:rPr>
              <a:t>Birdi</a:t>
            </a:r>
            <a:r>
              <a:rPr lang="en-GB" b="1" i="1" baseline="30000" dirty="0" smtClean="0">
                <a:solidFill>
                  <a:schemeClr val="tx2"/>
                </a:solidFill>
              </a:rPr>
              <a:t>#</a:t>
            </a:r>
            <a:endParaRPr lang="en-GB" b="1" baseline="30000" dirty="0" smtClean="0">
              <a:solidFill>
                <a:schemeClr val="tx2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/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b="1" dirty="0" smtClean="0">
                <a:solidFill>
                  <a:schemeClr val="tx2"/>
                </a:solidFill>
              </a:rPr>
              <a:t>*The University of Manchester, </a:t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b="1" baseline="30000" dirty="0" smtClean="0">
                <a:solidFill>
                  <a:schemeClr val="tx2"/>
                </a:solidFill>
              </a:rPr>
              <a:t>#</a:t>
            </a:r>
            <a:r>
              <a:rPr lang="en-GB" b="1" dirty="0" smtClean="0">
                <a:solidFill>
                  <a:schemeClr val="tx2"/>
                </a:solidFill>
              </a:rPr>
              <a:t>The University of Bristol, Economics Network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tools do we have?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Lectures</a:t>
            </a:r>
          </a:p>
          <a:p>
            <a:r>
              <a:rPr lang="en-GB" dirty="0" smtClean="0"/>
              <a:t>Tutorials/Seminars</a:t>
            </a:r>
          </a:p>
          <a:p>
            <a:r>
              <a:rPr lang="en-GB" dirty="0" smtClean="0"/>
              <a:t>Reading</a:t>
            </a:r>
          </a:p>
          <a:p>
            <a:r>
              <a:rPr lang="en-GB" dirty="0" smtClean="0"/>
              <a:t>Coursework/</a:t>
            </a:r>
            <a:r>
              <a:rPr lang="en-GB" dirty="0" err="1" smtClean="0"/>
              <a:t>Groupwork</a:t>
            </a:r>
            <a:endParaRPr lang="en-GB" dirty="0" smtClean="0"/>
          </a:p>
          <a:p>
            <a:r>
              <a:rPr lang="en-GB" dirty="0" smtClean="0"/>
              <a:t>Online quizzes</a:t>
            </a:r>
          </a:p>
          <a:p>
            <a:r>
              <a:rPr lang="en-GB" dirty="0" smtClean="0"/>
              <a:t>Podcasts</a:t>
            </a:r>
          </a:p>
          <a:p>
            <a:r>
              <a:rPr lang="en-GB" dirty="0" smtClean="0"/>
              <a:t>Online Clips</a:t>
            </a:r>
          </a:p>
          <a:p>
            <a:r>
              <a:rPr lang="en-GB" dirty="0" smtClean="0"/>
              <a:t>Peer Assisted Study Schemes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3851920" y="3861048"/>
            <a:ext cx="576064" cy="151216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16016" y="429309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Tech enabled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556792"/>
            <a:ext cx="37724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BUT, all rely on </a:t>
            </a:r>
          </a:p>
          <a:p>
            <a:r>
              <a:rPr lang="en-GB" sz="3600" b="1" dirty="0" smtClean="0">
                <a:solidFill>
                  <a:srgbClr val="C00000"/>
                </a:solidFill>
              </a:rPr>
              <a:t>students engaging </a:t>
            </a:r>
          </a:p>
          <a:p>
            <a:r>
              <a:rPr lang="en-GB" sz="3600" b="1" dirty="0" smtClean="0">
                <a:solidFill>
                  <a:srgbClr val="C00000"/>
                </a:solidFill>
              </a:rPr>
              <a:t>with these!</a:t>
            </a:r>
            <a:endParaRPr lang="en-GB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3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t="-786" r="25827"/>
          <a:stretch/>
        </p:blipFill>
        <p:spPr>
          <a:xfrm>
            <a:off x="0" y="-99392"/>
            <a:ext cx="9488058" cy="6957393"/>
          </a:xfrm>
        </p:spPr>
      </p:pic>
      <p:sp>
        <p:nvSpPr>
          <p:cNvPr id="7" name="TextBox 6"/>
          <p:cNvSpPr txBox="1"/>
          <p:nvPr/>
        </p:nvSpPr>
        <p:spPr>
          <a:xfrm>
            <a:off x="4088099" y="476672"/>
            <a:ext cx="37242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Do not use the Lecture content as a definition of the course unit syllabus!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4275093"/>
            <a:ext cx="37242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And make sure that students understand this!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9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Think about the entire learning process not only the lecture!</a:t>
            </a:r>
          </a:p>
          <a:p>
            <a:r>
              <a:rPr lang="en-GB" dirty="0" smtClean="0"/>
              <a:t>What is best achieved by lectures?</a:t>
            </a:r>
          </a:p>
          <a:p>
            <a:r>
              <a:rPr lang="en-GB" dirty="0" smtClean="0"/>
              <a:t>What best by other tools?</a:t>
            </a:r>
          </a:p>
          <a:p>
            <a:pPr marL="0" indent="0">
              <a:buNone/>
            </a:pPr>
            <a:r>
              <a:rPr lang="en-GB" dirty="0" smtClean="0"/>
              <a:t>Restrictions:</a:t>
            </a:r>
          </a:p>
          <a:p>
            <a:r>
              <a:rPr lang="en-GB" dirty="0" smtClean="0"/>
              <a:t>School guidelines on how many lectures and tutorials you should put up</a:t>
            </a:r>
          </a:p>
          <a:p>
            <a:r>
              <a:rPr lang="en-GB" dirty="0" smtClean="0"/>
              <a:t>Convention/Student expectation and work pattern</a:t>
            </a:r>
          </a:p>
          <a:p>
            <a:r>
              <a:rPr lang="en-GB" dirty="0" smtClean="0"/>
              <a:t>Your workload</a:t>
            </a:r>
          </a:p>
        </p:txBody>
      </p:sp>
    </p:spTree>
    <p:extLst>
      <p:ext uri="{BB962C8B-B14F-4D97-AF65-F5344CB8AC3E}">
        <p14:creationId xmlns:p14="http://schemas.microsoft.com/office/powerpoint/2010/main" val="266784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Learning Journey - </a:t>
            </a:r>
            <a:br>
              <a:rPr lang="en-GB" dirty="0" smtClean="0"/>
            </a:br>
            <a:r>
              <a:rPr lang="en-GB" dirty="0" smtClean="0"/>
              <a:t>an example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07807"/>
            <a:ext cx="7488833" cy="198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2367"/>
            <a:ext cx="3132212" cy="4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06018"/>
            <a:ext cx="3132212" cy="34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8" y="4156014"/>
            <a:ext cx="3132212" cy="74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03569"/>
            <a:ext cx="3132212" cy="111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6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Learning Journey - </a:t>
            </a:r>
            <a:br>
              <a:rPr lang="en-GB" dirty="0" smtClean="0"/>
            </a:br>
            <a:r>
              <a:rPr lang="en-GB" dirty="0" smtClean="0"/>
              <a:t>an example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7807"/>
            <a:ext cx="3024336" cy="80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07936"/>
            <a:ext cx="8424937" cy="128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06018"/>
            <a:ext cx="3132212" cy="34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8" y="4156014"/>
            <a:ext cx="3132212" cy="74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03569"/>
            <a:ext cx="3132212" cy="111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Learning Journey - </a:t>
            </a:r>
            <a:br>
              <a:rPr lang="en-GB" dirty="0" smtClean="0"/>
            </a:br>
            <a:r>
              <a:rPr lang="en-GB" dirty="0" smtClean="0"/>
              <a:t>an example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7807"/>
            <a:ext cx="3024336" cy="80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07936"/>
            <a:ext cx="3024337" cy="46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69872"/>
            <a:ext cx="11510044" cy="128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8" y="4156014"/>
            <a:ext cx="3132212" cy="74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03569"/>
            <a:ext cx="3132212" cy="111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5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Learning Journey - </a:t>
            </a:r>
            <a:br>
              <a:rPr lang="en-GB" dirty="0" smtClean="0"/>
            </a:br>
            <a:r>
              <a:rPr lang="en-GB" dirty="0" smtClean="0"/>
              <a:t>an example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7807"/>
            <a:ext cx="3024336" cy="80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07936"/>
            <a:ext cx="3024337" cy="46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69872"/>
            <a:ext cx="3024336" cy="33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7" y="3038844"/>
            <a:ext cx="7813094" cy="186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03569"/>
            <a:ext cx="3132212" cy="111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9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Learning Journey - </a:t>
            </a:r>
            <a:br>
              <a:rPr lang="en-GB" dirty="0" smtClean="0"/>
            </a:br>
            <a:r>
              <a:rPr lang="en-GB" dirty="0" smtClean="0"/>
              <a:t>an example week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7807"/>
            <a:ext cx="3024336" cy="80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07936"/>
            <a:ext cx="3024337" cy="46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69872"/>
            <a:ext cx="3024336" cy="33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1" y="3207814"/>
            <a:ext cx="2999387" cy="71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1113"/>
            <a:ext cx="7632848" cy="272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91264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“Outsource”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/>
              <a:t>part of the (examinable!!!!) material </a:t>
            </a:r>
            <a:r>
              <a:rPr lang="en-GB" dirty="0" smtClean="0"/>
              <a:t>away from lectures (either before or after)</a:t>
            </a:r>
          </a:p>
          <a:p>
            <a:r>
              <a:rPr lang="en-GB" dirty="0" smtClean="0"/>
              <a:t>personally often to online clips, but could be reading or podcasts or other things as well</a:t>
            </a:r>
            <a:endParaRPr lang="en-GB" dirty="0"/>
          </a:p>
          <a:p>
            <a:r>
              <a:rPr lang="en-GB" dirty="0"/>
              <a:t>Very introductory exposition</a:t>
            </a:r>
          </a:p>
          <a:p>
            <a:r>
              <a:rPr lang="en-GB" dirty="0"/>
              <a:t>Long and tedious (but important) arguments</a:t>
            </a:r>
          </a:p>
          <a:p>
            <a:r>
              <a:rPr lang="en-GB" dirty="0"/>
              <a:t>Proofs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gives </a:t>
            </a:r>
            <a:r>
              <a:rPr lang="en-GB" b="1" dirty="0">
                <a:solidFill>
                  <a:srgbClr val="C00000"/>
                </a:solidFill>
              </a:rPr>
              <a:t>more time in lectures for</a:t>
            </a:r>
            <a:r>
              <a:rPr lang="en-GB" dirty="0"/>
              <a:t>:</a:t>
            </a:r>
          </a:p>
          <a:p>
            <a:r>
              <a:rPr lang="en-GB" dirty="0"/>
              <a:t>More complex/subtle material</a:t>
            </a:r>
          </a:p>
          <a:p>
            <a:r>
              <a:rPr lang="en-GB" dirty="0"/>
              <a:t>Extended Examples</a:t>
            </a:r>
          </a:p>
          <a:p>
            <a:r>
              <a:rPr lang="en-GB" dirty="0"/>
              <a:t>Discussion</a:t>
            </a:r>
          </a:p>
          <a:p>
            <a:r>
              <a:rPr lang="en-GB" dirty="0"/>
              <a:t>Staff/Student and Student/Student interaction (e.g. quizzes)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5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What would happen to students in a Year 1 (age 5) classroom if you dropped a disruptive student in that classroom. In your mind compare these students to a group of students that is similar in all other respects. </a:t>
            </a:r>
          </a:p>
          <a:p>
            <a:pPr marL="0" indent="0">
              <a:buNone/>
            </a:pPr>
            <a:r>
              <a:rPr lang="en-GB" dirty="0" smtClean="0"/>
              <a:t>When you think about the consequences, think about the long-run, 4-8 years hence, consequences.</a:t>
            </a:r>
          </a:p>
        </p:txBody>
      </p:sp>
    </p:spTree>
    <p:extLst>
      <p:ext uri="{BB962C8B-B14F-4D97-AF65-F5344CB8AC3E}">
        <p14:creationId xmlns:p14="http://schemas.microsoft.com/office/powerpoint/2010/main" val="41962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None/>
              <a:defRPr/>
            </a:pPr>
            <a:r>
              <a:rPr lang="en-GB" dirty="0">
                <a:latin typeface="Calibri" pitchFamily="34" charset="0"/>
                <a:cs typeface="Calibri" pitchFamily="34" charset="0"/>
              </a:rPr>
              <a:t>In preparation, please log on to the web using a mobile phone/device 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visit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www.rwpoll.com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Session ID: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uomrb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(lower/upper case)		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Don’t enter details, just click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Continue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537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/>
              <a:t>Long-run educational outcomes</a:t>
            </a:r>
            <a:br>
              <a:rPr lang="en-GB" sz="3200" dirty="0"/>
            </a:br>
            <a:r>
              <a:rPr lang="en-GB" sz="3200" dirty="0" smtClean="0"/>
              <a:t>of students who had a disruptive student in their midst in year 1, compared to their peers,</a:t>
            </a:r>
            <a:endParaRPr lang="en-GB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48666519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GB" dirty="0"/>
              <a:t>Improve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/>
              <a:t>Don’t change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Worsen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6095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Turn to one of your neighbours (ideally someone who answered differently) and try to convince that student of your opinion.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5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/>
              <a:t>Long-run educational outcomes</a:t>
            </a:r>
            <a:br>
              <a:rPr lang="en-GB" sz="3200" dirty="0"/>
            </a:br>
            <a:r>
              <a:rPr lang="en-GB" sz="3200" dirty="0" smtClean="0"/>
              <a:t>of students who had a disruptive student in their midst in year 1, compared to their peers,</a:t>
            </a:r>
            <a:endParaRPr lang="en-GB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10103264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GB" dirty="0"/>
              <a:t>Improve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/>
              <a:t>Don’t change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Worsen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2614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91860268"/>
              </p:ext>
            </p:extLst>
          </p:nvPr>
        </p:nvGraphicFramePr>
        <p:xfrm>
          <a:off x="457200" y="342900"/>
          <a:ext cx="8229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hart" r:id="rId5" imgW="8229600" imgH="6172200" progId="MSGraph.Chart.8">
                  <p:embed followColorScheme="full"/>
                </p:oleObj>
              </mc:Choice>
              <mc:Fallback>
                <p:oleObj name="Chart" r:id="rId5" imgW="8229600" imgH="61722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42900"/>
                        <a:ext cx="82296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766439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Source:</a:t>
            </a:r>
          </a:p>
          <a:p>
            <a:r>
              <a:rPr lang="en-GB" dirty="0" smtClean="0"/>
              <a:t>Jan </a:t>
            </a:r>
            <a:r>
              <a:rPr lang="en-GB" dirty="0" err="1" smtClean="0"/>
              <a:t>Bietenbeck</a:t>
            </a:r>
            <a:r>
              <a:rPr lang="en-GB" dirty="0" smtClean="0"/>
              <a:t> (2015)</a:t>
            </a:r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papers.ssrn.com/sol3/papers.cfm?abstract_id=2684279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040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r="6805"/>
          <a:stretch/>
        </p:blipFill>
        <p:spPr>
          <a:xfrm>
            <a:off x="-1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23101" y="5522072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Student behaviour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8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2"/>
            <a:ext cx="9144000" cy="514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714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Student behaviour</a:t>
            </a:r>
            <a:endParaRPr lang="en-GB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721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Student behaviour</a:t>
            </a:r>
            <a:endParaRPr lang="en-GB" sz="48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21346"/>
            <a:ext cx="9180512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2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r="6805"/>
          <a:stretch/>
        </p:blipFill>
        <p:spPr>
          <a:xfrm>
            <a:off x="-1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1475656" y="4303455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Your role in influencing</a:t>
            </a:r>
            <a:b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Student behaviour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8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Who has the primary responsibility for teaching students the right study behaviours? Which statement best represents your view?</a:t>
            </a:r>
            <a:endParaRPr lang="en-GB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916832"/>
            <a:ext cx="4114800" cy="420933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GB" sz="2800" dirty="0" smtClean="0"/>
              <a:t>This is the student’s own responsibility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sz="2800" dirty="0" smtClean="0"/>
              <a:t>Students should come well prepared from High School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sz="2800" dirty="0" smtClean="0"/>
              <a:t>Study skills should be taught in the first year at University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sz="2800" dirty="0" smtClean="0"/>
              <a:t>Each course unit should teach their own relevant study skills</a:t>
            </a:r>
            <a:endParaRPr lang="en-GB" sz="2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28706098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5005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cordshop_ol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47630"/>
            <a:ext cx="9144000" cy="69919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 descr="C:\Users\msassrb2\Dropbox\ralf\HNAP\videocamer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28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Online Clips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682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r="16835"/>
          <a:stretch/>
        </p:blipFill>
        <p:spPr>
          <a:xfrm>
            <a:off x="0" y="248"/>
            <a:ext cx="9144000" cy="68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5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 use Online Clips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move complex lecture material out of the lecture theatre</a:t>
            </a:r>
          </a:p>
          <a:p>
            <a:r>
              <a:rPr lang="en-GB" dirty="0" smtClean="0"/>
              <a:t>To ask students to prepare for lectures</a:t>
            </a:r>
          </a:p>
          <a:p>
            <a:pPr marL="0" indent="0">
              <a:buNone/>
            </a:pPr>
            <a:r>
              <a:rPr lang="en-GB" dirty="0" smtClean="0"/>
              <a:t>Also for</a:t>
            </a:r>
          </a:p>
          <a:p>
            <a:r>
              <a:rPr lang="en-GB" dirty="0" smtClean="0"/>
              <a:t>Flipping tutorial classes</a:t>
            </a:r>
          </a:p>
          <a:p>
            <a:r>
              <a:rPr lang="en-GB" dirty="0" smtClean="0"/>
              <a:t>Work through some worked examples (e.g. past exam paper question)</a:t>
            </a:r>
          </a:p>
        </p:txBody>
      </p:sp>
    </p:spTree>
    <p:extLst>
      <p:ext uri="{BB962C8B-B14F-4D97-AF65-F5344CB8AC3E}">
        <p14:creationId xmlns:p14="http://schemas.microsoft.com/office/powerpoint/2010/main" val="941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Complex Lecture Material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0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msassrb2\Dropbox\ralf\HNAP\blackboard-lectur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956" y="-421252"/>
            <a:ext cx="10634742" cy="745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Additional lesson from MOOCs:</a:t>
            </a:r>
          </a:p>
          <a:p>
            <a:r>
              <a:rPr lang="en-GB" dirty="0" smtClean="0"/>
              <a:t>Produce </a:t>
            </a:r>
            <a:r>
              <a:rPr lang="en-GB" dirty="0" err="1" smtClean="0"/>
              <a:t>shortish</a:t>
            </a:r>
            <a:r>
              <a:rPr lang="en-GB" dirty="0" smtClean="0"/>
              <a:t> clips</a:t>
            </a:r>
          </a:p>
          <a:p>
            <a:r>
              <a:rPr lang="en-GB" dirty="0" smtClean="0"/>
              <a:t>Finish with short question to allow students to </a:t>
            </a:r>
            <a:r>
              <a:rPr lang="en-GB" dirty="0" smtClean="0">
                <a:hlinkClick r:id="rId2"/>
              </a:rPr>
              <a:t>test understanding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2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final thoughts on large group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Check out your lecture theatre</a:t>
            </a:r>
          </a:p>
          <a:p>
            <a:r>
              <a:rPr lang="en-GB" dirty="0" smtClean="0"/>
              <a:t>Embrace your nerves</a:t>
            </a:r>
          </a:p>
          <a:p>
            <a:r>
              <a:rPr lang="en-GB" dirty="0"/>
              <a:t>S</a:t>
            </a:r>
            <a:r>
              <a:rPr lang="en-GB" dirty="0" smtClean="0"/>
              <a:t>tart your lecture with an overview</a:t>
            </a:r>
          </a:p>
          <a:p>
            <a:r>
              <a:rPr lang="en-GB" dirty="0" smtClean="0"/>
              <a:t>End your lecture with an overview</a:t>
            </a:r>
          </a:p>
          <a:p>
            <a:r>
              <a:rPr lang="en-GB" dirty="0" smtClean="0"/>
              <a:t>Use interactivity (lecturer – student or student – student) when this makes sense</a:t>
            </a:r>
          </a:p>
          <a:p>
            <a:r>
              <a:rPr lang="en-GB" dirty="0" smtClean="0"/>
              <a:t>Make sure students know what else they need to do</a:t>
            </a:r>
          </a:p>
          <a:p>
            <a:r>
              <a:rPr lang="en-GB" dirty="0" smtClean="0"/>
              <a:t>Ensure that lectures aren’t the only place where you communicate with students</a:t>
            </a:r>
          </a:p>
        </p:txBody>
      </p:sp>
    </p:spTree>
    <p:extLst>
      <p:ext uri="{BB962C8B-B14F-4D97-AF65-F5344CB8AC3E}">
        <p14:creationId xmlns:p14="http://schemas.microsoft.com/office/powerpoint/2010/main" val="1863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Enjoy …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/>
              <a:t>… and look like you do!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85827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thoughts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Enrol in a MOOC</a:t>
            </a:r>
          </a:p>
          <a:p>
            <a:r>
              <a:rPr lang="en-GB" dirty="0" smtClean="0"/>
              <a:t>Question why you are doing things</a:t>
            </a:r>
          </a:p>
          <a:p>
            <a:endParaRPr lang="en-GB" dirty="0" smtClean="0"/>
          </a:p>
          <a:p>
            <a:r>
              <a:rPr lang="en-GB" dirty="0" smtClean="0"/>
              <a:t>Links to more detailed presentations on:</a:t>
            </a:r>
          </a:p>
          <a:p>
            <a:pPr lvl="1"/>
            <a:r>
              <a:rPr lang="en-GB" dirty="0" smtClean="0">
                <a:hlinkClick r:id="rId3"/>
              </a:rPr>
              <a:t>What is Class contact for</a:t>
            </a:r>
            <a:r>
              <a:rPr lang="en-GB" dirty="0" smtClean="0"/>
              <a:t>?</a:t>
            </a:r>
          </a:p>
          <a:p>
            <a:pPr lvl="1"/>
            <a:r>
              <a:rPr lang="en-GB" dirty="0">
                <a:hlinkClick r:id="rId4"/>
              </a:rPr>
              <a:t>Making quant tutorials work! </a:t>
            </a:r>
            <a:r>
              <a:rPr lang="en-GB" dirty="0" smtClean="0">
                <a:hlinkClick r:id="rId4"/>
              </a:rPr>
              <a:t/>
            </a:r>
            <a:br>
              <a:rPr lang="en-GB" dirty="0" smtClean="0">
                <a:hlinkClick r:id="rId4"/>
              </a:rPr>
            </a:br>
            <a:r>
              <a:rPr lang="en-GB" dirty="0" smtClean="0">
                <a:hlinkClick r:id="rId4"/>
              </a:rPr>
              <a:t>DOs </a:t>
            </a:r>
            <a:r>
              <a:rPr lang="en-GB" dirty="0">
                <a:hlinkClick r:id="rId4"/>
              </a:rPr>
              <a:t>and DON'Ts of classroom </a:t>
            </a:r>
            <a:r>
              <a:rPr lang="en-GB" dirty="0" smtClean="0">
                <a:hlinkClick r:id="rId4"/>
              </a:rPr>
              <a:t>inversion</a:t>
            </a:r>
            <a:endParaRPr lang="en-GB" dirty="0" smtClean="0"/>
          </a:p>
          <a:p>
            <a:r>
              <a:rPr lang="en-GB" dirty="0" smtClean="0"/>
              <a:t>Example clips: </a:t>
            </a:r>
          </a:p>
          <a:p>
            <a:pPr lvl="1"/>
            <a:r>
              <a:rPr lang="en-GB" dirty="0" smtClean="0">
                <a:hlinkClick r:id="rId5"/>
              </a:rPr>
              <a:t>Ralf Becker on YouTube</a:t>
            </a:r>
            <a:endParaRPr lang="en-GB" dirty="0" smtClean="0"/>
          </a:p>
          <a:p>
            <a:pPr lvl="1"/>
            <a:r>
              <a:rPr lang="en-GB" dirty="0" smtClean="0">
                <a:hlinkClick r:id="rId6"/>
              </a:rPr>
              <a:t>Khan Academy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45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1"/>
          <a:stretch/>
        </p:blipFill>
        <p:spPr bwMode="auto">
          <a:xfrm>
            <a:off x="12419" y="1158"/>
            <a:ext cx="9131581" cy="685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msassrb2\Dropbox\ralf\HNAP\old_bi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5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msassrb2\Dropbox\ralf\HNAP\new_bi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935" y="0"/>
            <a:ext cx="978599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381328"/>
            <a:ext cx="276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Donald A. Bligh, July 1971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476672"/>
            <a:ext cx="8352928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aseline="30000" dirty="0"/>
              <a:t>Should new technology change the way we teach?</a:t>
            </a:r>
          </a:p>
          <a:p>
            <a:pPr algn="ctr"/>
            <a:endParaRPr lang="en-GB" sz="3200" baseline="30000" dirty="0"/>
          </a:p>
          <a:p>
            <a:pPr algn="ctr"/>
            <a:r>
              <a:rPr lang="en-GB" sz="3200" baseline="30000" dirty="0"/>
              <a:t>Or</a:t>
            </a:r>
          </a:p>
          <a:p>
            <a:pPr algn="ctr"/>
            <a:endParaRPr lang="en-GB" sz="6000" baseline="30000" dirty="0"/>
          </a:p>
          <a:p>
            <a:pPr algn="ctr"/>
            <a:r>
              <a:rPr lang="en-GB" sz="6000" baseline="30000" dirty="0"/>
              <a:t>What’s the use of Lectures?*</a:t>
            </a:r>
          </a:p>
          <a:p>
            <a:pPr algn="ctr"/>
            <a:endParaRPr lang="en-GB" sz="3200" baseline="30000" dirty="0"/>
          </a:p>
          <a:p>
            <a:pPr algn="ctr"/>
            <a:r>
              <a:rPr lang="en-GB" sz="3200" baseline="30000" dirty="0"/>
              <a:t>Or</a:t>
            </a:r>
          </a:p>
          <a:p>
            <a:pPr algn="ctr"/>
            <a:endParaRPr lang="en-GB" sz="6000" baseline="30000" dirty="0"/>
          </a:p>
          <a:p>
            <a:pPr algn="ctr"/>
            <a:r>
              <a:rPr lang="en-GB" sz="6000" baseline="30000" dirty="0"/>
              <a:t>Lecturing in the age of MOOCS</a:t>
            </a:r>
          </a:p>
        </p:txBody>
      </p:sp>
    </p:spTree>
    <p:extLst>
      <p:ext uri="{BB962C8B-B14F-4D97-AF65-F5344CB8AC3E}">
        <p14:creationId xmlns:p14="http://schemas.microsoft.com/office/powerpoint/2010/main" val="18231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3690900" cy="1978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19132"/>
            <a:ext cx="2534525" cy="1688287"/>
          </a:xfrm>
          <a:prstGeom prst="rect">
            <a:avLst/>
          </a:prstGeom>
        </p:spPr>
      </p:pic>
      <p:pic>
        <p:nvPicPr>
          <p:cNvPr id="7" name="Picture 6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657600"/>
            <a:ext cx="1371600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55371"/>
            <a:ext cx="1828800" cy="8229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MOOCs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86353" y="5445224"/>
            <a:ext cx="804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MOOCS don’t have class contact</a:t>
            </a:r>
          </a:p>
        </p:txBody>
      </p:sp>
    </p:spTree>
    <p:extLst>
      <p:ext uri="{BB962C8B-B14F-4D97-AF65-F5344CB8AC3E}">
        <p14:creationId xmlns:p14="http://schemas.microsoft.com/office/powerpoint/2010/main" val="34070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we want to achieve with a course unit?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Facilitate student’s (independent) learning</a:t>
            </a:r>
          </a:p>
          <a:p>
            <a:pPr>
              <a:buFontTx/>
              <a:buChar char="-"/>
            </a:pPr>
            <a:r>
              <a:rPr lang="en-GB" dirty="0" smtClean="0"/>
              <a:t>Memorise information</a:t>
            </a:r>
          </a:p>
          <a:p>
            <a:pPr>
              <a:buFontTx/>
              <a:buChar char="-"/>
            </a:pPr>
            <a:r>
              <a:rPr lang="en-GB" dirty="0" smtClean="0"/>
              <a:t>Extract principles and underlying meaning</a:t>
            </a:r>
          </a:p>
          <a:p>
            <a:pPr>
              <a:buFontTx/>
              <a:buChar char="-"/>
            </a:pPr>
            <a:r>
              <a:rPr lang="en-GB" dirty="0" smtClean="0"/>
              <a:t>Integrate new with previously acquired knowledge</a:t>
            </a:r>
          </a:p>
          <a:p>
            <a:pPr>
              <a:buFontTx/>
              <a:buChar char="-"/>
            </a:pPr>
            <a:r>
              <a:rPr lang="en-GB" dirty="0" smtClean="0"/>
              <a:t>Enable students to apply their knowledge in a new context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093296"/>
            <a:ext cx="642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Source: University of Manchester, Manual of Academic Procedures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12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D58313353F94AD8B509C1ED29294F46&lt;/guid&gt;&#10;        &lt;description /&gt;&#10;        &lt;date&gt;4/11/2016 11:58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9E1713C5D754B9288F17A7DEC0CED6D&lt;/guid&gt;&#10;            &lt;repollguid&gt;5F757445F4444D12B78A8E430FE59BB8&lt;/repollguid&gt;&#10;            &lt;sourceid&gt;8AB8929AAB534BBA8FE863308218B17D&lt;/sourceid&gt;&#10;            &lt;questiontext&gt;Who has the primary responsibility for teaching students the right study behaviours? Which statement best represents your view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A70C688F4DE448CB10AA6FDC9CD924A&lt;/guid&gt;&#10;                    &lt;answertext&gt;This is the student’s own responsibility&lt;/answertext&gt;&#10;                    &lt;valuetype&gt;0&lt;/valuetype&gt;&#10;                &lt;/answer&gt;&#10;                &lt;answer&gt;&#10;                    &lt;guid&gt;C049D7A0116E4209AA220269551020DB&lt;/guid&gt;&#10;                    &lt;answertext&gt;Students should come well prepared from High School&lt;/answertext&gt;&#10;                    &lt;valuetype&gt;0&lt;/valuetype&gt;&#10;                &lt;/answer&gt;&#10;                &lt;answer&gt;&#10;                    &lt;guid&gt;01075A7E9A0248E8929576F0AB0388BD&lt;/guid&gt;&#10;                    &lt;answertext&gt;Study skills should be taught in the first year at University&lt;/answertext&gt;&#10;                    &lt;valuetype&gt;0&lt;/valuetype&gt;&#10;                &lt;/answer&gt;&#10;                &lt;answer&gt;&#10;                    &lt;guid&gt;84050FFA65714E8A8000247D6D584370&lt;/guid&gt;&#10;                    &lt;answertext&gt;Each course unit should teach their own relevant study skills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43E774857AA346398890D11E5D390FAD&lt;/guid&gt;&#10;        &lt;description /&gt;&#10;        &lt;date&gt;3/27/2016 11:11:5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B61DF1B97954F3AAA999BD639DD88A9&lt;/guid&gt;&#10;            &lt;repollguid&gt;7869B5CEF41D4B899AF169DF6E90053A&lt;/repollguid&gt;&#10;            &lt;sourceid&gt;7D3116D1EF44474CAC959B4CB305380A&lt;/sourceid&gt;&#10;            &lt;questiontext&gt;Long-run educational outcomesof students who had a disruptive student in their midst in year 1, compared to their peers,&lt;/questiontext&gt;&#10;            &lt;showresults&gt;Fals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DDA4C56404AF4FBE83EEB4811112ED96&lt;/guid&gt;&#10;                    &lt;answertext&gt;Improve&lt;/answertext&gt;&#10;                    &lt;valuetype&gt;0&lt;/valuetype&gt;&#10;                &lt;/answer&gt;&#10;                &lt;answer&gt;&#10;                    &lt;guid&gt;DB187E5BEC8849F9BBF3738312D252C3&lt;/guid&gt;&#10;                    &lt;answertext&gt;Don’t change&lt;/answertext&gt;&#10;                    &lt;valuetype&gt;0&lt;/valuetype&gt;&#10;                &lt;/answer&gt;&#10;                &lt;answer&gt;&#10;                    &lt;guid&gt;F737A014897B4A4491E860708CE3460F&lt;/guid&gt;&#10;                    &lt;answertext&gt;Worsen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LABELFORMAT" val="0"/>
  <p:tag name="NUMBERFORMAT" val="0"/>
  <p:tag name="COLORTYPE" val="DEFINED"/>
  <p:tag name="DEFINEDCOLORS" val="3,6,10,45,32,50,13,4,9,55,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43E774857AA346398890D11E5D390FAD&lt;/guid&gt;&#10;        &lt;description /&gt;&#10;        &lt;date&gt;3/27/2016 11:11:5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C3BA18FFACB4244878AB0363A759250&lt;/guid&gt;&#10;            &lt;repollguid&gt;7869B5CEF41D4B899AF169DF6E90053A&lt;/repollguid&gt;&#10;            &lt;sourceid&gt;7D3116D1EF44474CAC959B4CB305380A&lt;/sourceid&gt;&#10;            &lt;questiontext&gt;Long-run educational outcomesof students who had a disruptive student in their midst in year 1, compared to their peers,&lt;/questiontext&gt;&#10;            &lt;showresults&gt;Fals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DDA4C56404AF4FBE83EEB4811112ED96&lt;/guid&gt;&#10;                    &lt;answertext&gt;Improve&lt;/answertext&gt;&#10;                    &lt;valuetype&gt;0&lt;/valuetype&gt;&#10;                &lt;/answer&gt;&#10;                &lt;answer&gt;&#10;                    &lt;guid&gt;DB187E5BEC8849F9BBF3738312D252C3&lt;/guid&gt;&#10;                    &lt;answertext&gt;Don’t change&lt;/answertext&gt;&#10;                    &lt;valuetype&gt;0&lt;/valuetype&gt;&#10;                &lt;/answer&gt;&#10;                &lt;answer&gt;&#10;                    &lt;guid&gt;F737A014897B4A4491E860708CE3460F&lt;/guid&gt;&#10;                    &lt;answertext&gt;Worsen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LABELFORMAT" val="0"/>
  <p:tag name="NUMBERFORMAT" val="0"/>
  <p:tag name="COLORTYPE" val="DEFINED"/>
  <p:tag name="DEFINEDCOLORS" val="3,6,10,45,32,50,13,4,9,55,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ComparativeLinkSlide"/>
  <p:tag name="PRIMARYGUID" val="3B61DF1B97954F3AAA999BD639DD88A9"/>
  <p:tag name="SECONDARYGUID" val="7C3BA18FFACB4244878AB0363A7592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-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663</Words>
  <Application>Microsoft Office PowerPoint</Application>
  <PresentationFormat>On-screen Show (4:3)</PresentationFormat>
  <Paragraphs>131</Paragraphs>
  <Slides>38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Chart</vt:lpstr>
      <vt:lpstr>Large Group Teaching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MOOCs</vt:lpstr>
      <vt:lpstr>What do we want to achieve with a course unit?</vt:lpstr>
      <vt:lpstr>What tools do we have?</vt:lpstr>
      <vt:lpstr>PowerPoint Presentation</vt:lpstr>
      <vt:lpstr>PowerPoint Presentation</vt:lpstr>
      <vt:lpstr>The Learning Journey -  an example week</vt:lpstr>
      <vt:lpstr>The Learning Journey -  an example week</vt:lpstr>
      <vt:lpstr>The Learning Journey -  an example week</vt:lpstr>
      <vt:lpstr>The Learning Journey -  an example week</vt:lpstr>
      <vt:lpstr>The Learning Journey -  an example week</vt:lpstr>
      <vt:lpstr>PowerPoint Presentation</vt:lpstr>
      <vt:lpstr>Reflection Question</vt:lpstr>
      <vt:lpstr>Long-run educational outcomes of students who had a disruptive student in their midst in year 1, compared to their peers,</vt:lpstr>
      <vt:lpstr>PowerPoint Presentation</vt:lpstr>
      <vt:lpstr>Long-run educational outcomes of students who had a disruptive student in their midst in year 1, compared to their peers,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has the primary responsibility for teaching students the right study behaviours? Which statement best represents your view?</vt:lpstr>
      <vt:lpstr>PowerPoint Presentation</vt:lpstr>
      <vt:lpstr>PowerPoint Presentation</vt:lpstr>
      <vt:lpstr>How I use Online Clips</vt:lpstr>
      <vt:lpstr>Complex Lecture Material</vt:lpstr>
      <vt:lpstr>PowerPoint Presentation</vt:lpstr>
      <vt:lpstr>PowerPoint Presentation</vt:lpstr>
      <vt:lpstr>Some final thoughts on large group teaching</vt:lpstr>
      <vt:lpstr>Enjoy …</vt:lpstr>
      <vt:lpstr>Further thoughts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Ralf</dc:creator>
  <cp:lastModifiedBy>Ralf Becker</cp:lastModifiedBy>
  <cp:revision>83</cp:revision>
  <cp:lastPrinted>2014-01-09T12:53:32Z</cp:lastPrinted>
  <dcterms:created xsi:type="dcterms:W3CDTF">2012-10-23T14:35:01Z</dcterms:created>
  <dcterms:modified xsi:type="dcterms:W3CDTF">2016-04-14T09:20:35Z</dcterms:modified>
</cp:coreProperties>
</file>