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256" r:id="rId5"/>
    <p:sldId id="267" r:id="rId6"/>
    <p:sldId id="269" r:id="rId7"/>
    <p:sldId id="268" r:id="rId8"/>
    <p:sldId id="271" r:id="rId9"/>
    <p:sldId id="272" r:id="rId10"/>
    <p:sldId id="273" r:id="rId11"/>
    <p:sldId id="270" r:id="rId12"/>
    <p:sldId id="264" r:id="rId13"/>
    <p:sldId id="262" r:id="rId14"/>
    <p:sldId id="275" r:id="rId15"/>
    <p:sldId id="278" r:id="rId16"/>
    <p:sldId id="276" r:id="rId17"/>
    <p:sldId id="265" r:id="rId18"/>
    <p:sldId id="259" r:id="rId19"/>
    <p:sldId id="279" r:id="rId20"/>
    <p:sldId id="280" r:id="rId21"/>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glielmo" initials="g" lastIdx="1" clrIdx="0">
    <p:extLst/>
  </p:cmAuthor>
  <p:cmAuthor id="2" name="Edmund Cannon" initials="EC" lastIdx="18" clrIdx="1">
    <p:extLst>
      <p:ext uri="{19B8F6BF-5375-455C-9EA6-DF929625EA0E}">
        <p15:presenceInfo xmlns:p15="http://schemas.microsoft.com/office/powerpoint/2012/main" userId="S-1-5-21-1117850145-1682116191-196506527-24138" providerId="AD"/>
      </p:ext>
    </p:extLst>
  </p:cmAuthor>
  <p:cmAuthor id="3" name="Guglielmo Volpe" initials="GV" lastIdx="16" clrIdx="2">
    <p:extLst>
      <p:ext uri="{19B8F6BF-5375-455C-9EA6-DF929625EA0E}">
        <p15:presenceInfo xmlns:p15="http://schemas.microsoft.com/office/powerpoint/2012/main" userId="S-1-5-21-3570645096-2832039801-2519645296-590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78AB"/>
    <a:srgbClr val="5E92C2"/>
    <a:srgbClr val="235591"/>
    <a:srgbClr val="7C32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03" autoAdjust="0"/>
  </p:normalViewPr>
  <p:slideViewPr>
    <p:cSldViewPr>
      <p:cViewPr varScale="1">
        <p:scale>
          <a:sx n="67" d="100"/>
          <a:sy n="67" d="100"/>
        </p:scale>
        <p:origin x="564" y="72"/>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4-08T20:25:41.949" idx="11">
    <p:pos x="10" y="10"/>
    <p:text>This is very impressive, especially when animated. For me, it has a certain WTF fell about it. For a start, I do not think that the spec / design distinction is correct. At Bristol, the rules tie down the aim of the unit, the contact time, summative assessment and some other details, consistent with the Consumer Rights Act. Detailed discussion is omitted because it is such a hostage to fortune.</p:text>
    <p:extLst>
      <p:ext uri="{C676402C-5697-4E1C-873F-D02D1690AC5C}">
        <p15:threadingInfo xmlns:p15="http://schemas.microsoft.com/office/powerpoint/2012/main" timeZoneBias="-60"/>
      </p:ext>
    </p:extLst>
  </p:cm>
  <p:cm authorId="3" dt="2018-04-09T17:59:51.343" idx="6">
    <p:pos x="10" y="146"/>
    <p:text>I think the point of this slide is to show the separation between 'official documentation' held by the university concerning information about the module e.g. assessment weights, contact time, LOs etc. This information feeds into the university systems etc. When designing modules lecturers need to be aware of this official documentation and need to design the module accordingly. e.g. in the past we had a number of lecturers who unilaterally decided to change the weights of assessment causing a lot of trouble when the exam board met.</p:text>
    <p:extLst>
      <p:ext uri="{C676402C-5697-4E1C-873F-D02D1690AC5C}">
        <p15:threadingInfo xmlns:p15="http://schemas.microsoft.com/office/powerpoint/2012/main" timeZoneBias="-60">
          <p15:parentCm authorId="2" idx="11"/>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8-04-08T20:23:58.295" idx="10">
    <p:pos x="10" y="10"/>
    <p:text>Alvin's approach is all very well and may even be ideal practice. But even if only as a check one should also work through the process the other way (partly to check that the two can match up and partly to ensure that people really know the difference between forward and backward planning).</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8-04-08T20:31:26.460" idx="14">
    <p:pos x="10" y="10"/>
    <p:text>I think we cover this very briefly.</p:text>
    <p:extLst>
      <p:ext uri="{C676402C-5697-4E1C-873F-D02D1690AC5C}">
        <p15:threadingInfo xmlns:p15="http://schemas.microsoft.com/office/powerpoint/2012/main" timeZoneBias="-60"/>
      </p:ext>
    </p:extLst>
  </p:cm>
  <p:cm authorId="3" dt="2018-04-09T18:18:03.369" idx="15">
    <p:pos x="10" y="146"/>
    <p:text>I agree. perhaps, let's skip it...</p:text>
    <p:extLst>
      <p:ext uri="{C676402C-5697-4E1C-873F-D02D1690AC5C}">
        <p15:threadingInfo xmlns:p15="http://schemas.microsoft.com/office/powerpoint/2012/main" timeZoneBias="-60">
          <p15:parentCm authorId="2" idx="14"/>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18-04-08T20:49:58.867" idx="16">
    <p:pos x="5240" y="2471"/>
    <p:text>Although it is very difficult to do well, I think it important to discuss that there needs to ve evaluation of teaching effectiveness as part of the unit design</p:text>
    <p:extLst>
      <p:ext uri="{C676402C-5697-4E1C-873F-D02D1690AC5C}">
        <p15:threadingInfo xmlns:p15="http://schemas.microsoft.com/office/powerpoint/2012/main" timeZoneBias="-60"/>
      </p:ext>
    </p:extLst>
  </p:cm>
  <p:cm authorId="3" dt="2018-04-09T18:14:00.123" idx="12">
    <p:pos x="5240" y="2607"/>
    <p:text>perhaps we can link this to another external constraint: NSS and TEF</p:text>
    <p:extLst>
      <p:ext uri="{C676402C-5697-4E1C-873F-D02D1690AC5C}">
        <p15:threadingInfo xmlns:p15="http://schemas.microsoft.com/office/powerpoint/2012/main" timeZoneBias="-60">
          <p15:parentCm authorId="2" idx="16"/>
        </p15:threadingInfo>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18-04-08T20:54:36.115" idx="17">
    <p:pos x="4273" y="269"/>
    <p:text>Some biased views of ESC</p:text>
    <p:extLst>
      <p:ext uri="{C676402C-5697-4E1C-873F-D02D1690AC5C}">
        <p15:threadingInfo xmlns:p15="http://schemas.microsoft.com/office/powerpoint/2012/main" timeZoneBias="-60"/>
      </p:ext>
    </p:extLst>
  </p:cm>
  <p:cm authorId="3" dt="2018-04-09T18:15:19.680" idx="13">
    <p:pos x="2970" y="1316"/>
    <p:text>I do not think that this is necessarily bad.... the problem is more about what you do with the material you write up...</p:text>
    <p:extLst>
      <p:ext uri="{C676402C-5697-4E1C-873F-D02D1690AC5C}">
        <p15:threadingInfo xmlns:p15="http://schemas.microsoft.com/office/powerpoint/2012/main" timeZoneBias="-60"/>
      </p:ext>
    </p:extLst>
  </p:cm>
  <p:cm authorId="3" dt="2018-04-09T18:15:58.976" idx="14">
    <p:pos x="2129" y="2880"/>
    <p:text>I would also include that little time is spent thinking about 'assessment design'; also, I think that some lecturers think more about their own interest rather than the student's interest</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z="1000" dirty="0"/>
              <a:t>GTA Workshop</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GB" sz="1000" dirty="0"/>
              <a:t>05.10.2012</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727657-E2DE-4AF0-AF20-DA51DEA3DA9B}" type="slidenum">
              <a:rPr lang="en-GB" smtClean="0"/>
              <a:t>‹#›</a:t>
            </a:fld>
            <a:endParaRPr lang="en-GB"/>
          </a:p>
        </p:txBody>
      </p:sp>
    </p:spTree>
    <p:extLst>
      <p:ext uri="{BB962C8B-B14F-4D97-AF65-F5344CB8AC3E}">
        <p14:creationId xmlns:p14="http://schemas.microsoft.com/office/powerpoint/2010/main" val="2268859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1D6F6-B050-48B8-BFAB-EFFB20B16C54}" type="datetimeFigureOut">
              <a:rPr lang="en-GB" smtClean="0"/>
              <a:t>12/04/2018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392DF9-3180-415E-AEC7-3C1DDD56651F}" type="slidenum">
              <a:rPr lang="en-GB" smtClean="0"/>
              <a:t>‹#›</a:t>
            </a:fld>
            <a:endParaRPr lang="en-GB"/>
          </a:p>
        </p:txBody>
      </p:sp>
    </p:spTree>
    <p:extLst>
      <p:ext uri="{BB962C8B-B14F-4D97-AF65-F5344CB8AC3E}">
        <p14:creationId xmlns:p14="http://schemas.microsoft.com/office/powerpoint/2010/main" val="133604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392DF9-3180-415E-AEC7-3C1DDD56651F}" type="slidenum">
              <a:rPr lang="en-GB" smtClean="0"/>
              <a:t>9</a:t>
            </a:fld>
            <a:endParaRPr lang="en-GB"/>
          </a:p>
        </p:txBody>
      </p:sp>
    </p:spTree>
    <p:extLst>
      <p:ext uri="{BB962C8B-B14F-4D97-AF65-F5344CB8AC3E}">
        <p14:creationId xmlns:p14="http://schemas.microsoft.com/office/powerpoint/2010/main" val="1270476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CC3E7-1654-4BE5-9AF8-2265137F68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A1B810-E30F-455C-A507-51F93EC5111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CC3E7-1654-4BE5-9AF8-2265137F684B}" type="datetimeFigureOut">
              <a:rPr lang="en-GB" smtClean="0"/>
              <a:pPr/>
              <a:t>12/04/2018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B810-E30F-455C-A507-51F93EC5111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3933056"/>
            <a:ext cx="6400800" cy="2160240"/>
          </a:xfrm>
        </p:spPr>
        <p:txBody>
          <a:bodyPr>
            <a:noAutofit/>
          </a:bodyPr>
          <a:lstStyle/>
          <a:p>
            <a:endParaRPr lang="en-GB" sz="1800" dirty="0">
              <a:solidFill>
                <a:srgbClr val="0070C0"/>
              </a:solidFill>
            </a:endParaRPr>
          </a:p>
          <a:p>
            <a:r>
              <a:rPr lang="en-GB" sz="1800">
                <a:solidFill>
                  <a:srgbClr val="0070C0"/>
                </a:solidFill>
              </a:rPr>
              <a:t>Edmund Cannon</a:t>
            </a:r>
            <a:endParaRPr lang="en-GB" sz="1800" dirty="0">
              <a:solidFill>
                <a:srgbClr val="0070C0"/>
              </a:solidFill>
            </a:endParaRPr>
          </a:p>
          <a:p>
            <a:r>
              <a:rPr lang="en-GB" sz="1800" dirty="0">
                <a:solidFill>
                  <a:srgbClr val="0070C0"/>
                </a:solidFill>
              </a:rPr>
              <a:t>(University of Bristol)</a:t>
            </a:r>
          </a:p>
          <a:p>
            <a:r>
              <a:rPr lang="en-GB" sz="1800" dirty="0">
                <a:solidFill>
                  <a:srgbClr val="0070C0"/>
                </a:solidFill>
              </a:rPr>
              <a:t>and</a:t>
            </a:r>
          </a:p>
          <a:p>
            <a:r>
              <a:rPr lang="en-GB" sz="1800" dirty="0">
                <a:solidFill>
                  <a:srgbClr val="0070C0"/>
                </a:solidFill>
              </a:rPr>
              <a:t> Guglielmo Volpe 	</a:t>
            </a:r>
          </a:p>
          <a:p>
            <a:r>
              <a:rPr lang="en-GB" sz="1800" dirty="0">
                <a:solidFill>
                  <a:srgbClr val="0070C0"/>
                </a:solidFill>
              </a:rPr>
              <a:t>(Queen Mary University of London)</a:t>
            </a:r>
          </a:p>
        </p:txBody>
      </p:sp>
      <p:pic>
        <p:nvPicPr>
          <p:cNvPr id="1026" name="Picture 2" descr="P:\Publicity\Logo 2012\poster_logo.png"/>
          <p:cNvPicPr>
            <a:picLocks noChangeAspect="1" noChangeArrowheads="1"/>
          </p:cNvPicPr>
          <p:nvPr/>
        </p:nvPicPr>
        <p:blipFill>
          <a:blip r:embed="rId2" cstate="print"/>
          <a:srcRect/>
          <a:stretch>
            <a:fillRect/>
          </a:stretch>
        </p:blipFill>
        <p:spPr bwMode="auto">
          <a:xfrm>
            <a:off x="5148064" y="188640"/>
            <a:ext cx="3816424" cy="1919661"/>
          </a:xfrm>
          <a:prstGeom prst="rect">
            <a:avLst/>
          </a:prstGeom>
          <a:noFill/>
        </p:spPr>
      </p:pic>
      <p:sp>
        <p:nvSpPr>
          <p:cNvPr id="15" name="Rectangle 14"/>
          <p:cNvSpPr/>
          <p:nvPr/>
        </p:nvSpPr>
        <p:spPr>
          <a:xfrm>
            <a:off x="0" y="0"/>
            <a:ext cx="46754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0" y="6309320"/>
            <a:ext cx="9144000" cy="369332"/>
          </a:xfrm>
          <a:prstGeom prst="rect">
            <a:avLst/>
          </a:prstGeom>
          <a:noFill/>
          <a:ln>
            <a:noFill/>
          </a:ln>
        </p:spPr>
        <p:txBody>
          <a:bodyPr wrap="square" rtlCol="0">
            <a:spAutoFit/>
          </a:bodyPr>
          <a:lstStyle/>
          <a:p>
            <a:pPr algn="ctr"/>
            <a:r>
              <a:rPr lang="en-GB" dirty="0">
                <a:solidFill>
                  <a:srgbClr val="7C327B"/>
                </a:solidFill>
              </a:rPr>
              <a:t>www.economicsnetwork.ac.uk</a:t>
            </a:r>
          </a:p>
        </p:txBody>
      </p:sp>
      <p:sp>
        <p:nvSpPr>
          <p:cNvPr id="2" name="Title 1"/>
          <p:cNvSpPr>
            <a:spLocks noGrp="1"/>
          </p:cNvSpPr>
          <p:nvPr>
            <p:ph type="ctrTitle"/>
          </p:nvPr>
        </p:nvSpPr>
        <p:spPr>
          <a:xfrm>
            <a:off x="685800" y="2391023"/>
            <a:ext cx="7772400" cy="1470025"/>
          </a:xfrm>
        </p:spPr>
        <p:txBody>
          <a:bodyPr>
            <a:noAutofit/>
          </a:bodyPr>
          <a:lstStyle/>
          <a:p>
            <a:r>
              <a:rPr lang="en-GB" sz="5100" dirty="0">
                <a:solidFill>
                  <a:srgbClr val="7C327B"/>
                </a:solidFill>
              </a:rPr>
              <a:t>Designing Economics Modules and Programmes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Backward planning</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p:txBody>
          <a:bodyPr>
            <a:normAutofit/>
          </a:bodyPr>
          <a:lstStyle/>
          <a:p>
            <a:pPr marL="57150" indent="0">
              <a:spcBef>
                <a:spcPts val="600"/>
              </a:spcBef>
              <a:spcAft>
                <a:spcPts val="1200"/>
              </a:spcAft>
              <a:buNone/>
            </a:pPr>
            <a:r>
              <a:rPr lang="en-GB" sz="2400"/>
              <a:t>What are the aims and objectives of the unit?</a:t>
            </a:r>
          </a:p>
          <a:p>
            <a:pPr marL="57150" indent="0">
              <a:spcBef>
                <a:spcPts val="600"/>
              </a:spcBef>
              <a:spcAft>
                <a:spcPts val="1200"/>
              </a:spcAft>
              <a:buNone/>
            </a:pPr>
            <a:r>
              <a:rPr lang="en-GB" sz="2400"/>
              <a:t>What are the intended learning outcomes (ILOs)?</a:t>
            </a:r>
          </a:p>
          <a:p>
            <a:pPr marL="57150" indent="0">
              <a:spcBef>
                <a:spcPts val="600"/>
              </a:spcBef>
              <a:spcAft>
                <a:spcPts val="1200"/>
              </a:spcAft>
              <a:buNone/>
            </a:pPr>
            <a:r>
              <a:rPr lang="en-GB" sz="2400"/>
              <a:t>How to assess the ILOs?</a:t>
            </a:r>
          </a:p>
          <a:p>
            <a:pPr marL="57150" indent="0">
              <a:spcBef>
                <a:spcPts val="600"/>
              </a:spcBef>
              <a:spcAft>
                <a:spcPts val="1200"/>
              </a:spcAft>
              <a:buNone/>
            </a:pPr>
            <a:r>
              <a:rPr lang="en-GB" sz="2400"/>
              <a:t>How will the students learn the ILOs?</a:t>
            </a:r>
          </a:p>
          <a:p>
            <a:pPr marL="57150" indent="0">
              <a:spcBef>
                <a:spcPts val="600"/>
              </a:spcBef>
              <a:spcAft>
                <a:spcPts val="1200"/>
              </a:spcAft>
              <a:buNone/>
            </a:pPr>
            <a:r>
              <a:rPr lang="en-GB" sz="2400"/>
              <a:t>How do the tutors (and other resources) facilitate the learning?</a:t>
            </a:r>
          </a:p>
          <a:p>
            <a:pPr marL="57150" indent="0">
              <a:spcBef>
                <a:spcPts val="600"/>
              </a:spcBef>
              <a:spcAft>
                <a:spcPts val="1200"/>
              </a:spcAft>
              <a:buNone/>
            </a:pPr>
            <a:endParaRPr lang="en-GB" sz="2400"/>
          </a:p>
          <a:p>
            <a:pPr marL="57150" indent="0">
              <a:spcBef>
                <a:spcPts val="600"/>
              </a:spcBef>
              <a:spcAft>
                <a:spcPts val="1200"/>
              </a:spcAft>
              <a:buNone/>
            </a:pPr>
            <a:r>
              <a:rPr lang="en-GB" sz="2400">
                <a:solidFill>
                  <a:srgbClr val="4078AB"/>
                </a:solidFill>
              </a:rPr>
              <a:t>Is it possible to build in evaluation of the effectiveness of the unit?</a:t>
            </a:r>
            <a:endParaRPr lang="en-GB" sz="2400" dirty="0">
              <a:solidFill>
                <a:srgbClr val="4078AB"/>
              </a:solidFill>
            </a:endParaRPr>
          </a:p>
        </p:txBody>
      </p:sp>
    </p:spTree>
    <p:extLst>
      <p:ext uri="{BB962C8B-B14F-4D97-AF65-F5344CB8AC3E}">
        <p14:creationId xmlns:p14="http://schemas.microsoft.com/office/powerpoint/2010/main" val="1622285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Forward planning</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p:txBody>
          <a:bodyPr>
            <a:normAutofit/>
          </a:bodyPr>
          <a:lstStyle/>
          <a:p>
            <a:pPr marL="57150" indent="0">
              <a:spcBef>
                <a:spcPts val="600"/>
              </a:spcBef>
              <a:spcAft>
                <a:spcPts val="1200"/>
              </a:spcAft>
              <a:buNone/>
            </a:pPr>
            <a:r>
              <a:rPr lang="en-GB" sz="2400" dirty="0"/>
              <a:t>What content will be taught?</a:t>
            </a:r>
          </a:p>
          <a:p>
            <a:pPr marL="57150" indent="0">
              <a:spcBef>
                <a:spcPts val="600"/>
              </a:spcBef>
              <a:spcAft>
                <a:spcPts val="1200"/>
              </a:spcAft>
              <a:buNone/>
            </a:pPr>
            <a:r>
              <a:rPr lang="en-GB" sz="2400" dirty="0"/>
              <a:t>What skills / ability / knowledge do the students already have?</a:t>
            </a:r>
          </a:p>
          <a:p>
            <a:pPr marL="57150" indent="0">
              <a:spcBef>
                <a:spcPts val="600"/>
              </a:spcBef>
              <a:spcAft>
                <a:spcPts val="1200"/>
              </a:spcAft>
              <a:buNone/>
            </a:pPr>
            <a:r>
              <a:rPr lang="en-GB" sz="2400" dirty="0"/>
              <a:t>What resources are available?</a:t>
            </a:r>
          </a:p>
          <a:p>
            <a:pPr marL="57150" indent="0">
              <a:spcBef>
                <a:spcPts val="600"/>
              </a:spcBef>
              <a:spcAft>
                <a:spcPts val="1200"/>
              </a:spcAft>
              <a:buNone/>
            </a:pPr>
            <a:r>
              <a:rPr lang="en-GB" sz="2400" dirty="0"/>
              <a:t>How much time (</a:t>
            </a:r>
            <a:r>
              <a:rPr lang="en-GB" sz="2400" dirty="0" err="1"/>
              <a:t>n.b.</a:t>
            </a:r>
            <a:r>
              <a:rPr lang="en-GB" sz="2400" dirty="0"/>
              <a:t> not resource) is available?</a:t>
            </a:r>
          </a:p>
          <a:p>
            <a:pPr marL="57150" indent="0">
              <a:spcBef>
                <a:spcPts val="600"/>
              </a:spcBef>
              <a:spcAft>
                <a:spcPts val="1200"/>
              </a:spcAft>
              <a:buNone/>
            </a:pPr>
            <a:r>
              <a:rPr lang="en-GB" sz="2400"/>
              <a:t>What is the ideal; what is possible?</a:t>
            </a:r>
          </a:p>
          <a:p>
            <a:pPr marL="57150" indent="0">
              <a:spcBef>
                <a:spcPts val="600"/>
              </a:spcBef>
              <a:spcAft>
                <a:spcPts val="1200"/>
              </a:spcAft>
              <a:buNone/>
            </a:pPr>
            <a:r>
              <a:rPr lang="en-GB" sz="2400"/>
              <a:t>Don’t just repeat last year!</a:t>
            </a:r>
            <a:endParaRPr lang="en-GB" sz="2400" dirty="0"/>
          </a:p>
        </p:txBody>
      </p:sp>
    </p:spTree>
    <p:extLst>
      <p:ext uri="{BB962C8B-B14F-4D97-AF65-F5344CB8AC3E}">
        <p14:creationId xmlns:p14="http://schemas.microsoft.com/office/powerpoint/2010/main" val="3184322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solidFill>
            <a:srgbClr val="4078AB"/>
          </a:solidFill>
        </p:spPr>
        <p:txBody>
          <a:bodyPr>
            <a:normAutofit/>
          </a:bodyPr>
          <a:lstStyle/>
          <a:p>
            <a:r>
              <a:rPr lang="en-GB" sz="4000">
                <a:solidFill>
                  <a:schemeClr val="bg1"/>
                </a:solidFill>
              </a:rPr>
              <a:t>Departmental constraints (i)</a:t>
            </a:r>
            <a:br>
              <a:rPr lang="en-GB" sz="4000">
                <a:solidFill>
                  <a:schemeClr val="bg1"/>
                </a:solidFill>
              </a:rPr>
            </a:br>
            <a:r>
              <a:rPr lang="en-GB" sz="4000">
                <a:solidFill>
                  <a:schemeClr val="bg1"/>
                </a:solidFill>
              </a:rPr>
              <a:t>Resources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a:xfrm>
            <a:off x="457200" y="1885854"/>
            <a:ext cx="8229600" cy="4525963"/>
          </a:xfrm>
        </p:spPr>
        <p:txBody>
          <a:bodyPr>
            <a:normAutofit/>
          </a:bodyPr>
          <a:lstStyle/>
          <a:p>
            <a:pPr marL="0" indent="0">
              <a:buNone/>
            </a:pPr>
            <a:r>
              <a:rPr lang="en-GB" dirty="0">
                <a:solidFill>
                  <a:srgbClr val="4078AB"/>
                </a:solidFill>
              </a:rPr>
              <a:t>Students’ ability / time is a (limited) resource</a:t>
            </a:r>
            <a:endParaRPr lang="en-GB" sz="2400" dirty="0"/>
          </a:p>
          <a:p>
            <a:pPr marL="0" indent="0">
              <a:buNone/>
            </a:pPr>
            <a:r>
              <a:rPr lang="en-GB" sz="2400" dirty="0"/>
              <a:t>Cognitive load (depth </a:t>
            </a:r>
            <a:r>
              <a:rPr lang="en-GB" sz="2400" i="1" dirty="0"/>
              <a:t>v. </a:t>
            </a:r>
            <a:r>
              <a:rPr lang="en-GB" sz="2400" dirty="0"/>
              <a:t>breadth)</a:t>
            </a:r>
          </a:p>
          <a:p>
            <a:pPr marL="0" indent="0">
              <a:buNone/>
            </a:pPr>
            <a:r>
              <a:rPr lang="en-GB" sz="2400" dirty="0"/>
              <a:t>Assessment load (quantity, </a:t>
            </a:r>
            <a:r>
              <a:rPr lang="en-GB" sz="2400"/>
              <a:t>type)</a:t>
            </a:r>
          </a:p>
          <a:p>
            <a:pPr marL="0" indent="0">
              <a:buNone/>
            </a:pPr>
            <a:r>
              <a:rPr lang="en-GB" sz="2400"/>
              <a:t>Continuous assessment versus one final assessment</a:t>
            </a:r>
            <a:endParaRPr lang="en-GB" sz="2400" dirty="0"/>
          </a:p>
          <a:p>
            <a:pPr marL="0" indent="0">
              <a:buNone/>
            </a:pPr>
            <a:r>
              <a:rPr lang="en-GB" sz="2400" dirty="0"/>
              <a:t>Coordination of deadlines with other units</a:t>
            </a:r>
          </a:p>
          <a:p>
            <a:endParaRPr lang="en-GB" sz="2400" dirty="0"/>
          </a:p>
          <a:p>
            <a:pPr marL="0" indent="0">
              <a:buNone/>
            </a:pPr>
            <a:r>
              <a:rPr lang="en-GB" dirty="0">
                <a:solidFill>
                  <a:srgbClr val="4078AB"/>
                </a:solidFill>
              </a:rPr>
              <a:t>Staff time is a limited resource</a:t>
            </a:r>
          </a:p>
          <a:p>
            <a:pPr marL="0" indent="0">
              <a:buNone/>
            </a:pPr>
            <a:r>
              <a:rPr lang="en-GB" sz="2400" dirty="0"/>
              <a:t>Time needed for marking and feedback – possibly most important issue in teaching</a:t>
            </a:r>
          </a:p>
        </p:txBody>
      </p:sp>
    </p:spTree>
    <p:extLst>
      <p:ext uri="{BB962C8B-B14F-4D97-AF65-F5344CB8AC3E}">
        <p14:creationId xmlns:p14="http://schemas.microsoft.com/office/powerpoint/2010/main" val="2583299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solidFill>
            <a:srgbClr val="4078AB"/>
          </a:solidFill>
        </p:spPr>
        <p:txBody>
          <a:bodyPr>
            <a:normAutofit/>
          </a:bodyPr>
          <a:lstStyle/>
          <a:p>
            <a:r>
              <a:rPr lang="en-GB" sz="4000">
                <a:solidFill>
                  <a:schemeClr val="bg1"/>
                </a:solidFill>
              </a:rPr>
              <a:t>Departmental constraints (ii)</a:t>
            </a:r>
            <a:br>
              <a:rPr lang="en-GB" sz="4000">
                <a:solidFill>
                  <a:schemeClr val="bg1"/>
                </a:solidFill>
              </a:rPr>
            </a:br>
            <a:r>
              <a:rPr lang="en-GB" sz="4000">
                <a:solidFill>
                  <a:schemeClr val="bg1"/>
                </a:solidFill>
              </a:rPr>
              <a:t>Curriculum</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a:xfrm>
            <a:off x="457200" y="1885854"/>
            <a:ext cx="8229600" cy="4525963"/>
          </a:xfrm>
        </p:spPr>
        <p:txBody>
          <a:bodyPr>
            <a:normAutofit/>
          </a:bodyPr>
          <a:lstStyle/>
          <a:p>
            <a:pPr marL="0" indent="0">
              <a:buNone/>
            </a:pPr>
            <a:r>
              <a:rPr lang="en-GB">
                <a:solidFill>
                  <a:srgbClr val="4078AB"/>
                </a:solidFill>
              </a:rPr>
              <a:t>Where does this unit fit into the big picture?</a:t>
            </a:r>
            <a:endParaRPr lang="en-GB" sz="2400"/>
          </a:p>
          <a:p>
            <a:pPr marL="0" indent="0">
              <a:buNone/>
            </a:pPr>
            <a:r>
              <a:rPr lang="en-GB" sz="2400"/>
              <a:t>Units before, alongside, after</a:t>
            </a:r>
          </a:p>
          <a:p>
            <a:pPr marL="0" indent="0">
              <a:buNone/>
            </a:pPr>
            <a:r>
              <a:rPr lang="en-GB" sz="2400"/>
              <a:t>Dept’s aim for its graduates</a:t>
            </a:r>
          </a:p>
          <a:p>
            <a:endParaRPr lang="en-GB" sz="2400"/>
          </a:p>
          <a:p>
            <a:pPr marL="0" indent="0">
              <a:buNone/>
            </a:pPr>
            <a:r>
              <a:rPr lang="en-GB">
                <a:solidFill>
                  <a:srgbClr val="4078AB"/>
                </a:solidFill>
              </a:rPr>
              <a:t>Issues</a:t>
            </a:r>
          </a:p>
          <a:p>
            <a:pPr marL="0" indent="0">
              <a:buNone/>
            </a:pPr>
            <a:r>
              <a:rPr lang="en-GB" sz="2400"/>
              <a:t>Overlap, repetition</a:t>
            </a:r>
          </a:p>
          <a:p>
            <a:pPr marL="0" indent="0">
              <a:buNone/>
            </a:pPr>
            <a:r>
              <a:rPr lang="en-GB" sz="2400"/>
              <a:t>Coverage: is there a balanced diet?</a:t>
            </a:r>
          </a:p>
          <a:p>
            <a:pPr marL="0" indent="0">
              <a:buNone/>
            </a:pPr>
            <a:r>
              <a:rPr lang="en-GB" sz="2400"/>
              <a:t>Curriculum (CORE or traditional?)</a:t>
            </a:r>
          </a:p>
          <a:p>
            <a:pPr marL="0" indent="0">
              <a:buNone/>
            </a:pPr>
            <a:r>
              <a:rPr lang="en-GB" sz="2400"/>
              <a:t>Consistency (notation, nomenclature)</a:t>
            </a:r>
          </a:p>
          <a:p>
            <a:pPr marL="0" indent="0">
              <a:buNone/>
            </a:pPr>
            <a:endParaRPr lang="en-GB" sz="2400"/>
          </a:p>
        </p:txBody>
      </p:sp>
    </p:spTree>
    <p:extLst>
      <p:ext uri="{BB962C8B-B14F-4D97-AF65-F5344CB8AC3E}">
        <p14:creationId xmlns:p14="http://schemas.microsoft.com/office/powerpoint/2010/main" val="120535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9144000" cy="1196752"/>
          </a:xfrm>
          <a:solidFill>
            <a:srgbClr val="4078AB"/>
          </a:solidFill>
        </p:spPr>
        <p:txBody>
          <a:bodyPr>
            <a:normAutofit/>
          </a:bodyPr>
          <a:lstStyle/>
          <a:p>
            <a:r>
              <a:rPr lang="en-GB" sz="4000" dirty="0">
                <a:solidFill>
                  <a:schemeClr val="bg1"/>
                </a:solidFill>
              </a:rPr>
              <a:t>Designing Programmes</a:t>
            </a: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6" name="TextBox 5"/>
          <p:cNvSpPr txBox="1"/>
          <p:nvPr/>
        </p:nvSpPr>
        <p:spPr>
          <a:xfrm>
            <a:off x="577396" y="1994937"/>
            <a:ext cx="2379944" cy="707886"/>
          </a:xfrm>
          <a:prstGeom prst="rect">
            <a:avLst/>
          </a:prstGeom>
          <a:noFill/>
        </p:spPr>
        <p:txBody>
          <a:bodyPr wrap="square" rtlCol="0">
            <a:spAutoFit/>
          </a:bodyPr>
          <a:lstStyle/>
          <a:p>
            <a:r>
              <a:rPr lang="en-GB" sz="2000" dirty="0">
                <a:solidFill>
                  <a:srgbClr val="C00000"/>
                </a:solidFill>
              </a:rPr>
              <a:t>Making the case for the new programme</a:t>
            </a:r>
          </a:p>
        </p:txBody>
      </p:sp>
      <p:sp>
        <p:nvSpPr>
          <p:cNvPr id="7" name="TextBox 6"/>
          <p:cNvSpPr txBox="1"/>
          <p:nvPr/>
        </p:nvSpPr>
        <p:spPr>
          <a:xfrm>
            <a:off x="802641" y="4730951"/>
            <a:ext cx="1978380" cy="707886"/>
          </a:xfrm>
          <a:prstGeom prst="rect">
            <a:avLst/>
          </a:prstGeom>
          <a:noFill/>
        </p:spPr>
        <p:txBody>
          <a:bodyPr wrap="square" rtlCol="0">
            <a:spAutoFit/>
          </a:bodyPr>
          <a:lstStyle/>
          <a:p>
            <a:r>
              <a:rPr lang="en-GB" sz="2000" dirty="0">
                <a:solidFill>
                  <a:srgbClr val="C00000"/>
                </a:solidFill>
              </a:rPr>
              <a:t>Structuring the programme</a:t>
            </a:r>
          </a:p>
        </p:txBody>
      </p:sp>
      <p:sp>
        <p:nvSpPr>
          <p:cNvPr id="8" name="Left Brace 7"/>
          <p:cNvSpPr/>
          <p:nvPr/>
        </p:nvSpPr>
        <p:spPr>
          <a:xfrm>
            <a:off x="2957340" y="1466687"/>
            <a:ext cx="212344" cy="207981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Rectangle 8"/>
          <p:cNvSpPr/>
          <p:nvPr/>
        </p:nvSpPr>
        <p:spPr>
          <a:xfrm>
            <a:off x="3275856" y="1515175"/>
            <a:ext cx="4572000" cy="2031325"/>
          </a:xfrm>
          <a:prstGeom prst="rect">
            <a:avLst/>
          </a:prstGeom>
        </p:spPr>
        <p:txBody>
          <a:bodyPr>
            <a:spAutoFit/>
          </a:bodyPr>
          <a:lstStyle/>
          <a:p>
            <a:pPr marL="342900" indent="-342900">
              <a:buFont typeface="Arial" panose="020B0604020202020204" pitchFamily="34" charset="0"/>
              <a:buChar char="•"/>
            </a:pPr>
            <a:r>
              <a:rPr lang="en-GB" dirty="0">
                <a:solidFill>
                  <a:srgbClr val="002060"/>
                </a:solidFill>
              </a:rPr>
              <a:t>Purpose of programme</a:t>
            </a:r>
          </a:p>
          <a:p>
            <a:pPr marL="342900" indent="-342900">
              <a:buFont typeface="Arial" panose="020B0604020202020204" pitchFamily="34" charset="0"/>
              <a:buChar char="•"/>
            </a:pPr>
            <a:r>
              <a:rPr lang="en-GB" dirty="0">
                <a:solidFill>
                  <a:srgbClr val="002060"/>
                </a:solidFill>
              </a:rPr>
              <a:t>Overall learning outcomes</a:t>
            </a:r>
          </a:p>
          <a:p>
            <a:pPr marL="342900" indent="-342900">
              <a:buFont typeface="Arial" panose="020B0604020202020204" pitchFamily="34" charset="0"/>
              <a:buChar char="•"/>
            </a:pPr>
            <a:r>
              <a:rPr lang="en-GB" dirty="0">
                <a:solidFill>
                  <a:srgbClr val="002060"/>
                </a:solidFill>
              </a:rPr>
              <a:t>Fitting with existing programmes</a:t>
            </a:r>
          </a:p>
          <a:p>
            <a:pPr marL="342900" indent="-342900">
              <a:buFont typeface="Arial" panose="020B0604020202020204" pitchFamily="34" charset="0"/>
              <a:buChar char="•"/>
            </a:pPr>
            <a:r>
              <a:rPr lang="en-GB" dirty="0">
                <a:solidFill>
                  <a:srgbClr val="002060"/>
                </a:solidFill>
              </a:rPr>
              <a:t>Colleagues support</a:t>
            </a:r>
          </a:p>
          <a:p>
            <a:pPr marL="342900" indent="-342900">
              <a:buFont typeface="Arial" panose="020B0604020202020204" pitchFamily="34" charset="0"/>
              <a:buChar char="•"/>
            </a:pPr>
            <a:r>
              <a:rPr lang="en-GB" dirty="0">
                <a:solidFill>
                  <a:srgbClr val="002060"/>
                </a:solidFill>
              </a:rPr>
              <a:t>Market research</a:t>
            </a:r>
          </a:p>
          <a:p>
            <a:pPr marL="800100" lvl="1" indent="-342900">
              <a:buFont typeface="Arial" panose="020B0604020202020204" pitchFamily="34" charset="0"/>
              <a:buChar char="•"/>
            </a:pPr>
            <a:r>
              <a:rPr lang="en-GB" dirty="0">
                <a:solidFill>
                  <a:srgbClr val="0070C0"/>
                </a:solidFill>
              </a:rPr>
              <a:t>Demand for programme</a:t>
            </a:r>
          </a:p>
          <a:p>
            <a:pPr marL="800100" lvl="1" indent="-342900">
              <a:buFont typeface="Arial" panose="020B0604020202020204" pitchFamily="34" charset="0"/>
              <a:buChar char="•"/>
            </a:pPr>
            <a:r>
              <a:rPr lang="en-GB" dirty="0">
                <a:solidFill>
                  <a:srgbClr val="0070C0"/>
                </a:solidFill>
              </a:rPr>
              <a:t>Competitor analysis</a:t>
            </a:r>
          </a:p>
        </p:txBody>
      </p:sp>
      <p:sp>
        <p:nvSpPr>
          <p:cNvPr id="11" name="Rectangle 10"/>
          <p:cNvSpPr/>
          <p:nvPr/>
        </p:nvSpPr>
        <p:spPr>
          <a:xfrm>
            <a:off x="3251710" y="3806802"/>
            <a:ext cx="5421601" cy="2862322"/>
          </a:xfrm>
          <a:prstGeom prst="rect">
            <a:avLst/>
          </a:prstGeom>
        </p:spPr>
        <p:txBody>
          <a:bodyPr wrap="square">
            <a:spAutoFit/>
          </a:bodyPr>
          <a:lstStyle/>
          <a:p>
            <a:pPr marL="285750" indent="-285750">
              <a:buFont typeface="Arial" panose="020B0604020202020204" pitchFamily="34" charset="0"/>
              <a:buChar char="•"/>
            </a:pPr>
            <a:r>
              <a:rPr lang="en-GB" dirty="0">
                <a:solidFill>
                  <a:srgbClr val="002060"/>
                </a:solidFill>
              </a:rPr>
              <a:t>Entry requirements</a:t>
            </a:r>
          </a:p>
          <a:p>
            <a:pPr marL="285750" indent="-285750">
              <a:buFont typeface="Arial" panose="020B0604020202020204" pitchFamily="34" charset="0"/>
              <a:buChar char="•"/>
            </a:pPr>
            <a:r>
              <a:rPr lang="en-GB" dirty="0">
                <a:solidFill>
                  <a:srgbClr val="002060"/>
                </a:solidFill>
              </a:rPr>
              <a:t>Coordination of modules (and colleagues)</a:t>
            </a:r>
          </a:p>
          <a:p>
            <a:pPr marL="285750" indent="-285750">
              <a:buFont typeface="Arial" panose="020B0604020202020204" pitchFamily="34" charset="0"/>
              <a:buChar char="•"/>
            </a:pPr>
            <a:r>
              <a:rPr lang="en-GB" dirty="0">
                <a:solidFill>
                  <a:srgbClr val="002060"/>
                </a:solidFill>
              </a:rPr>
              <a:t>New and existing modules</a:t>
            </a:r>
          </a:p>
          <a:p>
            <a:pPr marL="285750" indent="-285750">
              <a:buFont typeface="Arial" panose="020B0604020202020204" pitchFamily="34" charset="0"/>
              <a:buChar char="•"/>
            </a:pPr>
            <a:r>
              <a:rPr lang="en-GB" dirty="0">
                <a:solidFill>
                  <a:srgbClr val="002060"/>
                </a:solidFill>
              </a:rPr>
              <a:t>Pre-requisite structure</a:t>
            </a:r>
          </a:p>
          <a:p>
            <a:pPr marL="285750" indent="-285750">
              <a:buFont typeface="Arial" panose="020B0604020202020204" pitchFamily="34" charset="0"/>
              <a:buChar char="•"/>
            </a:pPr>
            <a:r>
              <a:rPr lang="en-GB" dirty="0">
                <a:solidFill>
                  <a:srgbClr val="002060"/>
                </a:solidFill>
              </a:rPr>
              <a:t>Teaching methods</a:t>
            </a:r>
          </a:p>
          <a:p>
            <a:pPr marL="285750" indent="-285750">
              <a:buFont typeface="Arial" panose="020B0604020202020204" pitchFamily="34" charset="0"/>
              <a:buChar char="•"/>
            </a:pPr>
            <a:r>
              <a:rPr lang="en-GB" dirty="0">
                <a:solidFill>
                  <a:srgbClr val="002060"/>
                </a:solidFill>
              </a:rPr>
              <a:t>Coordination of assessments</a:t>
            </a:r>
          </a:p>
          <a:p>
            <a:pPr marL="285750" indent="-285750">
              <a:buFont typeface="Arial" panose="020B0604020202020204" pitchFamily="34" charset="0"/>
              <a:buChar char="•"/>
            </a:pPr>
            <a:r>
              <a:rPr lang="en-GB" dirty="0">
                <a:solidFill>
                  <a:srgbClr val="002060"/>
                </a:solidFill>
              </a:rPr>
              <a:t>Range of assessments</a:t>
            </a:r>
          </a:p>
          <a:p>
            <a:pPr marL="285750" indent="-285750">
              <a:buFont typeface="Arial" panose="020B0604020202020204" pitchFamily="34" charset="0"/>
              <a:buChar char="•"/>
            </a:pPr>
            <a:r>
              <a:rPr lang="en-GB" dirty="0">
                <a:solidFill>
                  <a:srgbClr val="002060"/>
                </a:solidFill>
              </a:rPr>
              <a:t>External examiners</a:t>
            </a:r>
          </a:p>
          <a:p>
            <a:pPr marL="285750" indent="-285750">
              <a:buFont typeface="Arial" panose="020B0604020202020204" pitchFamily="34" charset="0"/>
              <a:buChar char="•"/>
            </a:pPr>
            <a:r>
              <a:rPr lang="en-GB" dirty="0">
                <a:solidFill>
                  <a:srgbClr val="002060"/>
                </a:solidFill>
              </a:rPr>
              <a:t>Direct entry students, student exchanges, placements</a:t>
            </a:r>
          </a:p>
        </p:txBody>
      </p:sp>
      <p:sp>
        <p:nvSpPr>
          <p:cNvPr id="12" name="Right Brace 11"/>
          <p:cNvSpPr/>
          <p:nvPr/>
        </p:nvSpPr>
        <p:spPr>
          <a:xfrm>
            <a:off x="6372200" y="4437112"/>
            <a:ext cx="45719" cy="1368152"/>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TextBox 12"/>
          <p:cNvSpPr txBox="1"/>
          <p:nvPr/>
        </p:nvSpPr>
        <p:spPr>
          <a:xfrm>
            <a:off x="6516216" y="4623229"/>
            <a:ext cx="2627784" cy="923330"/>
          </a:xfrm>
          <a:prstGeom prst="rect">
            <a:avLst/>
          </a:prstGeom>
          <a:noFill/>
        </p:spPr>
        <p:txBody>
          <a:bodyPr wrap="square" rtlCol="0">
            <a:spAutoFit/>
          </a:bodyPr>
          <a:lstStyle/>
          <a:p>
            <a:r>
              <a:rPr lang="en-GB" dirty="0">
                <a:solidFill>
                  <a:srgbClr val="FF0000"/>
                </a:solidFill>
              </a:rPr>
              <a:t>Alignment with programme’s learning outcomes</a:t>
            </a:r>
          </a:p>
        </p:txBody>
      </p:sp>
      <p:sp>
        <p:nvSpPr>
          <p:cNvPr id="14" name="Left Brace 13"/>
          <p:cNvSpPr/>
          <p:nvPr/>
        </p:nvSpPr>
        <p:spPr>
          <a:xfrm>
            <a:off x="2920468" y="3797614"/>
            <a:ext cx="331242" cy="279973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Down Arrow 14"/>
          <p:cNvSpPr/>
          <p:nvPr/>
        </p:nvSpPr>
        <p:spPr>
          <a:xfrm>
            <a:off x="1499587" y="2819613"/>
            <a:ext cx="216024" cy="1944216"/>
          </a:xfrm>
          <a:prstGeom prst="downArrow">
            <a:avLst/>
          </a:prstGeom>
          <a:solidFill>
            <a:schemeClr val="accent3">
              <a:lumMod val="40000"/>
              <a:lumOff val="60000"/>
            </a:schemeClr>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5818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Effect transition="in" filter="fade">
                                      <p:cBhvr>
                                        <p:cTn id="28" dur="500"/>
                                        <p:tgtEl>
                                          <p:spTgt spid="11">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
                                            <p:txEl>
                                              <p:pRg st="1" end="1"/>
                                            </p:txEl>
                                          </p:spTgt>
                                        </p:tgtEl>
                                        <p:attrNameLst>
                                          <p:attrName>style.visibility</p:attrName>
                                        </p:attrNameLst>
                                      </p:cBhvr>
                                      <p:to>
                                        <p:strVal val="visible"/>
                                      </p:to>
                                    </p:set>
                                    <p:animEffect transition="in" filter="fade">
                                      <p:cBhvr>
                                        <p:cTn id="33" dur="500"/>
                                        <p:tgtEl>
                                          <p:spTgt spid="11">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1">
                                            <p:txEl>
                                              <p:pRg st="2" end="2"/>
                                            </p:txEl>
                                          </p:spTgt>
                                        </p:tgtEl>
                                        <p:attrNameLst>
                                          <p:attrName>style.visibility</p:attrName>
                                        </p:attrNameLst>
                                      </p:cBhvr>
                                      <p:to>
                                        <p:strVal val="visible"/>
                                      </p:to>
                                    </p:set>
                                    <p:animEffect transition="in" filter="fade">
                                      <p:cBhvr>
                                        <p:cTn id="38" dur="500"/>
                                        <p:tgtEl>
                                          <p:spTgt spid="11">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1">
                                            <p:txEl>
                                              <p:pRg st="3" end="3"/>
                                            </p:txEl>
                                          </p:spTgt>
                                        </p:tgtEl>
                                        <p:attrNameLst>
                                          <p:attrName>style.visibility</p:attrName>
                                        </p:attrNameLst>
                                      </p:cBhvr>
                                      <p:to>
                                        <p:strVal val="visible"/>
                                      </p:to>
                                    </p:set>
                                    <p:animEffect transition="in" filter="fade">
                                      <p:cBhvr>
                                        <p:cTn id="43" dur="500"/>
                                        <p:tgtEl>
                                          <p:spTgt spid="11">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1">
                                            <p:txEl>
                                              <p:pRg st="4" end="4"/>
                                            </p:txEl>
                                          </p:spTgt>
                                        </p:tgtEl>
                                        <p:attrNameLst>
                                          <p:attrName>style.visibility</p:attrName>
                                        </p:attrNameLst>
                                      </p:cBhvr>
                                      <p:to>
                                        <p:strVal val="visible"/>
                                      </p:to>
                                    </p:set>
                                    <p:animEffect transition="in" filter="fade">
                                      <p:cBhvr>
                                        <p:cTn id="48" dur="500"/>
                                        <p:tgtEl>
                                          <p:spTgt spid="11">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1">
                                            <p:txEl>
                                              <p:pRg st="5" end="5"/>
                                            </p:txEl>
                                          </p:spTgt>
                                        </p:tgtEl>
                                        <p:attrNameLst>
                                          <p:attrName>style.visibility</p:attrName>
                                        </p:attrNameLst>
                                      </p:cBhvr>
                                      <p:to>
                                        <p:strVal val="visible"/>
                                      </p:to>
                                    </p:set>
                                    <p:animEffect transition="in" filter="fade">
                                      <p:cBhvr>
                                        <p:cTn id="53" dur="500"/>
                                        <p:tgtEl>
                                          <p:spTgt spid="11">
                                            <p:txEl>
                                              <p:pRg st="5" end="5"/>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1">
                                            <p:txEl>
                                              <p:pRg st="6" end="6"/>
                                            </p:txEl>
                                          </p:spTgt>
                                        </p:tgtEl>
                                        <p:attrNameLst>
                                          <p:attrName>style.visibility</p:attrName>
                                        </p:attrNameLst>
                                      </p:cBhvr>
                                      <p:to>
                                        <p:strVal val="visible"/>
                                      </p:to>
                                    </p:set>
                                    <p:animEffect transition="in" filter="fade">
                                      <p:cBhvr>
                                        <p:cTn id="58" dur="500"/>
                                        <p:tgtEl>
                                          <p:spTgt spid="11">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500"/>
                                        <p:tgtEl>
                                          <p:spTgt spid="1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fade">
                                      <p:cBhvr>
                                        <p:cTn id="66" dur="500"/>
                                        <p:tgtEl>
                                          <p:spTgt spid="13"/>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1">
                                            <p:txEl>
                                              <p:pRg st="7" end="7"/>
                                            </p:txEl>
                                          </p:spTgt>
                                        </p:tgtEl>
                                        <p:attrNameLst>
                                          <p:attrName>style.visibility</p:attrName>
                                        </p:attrNameLst>
                                      </p:cBhvr>
                                      <p:to>
                                        <p:strVal val="visible"/>
                                      </p:to>
                                    </p:set>
                                    <p:animEffect transition="in" filter="fade">
                                      <p:cBhvr>
                                        <p:cTn id="71" dur="500"/>
                                        <p:tgtEl>
                                          <p:spTgt spid="11">
                                            <p:txEl>
                                              <p:pRg st="7" end="7"/>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1">
                                            <p:txEl>
                                              <p:pRg st="8" end="8"/>
                                            </p:txEl>
                                          </p:spTgt>
                                        </p:tgtEl>
                                        <p:attrNameLst>
                                          <p:attrName>style.visibility</p:attrName>
                                        </p:attrNameLst>
                                      </p:cBhvr>
                                      <p:to>
                                        <p:strVal val="visible"/>
                                      </p:to>
                                    </p:set>
                                    <p:animEffect transition="in" filter="fade">
                                      <p:cBhvr>
                                        <p:cTn id="76" dur="500"/>
                                        <p:tgtEl>
                                          <p:spTgt spid="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2" grpId="0" animBg="1"/>
      <p:bldP spid="13" grpId="0"/>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pPr algn="l"/>
            <a:r>
              <a:rPr lang="en-GB" sz="4000" dirty="0">
                <a:solidFill>
                  <a:schemeClr val="bg1"/>
                </a:solidFill>
              </a:rPr>
              <a:t>Designing Modules: The ‘Little Things’</a:t>
            </a: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p:txBody>
          <a:bodyPr>
            <a:normAutofit fontScale="92500" lnSpcReduction="10000"/>
          </a:bodyPr>
          <a:lstStyle/>
          <a:p>
            <a:r>
              <a:rPr lang="en-GB" sz="2400" dirty="0"/>
              <a:t>Notify the library of references</a:t>
            </a:r>
          </a:p>
          <a:p>
            <a:r>
              <a:rPr lang="en-GB" sz="2400" dirty="0"/>
              <a:t>Notify the university bookshop of texts</a:t>
            </a:r>
          </a:p>
          <a:p>
            <a:r>
              <a:rPr lang="en-GB" sz="2400" dirty="0" err="1"/>
              <a:t>Handouts</a:t>
            </a:r>
            <a:r>
              <a:rPr lang="en-GB" sz="2400" dirty="0"/>
              <a:t> (every week, first week, never?) </a:t>
            </a:r>
          </a:p>
          <a:p>
            <a:r>
              <a:rPr lang="en-GB" sz="2400" dirty="0"/>
              <a:t>Circulate tutorial/seminar work to tutors in advance</a:t>
            </a:r>
          </a:p>
          <a:p>
            <a:r>
              <a:rPr lang="en-GB" sz="2400" dirty="0"/>
              <a:t>How and when to circulate solutions to tutors/students</a:t>
            </a:r>
          </a:p>
          <a:p>
            <a:r>
              <a:rPr lang="en-GB" sz="2400" dirty="0"/>
              <a:t>Revision classes</a:t>
            </a:r>
          </a:p>
          <a:p>
            <a:r>
              <a:rPr lang="en-GB" sz="2400" dirty="0"/>
              <a:t>Room bookings</a:t>
            </a:r>
          </a:p>
          <a:p>
            <a:r>
              <a:rPr lang="en-GB" sz="2400" dirty="0" err="1"/>
              <a:t>Turnitin</a:t>
            </a:r>
            <a:endParaRPr lang="en-GB" sz="2400" dirty="0"/>
          </a:p>
          <a:p>
            <a:r>
              <a:rPr lang="en-GB" sz="2400" dirty="0"/>
              <a:t>Work samples</a:t>
            </a:r>
          </a:p>
          <a:p>
            <a:r>
              <a:rPr lang="en-GB" sz="2400" dirty="0"/>
              <a:t>Office hours</a:t>
            </a:r>
          </a:p>
          <a:p>
            <a:r>
              <a:rPr lang="en-GB" sz="2400" dirty="0"/>
              <a:t>Resources in classrooms</a:t>
            </a:r>
          </a:p>
          <a:p>
            <a:r>
              <a:rPr lang="en-GB" sz="2400" dirty="0"/>
              <a:t>Contacting students</a:t>
            </a:r>
          </a:p>
          <a:p>
            <a:pPr marL="0" indent="0">
              <a:buNone/>
            </a:pPr>
            <a:endParaRPr lang="en-GB" sz="2400" dirty="0"/>
          </a:p>
        </p:txBody>
      </p:sp>
    </p:spTree>
    <p:extLst>
      <p:ext uri="{BB962C8B-B14F-4D97-AF65-F5344CB8AC3E}">
        <p14:creationId xmlns:p14="http://schemas.microsoft.com/office/powerpoint/2010/main" val="2377334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52736"/>
          </a:xfrm>
          <a:solidFill>
            <a:srgbClr val="4078AB"/>
          </a:solidFill>
        </p:spPr>
        <p:txBody>
          <a:bodyPr>
            <a:normAutofit/>
          </a:bodyPr>
          <a:lstStyle/>
          <a:p>
            <a:r>
              <a:rPr lang="en-GB" sz="4000">
                <a:solidFill>
                  <a:schemeClr val="bg1"/>
                </a:solidFill>
              </a:rPr>
              <a:t>Unit review</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a:xfrm>
            <a:off x="323528" y="1562853"/>
            <a:ext cx="8685678" cy="4525963"/>
          </a:xfrm>
        </p:spPr>
        <p:txBody>
          <a:bodyPr>
            <a:normAutofit/>
          </a:bodyPr>
          <a:lstStyle/>
          <a:p>
            <a:pPr marL="0" indent="0">
              <a:buNone/>
            </a:pPr>
            <a:r>
              <a:rPr lang="en-GB">
                <a:solidFill>
                  <a:srgbClr val="4078AB"/>
                </a:solidFill>
              </a:rPr>
              <a:t>Use university requirements constructively</a:t>
            </a:r>
          </a:p>
          <a:p>
            <a:pPr marL="0" indent="0">
              <a:buNone/>
            </a:pPr>
            <a:endParaRPr lang="en-GB">
              <a:solidFill>
                <a:srgbClr val="4078AB"/>
              </a:solidFill>
            </a:endParaRPr>
          </a:p>
          <a:p>
            <a:pPr marL="0" indent="0">
              <a:buNone/>
            </a:pPr>
            <a:r>
              <a:rPr lang="en-GB">
                <a:solidFill>
                  <a:srgbClr val="4078AB"/>
                </a:solidFill>
              </a:rPr>
              <a:t>Checklist</a:t>
            </a:r>
            <a:endParaRPr lang="en-GB" sz="2400"/>
          </a:p>
          <a:p>
            <a:pPr marL="0" indent="0">
              <a:buNone/>
            </a:pPr>
            <a:r>
              <a:rPr lang="en-GB" sz="2400"/>
              <a:t>Note mistakes and problems (in writing) as they happen.</a:t>
            </a:r>
          </a:p>
          <a:p>
            <a:pPr marL="0" indent="0">
              <a:buNone/>
            </a:pPr>
            <a:r>
              <a:rPr lang="en-GB" sz="2400"/>
              <a:t>How do you know what worked?</a:t>
            </a:r>
          </a:p>
          <a:p>
            <a:pPr marL="0" indent="0">
              <a:buNone/>
            </a:pPr>
            <a:r>
              <a:rPr lang="en-GB" sz="2400"/>
              <a:t>Talk to tutors and discuss what worked and what needs change.</a:t>
            </a:r>
          </a:p>
          <a:p>
            <a:pPr marL="0" indent="0">
              <a:buNone/>
            </a:pPr>
            <a:endParaRPr lang="en-GB" sz="2400"/>
          </a:p>
          <a:p>
            <a:pPr marL="0" indent="0">
              <a:buNone/>
            </a:pPr>
            <a:r>
              <a:rPr lang="en-GB" sz="2400"/>
              <a:t>Is there a problem with another unit (diplomatic feedback possible?)</a:t>
            </a:r>
          </a:p>
          <a:p>
            <a:pPr marL="0" indent="0">
              <a:buNone/>
            </a:pPr>
            <a:endParaRPr lang="en-GB" sz="2400"/>
          </a:p>
        </p:txBody>
      </p:sp>
    </p:spTree>
    <p:extLst>
      <p:ext uri="{BB962C8B-B14F-4D97-AF65-F5344CB8AC3E}">
        <p14:creationId xmlns:p14="http://schemas.microsoft.com/office/powerpoint/2010/main" val="352030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52736"/>
          </a:xfrm>
          <a:solidFill>
            <a:srgbClr val="4078AB"/>
          </a:solidFill>
        </p:spPr>
        <p:txBody>
          <a:bodyPr>
            <a:normAutofit/>
          </a:bodyPr>
          <a:lstStyle/>
          <a:p>
            <a:r>
              <a:rPr lang="en-GB" sz="4000">
                <a:solidFill>
                  <a:schemeClr val="bg1"/>
                </a:solidFill>
              </a:rPr>
              <a:t>Edmund’s perspective</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a:xfrm>
            <a:off x="323528" y="1562853"/>
            <a:ext cx="8685678" cy="4525963"/>
          </a:xfrm>
        </p:spPr>
        <p:txBody>
          <a:bodyPr>
            <a:normAutofit/>
          </a:bodyPr>
          <a:lstStyle/>
          <a:p>
            <a:pPr marL="0" indent="0">
              <a:buNone/>
            </a:pPr>
            <a:r>
              <a:rPr lang="en-GB" dirty="0">
                <a:solidFill>
                  <a:srgbClr val="4078AB"/>
                </a:solidFill>
              </a:rPr>
              <a:t>Staff have a tendency to spend too much time:</a:t>
            </a:r>
          </a:p>
          <a:p>
            <a:pPr marL="0" indent="0">
              <a:buNone/>
            </a:pPr>
            <a:r>
              <a:rPr lang="en-GB" sz="2400" dirty="0"/>
              <a:t>Writing lecture slides and material</a:t>
            </a:r>
          </a:p>
          <a:p>
            <a:pPr marL="0" indent="0">
              <a:buNone/>
            </a:pPr>
            <a:r>
              <a:rPr lang="en-GB" sz="2400" dirty="0"/>
              <a:t>Thinking about content</a:t>
            </a:r>
          </a:p>
          <a:p>
            <a:pPr marL="0" indent="0">
              <a:buNone/>
            </a:pPr>
            <a:r>
              <a:rPr lang="en-GB" sz="2400" dirty="0"/>
              <a:t>Talking to (or at) students</a:t>
            </a:r>
          </a:p>
          <a:p>
            <a:pPr marL="0" indent="0">
              <a:buNone/>
            </a:pPr>
            <a:endParaRPr lang="en-GB" dirty="0">
              <a:solidFill>
                <a:srgbClr val="4078AB"/>
              </a:solidFill>
            </a:endParaRPr>
          </a:p>
          <a:p>
            <a:pPr marL="0" indent="0">
              <a:buNone/>
            </a:pPr>
            <a:r>
              <a:rPr lang="en-GB" dirty="0">
                <a:solidFill>
                  <a:srgbClr val="4078AB"/>
                </a:solidFill>
              </a:rPr>
              <a:t>Staff have a tendency to spend too little time:</a:t>
            </a:r>
            <a:endParaRPr lang="en-GB" sz="2400" dirty="0"/>
          </a:p>
          <a:p>
            <a:pPr marL="0" indent="0">
              <a:buNone/>
            </a:pPr>
            <a:r>
              <a:rPr lang="en-GB" sz="2400" dirty="0"/>
              <a:t>Thinking about delivery</a:t>
            </a:r>
          </a:p>
          <a:p>
            <a:pPr marL="0" indent="0">
              <a:buNone/>
            </a:pPr>
            <a:r>
              <a:rPr lang="en-GB" sz="2400" dirty="0"/>
              <a:t>Listening to students</a:t>
            </a:r>
          </a:p>
          <a:p>
            <a:pPr marL="0" indent="0">
              <a:buNone/>
            </a:pPr>
            <a:r>
              <a:rPr lang="en-GB" sz="2400" dirty="0"/>
              <a:t>Thinking how to enable students to work on their own</a:t>
            </a:r>
          </a:p>
          <a:p>
            <a:pPr marL="0" indent="0">
              <a:buNone/>
            </a:pPr>
            <a:endParaRPr lang="en-GB" sz="2400" dirty="0"/>
          </a:p>
        </p:txBody>
      </p:sp>
    </p:spTree>
    <p:extLst>
      <p:ext uri="{BB962C8B-B14F-4D97-AF65-F5344CB8AC3E}">
        <p14:creationId xmlns:p14="http://schemas.microsoft.com/office/powerpoint/2010/main" val="208213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Designing modules </a:t>
            </a:r>
            <a:r>
              <a:rPr lang="en-GB" sz="4000" dirty="0">
                <a:solidFill>
                  <a:schemeClr val="bg1"/>
                </a:solidFill>
              </a:rPr>
              <a:t>or programmes</a:t>
            </a: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p:txBody>
          <a:bodyPr>
            <a:normAutofit/>
          </a:bodyPr>
          <a:lstStyle/>
          <a:p>
            <a:pPr marL="0" indent="0">
              <a:buNone/>
            </a:pPr>
            <a:r>
              <a:rPr lang="en-GB">
                <a:solidFill>
                  <a:srgbClr val="4078AB"/>
                </a:solidFill>
              </a:rPr>
              <a:t>Programmes = Degrees</a:t>
            </a:r>
          </a:p>
          <a:p>
            <a:pPr marL="0" indent="0">
              <a:buNone/>
            </a:pPr>
            <a:r>
              <a:rPr lang="en-GB" sz="2400"/>
              <a:t>Strategic choice of department</a:t>
            </a:r>
          </a:p>
          <a:p>
            <a:pPr marL="0" indent="0">
              <a:buNone/>
            </a:pPr>
            <a:r>
              <a:rPr lang="en-GB" sz="2400"/>
              <a:t>Typically you have to fit within the dept’s decision</a:t>
            </a:r>
          </a:p>
          <a:p>
            <a:pPr marL="0" indent="0">
              <a:buNone/>
            </a:pPr>
            <a:endParaRPr lang="en-GB" sz="2400" dirty="0"/>
          </a:p>
          <a:p>
            <a:pPr marL="0" indent="0">
              <a:buNone/>
            </a:pPr>
            <a:r>
              <a:rPr lang="en-GB">
                <a:solidFill>
                  <a:srgbClr val="4078AB"/>
                </a:solidFill>
              </a:rPr>
              <a:t>Modules = Units</a:t>
            </a:r>
            <a:endParaRPr lang="en-GB" dirty="0">
              <a:solidFill>
                <a:srgbClr val="4078AB"/>
              </a:solidFill>
            </a:endParaRPr>
          </a:p>
          <a:p>
            <a:pPr marL="0" indent="0">
              <a:buNone/>
            </a:pPr>
            <a:r>
              <a:rPr lang="en-GB" sz="2400"/>
              <a:t>Optional or compulsory?</a:t>
            </a:r>
          </a:p>
          <a:p>
            <a:pPr marL="0" indent="0">
              <a:buNone/>
            </a:pPr>
            <a:r>
              <a:rPr lang="en-GB" sz="2400"/>
              <a:t>You may inherit a unit or design one from scratch</a:t>
            </a:r>
          </a:p>
          <a:p>
            <a:pPr marL="0" indent="0">
              <a:buNone/>
            </a:pPr>
            <a:endParaRPr lang="en-GB" sz="2000" dirty="0"/>
          </a:p>
        </p:txBody>
      </p:sp>
    </p:spTree>
    <p:extLst>
      <p:ext uri="{BB962C8B-B14F-4D97-AF65-F5344CB8AC3E}">
        <p14:creationId xmlns:p14="http://schemas.microsoft.com/office/powerpoint/2010/main" val="516850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Designing units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0" indent="0">
                  <a:buNone/>
                </a:pPr>
                <a:r>
                  <a:rPr lang="en-GB">
                    <a:solidFill>
                      <a:srgbClr val="4078AB"/>
                    </a:solidFill>
                  </a:rPr>
                  <a:t>Design problem:</a:t>
                </a:r>
              </a:p>
              <a:p>
                <a:pPr marL="0" indent="0">
                  <a:buNone/>
                </a:pPr>
                <a:endParaRPr lang="en-GB">
                  <a:solidFill>
                    <a:srgbClr val="4078AB"/>
                  </a:solidFill>
                </a:endParaRPr>
              </a:p>
              <a:p>
                <a:pPr marL="0" indent="0">
                  <a:buNone/>
                </a:pPr>
                <a14:m>
                  <m:oMathPara xmlns:m="http://schemas.openxmlformats.org/officeDocument/2006/math">
                    <m:oMathParaPr>
                      <m:jc m:val="centerGroup"/>
                    </m:oMathParaPr>
                    <m:oMath xmlns:m="http://schemas.openxmlformats.org/officeDocument/2006/math">
                      <m:r>
                        <a:rPr lang="en-GB" smtClean="0">
                          <a:solidFill>
                            <a:srgbClr val="4078AB"/>
                          </a:solidFill>
                          <a:latin typeface="Cambria Math" panose="02040503050406030204" pitchFamily="18" charset="0"/>
                        </a:rPr>
                        <m:t>ℒ</m:t>
                      </m:r>
                      <m:r>
                        <a:rPr lang="en-GB" i="0" smtClean="0">
                          <a:solidFill>
                            <a:srgbClr val="4078AB"/>
                          </a:solidFill>
                          <a:latin typeface="Cambria Math" panose="02040503050406030204" pitchFamily="18" charset="0"/>
                        </a:rPr>
                        <m:t>=</m:t>
                      </m:r>
                      <m:r>
                        <m:rPr>
                          <m:sty m:val="p"/>
                        </m:rPr>
                        <a:rPr lang="en-GB" b="0" i="0" smtClean="0">
                          <a:solidFill>
                            <a:srgbClr val="4078AB"/>
                          </a:solidFill>
                          <a:latin typeface="Cambria Math" panose="02040503050406030204" pitchFamily="18" charset="0"/>
                        </a:rPr>
                        <m:t>Objective</m:t>
                      </m:r>
                      <m:r>
                        <a:rPr lang="en-GB" i="0" smtClean="0">
                          <a:solidFill>
                            <a:srgbClr val="4078AB"/>
                          </a:solidFill>
                          <a:latin typeface="Cambria Math" panose="02040503050406030204" pitchFamily="18" charset="0"/>
                        </a:rPr>
                        <m:t>+</m:t>
                      </m:r>
                      <m:r>
                        <a:rPr lang="en-GB" i="1" smtClean="0">
                          <a:solidFill>
                            <a:srgbClr val="4078AB"/>
                          </a:solidFill>
                          <a:latin typeface="Cambria Math" panose="02040503050406030204" pitchFamily="18" charset="0"/>
                        </a:rPr>
                        <m:t>𝜆</m:t>
                      </m:r>
                      <m:r>
                        <a:rPr lang="en-GB" b="0" i="1" smtClean="0">
                          <a:solidFill>
                            <a:srgbClr val="4078AB"/>
                          </a:solidFill>
                          <a:latin typeface="Cambria Math" panose="02040503050406030204" pitchFamily="18" charset="0"/>
                        </a:rPr>
                        <m:t> </m:t>
                      </m:r>
                      <m:r>
                        <m:rPr>
                          <m:sty m:val="p"/>
                        </m:rPr>
                        <a:rPr lang="en-GB" b="0" i="0" smtClean="0">
                          <a:solidFill>
                            <a:srgbClr val="4078AB"/>
                          </a:solidFill>
                          <a:latin typeface="Cambria Math" panose="02040503050406030204" pitchFamily="18" charset="0"/>
                        </a:rPr>
                        <m:t>Constraint</m:t>
                      </m:r>
                    </m:oMath>
                  </m:oMathPara>
                </a14:m>
                <a:endParaRPr lang="en-GB">
                  <a:solidFill>
                    <a:srgbClr val="4078AB"/>
                  </a:solidFill>
                </a:endParaRPr>
              </a:p>
              <a:p>
                <a:pPr marL="0" indent="0">
                  <a:buNone/>
                </a:pPr>
                <a:endParaRPr lang="en-GB" sz="2400"/>
              </a:p>
              <a:p>
                <a:pPr marL="0" indent="0">
                  <a:buNone/>
                </a:pPr>
                <a:r>
                  <a:rPr lang="en-GB" sz="2400"/>
                  <a:t>Think of some objectives that a unit might have (what sort of unit?)</a:t>
                </a:r>
              </a:p>
              <a:p>
                <a:pPr marL="0" indent="0">
                  <a:buNone/>
                </a:pPr>
                <a:endParaRPr lang="en-GB" sz="2400"/>
              </a:p>
              <a:p>
                <a:pPr lvl="1">
                  <a:buFont typeface="Wingdings" panose="05000000000000000000" pitchFamily="2" charset="2"/>
                  <a:buChar char="Ø"/>
                </a:pPr>
                <a:r>
                  <a:rPr lang="en-GB" sz="2400"/>
                  <a:t>Are there any particularly UK objectives?</a:t>
                </a:r>
              </a:p>
              <a:p>
                <a:pPr marL="0" indent="0">
                  <a:buNone/>
                </a:pPr>
                <a:endParaRPr lang="en-GB" sz="2400"/>
              </a:p>
              <a:p>
                <a:pPr marL="0" indent="0">
                  <a:buNone/>
                </a:pPr>
                <a:r>
                  <a:rPr lang="en-GB" sz="2400"/>
                  <a:t>Think of some constraints that units typically face (what sort of unit?)</a:t>
                </a:r>
              </a:p>
              <a:p>
                <a:pPr marL="0" indent="0">
                  <a:buNone/>
                </a:pPr>
                <a:endParaRPr lang="en-GB" sz="2400"/>
              </a:p>
              <a:p>
                <a:pPr lvl="1">
                  <a:buFont typeface="Wingdings" panose="05000000000000000000" pitchFamily="2" charset="2"/>
                  <a:buChar char="Ø"/>
                </a:pPr>
                <a:r>
                  <a:rPr lang="en-GB" sz="2400"/>
                  <a:t>Are there any particularly UK constraints?</a:t>
                </a:r>
              </a:p>
              <a:p>
                <a:pPr marL="0" indent="0">
                  <a:buNone/>
                </a:pPr>
                <a:endParaRPr lang="en-GB" sz="2400"/>
              </a:p>
              <a:p>
                <a:pPr marL="0" indent="0">
                  <a:buNone/>
                </a:pPr>
                <a:endParaRPr lang="en-GB" sz="2400"/>
              </a:p>
              <a:p>
                <a:pPr marL="0" indent="0">
                  <a:buNone/>
                </a:pPr>
                <a:endParaRPr lang="en-GB"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704" t="-2695" b="-270"/>
                </a:stretch>
              </a:blipFill>
            </p:spPr>
            <p:txBody>
              <a:bodyPr/>
              <a:lstStyle/>
              <a:p>
                <a:r>
                  <a:rPr lang="en-GB">
                    <a:noFill/>
                  </a:rPr>
                  <a:t> </a:t>
                </a:r>
              </a:p>
            </p:txBody>
          </p:sp>
        </mc:Fallback>
      </mc:AlternateContent>
    </p:spTree>
    <p:extLst>
      <p:ext uri="{BB962C8B-B14F-4D97-AF65-F5344CB8AC3E}">
        <p14:creationId xmlns:p14="http://schemas.microsoft.com/office/powerpoint/2010/main" val="392230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Unit/module objectives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Tree>
    <p:extLst>
      <p:ext uri="{BB962C8B-B14F-4D97-AF65-F5344CB8AC3E}">
        <p14:creationId xmlns:p14="http://schemas.microsoft.com/office/powerpoint/2010/main" val="1011921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Unit/module objectives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Tree>
    <p:extLst>
      <p:ext uri="{BB962C8B-B14F-4D97-AF65-F5344CB8AC3E}">
        <p14:creationId xmlns:p14="http://schemas.microsoft.com/office/powerpoint/2010/main" val="287366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Unit/module constraints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Tree>
    <p:extLst>
      <p:ext uri="{BB962C8B-B14F-4D97-AF65-F5344CB8AC3E}">
        <p14:creationId xmlns:p14="http://schemas.microsoft.com/office/powerpoint/2010/main" val="68209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a:bodyPr>
          <a:lstStyle/>
          <a:p>
            <a:r>
              <a:rPr lang="en-GB" sz="4000">
                <a:solidFill>
                  <a:schemeClr val="bg1"/>
                </a:solidFill>
              </a:rPr>
              <a:t>Unit/module constraints</a:t>
            </a:r>
            <a:endParaRPr lang="en-GB" sz="4000" dirty="0">
              <a:solidFill>
                <a:schemeClr val="bg1"/>
              </a:solidFill>
            </a:endParaRP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Tree>
    <p:extLst>
      <p:ext uri="{BB962C8B-B14F-4D97-AF65-F5344CB8AC3E}">
        <p14:creationId xmlns:p14="http://schemas.microsoft.com/office/powerpoint/2010/main" val="2491749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a:solidFill>
            <a:srgbClr val="4078AB"/>
          </a:solidFill>
        </p:spPr>
        <p:txBody>
          <a:bodyPr>
            <a:normAutofit fontScale="90000"/>
          </a:bodyPr>
          <a:lstStyle/>
          <a:p>
            <a:r>
              <a:rPr lang="en-GB" sz="4000" dirty="0">
                <a:solidFill>
                  <a:schemeClr val="bg1"/>
                </a:solidFill>
              </a:rPr>
              <a:t>Recognising constraints on </a:t>
            </a:r>
            <a:r>
              <a:rPr lang="en-GB" sz="4000">
                <a:solidFill>
                  <a:schemeClr val="bg1"/>
                </a:solidFill>
              </a:rPr>
              <a:t>the design</a:t>
            </a:r>
            <a:br>
              <a:rPr lang="en-GB" sz="4000">
                <a:solidFill>
                  <a:schemeClr val="bg1"/>
                </a:solidFill>
              </a:rPr>
            </a:br>
            <a:r>
              <a:rPr lang="en-GB" sz="4000">
                <a:solidFill>
                  <a:schemeClr val="bg1"/>
                </a:solidFill>
              </a:rPr>
              <a:t>of </a:t>
            </a:r>
            <a:r>
              <a:rPr lang="en-GB" sz="4000" dirty="0">
                <a:solidFill>
                  <a:schemeClr val="bg1"/>
                </a:solidFill>
              </a:rPr>
              <a:t>modules or programmes</a:t>
            </a:r>
          </a:p>
        </p:txBody>
      </p:sp>
      <p:pic>
        <p:nvPicPr>
          <p:cNvPr id="5" name="Picture 4" descr="P:\Publicity\Logo 2012\logo_Transparent.png"/>
          <p:cNvPicPr>
            <a:picLocks noChangeAspect="1" noChangeArrowheads="1"/>
          </p:cNvPicPr>
          <p:nvPr/>
        </p:nvPicPr>
        <p:blipFill>
          <a:blip r:embed="rId2" cstate="print"/>
          <a:srcRect/>
          <a:stretch>
            <a:fillRect/>
          </a:stretch>
        </p:blipFill>
        <p:spPr bwMode="auto">
          <a:xfrm>
            <a:off x="8172400" y="116632"/>
            <a:ext cx="836806" cy="536710"/>
          </a:xfrm>
          <a:prstGeom prst="rect">
            <a:avLst/>
          </a:prstGeom>
          <a:noFill/>
        </p:spPr>
      </p:pic>
      <p:sp>
        <p:nvSpPr>
          <p:cNvPr id="7" name="TextBox 6"/>
          <p:cNvSpPr txBox="1"/>
          <p:nvPr/>
        </p:nvSpPr>
        <p:spPr>
          <a:xfrm>
            <a:off x="0" y="6488668"/>
            <a:ext cx="914400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
        <p:nvSpPr>
          <p:cNvPr id="3" name="Content Placeholder 2"/>
          <p:cNvSpPr>
            <a:spLocks noGrp="1"/>
          </p:cNvSpPr>
          <p:nvPr>
            <p:ph idx="1"/>
          </p:nvPr>
        </p:nvSpPr>
        <p:spPr>
          <a:xfrm>
            <a:off x="361203" y="1419295"/>
            <a:ext cx="8229600" cy="5322073"/>
          </a:xfrm>
        </p:spPr>
        <p:txBody>
          <a:bodyPr>
            <a:normAutofit lnSpcReduction="10000"/>
          </a:bodyPr>
          <a:lstStyle/>
          <a:p>
            <a:pPr marL="0" indent="0">
              <a:buNone/>
            </a:pPr>
            <a:r>
              <a:rPr lang="en-GB">
                <a:solidFill>
                  <a:srgbClr val="4078AB"/>
                </a:solidFill>
              </a:rPr>
              <a:t>External constraints</a:t>
            </a:r>
            <a:endParaRPr lang="en-GB" dirty="0">
              <a:solidFill>
                <a:srgbClr val="4078AB"/>
              </a:solidFill>
            </a:endParaRPr>
          </a:p>
          <a:p>
            <a:pPr marL="0" indent="0">
              <a:buNone/>
            </a:pPr>
            <a:r>
              <a:rPr lang="en-GB" sz="2400" dirty="0"/>
              <a:t>The Quality Assurance Agency</a:t>
            </a:r>
          </a:p>
          <a:p>
            <a:pPr marL="0" indent="0">
              <a:buNone/>
            </a:pPr>
            <a:r>
              <a:rPr lang="en-GB" sz="2400" dirty="0"/>
              <a:t>The Competition and Markets Authority</a:t>
            </a:r>
          </a:p>
          <a:p>
            <a:pPr marL="0" indent="0">
              <a:buNone/>
            </a:pPr>
            <a:r>
              <a:rPr lang="en-GB" sz="2400" dirty="0"/>
              <a:t>The market</a:t>
            </a:r>
          </a:p>
          <a:p>
            <a:pPr marL="0" indent="0">
              <a:buNone/>
            </a:pPr>
            <a:r>
              <a:rPr lang="en-GB" sz="2400" dirty="0"/>
              <a:t>External examiners</a:t>
            </a:r>
          </a:p>
          <a:p>
            <a:pPr marL="0" indent="0">
              <a:buNone/>
            </a:pPr>
            <a:r>
              <a:rPr lang="en-GB">
                <a:solidFill>
                  <a:srgbClr val="4078AB"/>
                </a:solidFill>
              </a:rPr>
              <a:t>Institutional (university) constraints</a:t>
            </a:r>
            <a:endParaRPr lang="en-GB" dirty="0">
              <a:solidFill>
                <a:srgbClr val="4078AB"/>
              </a:solidFill>
            </a:endParaRPr>
          </a:p>
          <a:p>
            <a:pPr marL="0" indent="0">
              <a:buNone/>
            </a:pPr>
            <a:r>
              <a:rPr lang="en-GB" sz="2400"/>
              <a:t>Corporate themes</a:t>
            </a:r>
          </a:p>
          <a:p>
            <a:pPr marL="0" indent="0">
              <a:buNone/>
            </a:pPr>
            <a:r>
              <a:rPr lang="en-GB" sz="2400"/>
              <a:t>Resources</a:t>
            </a:r>
          </a:p>
          <a:p>
            <a:pPr marL="0" indent="0">
              <a:buNone/>
            </a:pPr>
            <a:r>
              <a:rPr lang="en-GB">
                <a:solidFill>
                  <a:srgbClr val="4078AB"/>
                </a:solidFill>
              </a:rPr>
              <a:t>Departmental constraints</a:t>
            </a:r>
          </a:p>
          <a:p>
            <a:pPr marL="0" indent="0">
              <a:buNone/>
            </a:pPr>
            <a:r>
              <a:rPr lang="en-GB" sz="2400"/>
              <a:t>Fitting within degree / programme</a:t>
            </a:r>
          </a:p>
          <a:p>
            <a:pPr marL="0" indent="0">
              <a:buNone/>
            </a:pPr>
            <a:r>
              <a:rPr lang="en-GB" sz="2400"/>
              <a:t>Student ability</a:t>
            </a:r>
          </a:p>
          <a:p>
            <a:pPr marL="0" indent="0">
              <a:buNone/>
            </a:pPr>
            <a:r>
              <a:rPr lang="en-GB" sz="2400"/>
              <a:t>Resources</a:t>
            </a:r>
            <a:endParaRPr lang="en-GB" sz="2400" dirty="0"/>
          </a:p>
        </p:txBody>
      </p:sp>
    </p:spTree>
    <p:extLst>
      <p:ext uri="{BB962C8B-B14F-4D97-AF65-F5344CB8AC3E}">
        <p14:creationId xmlns:p14="http://schemas.microsoft.com/office/powerpoint/2010/main" val="2131184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0"/>
            <a:ext cx="9144000" cy="764704"/>
          </a:xfrm>
          <a:prstGeom prst="rect">
            <a:avLst/>
          </a:prstGeom>
          <a:solidFill>
            <a:srgbClr val="4078AB"/>
          </a:solidFill>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4000">
                <a:solidFill>
                  <a:schemeClr val="bg1"/>
                </a:solidFill>
              </a:rPr>
              <a:t>Designing Modules</a:t>
            </a:r>
            <a:endParaRPr lang="en-GB" sz="4000" dirty="0">
              <a:solidFill>
                <a:schemeClr val="bg1"/>
              </a:solidFill>
            </a:endParaRPr>
          </a:p>
        </p:txBody>
      </p:sp>
      <p:sp>
        <p:nvSpPr>
          <p:cNvPr id="3" name="TextBox 2"/>
          <p:cNvSpPr txBox="1"/>
          <p:nvPr/>
        </p:nvSpPr>
        <p:spPr>
          <a:xfrm>
            <a:off x="323528" y="1628800"/>
            <a:ext cx="4032448" cy="646331"/>
          </a:xfrm>
          <a:prstGeom prst="rect">
            <a:avLst/>
          </a:prstGeom>
          <a:noFill/>
        </p:spPr>
        <p:txBody>
          <a:bodyPr wrap="square" rtlCol="0">
            <a:spAutoFit/>
          </a:bodyPr>
          <a:lstStyle/>
          <a:p>
            <a:r>
              <a:rPr lang="en-GB" sz="1600" dirty="0"/>
              <a:t>from</a:t>
            </a:r>
            <a:endParaRPr lang="en-GB" dirty="0"/>
          </a:p>
          <a:p>
            <a:r>
              <a:rPr lang="en-GB" sz="2000" dirty="0">
                <a:solidFill>
                  <a:srgbClr val="C00000"/>
                </a:solidFill>
              </a:rPr>
              <a:t>Module Specification (the law!)</a:t>
            </a:r>
          </a:p>
        </p:txBody>
      </p:sp>
      <p:sp>
        <p:nvSpPr>
          <p:cNvPr id="4" name="TextBox 3"/>
          <p:cNvSpPr txBox="1"/>
          <p:nvPr/>
        </p:nvSpPr>
        <p:spPr>
          <a:xfrm>
            <a:off x="251520" y="4685692"/>
            <a:ext cx="4032448" cy="646331"/>
          </a:xfrm>
          <a:prstGeom prst="rect">
            <a:avLst/>
          </a:prstGeom>
          <a:noFill/>
        </p:spPr>
        <p:txBody>
          <a:bodyPr wrap="square" rtlCol="0">
            <a:spAutoFit/>
          </a:bodyPr>
          <a:lstStyle/>
          <a:p>
            <a:r>
              <a:rPr lang="en-GB" sz="1600" dirty="0"/>
              <a:t>to</a:t>
            </a:r>
            <a:endParaRPr lang="en-GB" dirty="0"/>
          </a:p>
          <a:p>
            <a:r>
              <a:rPr lang="en-GB" sz="2000" dirty="0">
                <a:solidFill>
                  <a:srgbClr val="C00000"/>
                </a:solidFill>
              </a:rPr>
              <a:t>Module design and handbook</a:t>
            </a:r>
          </a:p>
        </p:txBody>
      </p:sp>
      <p:sp>
        <p:nvSpPr>
          <p:cNvPr id="7" name="Down Arrow 6"/>
          <p:cNvSpPr/>
          <p:nvPr/>
        </p:nvSpPr>
        <p:spPr>
          <a:xfrm>
            <a:off x="1691680" y="2674418"/>
            <a:ext cx="216024" cy="1944216"/>
          </a:xfrm>
          <a:prstGeom prst="downArrow">
            <a:avLst/>
          </a:prstGeom>
          <a:solidFill>
            <a:schemeClr val="accent3">
              <a:lumMod val="40000"/>
              <a:lumOff val="60000"/>
            </a:schemeClr>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931080" y="1567244"/>
            <a:ext cx="2376264" cy="1200329"/>
          </a:xfrm>
          <a:prstGeom prst="rect">
            <a:avLst/>
          </a:prstGeom>
          <a:noFill/>
        </p:spPr>
        <p:txBody>
          <a:bodyPr wrap="square" rtlCol="0">
            <a:spAutoFit/>
          </a:bodyPr>
          <a:lstStyle/>
          <a:p>
            <a:r>
              <a:rPr lang="en-GB" dirty="0">
                <a:solidFill>
                  <a:srgbClr val="0070C0"/>
                </a:solidFill>
              </a:rPr>
              <a:t>Learning outcomes</a:t>
            </a:r>
          </a:p>
          <a:p>
            <a:r>
              <a:rPr lang="en-GB" dirty="0">
                <a:solidFill>
                  <a:srgbClr val="002060"/>
                </a:solidFill>
              </a:rPr>
              <a:t>Content</a:t>
            </a:r>
          </a:p>
          <a:p>
            <a:r>
              <a:rPr lang="en-GB" dirty="0">
                <a:solidFill>
                  <a:srgbClr val="002060"/>
                </a:solidFill>
              </a:rPr>
              <a:t>Skills</a:t>
            </a:r>
          </a:p>
          <a:p>
            <a:r>
              <a:rPr lang="en-GB" dirty="0">
                <a:solidFill>
                  <a:srgbClr val="002060"/>
                </a:solidFill>
              </a:rPr>
              <a:t>Attributes</a:t>
            </a:r>
            <a:endParaRPr lang="en-GB" sz="2000" dirty="0">
              <a:solidFill>
                <a:srgbClr val="002060"/>
              </a:solidFill>
            </a:endParaRPr>
          </a:p>
        </p:txBody>
      </p:sp>
      <p:sp>
        <p:nvSpPr>
          <p:cNvPr id="9" name="Left Brace 8"/>
          <p:cNvSpPr/>
          <p:nvPr/>
        </p:nvSpPr>
        <p:spPr>
          <a:xfrm>
            <a:off x="3408990" y="3356226"/>
            <a:ext cx="374498" cy="3456384"/>
          </a:xfrm>
          <a:prstGeom prst="leftBrace">
            <a:avLst>
              <a:gd name="adj1" fmla="val 8333"/>
              <a:gd name="adj2" fmla="val 5119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Down Arrow 9"/>
          <p:cNvSpPr/>
          <p:nvPr/>
        </p:nvSpPr>
        <p:spPr>
          <a:xfrm rot="16200000">
            <a:off x="5716219" y="1995807"/>
            <a:ext cx="216024" cy="343202"/>
          </a:xfrm>
          <a:prstGeom prst="downArrow">
            <a:avLst/>
          </a:prstGeom>
          <a:solidFill>
            <a:schemeClr val="accent3">
              <a:lumMod val="40000"/>
              <a:lumOff val="60000"/>
            </a:schemeClr>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Left Bracket 10"/>
          <p:cNvSpPr/>
          <p:nvPr/>
        </p:nvSpPr>
        <p:spPr>
          <a:xfrm>
            <a:off x="6804248" y="1339316"/>
            <a:ext cx="72008" cy="1656184"/>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6739387" y="1531882"/>
            <a:ext cx="2376264" cy="1292662"/>
          </a:xfrm>
          <a:prstGeom prst="rect">
            <a:avLst/>
          </a:prstGeom>
          <a:noFill/>
        </p:spPr>
        <p:txBody>
          <a:bodyPr wrap="square" rtlCol="0">
            <a:spAutoFit/>
          </a:bodyPr>
          <a:lstStyle/>
          <a:p>
            <a:pPr>
              <a:spcAft>
                <a:spcPts val="1200"/>
              </a:spcAft>
            </a:pPr>
            <a:r>
              <a:rPr lang="en-GB" dirty="0">
                <a:solidFill>
                  <a:schemeClr val="bg2">
                    <a:lumMod val="25000"/>
                  </a:schemeClr>
                </a:solidFill>
              </a:rPr>
              <a:t>Broad syllabus</a:t>
            </a:r>
          </a:p>
          <a:p>
            <a:pPr>
              <a:spcAft>
                <a:spcPts val="1200"/>
              </a:spcAft>
            </a:pPr>
            <a:r>
              <a:rPr lang="en-GB" sz="2000" dirty="0">
                <a:solidFill>
                  <a:schemeClr val="bg2">
                    <a:lumMod val="25000"/>
                  </a:schemeClr>
                </a:solidFill>
              </a:rPr>
              <a:t>Teaching methods</a:t>
            </a:r>
          </a:p>
          <a:p>
            <a:pPr>
              <a:spcAft>
                <a:spcPts val="1200"/>
              </a:spcAft>
            </a:pPr>
            <a:r>
              <a:rPr lang="en-GB" sz="2000" dirty="0">
                <a:solidFill>
                  <a:schemeClr val="bg2">
                    <a:lumMod val="25000"/>
                  </a:schemeClr>
                </a:solidFill>
              </a:rPr>
              <a:t>Assessment strategy</a:t>
            </a:r>
          </a:p>
        </p:txBody>
      </p:sp>
      <p:sp>
        <p:nvSpPr>
          <p:cNvPr id="13" name="TextBox 12"/>
          <p:cNvSpPr txBox="1"/>
          <p:nvPr/>
        </p:nvSpPr>
        <p:spPr>
          <a:xfrm rot="16200000">
            <a:off x="5030304" y="2090465"/>
            <a:ext cx="2376264" cy="369332"/>
          </a:xfrm>
          <a:prstGeom prst="rect">
            <a:avLst/>
          </a:prstGeom>
          <a:solidFill>
            <a:schemeClr val="accent6">
              <a:lumMod val="40000"/>
              <a:lumOff val="60000"/>
            </a:schemeClr>
          </a:solidFill>
        </p:spPr>
        <p:txBody>
          <a:bodyPr wrap="square" rtlCol="0">
            <a:spAutoFit/>
          </a:bodyPr>
          <a:lstStyle/>
          <a:p>
            <a:pPr>
              <a:spcAft>
                <a:spcPts val="1200"/>
              </a:spcAft>
            </a:pPr>
            <a:r>
              <a:rPr lang="en-GB" dirty="0">
                <a:solidFill>
                  <a:schemeClr val="bg2">
                    <a:lumMod val="10000"/>
                  </a:schemeClr>
                </a:solidFill>
              </a:rPr>
              <a:t>Constructive alignment</a:t>
            </a:r>
            <a:endParaRPr lang="en-GB" sz="2000" dirty="0">
              <a:solidFill>
                <a:schemeClr val="bg2">
                  <a:lumMod val="10000"/>
                </a:schemeClr>
              </a:solidFill>
            </a:endParaRPr>
          </a:p>
        </p:txBody>
      </p:sp>
      <p:sp>
        <p:nvSpPr>
          <p:cNvPr id="14" name="Down Arrow 13"/>
          <p:cNvSpPr/>
          <p:nvPr/>
        </p:nvSpPr>
        <p:spPr>
          <a:xfrm rot="16200000">
            <a:off x="6494797" y="2033338"/>
            <a:ext cx="216024" cy="343202"/>
          </a:xfrm>
          <a:prstGeom prst="downArrow">
            <a:avLst/>
          </a:prstGeom>
          <a:solidFill>
            <a:schemeClr val="accent3">
              <a:lumMod val="40000"/>
              <a:lumOff val="60000"/>
            </a:schemeClr>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3735948" y="3396290"/>
            <a:ext cx="4964976" cy="3416320"/>
          </a:xfrm>
          <a:prstGeom prst="rect">
            <a:avLst/>
          </a:prstGeom>
        </p:spPr>
        <p:txBody>
          <a:bodyPr wrap="square">
            <a:spAutoFit/>
          </a:bodyPr>
          <a:lstStyle/>
          <a:p>
            <a:r>
              <a:rPr lang="en-GB" dirty="0">
                <a:solidFill>
                  <a:srgbClr val="002060"/>
                </a:solidFill>
              </a:rPr>
              <a:t>Audience</a:t>
            </a:r>
          </a:p>
          <a:p>
            <a:r>
              <a:rPr lang="en-GB" dirty="0">
                <a:solidFill>
                  <a:srgbClr val="002060"/>
                </a:solidFill>
              </a:rPr>
              <a:t>Entry requirements/Pre-requisites</a:t>
            </a:r>
          </a:p>
          <a:p>
            <a:r>
              <a:rPr lang="en-GB" dirty="0">
                <a:solidFill>
                  <a:srgbClr val="002060"/>
                </a:solidFill>
              </a:rPr>
              <a:t>Teaching methods: passive versus interactive </a:t>
            </a:r>
          </a:p>
          <a:p>
            <a:r>
              <a:rPr lang="en-GB" dirty="0">
                <a:solidFill>
                  <a:srgbClr val="002060"/>
                </a:solidFill>
              </a:rPr>
              <a:t>Contact time</a:t>
            </a:r>
          </a:p>
          <a:p>
            <a:r>
              <a:rPr lang="en-GB" dirty="0">
                <a:solidFill>
                  <a:srgbClr val="002060"/>
                </a:solidFill>
              </a:rPr>
              <a:t>Teaching technologies</a:t>
            </a:r>
          </a:p>
          <a:p>
            <a:r>
              <a:rPr lang="en-GB" dirty="0">
                <a:solidFill>
                  <a:srgbClr val="002060"/>
                </a:solidFill>
              </a:rPr>
              <a:t>VLE materials</a:t>
            </a:r>
          </a:p>
          <a:p>
            <a:r>
              <a:rPr lang="en-GB" dirty="0">
                <a:solidFill>
                  <a:srgbClr val="002060"/>
                </a:solidFill>
              </a:rPr>
              <a:t>Methods of formative and summative assessment</a:t>
            </a:r>
          </a:p>
          <a:p>
            <a:r>
              <a:rPr lang="en-GB" dirty="0">
                <a:solidFill>
                  <a:srgbClr val="002060"/>
                </a:solidFill>
              </a:rPr>
              <a:t>Weightings of summative assessments</a:t>
            </a:r>
          </a:p>
          <a:p>
            <a:r>
              <a:rPr lang="en-GB" dirty="0">
                <a:solidFill>
                  <a:srgbClr val="002060"/>
                </a:solidFill>
              </a:rPr>
              <a:t>Timing of assessments</a:t>
            </a:r>
          </a:p>
          <a:p>
            <a:r>
              <a:rPr lang="en-GB" dirty="0">
                <a:solidFill>
                  <a:srgbClr val="002060"/>
                </a:solidFill>
              </a:rPr>
              <a:t>Documentation required</a:t>
            </a:r>
          </a:p>
          <a:p>
            <a:r>
              <a:rPr lang="en-GB" dirty="0">
                <a:solidFill>
                  <a:srgbClr val="002060"/>
                </a:solidFill>
              </a:rPr>
              <a:t>Transferable skills</a:t>
            </a:r>
          </a:p>
          <a:p>
            <a:r>
              <a:rPr lang="en-GB" dirty="0">
                <a:solidFill>
                  <a:srgbClr val="002060"/>
                </a:solidFill>
              </a:rPr>
              <a:t>Beyond the first year</a:t>
            </a:r>
          </a:p>
        </p:txBody>
      </p:sp>
      <p:pic>
        <p:nvPicPr>
          <p:cNvPr id="15" name="Picture 14" descr="P:\Publicity\Logo 2012\logo_Transparent.png"/>
          <p:cNvPicPr>
            <a:picLocks noChangeAspect="1" noChangeArrowheads="1"/>
          </p:cNvPicPr>
          <p:nvPr/>
        </p:nvPicPr>
        <p:blipFill>
          <a:blip r:embed="rId3" cstate="print"/>
          <a:srcRect/>
          <a:stretch>
            <a:fillRect/>
          </a:stretch>
        </p:blipFill>
        <p:spPr bwMode="auto">
          <a:xfrm>
            <a:off x="8172400" y="116632"/>
            <a:ext cx="836806" cy="536710"/>
          </a:xfrm>
          <a:prstGeom prst="rect">
            <a:avLst/>
          </a:prstGeom>
          <a:noFill/>
        </p:spPr>
      </p:pic>
      <p:cxnSp>
        <p:nvCxnSpPr>
          <p:cNvPr id="16" name="Straight Arrow Connector 15"/>
          <p:cNvCxnSpPr/>
          <p:nvPr/>
        </p:nvCxnSpPr>
        <p:spPr>
          <a:xfrm flipH="1">
            <a:off x="5724128" y="2767573"/>
            <a:ext cx="2304256" cy="2677651"/>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112060" y="2275131"/>
            <a:ext cx="2773006" cy="232342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Left Brace 19"/>
          <p:cNvSpPr/>
          <p:nvPr/>
        </p:nvSpPr>
        <p:spPr>
          <a:xfrm>
            <a:off x="3726146" y="1393420"/>
            <a:ext cx="284253" cy="1602079"/>
          </a:xfrm>
          <a:prstGeom prst="leftBrace">
            <a:avLst>
              <a:gd name="adj1" fmla="val 8333"/>
              <a:gd name="adj2" fmla="val 4185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1" name="TextBox 20"/>
          <p:cNvSpPr txBox="1"/>
          <p:nvPr/>
        </p:nvSpPr>
        <p:spPr>
          <a:xfrm>
            <a:off x="6485974" y="6550223"/>
            <a:ext cx="2908510" cy="307777"/>
          </a:xfrm>
          <a:prstGeom prst="rect">
            <a:avLst/>
          </a:prstGeom>
          <a:noFill/>
          <a:ln>
            <a:noFill/>
          </a:ln>
        </p:spPr>
        <p:txBody>
          <a:bodyPr wrap="square" rtlCol="0">
            <a:spAutoFit/>
          </a:bodyPr>
          <a:lstStyle/>
          <a:p>
            <a:pPr algn="ctr"/>
            <a:r>
              <a:rPr lang="en-GB" sz="1400" dirty="0">
                <a:solidFill>
                  <a:srgbClr val="7C327B"/>
                </a:solidFill>
              </a:rPr>
              <a:t>www.economicsnetwork.ac.uk</a:t>
            </a:r>
          </a:p>
        </p:txBody>
      </p:sp>
    </p:spTree>
    <p:extLst>
      <p:ext uri="{BB962C8B-B14F-4D97-AF65-F5344CB8AC3E}">
        <p14:creationId xmlns:p14="http://schemas.microsoft.com/office/powerpoint/2010/main" val="30856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5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8" grpId="0"/>
      <p:bldP spid="9" grpId="0" animBg="1"/>
      <p:bldP spid="10" grpId="0" animBg="1"/>
      <p:bldP spid="11" grpId="0" animBg="1"/>
      <p:bldP spid="12" grpId="0"/>
      <p:bldP spid="13" grpId="0" animBg="1"/>
      <p:bldP spid="14" grpId="0" animBg="1"/>
      <p:bldP spid="5" grpId="0"/>
      <p:bldP spid="2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807&quot;&gt;&lt;object type=&quot;3&quot; unique_id=&quot;10808&quot;&gt;&lt;property id=&quot;20148&quot; value=&quot;5&quot;/&gt;&lt;property id=&quot;20300&quot; value=&quot;Slide 1 - &amp;quot;Designing Economics Modules and Programmes&amp;quot;&quot;/&gt;&lt;property id=&quot;20307&quot; value=&quot;256&quot;/&gt;&lt;/object&gt;&lt;object type=&quot;3&quot; unique_id=&quot;10809&quot;&gt;&lt;property id=&quot;20148&quot; value=&quot;5&quot;/&gt;&lt;property id=&quot;20300&quot; value=&quot;Slide 2 - &amp;quot;Recognising constraints on the design of modules or programmes&amp;quot;&quot;/&gt;&lt;property id=&quot;20307&quot; value=&quot;262&quot;/&gt;&lt;/object&gt;&lt;object type=&quot;3&quot; unique_id=&quot;10810&quot;&gt;&lt;property id=&quot;20148&quot; value=&quot;5&quot;/&gt;&lt;property id=&quot;20300&quot; value=&quot;Slide 3&quot;/&gt;&lt;property id=&quot;20307&quot; value=&quot;264&quot;/&gt;&lt;/object&gt;&lt;object type=&quot;3&quot; unique_id=&quot;10811&quot;&gt;&lt;property id=&quot;20148&quot; value=&quot;5&quot;/&gt;&lt;property id=&quot;20300&quot; value=&quot;Slide 4 - &amp;quot;Designing Modules: The ‘Little Things’&amp;quot;&quot;/&gt;&lt;property id=&quot;20307&quot; value=&quot;259&quot;/&gt;&lt;/object&gt;&lt;object type=&quot;3&quot; unique_id=&quot;10812&quot;&gt;&lt;property id=&quot;20148&quot; value=&quot;5&quot;/&gt;&lt;property id=&quot;20300&quot; value=&quot;Slide 5 - &amp;quot;Recognising constraints (2)&amp;quot;&quot;/&gt;&lt;property id=&quot;20307&quot; value=&quot;263&quot;/&gt;&lt;/object&gt;&lt;object type=&quot;3&quot; unique_id=&quot;10813&quot;&gt;&lt;property id=&quot;20148&quot; value=&quot;5&quot;/&gt;&lt;property id=&quot;20300&quot; value=&quot;Slide 6 - &amp;quot;Designing Programmes&amp;quot;&quot;/&gt;&lt;property id=&quot;20307&quot; value=&quot;265&quot;/&gt;&lt;/object&gt;&lt;object type=&quot;3&quot; unique_id=&quot;10846&quot;&gt;&lt;property id=&quot;20148&quot; value=&quot;5&quot;/&gt;&lt;property id=&quot;20300&quot; value=&quot;Slide 7 - &amp;quot;Module Design Principles&amp;quot;&quot;/&gt;&lt;property id=&quot;20307&quot; value=&quot;266&quot;/&gt;&lt;/object&gt;&lt;/object&gt;&lt;object type=&quot;8&quot; unique_id=&quot;10821&quot;&gt;&lt;/object&gt;&lt;/object&gt;&lt;/database&gt;"/>
  <p:tag name="MMPROD_NEXTUNIQUEID" val="10010"/>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F7BA506-A87E-4998-B36E-F3FBC1DF69F5}">
  <ds:schemaRefs>
    <ds:schemaRef ds:uri="ESRI.ArcGIS.Mapping.OfficeIntegration.PowerPointInfo"/>
  </ds:schemaRefs>
</ds:datastoreItem>
</file>

<file path=customXml/itemProps2.xml><?xml version="1.0" encoding="utf-8"?>
<ds:datastoreItem xmlns:ds="http://schemas.openxmlformats.org/officeDocument/2006/customXml" ds:itemID="{F3179B16-A804-407A-A8BD-A11DAE917840}">
  <ds:schemaRefs>
    <ds:schemaRef ds:uri="ESRI.ArcGIS.Mapping.OfficeIntegration.PowerPointInfo"/>
  </ds:schemaRefs>
</ds:datastoreItem>
</file>

<file path=customXml/itemProps3.xml><?xml version="1.0" encoding="utf-8"?>
<ds:datastoreItem xmlns:ds="http://schemas.openxmlformats.org/officeDocument/2006/customXml" ds:itemID="{5D0C04AE-7FD4-4972-9311-36053958F192}">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3451</TotalTime>
  <Words>801</Words>
  <Application>Microsoft Office PowerPoint</Application>
  <PresentationFormat>On-screen Show (4:3)</PresentationFormat>
  <Paragraphs>173</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 Math</vt:lpstr>
      <vt:lpstr>Wingdings</vt:lpstr>
      <vt:lpstr>Office Theme</vt:lpstr>
      <vt:lpstr>Designing Economics Modules and Programmes</vt:lpstr>
      <vt:lpstr>Designing modules or programmes</vt:lpstr>
      <vt:lpstr>Designing units</vt:lpstr>
      <vt:lpstr>Unit/module objectives</vt:lpstr>
      <vt:lpstr>Unit/module objectives</vt:lpstr>
      <vt:lpstr>Unit/module constraints</vt:lpstr>
      <vt:lpstr>Unit/module constraints</vt:lpstr>
      <vt:lpstr>Recognising constraints on the design of modules or programmes</vt:lpstr>
      <vt:lpstr>PowerPoint Presentation</vt:lpstr>
      <vt:lpstr>Backward planning</vt:lpstr>
      <vt:lpstr>Forward planning</vt:lpstr>
      <vt:lpstr>Departmental constraints (i) Resources</vt:lpstr>
      <vt:lpstr>Departmental constraints (ii) Curriculum</vt:lpstr>
      <vt:lpstr>Designing Programmes</vt:lpstr>
      <vt:lpstr>Designing Modules: The ‘Little Things’</vt:lpstr>
      <vt:lpstr>Unit review</vt:lpstr>
      <vt:lpstr>Edmund’s perspective</vt:lpstr>
    </vt:vector>
  </TitlesOfParts>
  <Company>University of Bristol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isajl</dc:creator>
  <cp:lastModifiedBy>Edmund Cannon</cp:lastModifiedBy>
  <cp:revision>77</cp:revision>
  <dcterms:created xsi:type="dcterms:W3CDTF">2012-02-28T11:37:26Z</dcterms:created>
  <dcterms:modified xsi:type="dcterms:W3CDTF">2018-04-12T07:57:28Z</dcterms:modified>
</cp:coreProperties>
</file>