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2"/>
  </p:notesMasterIdLst>
  <p:handoutMasterIdLst>
    <p:handoutMasterId r:id="rId13"/>
  </p:handoutMasterIdLst>
  <p:sldIdLst>
    <p:sldId id="256" r:id="rId5"/>
    <p:sldId id="262" r:id="rId6"/>
    <p:sldId id="266" r:id="rId7"/>
    <p:sldId id="264" r:id="rId8"/>
    <p:sldId id="259" r:id="rId9"/>
    <p:sldId id="263" r:id="rId10"/>
    <p:sldId id="265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guglielmo" initials="g" lastIdx="1" clrIdx="0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078AB"/>
    <a:srgbClr val="5E92C2"/>
    <a:srgbClr val="235591"/>
    <a:srgbClr val="7C327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3403" autoAdjust="0"/>
  </p:normalViewPr>
  <p:slideViewPr>
    <p:cSldViewPr>
      <p:cViewPr varScale="1">
        <p:scale>
          <a:sx n="102" d="100"/>
          <a:sy n="102" d="100"/>
        </p:scale>
        <p:origin x="-23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83" d="100"/>
          <a:sy n="83" d="100"/>
        </p:scale>
        <p:origin x="-2040" y="-84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handoutMaster" Target="handoutMasters/handout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commentAuthors" Target="commentAuthor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GB" sz="1000" dirty="0" smtClean="0"/>
              <a:t>GTA Workshop</a:t>
            </a:r>
            <a:endParaRPr lang="en-GB" sz="1000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en-GB" sz="1000" dirty="0" smtClean="0"/>
              <a:t>05.10.2012</a:t>
            </a:r>
            <a:endParaRPr lang="en-GB" sz="10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F727657-E2DE-4AF0-AF20-DA51DEA3DA9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6885973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211D6F6-B050-48B8-BFAB-EFFB20B16C54}" type="datetimeFigureOut">
              <a:rPr lang="en-GB" smtClean="0"/>
              <a:t>15/04/2016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1392DF9-3180-415E-AEC7-3C1DDD56651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360480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1392DF9-3180-415E-AEC7-3C1DDD56651F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7047669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CC3E7-1654-4BE5-9AF8-2265137F684B}" type="datetimeFigureOut">
              <a:rPr lang="en-GB" smtClean="0"/>
              <a:pPr/>
              <a:t>15/04/2016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A1B810-E30F-455C-A507-51F93EC5111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CC3E7-1654-4BE5-9AF8-2265137F684B}" type="datetimeFigureOut">
              <a:rPr lang="en-GB" smtClean="0"/>
              <a:pPr/>
              <a:t>15/04/2016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A1B810-E30F-455C-A507-51F93EC5111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CC3E7-1654-4BE5-9AF8-2265137F684B}" type="datetimeFigureOut">
              <a:rPr lang="en-GB" smtClean="0"/>
              <a:pPr/>
              <a:t>15/04/2016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A1B810-E30F-455C-A507-51F93EC5111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CC3E7-1654-4BE5-9AF8-2265137F684B}" type="datetimeFigureOut">
              <a:rPr lang="en-GB" smtClean="0"/>
              <a:pPr/>
              <a:t>15/04/2016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A1B810-E30F-455C-A507-51F93EC5111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CC3E7-1654-4BE5-9AF8-2265137F684B}" type="datetimeFigureOut">
              <a:rPr lang="en-GB" smtClean="0"/>
              <a:pPr/>
              <a:t>15/04/2016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A1B810-E30F-455C-A507-51F93EC5111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CC3E7-1654-4BE5-9AF8-2265137F684B}" type="datetimeFigureOut">
              <a:rPr lang="en-GB" smtClean="0"/>
              <a:pPr/>
              <a:t>15/04/2016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A1B810-E30F-455C-A507-51F93EC5111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CC3E7-1654-4BE5-9AF8-2265137F684B}" type="datetimeFigureOut">
              <a:rPr lang="en-GB" smtClean="0"/>
              <a:pPr/>
              <a:t>15/04/2016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A1B810-E30F-455C-A507-51F93EC5111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CC3E7-1654-4BE5-9AF8-2265137F684B}" type="datetimeFigureOut">
              <a:rPr lang="en-GB" smtClean="0"/>
              <a:pPr/>
              <a:t>15/04/2016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A1B810-E30F-455C-A507-51F93EC5111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CC3E7-1654-4BE5-9AF8-2265137F684B}" type="datetimeFigureOut">
              <a:rPr lang="en-GB" smtClean="0"/>
              <a:pPr/>
              <a:t>15/04/2016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A1B810-E30F-455C-A507-51F93EC5111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CC3E7-1654-4BE5-9AF8-2265137F684B}" type="datetimeFigureOut">
              <a:rPr lang="en-GB" smtClean="0"/>
              <a:pPr/>
              <a:t>15/04/2016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A1B810-E30F-455C-A507-51F93EC5111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CC3E7-1654-4BE5-9AF8-2265137F684B}" type="datetimeFigureOut">
              <a:rPr lang="en-GB" smtClean="0"/>
              <a:pPr/>
              <a:t>15/04/2016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A1B810-E30F-455C-A507-51F93EC5111A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DCC3E7-1654-4BE5-9AF8-2265137F684B}" type="datetimeFigureOut">
              <a:rPr lang="en-GB" smtClean="0"/>
              <a:pPr/>
              <a:t>15/04/2016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A1B810-E30F-455C-A507-51F93EC5111A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03648" y="3933056"/>
            <a:ext cx="6400800" cy="2160240"/>
          </a:xfrm>
        </p:spPr>
        <p:txBody>
          <a:bodyPr>
            <a:noAutofit/>
          </a:bodyPr>
          <a:lstStyle/>
          <a:p>
            <a:endParaRPr lang="en-GB" sz="1800" dirty="0">
              <a:solidFill>
                <a:srgbClr val="0070C0"/>
              </a:solidFill>
            </a:endParaRPr>
          </a:p>
          <a:p>
            <a:r>
              <a:rPr lang="en-GB" sz="1800" dirty="0" smtClean="0">
                <a:solidFill>
                  <a:srgbClr val="0070C0"/>
                </a:solidFill>
              </a:rPr>
              <a:t>Peter Smith</a:t>
            </a:r>
          </a:p>
          <a:p>
            <a:r>
              <a:rPr lang="en-GB" sz="1800" dirty="0" smtClean="0">
                <a:solidFill>
                  <a:srgbClr val="0070C0"/>
                </a:solidFill>
              </a:rPr>
              <a:t>(University of Southampton)</a:t>
            </a:r>
          </a:p>
          <a:p>
            <a:r>
              <a:rPr lang="en-GB" sz="1800" dirty="0" smtClean="0">
                <a:solidFill>
                  <a:srgbClr val="0070C0"/>
                </a:solidFill>
              </a:rPr>
              <a:t>and</a:t>
            </a:r>
          </a:p>
          <a:p>
            <a:r>
              <a:rPr lang="en-GB" sz="1800" dirty="0" smtClean="0">
                <a:solidFill>
                  <a:srgbClr val="0070C0"/>
                </a:solidFill>
              </a:rPr>
              <a:t> </a:t>
            </a:r>
            <a:r>
              <a:rPr lang="en-GB" sz="1800" dirty="0">
                <a:solidFill>
                  <a:srgbClr val="0070C0"/>
                </a:solidFill>
              </a:rPr>
              <a:t>Guglielmo Volpe 	</a:t>
            </a:r>
            <a:endParaRPr lang="en-GB" sz="1800" dirty="0" smtClean="0">
              <a:solidFill>
                <a:srgbClr val="0070C0"/>
              </a:solidFill>
            </a:endParaRPr>
          </a:p>
          <a:p>
            <a:r>
              <a:rPr lang="en-GB" sz="1800" dirty="0" smtClean="0">
                <a:solidFill>
                  <a:srgbClr val="0070C0"/>
                </a:solidFill>
              </a:rPr>
              <a:t>(Queen Mary University of London)</a:t>
            </a:r>
            <a:endParaRPr lang="en-GB" sz="1800" dirty="0">
              <a:solidFill>
                <a:srgbClr val="0070C0"/>
              </a:solidFill>
            </a:endParaRPr>
          </a:p>
        </p:txBody>
      </p:sp>
      <p:pic>
        <p:nvPicPr>
          <p:cNvPr id="1026" name="Picture 2" descr="P:\Publicity\Logo 2012\poster_logo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148064" y="188640"/>
            <a:ext cx="3816424" cy="1919661"/>
          </a:xfrm>
          <a:prstGeom prst="rect">
            <a:avLst/>
          </a:prstGeom>
          <a:noFill/>
        </p:spPr>
      </p:pic>
      <p:sp>
        <p:nvSpPr>
          <p:cNvPr id="15" name="Rectangle 14"/>
          <p:cNvSpPr/>
          <p:nvPr/>
        </p:nvSpPr>
        <p:spPr>
          <a:xfrm>
            <a:off x="0" y="0"/>
            <a:ext cx="467544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TextBox 6"/>
          <p:cNvSpPr txBox="1"/>
          <p:nvPr/>
        </p:nvSpPr>
        <p:spPr>
          <a:xfrm>
            <a:off x="0" y="6309320"/>
            <a:ext cx="9144000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dirty="0" smtClean="0">
                <a:solidFill>
                  <a:srgbClr val="7C327B"/>
                </a:solidFill>
              </a:rPr>
              <a:t>www.economicsnetwork.ac.uk</a:t>
            </a:r>
            <a:endParaRPr lang="en-GB" dirty="0">
              <a:solidFill>
                <a:srgbClr val="7C327B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391023"/>
            <a:ext cx="7772400" cy="1470025"/>
          </a:xfrm>
        </p:spPr>
        <p:txBody>
          <a:bodyPr>
            <a:noAutofit/>
          </a:bodyPr>
          <a:lstStyle/>
          <a:p>
            <a:r>
              <a:rPr lang="en-GB" sz="5100" dirty="0" smtClean="0">
                <a:solidFill>
                  <a:srgbClr val="7C327B"/>
                </a:solidFill>
              </a:rPr>
              <a:t>Designing Economics Modules </a:t>
            </a:r>
            <a:r>
              <a:rPr lang="en-GB" sz="3600" dirty="0" smtClean="0">
                <a:solidFill>
                  <a:srgbClr val="7C327B"/>
                </a:solidFill>
              </a:rPr>
              <a:t>(and Programmes)</a:t>
            </a:r>
            <a:endParaRPr lang="en-GB" sz="5100" dirty="0">
              <a:solidFill>
                <a:srgbClr val="7C327B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96752"/>
          </a:xfrm>
          <a:solidFill>
            <a:srgbClr val="4078AB"/>
          </a:solidFill>
        </p:spPr>
        <p:txBody>
          <a:bodyPr>
            <a:normAutofit fontScale="90000"/>
          </a:bodyPr>
          <a:lstStyle/>
          <a:p>
            <a:r>
              <a:rPr lang="en-GB" sz="4000" dirty="0">
                <a:solidFill>
                  <a:schemeClr val="bg1"/>
                </a:solidFill>
              </a:rPr>
              <a:t>Recognising constraints on the design of modules or programmes</a:t>
            </a:r>
          </a:p>
        </p:txBody>
      </p:sp>
      <p:pic>
        <p:nvPicPr>
          <p:cNvPr id="5" name="Picture 4" descr="P:\Publicity\Logo 2012\logo_Transparent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172400" y="116632"/>
            <a:ext cx="836806" cy="536710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0" y="6488668"/>
            <a:ext cx="9144000" cy="30777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dirty="0" smtClean="0">
                <a:solidFill>
                  <a:srgbClr val="7C327B"/>
                </a:solidFill>
              </a:rPr>
              <a:t>www.economicsnetwork.ac.uk</a:t>
            </a:r>
            <a:endParaRPr lang="en-GB" sz="1400" dirty="0">
              <a:solidFill>
                <a:srgbClr val="7C327B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84168"/>
            <a:ext cx="82296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4000" dirty="0" smtClean="0">
                <a:solidFill>
                  <a:srgbClr val="4078AB"/>
                </a:solidFill>
              </a:rPr>
              <a:t>External constraints:</a:t>
            </a:r>
          </a:p>
          <a:p>
            <a:r>
              <a:rPr lang="en-GB" dirty="0" smtClean="0"/>
              <a:t>The Quality Assurance Agency</a:t>
            </a:r>
          </a:p>
          <a:p>
            <a:r>
              <a:rPr lang="en-GB" dirty="0" smtClean="0"/>
              <a:t>The Competition and Markets Authority</a:t>
            </a:r>
          </a:p>
          <a:p>
            <a:r>
              <a:rPr lang="en-GB" dirty="0" smtClean="0"/>
              <a:t>The market</a:t>
            </a:r>
          </a:p>
          <a:p>
            <a:r>
              <a:rPr lang="en-GB" dirty="0" smtClean="0"/>
              <a:t>External examiners</a:t>
            </a:r>
          </a:p>
        </p:txBody>
      </p:sp>
    </p:spTree>
    <p:extLst>
      <p:ext uri="{BB962C8B-B14F-4D97-AF65-F5344CB8AC3E}">
        <p14:creationId xmlns:p14="http://schemas.microsoft.com/office/powerpoint/2010/main" val="16222851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96752"/>
          </a:xfrm>
          <a:solidFill>
            <a:srgbClr val="4078AB"/>
          </a:solidFill>
        </p:spPr>
        <p:txBody>
          <a:bodyPr>
            <a:normAutofit/>
          </a:bodyPr>
          <a:lstStyle/>
          <a:p>
            <a:r>
              <a:rPr lang="en-GB" sz="4000" dirty="0" smtClean="0">
                <a:solidFill>
                  <a:schemeClr val="bg1"/>
                </a:solidFill>
              </a:rPr>
              <a:t>Recognising constraints (2)</a:t>
            </a:r>
            <a:endParaRPr lang="en-GB" sz="4000" dirty="0">
              <a:solidFill>
                <a:schemeClr val="bg1"/>
              </a:solidFill>
            </a:endParaRPr>
          </a:p>
        </p:txBody>
      </p:sp>
      <p:pic>
        <p:nvPicPr>
          <p:cNvPr id="5" name="Picture 4" descr="P:\Publicity\Logo 2012\logo_Transparent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172400" y="116632"/>
            <a:ext cx="836806" cy="536710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0" y="6488668"/>
            <a:ext cx="9144000" cy="30777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dirty="0" smtClean="0">
                <a:solidFill>
                  <a:srgbClr val="7C327B"/>
                </a:solidFill>
              </a:rPr>
              <a:t>www.economicsnetwork.ac.uk</a:t>
            </a:r>
            <a:endParaRPr lang="en-GB" sz="1400" dirty="0">
              <a:solidFill>
                <a:srgbClr val="7C327B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GB" sz="4000" dirty="0" smtClean="0">
                <a:solidFill>
                  <a:srgbClr val="4078AB"/>
                </a:solidFill>
              </a:rPr>
              <a:t>Institutional constraints:</a:t>
            </a:r>
          </a:p>
          <a:p>
            <a:r>
              <a:rPr lang="en-GB" dirty="0" smtClean="0"/>
              <a:t>Corporate themes</a:t>
            </a:r>
          </a:p>
          <a:p>
            <a:pPr lvl="1"/>
            <a:r>
              <a:rPr lang="en-GB" dirty="0" smtClean="0"/>
              <a:t>League tables</a:t>
            </a:r>
          </a:p>
          <a:p>
            <a:pPr lvl="1"/>
            <a:r>
              <a:rPr lang="en-GB" dirty="0" smtClean="0"/>
              <a:t>Focus on employability</a:t>
            </a:r>
          </a:p>
          <a:p>
            <a:pPr lvl="1"/>
            <a:r>
              <a:rPr lang="en-GB" dirty="0" smtClean="0"/>
              <a:t>Research-led education</a:t>
            </a:r>
          </a:p>
          <a:p>
            <a:pPr lvl="1"/>
            <a:r>
              <a:rPr lang="en-GB" dirty="0" smtClean="0"/>
              <a:t>Flexibility in the curriculum</a:t>
            </a:r>
          </a:p>
          <a:p>
            <a:pPr lvl="1"/>
            <a:r>
              <a:rPr lang="en-GB" dirty="0" smtClean="0"/>
              <a:t>Graduate Attributes</a:t>
            </a:r>
          </a:p>
          <a:p>
            <a:pPr lvl="1"/>
            <a:r>
              <a:rPr lang="en-GB" dirty="0" smtClean="0"/>
              <a:t>Annual module report/exam feedback?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387730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/>
        </p:nvSpPr>
        <p:spPr>
          <a:xfrm>
            <a:off x="0" y="0"/>
            <a:ext cx="9144000" cy="764704"/>
          </a:xfrm>
          <a:prstGeom prst="rect">
            <a:avLst/>
          </a:prstGeom>
          <a:solidFill>
            <a:srgbClr val="4078AB"/>
          </a:solidFill>
        </p:spPr>
        <p:txBody>
          <a:bodyPr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GB" sz="4000" smtClean="0">
                <a:solidFill>
                  <a:schemeClr val="bg1"/>
                </a:solidFill>
              </a:rPr>
              <a:t>Designing Modules</a:t>
            </a:r>
            <a:endParaRPr lang="en-GB" sz="4000" dirty="0">
              <a:solidFill>
                <a:schemeClr val="bg1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23528" y="1628800"/>
            <a:ext cx="40324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 smtClean="0"/>
              <a:t>from</a:t>
            </a:r>
            <a:endParaRPr lang="en-GB" dirty="0" smtClean="0"/>
          </a:p>
          <a:p>
            <a:r>
              <a:rPr lang="en-GB" sz="2000" dirty="0" smtClean="0">
                <a:solidFill>
                  <a:srgbClr val="C00000"/>
                </a:solidFill>
              </a:rPr>
              <a:t>Module Specification (the law!)</a:t>
            </a:r>
            <a:endParaRPr lang="en-GB" sz="2000" dirty="0">
              <a:solidFill>
                <a:srgbClr val="C0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51520" y="4685692"/>
            <a:ext cx="403244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dirty="0" smtClean="0"/>
              <a:t>to</a:t>
            </a:r>
            <a:endParaRPr lang="en-GB" dirty="0" smtClean="0"/>
          </a:p>
          <a:p>
            <a:r>
              <a:rPr lang="en-GB" sz="2000" dirty="0" smtClean="0">
                <a:solidFill>
                  <a:srgbClr val="C00000"/>
                </a:solidFill>
              </a:rPr>
              <a:t>Module design and handbook</a:t>
            </a:r>
            <a:endParaRPr lang="en-GB" sz="2000" dirty="0">
              <a:solidFill>
                <a:srgbClr val="C00000"/>
              </a:solidFill>
            </a:endParaRPr>
          </a:p>
        </p:txBody>
      </p:sp>
      <p:sp>
        <p:nvSpPr>
          <p:cNvPr id="7" name="Down Arrow 6"/>
          <p:cNvSpPr/>
          <p:nvPr/>
        </p:nvSpPr>
        <p:spPr>
          <a:xfrm>
            <a:off x="1691680" y="2674418"/>
            <a:ext cx="216024" cy="1944216"/>
          </a:xfrm>
          <a:prstGeom prst="downArrow">
            <a:avLst/>
          </a:prstGeom>
          <a:solidFill>
            <a:schemeClr val="accent3">
              <a:lumMod val="40000"/>
              <a:lumOff val="60000"/>
            </a:schemeClr>
          </a:solidFill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TextBox 7"/>
          <p:cNvSpPr txBox="1"/>
          <p:nvPr/>
        </p:nvSpPr>
        <p:spPr>
          <a:xfrm>
            <a:off x="3931080" y="1567244"/>
            <a:ext cx="237626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solidFill>
                  <a:srgbClr val="0070C0"/>
                </a:solidFill>
              </a:rPr>
              <a:t>Learning outcomes</a:t>
            </a:r>
          </a:p>
          <a:p>
            <a:r>
              <a:rPr lang="en-GB" dirty="0" smtClean="0">
                <a:solidFill>
                  <a:srgbClr val="002060"/>
                </a:solidFill>
              </a:rPr>
              <a:t>Content</a:t>
            </a:r>
          </a:p>
          <a:p>
            <a:r>
              <a:rPr lang="en-GB" dirty="0" smtClean="0">
                <a:solidFill>
                  <a:srgbClr val="002060"/>
                </a:solidFill>
              </a:rPr>
              <a:t>Skills</a:t>
            </a:r>
          </a:p>
          <a:p>
            <a:r>
              <a:rPr lang="en-GB" dirty="0" smtClean="0">
                <a:solidFill>
                  <a:srgbClr val="002060"/>
                </a:solidFill>
              </a:rPr>
              <a:t>Attributes</a:t>
            </a:r>
            <a:endParaRPr lang="en-GB" sz="2000" dirty="0">
              <a:solidFill>
                <a:srgbClr val="002060"/>
              </a:solidFill>
            </a:endParaRPr>
          </a:p>
        </p:txBody>
      </p:sp>
      <p:sp>
        <p:nvSpPr>
          <p:cNvPr id="9" name="Left Brace 8"/>
          <p:cNvSpPr/>
          <p:nvPr/>
        </p:nvSpPr>
        <p:spPr>
          <a:xfrm>
            <a:off x="3408990" y="3356226"/>
            <a:ext cx="374498" cy="3456384"/>
          </a:xfrm>
          <a:prstGeom prst="leftBrace">
            <a:avLst>
              <a:gd name="adj1" fmla="val 8333"/>
              <a:gd name="adj2" fmla="val 51192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Down Arrow 9"/>
          <p:cNvSpPr/>
          <p:nvPr/>
        </p:nvSpPr>
        <p:spPr>
          <a:xfrm rot="16200000">
            <a:off x="5716219" y="1995807"/>
            <a:ext cx="216024" cy="343202"/>
          </a:xfrm>
          <a:prstGeom prst="downArrow">
            <a:avLst/>
          </a:prstGeom>
          <a:solidFill>
            <a:schemeClr val="accent3">
              <a:lumMod val="40000"/>
              <a:lumOff val="60000"/>
            </a:schemeClr>
          </a:solidFill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Left Bracket 10"/>
          <p:cNvSpPr/>
          <p:nvPr/>
        </p:nvSpPr>
        <p:spPr>
          <a:xfrm>
            <a:off x="6804248" y="1339316"/>
            <a:ext cx="72008" cy="1656184"/>
          </a:xfrm>
          <a:prstGeom prst="leftBracket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TextBox 11"/>
          <p:cNvSpPr txBox="1"/>
          <p:nvPr/>
        </p:nvSpPr>
        <p:spPr>
          <a:xfrm>
            <a:off x="6739387" y="1531882"/>
            <a:ext cx="2376264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en-GB" dirty="0" smtClean="0">
                <a:solidFill>
                  <a:schemeClr val="bg2">
                    <a:lumMod val="25000"/>
                  </a:schemeClr>
                </a:solidFill>
              </a:rPr>
              <a:t>Broad syllabus</a:t>
            </a:r>
          </a:p>
          <a:p>
            <a:pPr>
              <a:spcAft>
                <a:spcPts val="1200"/>
              </a:spcAft>
            </a:pPr>
            <a:r>
              <a:rPr lang="en-GB" sz="2000" dirty="0" smtClean="0">
                <a:solidFill>
                  <a:schemeClr val="bg2">
                    <a:lumMod val="25000"/>
                  </a:schemeClr>
                </a:solidFill>
              </a:rPr>
              <a:t>Teaching methods</a:t>
            </a:r>
          </a:p>
          <a:p>
            <a:pPr>
              <a:spcAft>
                <a:spcPts val="1200"/>
              </a:spcAft>
            </a:pPr>
            <a:r>
              <a:rPr lang="en-GB" sz="2000" dirty="0" smtClean="0">
                <a:solidFill>
                  <a:schemeClr val="bg2">
                    <a:lumMod val="25000"/>
                  </a:schemeClr>
                </a:solidFill>
              </a:rPr>
              <a:t>Assessment strategy</a:t>
            </a:r>
            <a:endParaRPr lang="en-GB" sz="2000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 rot="16200000">
            <a:off x="5030304" y="2090465"/>
            <a:ext cx="2376264" cy="369332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>
              <a:spcAft>
                <a:spcPts val="1200"/>
              </a:spcAft>
            </a:pPr>
            <a:r>
              <a:rPr lang="en-GB" dirty="0" smtClean="0">
                <a:solidFill>
                  <a:schemeClr val="bg2">
                    <a:lumMod val="10000"/>
                  </a:schemeClr>
                </a:solidFill>
              </a:rPr>
              <a:t>Constructive alignment</a:t>
            </a:r>
            <a:endParaRPr lang="en-GB" sz="2000" dirty="0">
              <a:solidFill>
                <a:schemeClr val="bg2">
                  <a:lumMod val="10000"/>
                </a:schemeClr>
              </a:solidFill>
            </a:endParaRPr>
          </a:p>
        </p:txBody>
      </p:sp>
      <p:sp>
        <p:nvSpPr>
          <p:cNvPr id="14" name="Down Arrow 13"/>
          <p:cNvSpPr/>
          <p:nvPr/>
        </p:nvSpPr>
        <p:spPr>
          <a:xfrm rot="16200000">
            <a:off x="6494797" y="2033338"/>
            <a:ext cx="216024" cy="343202"/>
          </a:xfrm>
          <a:prstGeom prst="downArrow">
            <a:avLst/>
          </a:prstGeom>
          <a:solidFill>
            <a:schemeClr val="accent3">
              <a:lumMod val="40000"/>
              <a:lumOff val="60000"/>
            </a:schemeClr>
          </a:solidFill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5" name="Rectangle 4"/>
          <p:cNvSpPr/>
          <p:nvPr/>
        </p:nvSpPr>
        <p:spPr>
          <a:xfrm>
            <a:off x="3735948" y="3396290"/>
            <a:ext cx="4964976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>
                <a:solidFill>
                  <a:srgbClr val="002060"/>
                </a:solidFill>
              </a:rPr>
              <a:t>Audience</a:t>
            </a:r>
          </a:p>
          <a:p>
            <a:r>
              <a:rPr lang="en-GB" dirty="0">
                <a:solidFill>
                  <a:srgbClr val="002060"/>
                </a:solidFill>
              </a:rPr>
              <a:t>Entry </a:t>
            </a:r>
            <a:r>
              <a:rPr lang="en-GB" dirty="0" smtClean="0">
                <a:solidFill>
                  <a:srgbClr val="002060"/>
                </a:solidFill>
              </a:rPr>
              <a:t>requirements/Pre-requisites</a:t>
            </a:r>
            <a:endParaRPr lang="en-GB" dirty="0">
              <a:solidFill>
                <a:srgbClr val="002060"/>
              </a:solidFill>
            </a:endParaRPr>
          </a:p>
          <a:p>
            <a:r>
              <a:rPr lang="en-GB" dirty="0">
                <a:solidFill>
                  <a:srgbClr val="002060"/>
                </a:solidFill>
              </a:rPr>
              <a:t>Teaching methods: passive versus interactive </a:t>
            </a:r>
          </a:p>
          <a:p>
            <a:r>
              <a:rPr lang="en-GB" dirty="0">
                <a:solidFill>
                  <a:srgbClr val="002060"/>
                </a:solidFill>
              </a:rPr>
              <a:t>Contact time</a:t>
            </a:r>
          </a:p>
          <a:p>
            <a:r>
              <a:rPr lang="en-GB" dirty="0">
                <a:solidFill>
                  <a:srgbClr val="002060"/>
                </a:solidFill>
              </a:rPr>
              <a:t>Teaching technologies</a:t>
            </a:r>
          </a:p>
          <a:p>
            <a:r>
              <a:rPr lang="en-GB" dirty="0">
                <a:solidFill>
                  <a:srgbClr val="002060"/>
                </a:solidFill>
              </a:rPr>
              <a:t>VLE materials</a:t>
            </a:r>
          </a:p>
          <a:p>
            <a:r>
              <a:rPr lang="en-GB" dirty="0">
                <a:solidFill>
                  <a:srgbClr val="002060"/>
                </a:solidFill>
              </a:rPr>
              <a:t>Methods of formative and summative assessment</a:t>
            </a:r>
          </a:p>
          <a:p>
            <a:r>
              <a:rPr lang="en-GB" dirty="0">
                <a:solidFill>
                  <a:srgbClr val="002060"/>
                </a:solidFill>
              </a:rPr>
              <a:t>Weightings of summative assessments</a:t>
            </a:r>
          </a:p>
          <a:p>
            <a:r>
              <a:rPr lang="en-GB" dirty="0">
                <a:solidFill>
                  <a:srgbClr val="002060"/>
                </a:solidFill>
              </a:rPr>
              <a:t>Timing of assessments</a:t>
            </a:r>
          </a:p>
          <a:p>
            <a:r>
              <a:rPr lang="en-GB" dirty="0">
                <a:solidFill>
                  <a:srgbClr val="002060"/>
                </a:solidFill>
              </a:rPr>
              <a:t>Documentation required</a:t>
            </a:r>
          </a:p>
          <a:p>
            <a:r>
              <a:rPr lang="en-GB" dirty="0">
                <a:solidFill>
                  <a:srgbClr val="002060"/>
                </a:solidFill>
              </a:rPr>
              <a:t>Transferable skills</a:t>
            </a:r>
          </a:p>
          <a:p>
            <a:r>
              <a:rPr lang="en-GB" dirty="0">
                <a:solidFill>
                  <a:srgbClr val="002060"/>
                </a:solidFill>
              </a:rPr>
              <a:t>Beyond the first year</a:t>
            </a:r>
          </a:p>
        </p:txBody>
      </p:sp>
      <p:pic>
        <p:nvPicPr>
          <p:cNvPr id="15" name="Picture 14" descr="P:\Publicity\Logo 2012\logo_Transparent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172400" y="116632"/>
            <a:ext cx="836806" cy="536710"/>
          </a:xfrm>
          <a:prstGeom prst="rect">
            <a:avLst/>
          </a:prstGeom>
          <a:noFill/>
        </p:spPr>
      </p:pic>
      <p:cxnSp>
        <p:nvCxnSpPr>
          <p:cNvPr id="16" name="Straight Arrow Connector 15"/>
          <p:cNvCxnSpPr/>
          <p:nvPr/>
        </p:nvCxnSpPr>
        <p:spPr>
          <a:xfrm flipH="1">
            <a:off x="5724128" y="2767573"/>
            <a:ext cx="2304256" cy="2677651"/>
          </a:xfrm>
          <a:prstGeom prst="straightConnector1">
            <a:avLst/>
          </a:prstGeom>
          <a:ln>
            <a:solidFill>
              <a:srgbClr val="FF0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 flipH="1">
            <a:off x="5112060" y="2275131"/>
            <a:ext cx="2773006" cy="2323420"/>
          </a:xfrm>
          <a:prstGeom prst="straightConnector1">
            <a:avLst/>
          </a:prstGeom>
          <a:ln>
            <a:solidFill>
              <a:srgbClr val="FF000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Left Brace 19"/>
          <p:cNvSpPr/>
          <p:nvPr/>
        </p:nvSpPr>
        <p:spPr>
          <a:xfrm>
            <a:off x="3726146" y="1393420"/>
            <a:ext cx="284253" cy="1602079"/>
          </a:xfrm>
          <a:prstGeom prst="leftBrace">
            <a:avLst>
              <a:gd name="adj1" fmla="val 8333"/>
              <a:gd name="adj2" fmla="val 41851"/>
            </a:avLst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1" name="TextBox 20"/>
          <p:cNvSpPr txBox="1"/>
          <p:nvPr/>
        </p:nvSpPr>
        <p:spPr>
          <a:xfrm>
            <a:off x="6485974" y="6550223"/>
            <a:ext cx="2908510" cy="30777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dirty="0" smtClean="0">
                <a:solidFill>
                  <a:srgbClr val="7C327B"/>
                </a:solidFill>
              </a:rPr>
              <a:t>www.economicsnetwork.ac.uk</a:t>
            </a:r>
            <a:endParaRPr lang="en-GB" sz="1400" dirty="0">
              <a:solidFill>
                <a:srgbClr val="7C327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5679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7" grpId="0" animBg="1"/>
      <p:bldP spid="8" grpId="0"/>
      <p:bldP spid="9" grpId="0" animBg="1"/>
      <p:bldP spid="10" grpId="0" animBg="1"/>
      <p:bldP spid="11" grpId="0" animBg="1"/>
      <p:bldP spid="12" grpId="0"/>
      <p:bldP spid="13" grpId="0" animBg="1"/>
      <p:bldP spid="14" grpId="0" animBg="1"/>
      <p:bldP spid="5" grpId="0"/>
      <p:bldP spid="20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96752"/>
          </a:xfrm>
          <a:solidFill>
            <a:srgbClr val="4078AB"/>
          </a:solidFill>
        </p:spPr>
        <p:txBody>
          <a:bodyPr>
            <a:normAutofit/>
          </a:bodyPr>
          <a:lstStyle/>
          <a:p>
            <a:pPr algn="l"/>
            <a:r>
              <a:rPr lang="en-GB" sz="4000" dirty="0" smtClean="0">
                <a:solidFill>
                  <a:schemeClr val="bg1"/>
                </a:solidFill>
              </a:rPr>
              <a:t>Designing Modules: The ‘Little Things’</a:t>
            </a:r>
            <a:endParaRPr lang="en-GB" sz="4000" dirty="0">
              <a:solidFill>
                <a:schemeClr val="bg1"/>
              </a:solidFill>
            </a:endParaRPr>
          </a:p>
        </p:txBody>
      </p:sp>
      <p:pic>
        <p:nvPicPr>
          <p:cNvPr id="5" name="Picture 4" descr="P:\Publicity\Logo 2012\logo_Transparent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172400" y="116632"/>
            <a:ext cx="836806" cy="536710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0" y="6488668"/>
            <a:ext cx="9144000" cy="30777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dirty="0" smtClean="0">
                <a:solidFill>
                  <a:srgbClr val="7C327B"/>
                </a:solidFill>
              </a:rPr>
              <a:t>www.economicsnetwork.ac.uk</a:t>
            </a:r>
            <a:endParaRPr lang="en-GB" sz="1400" dirty="0">
              <a:solidFill>
                <a:srgbClr val="7C327B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sz="2400" dirty="0" smtClean="0"/>
              <a:t>Notify the library of references</a:t>
            </a:r>
          </a:p>
          <a:p>
            <a:r>
              <a:rPr lang="en-GB" sz="2400" dirty="0" smtClean="0"/>
              <a:t>Notify the university bookshop of texts</a:t>
            </a:r>
          </a:p>
          <a:p>
            <a:r>
              <a:rPr lang="en-GB" sz="2400" dirty="0" err="1" smtClean="0"/>
              <a:t>Handouts</a:t>
            </a:r>
            <a:r>
              <a:rPr lang="en-GB" sz="2400" dirty="0" smtClean="0"/>
              <a:t> (every week, first week, never?) </a:t>
            </a:r>
          </a:p>
          <a:p>
            <a:r>
              <a:rPr lang="en-GB" sz="2400" dirty="0" smtClean="0"/>
              <a:t>Circulate tutorial/seminar work to tutors in advance</a:t>
            </a:r>
          </a:p>
          <a:p>
            <a:r>
              <a:rPr lang="en-GB" sz="2400" dirty="0" smtClean="0"/>
              <a:t>How and when to circulate solutions to tutors/students</a:t>
            </a:r>
          </a:p>
          <a:p>
            <a:r>
              <a:rPr lang="en-GB" sz="2400" dirty="0" smtClean="0"/>
              <a:t>Revision classes</a:t>
            </a:r>
          </a:p>
          <a:p>
            <a:r>
              <a:rPr lang="en-GB" sz="2400" dirty="0" smtClean="0"/>
              <a:t>Room bookings</a:t>
            </a:r>
          </a:p>
          <a:p>
            <a:r>
              <a:rPr lang="en-GB" sz="2400" dirty="0" err="1" smtClean="0"/>
              <a:t>Turnitin</a:t>
            </a:r>
            <a:endParaRPr lang="en-GB" sz="2400" dirty="0" smtClean="0"/>
          </a:p>
          <a:p>
            <a:r>
              <a:rPr lang="en-GB" sz="2400" dirty="0" smtClean="0"/>
              <a:t>Work samples</a:t>
            </a:r>
          </a:p>
          <a:p>
            <a:r>
              <a:rPr lang="en-GB" sz="2400" dirty="0" smtClean="0"/>
              <a:t>Office hours</a:t>
            </a:r>
          </a:p>
          <a:p>
            <a:r>
              <a:rPr lang="en-GB" sz="2400" dirty="0" smtClean="0"/>
              <a:t>Resources in classrooms</a:t>
            </a:r>
          </a:p>
          <a:p>
            <a:r>
              <a:rPr lang="en-GB" sz="2400" dirty="0" smtClean="0"/>
              <a:t>Contacting students</a:t>
            </a:r>
          </a:p>
          <a:p>
            <a:pPr marL="0" indent="0">
              <a:buNone/>
            </a:pPr>
            <a:endParaRPr lang="en-GB" sz="2400" dirty="0"/>
          </a:p>
        </p:txBody>
      </p:sp>
    </p:spTree>
    <p:extLst>
      <p:ext uri="{BB962C8B-B14F-4D97-AF65-F5344CB8AC3E}">
        <p14:creationId xmlns:p14="http://schemas.microsoft.com/office/powerpoint/2010/main" val="23773340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96752"/>
          </a:xfrm>
          <a:solidFill>
            <a:srgbClr val="4078AB"/>
          </a:solidFill>
        </p:spPr>
        <p:txBody>
          <a:bodyPr>
            <a:normAutofit/>
          </a:bodyPr>
          <a:lstStyle/>
          <a:p>
            <a:r>
              <a:rPr lang="en-GB" sz="4000" dirty="0">
                <a:solidFill>
                  <a:schemeClr val="bg1"/>
                </a:solidFill>
              </a:rPr>
              <a:t>Recognising constraints </a:t>
            </a:r>
            <a:r>
              <a:rPr lang="en-GB" sz="4000" dirty="0" smtClean="0">
                <a:solidFill>
                  <a:schemeClr val="bg1"/>
                </a:solidFill>
              </a:rPr>
              <a:t>(3)</a:t>
            </a:r>
            <a:endParaRPr lang="en-GB" sz="4000" dirty="0">
              <a:solidFill>
                <a:schemeClr val="bg1"/>
              </a:solidFill>
            </a:endParaRPr>
          </a:p>
        </p:txBody>
      </p:sp>
      <p:pic>
        <p:nvPicPr>
          <p:cNvPr id="5" name="Picture 4" descr="P:\Publicity\Logo 2012\logo_Transparent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172400" y="116632"/>
            <a:ext cx="836806" cy="536710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0" y="6488668"/>
            <a:ext cx="9144000" cy="307777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1400" dirty="0" smtClean="0">
                <a:solidFill>
                  <a:srgbClr val="7C327B"/>
                </a:solidFill>
              </a:rPr>
              <a:t>www.economicsnetwork.ac.uk</a:t>
            </a:r>
            <a:endParaRPr lang="en-GB" sz="1400" dirty="0">
              <a:solidFill>
                <a:srgbClr val="7C327B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GB" dirty="0" smtClean="0">
                <a:solidFill>
                  <a:srgbClr val="4078AB"/>
                </a:solidFill>
              </a:rPr>
              <a:t>Departmental/programme constraints:</a:t>
            </a:r>
          </a:p>
          <a:p>
            <a:r>
              <a:rPr lang="en-GB" sz="2400" dirty="0" smtClean="0"/>
              <a:t>Coordination across modules in a programme</a:t>
            </a:r>
          </a:p>
          <a:p>
            <a:pPr lvl="1"/>
            <a:r>
              <a:rPr lang="en-GB" sz="2000" dirty="0" smtClean="0"/>
              <a:t>content overlaps/pre-, co- and post-requisites</a:t>
            </a:r>
          </a:p>
          <a:p>
            <a:pPr lvl="1"/>
            <a:r>
              <a:rPr lang="en-GB" sz="2000" dirty="0" smtClean="0"/>
              <a:t>balance in modes of assessment</a:t>
            </a:r>
          </a:p>
          <a:p>
            <a:pPr lvl="1"/>
            <a:r>
              <a:rPr lang="en-GB" sz="2000" dirty="0" smtClean="0"/>
              <a:t>assessment load</a:t>
            </a:r>
          </a:p>
          <a:p>
            <a:pPr lvl="1"/>
            <a:r>
              <a:rPr lang="en-GB" sz="2000" dirty="0" smtClean="0"/>
              <a:t>consistency in availability of resources for students</a:t>
            </a:r>
          </a:p>
          <a:p>
            <a:pPr lvl="1"/>
            <a:r>
              <a:rPr lang="en-GB" sz="2000" dirty="0" smtClean="0"/>
              <a:t>CORE</a:t>
            </a:r>
          </a:p>
          <a:p>
            <a:r>
              <a:rPr lang="en-GB" sz="2400" dirty="0" smtClean="0"/>
              <a:t>Feedback opportunities</a:t>
            </a:r>
          </a:p>
          <a:p>
            <a:r>
              <a:rPr lang="en-GB" sz="2400" dirty="0" smtClean="0"/>
              <a:t>Availability of resources</a:t>
            </a:r>
          </a:p>
          <a:p>
            <a:r>
              <a:rPr lang="en-GB" sz="2400" dirty="0" smtClean="0"/>
              <a:t>How much autonomy do you have in planning a module or </a:t>
            </a:r>
            <a:r>
              <a:rPr lang="en-GB" sz="2400" smtClean="0"/>
              <a:t>programme?</a:t>
            </a:r>
            <a:endParaRPr lang="en-GB" sz="2400" dirty="0" smtClean="0"/>
          </a:p>
        </p:txBody>
      </p:sp>
    </p:spTree>
    <p:extLst>
      <p:ext uri="{BB962C8B-B14F-4D97-AF65-F5344CB8AC3E}">
        <p14:creationId xmlns:p14="http://schemas.microsoft.com/office/powerpoint/2010/main" val="3918132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1196752"/>
          </a:xfrm>
          <a:solidFill>
            <a:srgbClr val="4078AB"/>
          </a:solidFill>
        </p:spPr>
        <p:txBody>
          <a:bodyPr>
            <a:normAutofit/>
          </a:bodyPr>
          <a:lstStyle/>
          <a:p>
            <a:r>
              <a:rPr lang="en-GB" sz="4000" dirty="0" smtClean="0">
                <a:solidFill>
                  <a:schemeClr val="bg1"/>
                </a:solidFill>
              </a:rPr>
              <a:t>Designing Programmes</a:t>
            </a:r>
            <a:endParaRPr lang="en-GB" sz="4000" dirty="0">
              <a:solidFill>
                <a:schemeClr val="bg1"/>
              </a:solidFill>
            </a:endParaRPr>
          </a:p>
        </p:txBody>
      </p:sp>
      <p:pic>
        <p:nvPicPr>
          <p:cNvPr id="5" name="Picture 4" descr="P:\Publicity\Logo 2012\logo_Transparent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172400" y="116632"/>
            <a:ext cx="836806" cy="536710"/>
          </a:xfrm>
          <a:prstGeom prst="rect">
            <a:avLst/>
          </a:prstGeom>
          <a:noFill/>
        </p:spPr>
      </p:pic>
      <p:sp>
        <p:nvSpPr>
          <p:cNvPr id="6" name="TextBox 5"/>
          <p:cNvSpPr txBox="1"/>
          <p:nvPr/>
        </p:nvSpPr>
        <p:spPr>
          <a:xfrm>
            <a:off x="577396" y="1994937"/>
            <a:ext cx="237994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 smtClean="0">
                <a:solidFill>
                  <a:srgbClr val="C00000"/>
                </a:solidFill>
              </a:rPr>
              <a:t>Making the case for the new programme</a:t>
            </a:r>
            <a:endParaRPr lang="en-GB" sz="2000" dirty="0">
              <a:solidFill>
                <a:srgbClr val="C00000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802641" y="4730951"/>
            <a:ext cx="197838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 smtClean="0">
                <a:solidFill>
                  <a:srgbClr val="C00000"/>
                </a:solidFill>
              </a:rPr>
              <a:t>Structuring the programme</a:t>
            </a:r>
            <a:endParaRPr lang="en-GB" sz="2000" dirty="0">
              <a:solidFill>
                <a:srgbClr val="C00000"/>
              </a:solidFill>
            </a:endParaRPr>
          </a:p>
        </p:txBody>
      </p:sp>
      <p:sp>
        <p:nvSpPr>
          <p:cNvPr id="8" name="Left Brace 7"/>
          <p:cNvSpPr/>
          <p:nvPr/>
        </p:nvSpPr>
        <p:spPr>
          <a:xfrm>
            <a:off x="2957340" y="1466687"/>
            <a:ext cx="212344" cy="2079813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ectangle 8"/>
          <p:cNvSpPr/>
          <p:nvPr/>
        </p:nvSpPr>
        <p:spPr>
          <a:xfrm>
            <a:off x="3275856" y="1515175"/>
            <a:ext cx="4572000" cy="2031325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002060"/>
                </a:solidFill>
              </a:rPr>
              <a:t>Purpose of </a:t>
            </a:r>
            <a:r>
              <a:rPr lang="en-GB" dirty="0" smtClean="0">
                <a:solidFill>
                  <a:srgbClr val="002060"/>
                </a:solidFill>
              </a:rPr>
              <a:t>programme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 smtClean="0">
                <a:solidFill>
                  <a:srgbClr val="002060"/>
                </a:solidFill>
              </a:rPr>
              <a:t>Overall learning outcomes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002060"/>
                </a:solidFill>
              </a:rPr>
              <a:t>Fitting with existing </a:t>
            </a:r>
            <a:r>
              <a:rPr lang="en-GB" dirty="0" smtClean="0">
                <a:solidFill>
                  <a:srgbClr val="002060"/>
                </a:solidFill>
              </a:rPr>
              <a:t>programmes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 smtClean="0">
                <a:solidFill>
                  <a:srgbClr val="002060"/>
                </a:solidFill>
              </a:rPr>
              <a:t>Colleagues support</a:t>
            </a:r>
            <a:endParaRPr lang="en-GB" dirty="0">
              <a:solidFill>
                <a:srgbClr val="002060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002060"/>
                </a:solidFill>
              </a:rPr>
              <a:t>Market research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0070C0"/>
                </a:solidFill>
              </a:rPr>
              <a:t>Demand for programme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0070C0"/>
                </a:solidFill>
              </a:rPr>
              <a:t>Competitor </a:t>
            </a:r>
            <a:r>
              <a:rPr lang="en-GB" dirty="0" smtClean="0">
                <a:solidFill>
                  <a:srgbClr val="0070C0"/>
                </a:solidFill>
              </a:rPr>
              <a:t>analysis</a:t>
            </a:r>
          </a:p>
        </p:txBody>
      </p:sp>
      <p:sp>
        <p:nvSpPr>
          <p:cNvPr id="11" name="Rectangle 10"/>
          <p:cNvSpPr/>
          <p:nvPr/>
        </p:nvSpPr>
        <p:spPr>
          <a:xfrm>
            <a:off x="3251710" y="3806802"/>
            <a:ext cx="5421601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002060"/>
                </a:solidFill>
              </a:rPr>
              <a:t>Entry requirements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>
                <a:solidFill>
                  <a:srgbClr val="002060"/>
                </a:solidFill>
              </a:rPr>
              <a:t>Coordination </a:t>
            </a:r>
            <a:r>
              <a:rPr lang="en-GB" dirty="0">
                <a:solidFill>
                  <a:srgbClr val="002060"/>
                </a:solidFill>
              </a:rPr>
              <a:t>of modules (and colleagues</a:t>
            </a:r>
            <a:r>
              <a:rPr lang="en-GB" dirty="0" smtClean="0">
                <a:solidFill>
                  <a:srgbClr val="002060"/>
                </a:solidFill>
              </a:rPr>
              <a:t>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>
                <a:solidFill>
                  <a:srgbClr val="002060"/>
                </a:solidFill>
              </a:rPr>
              <a:t>New and existing modules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>
                <a:solidFill>
                  <a:srgbClr val="002060"/>
                </a:solidFill>
              </a:rPr>
              <a:t>Pre-requisite structure</a:t>
            </a:r>
            <a:endParaRPr lang="en-GB" dirty="0">
              <a:solidFill>
                <a:srgbClr val="002060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002060"/>
                </a:solidFill>
              </a:rPr>
              <a:t>Teaching methods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 smtClean="0">
                <a:solidFill>
                  <a:srgbClr val="002060"/>
                </a:solidFill>
              </a:rPr>
              <a:t>Coordination </a:t>
            </a:r>
            <a:r>
              <a:rPr lang="en-GB" dirty="0">
                <a:solidFill>
                  <a:srgbClr val="002060"/>
                </a:solidFill>
              </a:rPr>
              <a:t>of assessments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002060"/>
                </a:solidFill>
              </a:rPr>
              <a:t>Range of assessments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002060"/>
                </a:solidFill>
              </a:rPr>
              <a:t>External examiners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dirty="0">
                <a:solidFill>
                  <a:srgbClr val="002060"/>
                </a:solidFill>
              </a:rPr>
              <a:t>Direct entry students, student exchanges, </a:t>
            </a:r>
            <a:r>
              <a:rPr lang="en-GB" dirty="0" smtClean="0">
                <a:solidFill>
                  <a:srgbClr val="002060"/>
                </a:solidFill>
              </a:rPr>
              <a:t>placements</a:t>
            </a:r>
            <a:endParaRPr lang="en-GB" dirty="0">
              <a:solidFill>
                <a:srgbClr val="002060"/>
              </a:solidFill>
            </a:endParaRPr>
          </a:p>
        </p:txBody>
      </p:sp>
      <p:sp>
        <p:nvSpPr>
          <p:cNvPr id="12" name="Right Brace 11"/>
          <p:cNvSpPr/>
          <p:nvPr/>
        </p:nvSpPr>
        <p:spPr>
          <a:xfrm>
            <a:off x="6372200" y="4437112"/>
            <a:ext cx="45719" cy="1368152"/>
          </a:xfrm>
          <a:prstGeom prst="rightBrace">
            <a:avLst/>
          </a:prstGeom>
          <a:ln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Box 12"/>
          <p:cNvSpPr txBox="1"/>
          <p:nvPr/>
        </p:nvSpPr>
        <p:spPr>
          <a:xfrm>
            <a:off x="6516216" y="4623229"/>
            <a:ext cx="262778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solidFill>
                  <a:srgbClr val="FF0000"/>
                </a:solidFill>
              </a:rPr>
              <a:t>Alignment with programme’s learning outcomes</a:t>
            </a:r>
            <a:endParaRPr lang="en-GB" dirty="0">
              <a:solidFill>
                <a:srgbClr val="FF0000"/>
              </a:solidFill>
            </a:endParaRPr>
          </a:p>
        </p:txBody>
      </p:sp>
      <p:sp>
        <p:nvSpPr>
          <p:cNvPr id="14" name="Left Brace 13"/>
          <p:cNvSpPr/>
          <p:nvPr/>
        </p:nvSpPr>
        <p:spPr>
          <a:xfrm>
            <a:off x="2920468" y="3797614"/>
            <a:ext cx="331242" cy="2799738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Down Arrow 14"/>
          <p:cNvSpPr/>
          <p:nvPr/>
        </p:nvSpPr>
        <p:spPr>
          <a:xfrm>
            <a:off x="1499587" y="2819613"/>
            <a:ext cx="216024" cy="1944216"/>
          </a:xfrm>
          <a:prstGeom prst="downArrow">
            <a:avLst/>
          </a:prstGeom>
          <a:solidFill>
            <a:schemeClr val="accent3">
              <a:lumMod val="40000"/>
              <a:lumOff val="60000"/>
            </a:schemeClr>
          </a:solidFill>
          <a:ln w="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581846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 animBg="1"/>
      <p:bldP spid="9" grpId="0"/>
      <p:bldP spid="12" grpId="0" animBg="1"/>
      <p:bldP spid="13" grpId="0"/>
      <p:bldP spid="14" grpId="0" animBg="1"/>
      <p:bldP spid="15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EsriMapsInfo xmlns="ESRI.ArcGIS.Mapping.OfficeIntegration.PowerPointInfo">
  <Version>Version1</Version>
  <RequiresSignIn>False</RequiresSignIn>
</EsriMapsInfo>
</file>

<file path=customXml/item2.xml><?xml version="1.0" encoding="utf-8"?>
<EsriMapsInfo xmlns="ESRI.ArcGIS.Mapping.OfficeIntegration.PowerPointInfo">
  <Version>Version1</Version>
  <RequiresSignIn>False</RequiresSignIn>
</EsriMapsInfo>
</file>

<file path=customXml/item3.xml><?xml version="1.0" encoding="utf-8"?>
<EsriMapsInfo xmlns="ESRI.ArcGIS.Mapping.OfficeIntegration.PowerPointInfo">
  <Version>Version1</Version>
  <RequiresSignIn>False</RequiresSignIn>
</EsriMapsInfo>
</file>

<file path=customXml/itemProps1.xml><?xml version="1.0" encoding="utf-8"?>
<ds:datastoreItem xmlns:ds="http://schemas.openxmlformats.org/officeDocument/2006/customXml" ds:itemID="{AF7BA506-A87E-4998-B36E-F3FBC1DF69F5}">
  <ds:schemaRefs>
    <ds:schemaRef ds:uri="ESRI.ArcGIS.Mapping.OfficeIntegration.PowerPointInfo"/>
  </ds:schemaRefs>
</ds:datastoreItem>
</file>

<file path=customXml/itemProps2.xml><?xml version="1.0" encoding="utf-8"?>
<ds:datastoreItem xmlns:ds="http://schemas.openxmlformats.org/officeDocument/2006/customXml" ds:itemID="{5D0C04AE-7FD4-4972-9311-36053958F192}">
  <ds:schemaRefs>
    <ds:schemaRef ds:uri="ESRI.ArcGIS.Mapping.OfficeIntegration.PowerPointInfo"/>
  </ds:schemaRefs>
</ds:datastoreItem>
</file>

<file path=customXml/itemProps3.xml><?xml version="1.0" encoding="utf-8"?>
<ds:datastoreItem xmlns:ds="http://schemas.openxmlformats.org/officeDocument/2006/customXml" ds:itemID="{F3179B16-A804-407A-A8BD-A11DAE917840}">
  <ds:schemaRefs>
    <ds:schemaRef ds:uri="ESRI.ArcGIS.Mapping.OfficeIntegration.PowerPointInfo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2076</TotalTime>
  <Words>321</Words>
  <Application>Microsoft Office PowerPoint</Application>
  <PresentationFormat>On-screen Show (4:3)</PresentationFormat>
  <Paragraphs>98</Paragraphs>
  <Slides>7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Designing Economics Modules (and Programmes)</vt:lpstr>
      <vt:lpstr>Recognising constraints on the design of modules or programmes</vt:lpstr>
      <vt:lpstr>Recognising constraints (2)</vt:lpstr>
      <vt:lpstr>PowerPoint Presentation</vt:lpstr>
      <vt:lpstr>Designing Modules: The ‘Little Things’</vt:lpstr>
      <vt:lpstr>Recognising constraints (3)</vt:lpstr>
      <vt:lpstr>Designing Programmes</vt:lpstr>
    </vt:vector>
  </TitlesOfParts>
  <Company>University of Bristol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isajl</dc:creator>
  <cp:lastModifiedBy>Peter</cp:lastModifiedBy>
  <cp:revision>57</cp:revision>
  <dcterms:created xsi:type="dcterms:W3CDTF">2012-02-28T11:37:26Z</dcterms:created>
  <dcterms:modified xsi:type="dcterms:W3CDTF">2016-04-15T13:00:42Z</dcterms:modified>
</cp:coreProperties>
</file>