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67" r:id="rId4"/>
    <p:sldId id="260" r:id="rId5"/>
    <p:sldId id="280" r:id="rId6"/>
    <p:sldId id="281" r:id="rId7"/>
    <p:sldId id="282" r:id="rId8"/>
    <p:sldId id="283" r:id="rId9"/>
    <p:sldId id="275" r:id="rId10"/>
    <p:sldId id="284" r:id="rId11"/>
    <p:sldId id="285" r:id="rId12"/>
    <p:sldId id="286" r:id="rId13"/>
    <p:sldId id="287" r:id="rId14"/>
    <p:sldId id="299" r:id="rId15"/>
    <p:sldId id="302" r:id="rId16"/>
    <p:sldId id="293" r:id="rId17"/>
    <p:sldId id="294" r:id="rId18"/>
    <p:sldId id="295" r:id="rId19"/>
    <p:sldId id="296" r:id="rId20"/>
    <p:sldId id="297" r:id="rId21"/>
    <p:sldId id="264" r:id="rId22"/>
    <p:sldId id="29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ack%20Up\Work\110ECN\Games\Trading%20Pit\Induction%20material\Copy%20of%20stepfunctions%209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682981090100111"/>
          <c:y val="4.255319148936175E-2"/>
          <c:w val="0.68743047830923254"/>
          <c:h val="0.80687397708674302"/>
        </c:manualLayout>
      </c:layout>
      <c:scatterChart>
        <c:scatterStyle val="lineMarker"/>
        <c:varyColors val="0"/>
        <c:ser>
          <c:idx val="1"/>
          <c:order val="0"/>
          <c:tx>
            <c:strRef>
              <c:f>'X-Y Coordinates'!$B$5:$C$5</c:f>
              <c:strCache>
                <c:ptCount val="1"/>
                <c:pt idx="0">
                  <c:v>Demand</c:v>
                </c:pt>
              </c:strCache>
            </c:strRef>
          </c:tx>
          <c:spPr>
            <a:ln w="38100">
              <a:solidFill>
                <a:srgbClr val="0221BA"/>
              </a:solidFill>
              <a:prstDash val="solid"/>
            </a:ln>
          </c:spPr>
          <c:marker>
            <c:symbol val="none"/>
          </c:marker>
          <c:xVal>
            <c:numRef>
              <c:f>'X-Y Coordinates'!$B$7:$B$28</c:f>
              <c:numCache>
                <c:formatCode>General</c:formatCode>
                <c:ptCount val="2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4</c:v>
                </c:pt>
                <c:pt idx="7">
                  <c:v>5</c:v>
                </c:pt>
                <c:pt idx="8">
                  <c:v>5</c:v>
                </c:pt>
                <c:pt idx="9">
                  <c:v>7</c:v>
                </c:pt>
                <c:pt idx="10">
                  <c:v>7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</c:numCache>
            </c:numRef>
          </c:xVal>
          <c:yVal>
            <c:numRef>
              <c:f>'X-Y Coordinates'!$C$7:$C$28</c:f>
              <c:numCache>
                <c:formatCode>0.00</c:formatCode>
                <c:ptCount val="22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8</c:v>
                </c:pt>
                <c:pt idx="5">
                  <c:v>8</c:v>
                </c:pt>
                <c:pt idx="6">
                  <c:v>7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  <c:pt idx="10">
                  <c:v>5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'X-Y Coordinates'!$D$5:$E$5</c:f>
              <c:strCache>
                <c:ptCount val="1"/>
                <c:pt idx="0">
                  <c:v>Supply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</a:ln>
          </c:spPr>
          <c:marker>
            <c:symbol val="none"/>
          </c:marker>
          <c:xVal>
            <c:numRef>
              <c:f>'X-Y Coordinates'!$D$7:$D$28</c:f>
              <c:numCache>
                <c:formatCode>General</c:formatCode>
                <c:ptCount val="2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4</c:v>
                </c:pt>
                <c:pt idx="7">
                  <c:v>5</c:v>
                </c:pt>
                <c:pt idx="8">
                  <c:v>5</c:v>
                </c:pt>
                <c:pt idx="9">
                  <c:v>7</c:v>
                </c:pt>
                <c:pt idx="10">
                  <c:v>7</c:v>
                </c:pt>
                <c:pt idx="11">
                  <c:v>8</c:v>
                </c:pt>
                <c:pt idx="12">
                  <c:v>8</c:v>
                </c:pt>
                <c:pt idx="13">
                  <c:v>9</c:v>
                </c:pt>
                <c:pt idx="14">
                  <c:v>9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</c:numCache>
            </c:numRef>
          </c:xVal>
          <c:yVal>
            <c:numRef>
              <c:f>'X-Y Coordinates'!$E$7:$E$28</c:f>
              <c:numCache>
                <c:formatCode>0.00</c:formatCode>
                <c:ptCount val="22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5</c:v>
                </c:pt>
                <c:pt idx="7">
                  <c:v>5</c:v>
                </c:pt>
                <c:pt idx="8">
                  <c:v>6</c:v>
                </c:pt>
                <c:pt idx="9">
                  <c:v>6</c:v>
                </c:pt>
                <c:pt idx="10">
                  <c:v>7</c:v>
                </c:pt>
                <c:pt idx="11">
                  <c:v>7</c:v>
                </c:pt>
                <c:pt idx="12">
                  <c:v>8</c:v>
                </c:pt>
                <c:pt idx="13">
                  <c:v>8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'Input steps'!$F$5</c:f>
              <c:strCache>
                <c:ptCount val="1"/>
                <c:pt idx="0">
                  <c:v>Period 1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olid"/>
            </a:ln>
          </c:spPr>
          <c:marker>
            <c:symbol val="triangle"/>
            <c:size val="6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xVal>
            <c:numRef>
              <c:f>'Input steps'!$A$7:$A$13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xVal>
          <c:yVal>
            <c:numRef>
              <c:f>'Input steps'!$F$7:$F$13</c:f>
              <c:numCache>
                <c:formatCode>General</c:formatCode>
                <c:ptCount val="7"/>
              </c:numCache>
            </c:numRef>
          </c:yVal>
          <c:smooth val="0"/>
        </c:ser>
        <c:ser>
          <c:idx val="3"/>
          <c:order val="3"/>
          <c:tx>
            <c:strRef>
              <c:f>'Input steps'!$G$5</c:f>
              <c:strCache>
                <c:ptCount val="1"/>
                <c:pt idx="0">
                  <c:v>Period 2</c:v>
                </c:pt>
              </c:strCache>
            </c:strRef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xVal>
            <c:numRef>
              <c:f>'Input steps'!$A$7:$A$16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xVal>
          <c:yVal>
            <c:numRef>
              <c:f>'Input steps'!$G$7:$G$16</c:f>
              <c:numCache>
                <c:formatCode>General</c:formatCode>
                <c:ptCount val="10"/>
              </c:numCache>
            </c:numRef>
          </c:yVal>
          <c:smooth val="0"/>
        </c:ser>
        <c:ser>
          <c:idx val="4"/>
          <c:order val="4"/>
          <c:tx>
            <c:strRef>
              <c:f>'Input steps'!$H$5</c:f>
              <c:strCache>
                <c:ptCount val="1"/>
                <c:pt idx="0">
                  <c:v>Period 3</c:v>
                </c:pt>
              </c:strCache>
            </c:strRef>
          </c:tx>
          <c:spPr>
            <a:ln w="12700">
              <a:solidFill>
                <a:srgbClr val="008000"/>
              </a:solidFill>
              <a:prstDash val="solid"/>
            </a:ln>
          </c:spPr>
          <c:marker>
            <c:symbol val="square"/>
            <c:size val="6"/>
            <c:spPr>
              <a:solidFill>
                <a:srgbClr val="008000"/>
              </a:solidFill>
              <a:ln>
                <a:solidFill>
                  <a:srgbClr val="008000"/>
                </a:solidFill>
                <a:prstDash val="solid"/>
              </a:ln>
            </c:spPr>
          </c:marker>
          <c:xVal>
            <c:numRef>
              <c:f>'Input steps'!$A$7:$A$16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xVal>
          <c:yVal>
            <c:numRef>
              <c:f>'Input steps'!$H$7:$H$16</c:f>
              <c:numCache>
                <c:formatCode>General</c:formatCode>
                <c:ptCount val="10"/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98752"/>
        <c:axId val="189901056"/>
      </c:scatterChart>
      <c:valAx>
        <c:axId val="1898987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800" dirty="0" smtClean="0"/>
                  <a:t>Quantity of trades/round</a:t>
                </a:r>
                <a:endParaRPr lang="en-GB" sz="1800" dirty="0"/>
              </a:p>
            </c:rich>
          </c:tx>
          <c:layout>
            <c:manualLayout>
              <c:xMode val="edge"/>
              <c:yMode val="edge"/>
              <c:x val="0.72927684150839822"/>
              <c:y val="0.9230769760337336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9901056"/>
        <c:crosses val="autoZero"/>
        <c:crossBetween val="midCat"/>
        <c:majorUnit val="1"/>
      </c:valAx>
      <c:valAx>
        <c:axId val="18990105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1800" dirty="0" smtClean="0"/>
                  <a:t>Price/unit</a:t>
                </a:r>
                <a:endParaRPr lang="en-GB" sz="1800" dirty="0"/>
              </a:p>
            </c:rich>
          </c:tx>
          <c:layout>
            <c:manualLayout>
              <c:xMode val="edge"/>
              <c:yMode val="edge"/>
              <c:x val="6.2966405368594025E-3"/>
              <c:y val="2.7211565767393864E-2"/>
            </c:manualLayout>
          </c:layout>
          <c:overlay val="0"/>
          <c:spPr>
            <a:noFill/>
            <a:ln w="25400">
              <a:noFill/>
            </a:ln>
          </c:spPr>
        </c:title>
        <c:numFmt formatCode="&quot;£&quot;\ #,##0.0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75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9898752"/>
        <c:crosses val="autoZero"/>
        <c:crossBetween val="midCat"/>
        <c:majorUnit val="1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600" b="1" i="0" u="none" strike="noStrike" baseline="0">
                <a:solidFill>
                  <a:srgbClr val="00008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86206898970590629"/>
          <c:y val="0.33060556774665623"/>
          <c:w val="0.13348169452092479"/>
          <c:h val="0.2307692440084339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3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4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B64B-8757-4527-AA5C-531033FE98B2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7B0C9-BFA4-4331-AAC8-CD81F5B8CF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956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5988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5988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5988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5988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5988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5988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5988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5988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A9CDFBF-0D4F-4659-85CD-3F44D0CF8DC2}" type="slidenum">
              <a:rPr lang="en-GB" altLang="en-US" sz="1000" b="0" smtClean="0">
                <a:latin typeface="Times New Roman" pitchFamily="18" charset="0"/>
              </a:rPr>
              <a:pPr/>
              <a:t>9</a:t>
            </a:fld>
            <a:endParaRPr lang="en-GB" altLang="en-US" sz="1000" b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7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73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28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46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52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61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19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2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1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5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FB7A-19B6-4FF9-A621-180B096F2A98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28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.f.elliott@hud.ac.uk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j.guest@warwick.ac.uk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csnetwork.ac.uk/archive/Bradford/Public%20goods/Public%20goods%20game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nomicsnetwork.ac.uk/showcase/geerling_multimedi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gentoa.tandfonline.com/doi/full/10.1080/23322039.2015.1115619" TargetMode="External"/><Relationship Id="rId4" Type="http://schemas.openxmlformats.org/officeDocument/2006/relationships/hyperlink" Target="http://www.economicsnetwork.ac.uk/showcase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freakonomics.com/blo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re-econ.org/" TargetMode="External"/><Relationship Id="rId5" Type="http://schemas.openxmlformats.org/officeDocument/2006/relationships/hyperlink" Target="http://standupeconomist.com/videos/" TargetMode="External"/><Relationship Id="rId4" Type="http://schemas.openxmlformats.org/officeDocument/2006/relationships/hyperlink" Target="http://www.economistsdoitwithmodels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wGQDtC-h1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2d_dtTZQyUM" TargetMode="External"/><Relationship Id="rId4" Type="http://schemas.openxmlformats.org/officeDocument/2006/relationships/hyperlink" Target="https://www.youtube.com/watch?v=BGX4nMrnxg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youtube.com/watch?v=VqnuZlqKI7Y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27" descr="Explosive%20Experiments%20K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4624"/>
            <a:ext cx="1952761" cy="249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2819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4000" dirty="0" smtClean="0">
                <a:solidFill>
                  <a:srgbClr val="4078AB"/>
                </a:solidFill>
              </a:rPr>
              <a:t>Caroline Elliott and Jon Guest</a:t>
            </a:r>
            <a:r>
              <a:rPr lang="en-GB" sz="2400" dirty="0" smtClean="0">
                <a:solidFill>
                  <a:srgbClr val="4078AB"/>
                </a:solidFill>
              </a:rPr>
              <a:t/>
            </a:r>
            <a:br>
              <a:rPr lang="en-GB" sz="2400" dirty="0" smtClean="0">
                <a:solidFill>
                  <a:srgbClr val="4078AB"/>
                </a:solidFill>
              </a:rPr>
            </a:br>
            <a:r>
              <a:rPr lang="en-GB" sz="2400" dirty="0" smtClean="0">
                <a:solidFill>
                  <a:srgbClr val="4078AB"/>
                </a:solidFill>
                <a:hlinkClick r:id="rId3"/>
              </a:rPr>
              <a:t>c.f.elliott@hud.ac.uk</a:t>
            </a:r>
            <a:endParaRPr lang="en-GB" sz="2400" dirty="0" smtClean="0">
              <a:solidFill>
                <a:srgbClr val="4078AB"/>
              </a:solidFill>
            </a:endParaRP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4078AB"/>
                </a:solidFill>
                <a:hlinkClick r:id="rId4"/>
              </a:rPr>
              <a:t>jonathan.guest@warwick.ac.uk</a:t>
            </a:r>
            <a:endParaRPr lang="en-GB" sz="2400" dirty="0" smtClean="0">
              <a:solidFill>
                <a:srgbClr val="4078AB"/>
              </a:solidFill>
            </a:endParaRPr>
          </a:p>
          <a:p>
            <a:pPr>
              <a:spcAft>
                <a:spcPts val="1200"/>
              </a:spcAft>
            </a:pPr>
            <a:endParaRPr lang="en-GB" sz="1800" dirty="0">
              <a:solidFill>
                <a:srgbClr val="5E92C2"/>
              </a:solidFill>
            </a:endParaRPr>
          </a:p>
        </p:txBody>
      </p:sp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188640"/>
            <a:ext cx="3816424" cy="1919661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6104" y="2276872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Games and Media in Teaching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4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SOME POTENTIAL BENEFITS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4099"/>
          <p:cNvSpPr txBox="1">
            <a:spLocks noChangeArrowheads="1"/>
          </p:cNvSpPr>
          <p:nvPr/>
        </p:nvSpPr>
        <p:spPr>
          <a:xfrm>
            <a:off x="554950" y="1444452"/>
            <a:ext cx="7720012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Promote a more active learning environment </a:t>
            </a:r>
          </a:p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Potential way of dealing with heterogeneity</a:t>
            </a:r>
          </a:p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Fun/engaging</a:t>
            </a:r>
          </a:p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Maintains concentration</a:t>
            </a:r>
          </a:p>
        </p:txBody>
      </p:sp>
    </p:spTree>
    <p:extLst>
      <p:ext uri="{BB962C8B-B14F-4D97-AF65-F5344CB8AC3E}">
        <p14:creationId xmlns:p14="http://schemas.microsoft.com/office/powerpoint/2010/main" val="162276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EVIDENCE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10" name="Rectangle 4099"/>
          <p:cNvSpPr txBox="1">
            <a:spLocks noChangeArrowheads="1"/>
          </p:cNvSpPr>
          <p:nvPr/>
        </p:nvSpPr>
        <p:spPr>
          <a:xfrm>
            <a:off x="627377" y="1381078"/>
            <a:ext cx="7900987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en-GB" altLang="en-US" sz="2800" dirty="0" smtClean="0">
                <a:solidFill>
                  <a:schemeClr val="accent1">
                    <a:lumMod val="75000"/>
                  </a:schemeClr>
                </a:solidFill>
              </a:rPr>
              <a:t>Based on educational production analysis</a:t>
            </a:r>
          </a:p>
          <a:p>
            <a:pPr>
              <a:spcBef>
                <a:spcPts val="600"/>
              </a:spcBef>
              <a:defRPr/>
            </a:pPr>
            <a:r>
              <a:rPr lang="en-GB" altLang="en-US" sz="2800" dirty="0" smtClean="0">
                <a:solidFill>
                  <a:schemeClr val="accent1">
                    <a:lumMod val="75000"/>
                  </a:schemeClr>
                </a:solidFill>
              </a:rPr>
              <a:t>Most studies use the results from multiple choice questions as a measure of student learning – TUCE</a:t>
            </a:r>
          </a:p>
          <a:p>
            <a:pPr>
              <a:spcBef>
                <a:spcPts val="600"/>
              </a:spcBef>
              <a:defRPr/>
            </a:pPr>
            <a:r>
              <a:rPr lang="en-GB" altLang="en-US" sz="2800" dirty="0" smtClean="0">
                <a:solidFill>
                  <a:schemeClr val="accent1">
                    <a:lumMod val="75000"/>
                  </a:schemeClr>
                </a:solidFill>
              </a:rPr>
              <a:t>Post-course – pre-course TUCE </a:t>
            </a:r>
          </a:p>
          <a:p>
            <a:pPr lvl="1">
              <a:spcBef>
                <a:spcPts val="600"/>
              </a:spcBef>
              <a:defRPr/>
            </a:pPr>
            <a:r>
              <a:rPr lang="en-GB" altLang="en-US" sz="2300" dirty="0" err="1" smtClean="0">
                <a:solidFill>
                  <a:schemeClr val="accent1">
                    <a:lumMod val="75000"/>
                  </a:schemeClr>
                </a:solidFill>
              </a:rPr>
              <a:t>Cardell</a:t>
            </a:r>
            <a:r>
              <a:rPr lang="en-GB" altLang="en-US" sz="2300" dirty="0" smtClean="0">
                <a:solidFill>
                  <a:schemeClr val="accent1">
                    <a:lumMod val="75000"/>
                  </a:schemeClr>
                </a:solidFill>
              </a:rPr>
              <a:t> et al (1996)	</a:t>
            </a:r>
          </a:p>
          <a:p>
            <a:pPr lvl="1">
              <a:spcBef>
                <a:spcPts val="600"/>
              </a:spcBef>
              <a:defRPr/>
            </a:pPr>
            <a:r>
              <a:rPr lang="en-GB" altLang="en-US" sz="2300" dirty="0" smtClean="0">
                <a:solidFill>
                  <a:schemeClr val="accent1">
                    <a:lumMod val="75000"/>
                  </a:schemeClr>
                </a:solidFill>
              </a:rPr>
              <a:t>Emerson and Taylor (2004)</a:t>
            </a:r>
          </a:p>
          <a:p>
            <a:pPr lvl="1">
              <a:spcBef>
                <a:spcPts val="600"/>
              </a:spcBef>
              <a:defRPr/>
            </a:pPr>
            <a:r>
              <a:rPr lang="en-GB" altLang="en-US" sz="2300" dirty="0" smtClean="0">
                <a:solidFill>
                  <a:schemeClr val="accent1">
                    <a:lumMod val="75000"/>
                  </a:schemeClr>
                </a:solidFill>
              </a:rPr>
              <a:t>Dickie (2006)</a:t>
            </a:r>
          </a:p>
          <a:p>
            <a:pPr lvl="1">
              <a:spcBef>
                <a:spcPts val="600"/>
              </a:spcBef>
              <a:defRPr/>
            </a:pPr>
            <a:r>
              <a:rPr lang="en-GB" altLang="en-US" sz="2300" dirty="0" smtClean="0">
                <a:solidFill>
                  <a:schemeClr val="accent1">
                    <a:lumMod val="75000"/>
                  </a:schemeClr>
                </a:solidFill>
              </a:rPr>
              <a:t>Ball et al (2006)</a:t>
            </a:r>
          </a:p>
          <a:p>
            <a:pPr lvl="1">
              <a:spcBef>
                <a:spcPts val="600"/>
              </a:spcBef>
              <a:defRPr/>
            </a:pPr>
            <a:r>
              <a:rPr lang="en-GB" altLang="en-US" sz="2300" dirty="0" smtClean="0">
                <a:solidFill>
                  <a:schemeClr val="accent1">
                    <a:lumMod val="75000"/>
                  </a:schemeClr>
                </a:solidFill>
              </a:rPr>
              <a:t>Durham et al (2007)</a:t>
            </a:r>
          </a:p>
          <a:p>
            <a:pPr>
              <a:spcBef>
                <a:spcPts val="600"/>
              </a:spcBef>
              <a:defRPr/>
            </a:pPr>
            <a:r>
              <a:rPr lang="en-GB" altLang="en-US" sz="2800" dirty="0" smtClean="0">
                <a:solidFill>
                  <a:schemeClr val="accent1">
                    <a:lumMod val="75000"/>
                  </a:schemeClr>
                </a:solidFill>
              </a:rPr>
              <a:t>Becker (2001) – marginal return from time saved</a:t>
            </a:r>
          </a:p>
          <a:p>
            <a:pPr marL="0" indent="0">
              <a:spcBef>
                <a:spcPct val="65000"/>
              </a:spcBef>
              <a:buFontTx/>
              <a:buNone/>
              <a:defRPr/>
            </a:pPr>
            <a:endParaRPr lang="en-GB" alt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424403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RESISTANCE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1027"/>
          <p:cNvSpPr txBox="1">
            <a:spLocks noChangeArrowheads="1"/>
          </p:cNvSpPr>
          <p:nvPr/>
        </p:nvSpPr>
        <p:spPr>
          <a:xfrm>
            <a:off x="411918" y="1421756"/>
            <a:ext cx="8161714" cy="4897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Implications for quantity of material covered</a:t>
            </a:r>
          </a:p>
          <a:p>
            <a:pPr>
              <a:spcBef>
                <a:spcPts val="600"/>
              </a:spcBef>
              <a:defRPr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Will students engage with them?</a:t>
            </a:r>
          </a:p>
          <a:p>
            <a:pPr lvl="1">
              <a:spcBef>
                <a:spcPts val="600"/>
              </a:spcBef>
              <a:defRPr/>
            </a:pPr>
            <a:r>
              <a:rPr lang="en-GB" altLang="en-US" sz="3200" dirty="0" smtClean="0">
                <a:solidFill>
                  <a:schemeClr val="accent1">
                    <a:lumMod val="75000"/>
                  </a:schemeClr>
                </a:solidFill>
              </a:rPr>
              <a:t>Size of pay-offs/team vs individual/ assessment</a:t>
            </a:r>
          </a:p>
          <a:p>
            <a:pPr>
              <a:spcBef>
                <a:spcPts val="600"/>
              </a:spcBef>
              <a:defRPr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What happens if they don’t ‘work’</a:t>
            </a:r>
          </a:p>
          <a:p>
            <a:pPr>
              <a:spcBef>
                <a:spcPts val="600"/>
              </a:spcBef>
              <a:defRPr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Impact on different types of student </a:t>
            </a:r>
          </a:p>
          <a:p>
            <a:pPr>
              <a:spcBef>
                <a:spcPts val="600"/>
              </a:spcBef>
              <a:defRPr/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Additional time and effort costs</a:t>
            </a:r>
          </a:p>
          <a:p>
            <a:pPr lvl="1">
              <a:spcBef>
                <a:spcPts val="600"/>
              </a:spcBef>
              <a:defRPr/>
            </a:pPr>
            <a:r>
              <a:rPr lang="en-GB" altLang="en-US" sz="3200" dirty="0" smtClean="0">
                <a:solidFill>
                  <a:schemeClr val="accent1">
                    <a:lumMod val="75000"/>
                  </a:schemeClr>
                </a:solidFill>
              </a:rPr>
              <a:t>On-line vs. paper based</a:t>
            </a:r>
          </a:p>
          <a:p>
            <a:pPr>
              <a:spcBef>
                <a:spcPts val="600"/>
              </a:spcBef>
              <a:defRPr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834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ON-LINE VERSUS PAPER-BASED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10" name="Rectangle 1027"/>
          <p:cNvSpPr txBox="1">
            <a:spLocks noChangeArrowheads="1"/>
          </p:cNvSpPr>
          <p:nvPr/>
        </p:nvSpPr>
        <p:spPr>
          <a:xfrm>
            <a:off x="763180" y="1378375"/>
            <a:ext cx="7739062" cy="4897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30000"/>
              </a:spcBef>
            </a:pPr>
            <a:r>
              <a:rPr lang="en-GB" altLang="en-US" sz="2700" dirty="0" smtClean="0">
                <a:solidFill>
                  <a:schemeClr val="accent1">
                    <a:lumMod val="75000"/>
                  </a:schemeClr>
                </a:solidFill>
              </a:rPr>
              <a:t>On-line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Veconlab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Econport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Aplia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Feele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Moblab</a:t>
            </a: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Reduce costs/run with bigger classes</a:t>
            </a:r>
          </a:p>
          <a:p>
            <a:pPr>
              <a:spcBef>
                <a:spcPct val="30000"/>
              </a:spcBef>
            </a:pPr>
            <a:r>
              <a:rPr lang="en-GB" altLang="en-US" sz="2700" dirty="0" smtClean="0">
                <a:solidFill>
                  <a:schemeClr val="accent1">
                    <a:lumMod val="75000"/>
                  </a:schemeClr>
                </a:solidFill>
              </a:rPr>
              <a:t>Paper based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Greater social interaction/impact of the tutor/speed of rounds</a:t>
            </a:r>
          </a:p>
          <a:p>
            <a:pPr>
              <a:spcBef>
                <a:spcPct val="30000"/>
              </a:spcBef>
            </a:pPr>
            <a:r>
              <a:rPr lang="en-GB" altLang="en-US" sz="2700" dirty="0" smtClean="0">
                <a:solidFill>
                  <a:schemeClr val="accent1">
                    <a:lumMod val="75000"/>
                  </a:schemeClr>
                </a:solidFill>
              </a:rPr>
              <a:t>Carter and Emerson (2012)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No significant differences on learning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Paper – based → more favourable views on learning</a:t>
            </a:r>
          </a:p>
          <a:p>
            <a:pPr lvl="1">
              <a:spcBef>
                <a:spcPct val="30000"/>
              </a:spcBef>
            </a:pPr>
            <a:endParaRPr lang="en-GB" alt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257270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2</a:t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dirty="0" smtClean="0">
                <a:solidFill>
                  <a:schemeClr val="bg1"/>
                </a:solidFill>
              </a:rPr>
              <a:t>A PRODUCTION GAME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10" name="Rectangle 1027"/>
          <p:cNvSpPr txBox="1">
            <a:spLocks noChangeArrowheads="1"/>
          </p:cNvSpPr>
          <p:nvPr/>
        </p:nvSpPr>
        <p:spPr>
          <a:xfrm>
            <a:off x="763180" y="1378375"/>
            <a:ext cx="7739062" cy="4897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ct val="30000"/>
              </a:spcBef>
              <a:buNone/>
            </a:pPr>
            <a:endParaRPr lang="en-GB" altLang="en-US" sz="23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8208912" cy="547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45000"/>
              </a:spcBef>
              <a:buFont typeface="Arial" panose="020B0604020202020204" pitchFamily="34" charset="0"/>
              <a:buChar char="•"/>
            </a:pPr>
            <a:r>
              <a:rPr lang="en-GB" altLang="en-US" sz="3200" dirty="0">
                <a:solidFill>
                  <a:schemeClr val="accent1">
                    <a:lumMod val="75000"/>
                  </a:schemeClr>
                </a:solidFill>
              </a:rPr>
              <a:t>Activity</a:t>
            </a:r>
          </a:p>
          <a:p>
            <a:pPr marL="744538" lvl="1" indent="-287338">
              <a:lnSpc>
                <a:spcPct val="90000"/>
              </a:lnSpc>
              <a:spcBef>
                <a:spcPct val="45000"/>
              </a:spcBef>
            </a:pPr>
            <a:r>
              <a:rPr lang="en-GB" altLang="en-US" sz="2600" dirty="0">
                <a:solidFill>
                  <a:schemeClr val="accent1">
                    <a:lumMod val="75000"/>
                  </a:schemeClr>
                </a:solidFill>
              </a:rPr>
              <a:t>Production runs (2) in a factory, involving moving balls from one place to another</a:t>
            </a:r>
          </a:p>
          <a:p>
            <a:pPr marL="744538" lvl="1" indent="-287338">
              <a:lnSpc>
                <a:spcPct val="90000"/>
              </a:lnSpc>
              <a:spcBef>
                <a:spcPct val="45000"/>
              </a:spcBef>
            </a:pPr>
            <a:r>
              <a:rPr lang="en-GB" altLang="en-US" sz="2600" dirty="0">
                <a:solidFill>
                  <a:schemeClr val="accent1">
                    <a:lumMod val="75000"/>
                  </a:schemeClr>
                </a:solidFill>
              </a:rPr>
              <a:t>Extra workers are added one at a time</a:t>
            </a:r>
          </a:p>
          <a:p>
            <a:pPr marL="457200" indent="-457200">
              <a:lnSpc>
                <a:spcPct val="90000"/>
              </a:lnSpc>
              <a:spcBef>
                <a:spcPct val="45000"/>
              </a:spcBef>
              <a:buFont typeface="Arial" panose="020B0604020202020204" pitchFamily="34" charset="0"/>
              <a:buChar char="•"/>
            </a:pPr>
            <a:r>
              <a:rPr lang="en-GB" altLang="en-US" sz="3200" dirty="0">
                <a:solidFill>
                  <a:schemeClr val="accent1">
                    <a:lumMod val="75000"/>
                  </a:schemeClr>
                </a:solidFill>
              </a:rPr>
              <a:t>Equipment:</a:t>
            </a:r>
          </a:p>
          <a:p>
            <a:pPr marL="744538" lvl="1" indent="-287338">
              <a:lnSpc>
                <a:spcPct val="90000"/>
              </a:lnSpc>
              <a:spcBef>
                <a:spcPct val="45000"/>
              </a:spcBef>
            </a:pP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About 30 balls (e.g. tennis balls)</a:t>
            </a:r>
          </a:p>
          <a:p>
            <a:pPr marL="744538" lvl="1" indent="-287338">
              <a:lnSpc>
                <a:spcPct val="90000"/>
              </a:lnSpc>
              <a:spcBef>
                <a:spcPct val="45000"/>
              </a:spcBef>
            </a:pP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4 buckets (or baskets or cardboard boxes)</a:t>
            </a:r>
          </a:p>
          <a:p>
            <a:pPr marL="457200" indent="-457200">
              <a:lnSpc>
                <a:spcPct val="90000"/>
              </a:lnSpc>
              <a:spcBef>
                <a:spcPct val="45000"/>
              </a:spcBef>
              <a:buFont typeface="Arial" panose="020B0604020202020204" pitchFamily="34" charset="0"/>
              <a:buChar char="•"/>
            </a:pPr>
            <a:r>
              <a:rPr lang="en-GB" altLang="en-US" sz="3200" dirty="0">
                <a:solidFill>
                  <a:schemeClr val="accent1">
                    <a:lumMod val="75000"/>
                  </a:schemeClr>
                </a:solidFill>
              </a:rPr>
              <a:t>Students divided into two teams</a:t>
            </a:r>
          </a:p>
          <a:p>
            <a:pPr marL="744538" lvl="1" indent="-287338">
              <a:lnSpc>
                <a:spcPct val="90000"/>
              </a:lnSpc>
              <a:spcBef>
                <a:spcPct val="45000"/>
              </a:spcBef>
            </a:pPr>
            <a:r>
              <a:rPr lang="en-GB" altLang="en-US" sz="2600" dirty="0">
                <a:solidFill>
                  <a:schemeClr val="accent1">
                    <a:lumMod val="75000"/>
                  </a:schemeClr>
                </a:solidFill>
              </a:rPr>
              <a:t>Object to get as many balls from one end to the other in 30 seconds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32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2</a:t>
            </a:r>
            <a:r>
              <a:rPr lang="en-GB" sz="4000" dirty="0">
                <a:solidFill>
                  <a:schemeClr val="bg1"/>
                </a:solidFill>
              </a:rPr>
              <a:t> </a:t>
            </a:r>
            <a:r>
              <a:rPr lang="en-GB" sz="4000" dirty="0" smtClean="0">
                <a:solidFill>
                  <a:schemeClr val="bg1"/>
                </a:solidFill>
              </a:rPr>
              <a:t>REFLECTIONS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10" name="Rectangle 1027"/>
          <p:cNvSpPr txBox="1">
            <a:spLocks noChangeArrowheads="1"/>
          </p:cNvSpPr>
          <p:nvPr/>
        </p:nvSpPr>
        <p:spPr>
          <a:xfrm>
            <a:off x="763180" y="1378375"/>
            <a:ext cx="7739062" cy="4897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ct val="30000"/>
              </a:spcBef>
              <a:buNone/>
            </a:pPr>
            <a:endParaRPr lang="en-GB" altLang="en-US" sz="2300" dirty="0" smtClean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9592" y="1418534"/>
            <a:ext cx="7997825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Easy to set up and fun to play</a:t>
            </a:r>
          </a:p>
          <a:p>
            <a:pPr marL="744538" lvl="1" indent="-287338"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Can bring alive a potentially dry subject area</a:t>
            </a:r>
          </a:p>
          <a:p>
            <a:pPr marL="744538" lvl="1" indent="-287338"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Flexible: can be played with 1, 2 or more teams</a:t>
            </a:r>
          </a:p>
          <a:p>
            <a:pPr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Can demonstrate</a:t>
            </a:r>
          </a:p>
          <a:p>
            <a:pPr marL="744538" lvl="1" indent="-287338"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Diminishing returns</a:t>
            </a:r>
          </a:p>
          <a:p>
            <a:pPr marL="744538" lvl="1" indent="-287338">
              <a:spcBef>
                <a:spcPct val="35000"/>
              </a:spcBef>
            </a:pPr>
            <a:r>
              <a:rPr lang="en-GB" altLang="en-US" sz="2400" i="1" dirty="0" smtClean="0">
                <a:solidFill>
                  <a:schemeClr val="accent1">
                    <a:lumMod val="75000"/>
                  </a:schemeClr>
                </a:solidFill>
              </a:rPr>
              <a:t>TP, AP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en-GB" altLang="en-US" sz="2400" i="1" dirty="0" smtClean="0">
                <a:solidFill>
                  <a:schemeClr val="accent1">
                    <a:lumMod val="75000"/>
                  </a:schemeClr>
                </a:solidFill>
              </a:rPr>
              <a:t>MP</a:t>
            </a:r>
          </a:p>
          <a:p>
            <a:pPr marL="744538" lvl="1" indent="-287338"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Can derive </a:t>
            </a:r>
            <a:r>
              <a:rPr lang="en-GB" altLang="en-US" sz="2400" i="1" dirty="0" smtClean="0">
                <a:solidFill>
                  <a:schemeClr val="accent1">
                    <a:lumMod val="75000"/>
                  </a:schemeClr>
                </a:solidFill>
              </a:rPr>
              <a:t>TC, AC, MC, TR, AR, MR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 and Profit</a:t>
            </a:r>
          </a:p>
          <a:p>
            <a:pPr marL="744538" lvl="1" indent="-287338"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Shifts and movements along product and cost curves from technological change</a:t>
            </a:r>
          </a:p>
          <a:p>
            <a:pPr marL="744538" lvl="1" indent="-287338">
              <a:spcBef>
                <a:spcPct val="35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Effects of changing fixed and variable costs</a:t>
            </a:r>
          </a:p>
          <a:p>
            <a:pPr>
              <a:lnSpc>
                <a:spcPct val="90000"/>
              </a:lnSpc>
              <a:spcBef>
                <a:spcPct val="45000"/>
              </a:spcBef>
            </a:pPr>
            <a:endParaRPr lang="en-GB" altLang="en-US" dirty="0" smtClean="0"/>
          </a:p>
          <a:p>
            <a:pPr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2515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  <p:bldP spid="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</a:t>
            </a:r>
            <a:r>
              <a:rPr lang="en-GB" sz="4000" dirty="0" smtClean="0">
                <a:solidFill>
                  <a:schemeClr val="bg1"/>
                </a:solidFill>
              </a:rPr>
              <a:t>3</a:t>
            </a:r>
            <a:r>
              <a:rPr lang="en-GB" sz="4000" dirty="0" smtClean="0">
                <a:solidFill>
                  <a:schemeClr val="bg1"/>
                </a:solidFill>
              </a:rPr>
              <a:t/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dirty="0" smtClean="0">
                <a:solidFill>
                  <a:schemeClr val="bg1"/>
                </a:solidFill>
              </a:rPr>
              <a:t>CONTRIBUTE OR KEEP!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9592" y="1418534"/>
            <a:ext cx="7997825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Activity</a:t>
            </a:r>
          </a:p>
          <a:p>
            <a:pPr marL="744538" lvl="1" indent="-287338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Each group (or individual) is given four cards of the same value (e.g. four threes or four queens)</a:t>
            </a:r>
          </a:p>
          <a:p>
            <a:pPr marL="744538" lvl="1" indent="-287338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Each group (or individual) contributes two cards each round without the other groups finding out what cards they played</a:t>
            </a:r>
          </a:p>
          <a:p>
            <a:pPr marL="744538" lvl="1" indent="-287338">
              <a:lnSpc>
                <a:spcPct val="90000"/>
              </a:lnSpc>
              <a:spcBef>
                <a:spcPct val="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The cards are returned at the end of each round</a:t>
            </a:r>
          </a:p>
          <a:p>
            <a:pPr marL="744538" lvl="1" indent="-287338">
              <a:lnSpc>
                <a:spcPct val="90000"/>
              </a:lnSpc>
              <a:spcBef>
                <a:spcPct val="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Based on </a:t>
            </a: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Holt and </a:t>
            </a:r>
            <a:r>
              <a:rPr lang="en-GB" altLang="en-US" dirty="0" err="1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Laury</a:t>
            </a:r>
            <a:endParaRPr lang="en-GB" alt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74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</a:t>
            </a:r>
            <a:r>
              <a:rPr lang="en-GB" sz="4000" dirty="0" smtClean="0">
                <a:solidFill>
                  <a:schemeClr val="bg1"/>
                </a:solidFill>
              </a:rPr>
              <a:t>3 </a:t>
            </a:r>
            <a:r>
              <a:rPr lang="en-GB" sz="4000" dirty="0" smtClean="0">
                <a:solidFill>
                  <a:schemeClr val="bg1"/>
                </a:solidFill>
              </a:rPr>
              <a:t>PAYOFFS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8112" y="1472854"/>
            <a:ext cx="7997825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Each red card contributed to the stack provides a pay-off of </a:t>
            </a:r>
            <a:r>
              <a:rPr lang="en-GB" altLang="en-US" u="sng" dirty="0" smtClean="0">
                <a:solidFill>
                  <a:schemeClr val="accent1">
                    <a:lumMod val="75000"/>
                  </a:schemeClr>
                </a:solidFill>
              </a:rPr>
              <a:t>£10 </a:t>
            </a: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for every participant/pair in the room</a:t>
            </a:r>
          </a:p>
          <a:p>
            <a:pPr>
              <a:lnSpc>
                <a:spcPct val="90000"/>
              </a:lnSpc>
              <a:spcBef>
                <a:spcPct val="3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Each red card kept gives a pay-off = £5 </a:t>
            </a:r>
          </a:p>
          <a:p>
            <a:pPr>
              <a:lnSpc>
                <a:spcPct val="90000"/>
              </a:lnSpc>
              <a:spcBef>
                <a:spcPct val="3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Each red card kept gives a pay-off = £150</a:t>
            </a:r>
          </a:p>
          <a:p>
            <a:pPr>
              <a:lnSpc>
                <a:spcPct val="90000"/>
              </a:lnSpc>
              <a:spcBef>
                <a:spcPct val="3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Each red card kept gives a pay-off = £40</a:t>
            </a:r>
          </a:p>
        </p:txBody>
      </p:sp>
    </p:spTree>
    <p:extLst>
      <p:ext uri="{BB962C8B-B14F-4D97-AF65-F5344CB8AC3E}">
        <p14:creationId xmlns:p14="http://schemas.microsoft.com/office/powerpoint/2010/main" val="391738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  <p:bldP spid="10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</a:t>
            </a:r>
            <a:r>
              <a:rPr lang="en-GB" sz="4000" dirty="0" smtClean="0">
                <a:solidFill>
                  <a:schemeClr val="bg1"/>
                </a:solidFill>
              </a:rPr>
              <a:t>3 </a:t>
            </a:r>
            <a:r>
              <a:rPr lang="en-GB" sz="4000" dirty="0" smtClean="0">
                <a:solidFill>
                  <a:schemeClr val="bg1"/>
                </a:solidFill>
              </a:rPr>
              <a:t>LINEAR VCM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74804" y="1363615"/>
            <a:ext cx="8026400" cy="49919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 2"/>
              <a:buChar char=""/>
              <a:defRPr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Pay-off for group (participant) ‘</a:t>
            </a:r>
            <a:r>
              <a:rPr lang="en-GB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i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’ in any round t is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/>
              </a:rPr>
              <a:t></a:t>
            </a:r>
            <a:r>
              <a:rPr lang="en-GB" baseline="-25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it</a:t>
            </a:r>
            <a:endParaRPr lang="en-GB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GB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dirty="0" smtClean="0">
              <a:solidFill>
                <a:schemeClr val="accent1">
                  <a:lumMod val="75000"/>
                </a:schemeClr>
              </a:solidFill>
              <a:cs typeface="Arial" pitchFamily="34" charset="0"/>
              <a:sym typeface="Symbol"/>
            </a:endParaRPr>
          </a:p>
          <a:p>
            <a:pPr marL="609600" indent="-609600">
              <a:buFont typeface="Wingdings 2"/>
              <a:buChar char=""/>
              <a:defRPr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/>
              </a:rPr>
              <a:t>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/>
              </a:rPr>
              <a:t> = Marginal return from keeping a red card (£5, £150, £40)</a:t>
            </a:r>
          </a:p>
          <a:p>
            <a:pPr marL="609600" indent="-609600">
              <a:spcBef>
                <a:spcPts val="0"/>
              </a:spcBef>
              <a:buFont typeface="Wingdings 2"/>
              <a:buChar char=""/>
              <a:defRPr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/>
              </a:rPr>
              <a:t>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/>
              </a:rPr>
              <a:t> = Marginal return from a red card contributed (£10)</a:t>
            </a:r>
          </a:p>
          <a:p>
            <a:pPr marL="609600" indent="-609600">
              <a:spcBef>
                <a:spcPts val="0"/>
              </a:spcBef>
              <a:buFont typeface="Wingdings 2"/>
              <a:buChar char=""/>
              <a:defRPr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 pitchFamily="18" charset="2"/>
              </a:rPr>
              <a:t>MPCR =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 pitchFamily="18" charset="2"/>
              </a:rPr>
              <a:t>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 pitchFamily="18" charset="2"/>
              </a:rPr>
              <a:t>/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 pitchFamily="18" charset="2"/>
              </a:rPr>
              <a:t>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</a:t>
            </a:r>
          </a:p>
          <a:p>
            <a:pPr marL="609600" indent="-609600">
              <a:spcBef>
                <a:spcPts val="0"/>
              </a:spcBef>
              <a:buFont typeface="Wingdings 2"/>
              <a:buChar char=""/>
              <a:defRPr/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Is n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/>
              </a:rPr>
              <a:t>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&gt;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  <a:sym typeface="Symbol"/>
              </a:rPr>
              <a:t>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?</a:t>
            </a:r>
          </a:p>
          <a:p>
            <a:pPr marL="609600" indent="-609600">
              <a:spcBef>
                <a:spcPts val="0"/>
              </a:spcBef>
              <a:buFont typeface="Wingdings 2"/>
              <a:buChar char=""/>
              <a:defRPr/>
            </a:pPr>
            <a:endParaRPr lang="en-GB" dirty="0" smtClean="0">
              <a:cs typeface="Arial" charset="0"/>
            </a:endParaRPr>
          </a:p>
          <a:p>
            <a:pPr marL="609600" indent="-609600">
              <a:spcBef>
                <a:spcPts val="0"/>
              </a:spcBef>
              <a:buFont typeface="Wingdings 2"/>
              <a:buChar char=""/>
              <a:defRPr/>
            </a:pPr>
            <a:endParaRPr lang="en-GB" dirty="0" smtClean="0">
              <a:cs typeface="Times New Roman" pitchFamily="18" charset="0"/>
              <a:sym typeface="Symbol"/>
            </a:endParaRPr>
          </a:p>
          <a:p>
            <a:pPr marL="609600" indent="-609600">
              <a:buFont typeface="Wingdings 2"/>
              <a:buChar char=""/>
              <a:defRPr/>
            </a:pPr>
            <a:endParaRPr lang="en-GB" dirty="0" smtClean="0">
              <a:cs typeface="Times New Roman" pitchFamily="18" charset="0"/>
              <a:sym typeface="Symbol"/>
            </a:endParaRPr>
          </a:p>
          <a:p>
            <a:pPr marL="609600" indent="-609600">
              <a:buFont typeface="Wingdings 2"/>
              <a:buChar char=""/>
              <a:defRPr/>
            </a:pPr>
            <a:endParaRPr lang="en-GB" dirty="0" smtClean="0">
              <a:cs typeface="Arial" pitchFamily="34" charset="0"/>
            </a:endParaRPr>
          </a:p>
          <a:p>
            <a:pPr marL="609600" indent="-609600">
              <a:buClr>
                <a:schemeClr val="accent3"/>
              </a:buClr>
              <a:buFont typeface="Wingdings 2"/>
              <a:buChar char=""/>
              <a:defRPr/>
            </a:pPr>
            <a:endParaRPr lang="en-GB" dirty="0" smtClean="0">
              <a:cs typeface="Arial" pitchFamily="34" charset="0"/>
            </a:endParaRPr>
          </a:p>
          <a:p>
            <a:pPr marL="609600" indent="-609600">
              <a:buClr>
                <a:schemeClr val="accent3"/>
              </a:buClr>
              <a:buFont typeface="Wingdings 2"/>
              <a:buChar char=""/>
              <a:defRPr/>
            </a:pPr>
            <a:endParaRPr lang="en-GB" dirty="0" smtClean="0">
              <a:cs typeface="Arial" pitchFamily="34" charset="0"/>
            </a:endParaRPr>
          </a:p>
          <a:p>
            <a:pPr marL="609600" indent="-609600">
              <a:buFont typeface="Wingdings" pitchFamily="2" charset="2"/>
              <a:buNone/>
              <a:defRPr/>
            </a:pPr>
            <a:endParaRPr lang="en-GB" dirty="0" smtClean="0"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084513" y="2157413"/>
          <a:ext cx="29210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4" imgW="1155199" imgH="444307" progId="Equation.3">
                  <p:embed/>
                </p:oleObj>
              </mc:Choice>
              <mc:Fallback>
                <p:oleObj name="Equation" r:id="rId4" imgW="1155199" imgH="44430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4513" y="2157413"/>
                        <a:ext cx="2921000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877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</a:t>
            </a:r>
            <a:r>
              <a:rPr lang="en-GB" sz="4000" dirty="0" smtClean="0">
                <a:solidFill>
                  <a:schemeClr val="bg1"/>
                </a:solidFill>
              </a:rPr>
              <a:t>3 </a:t>
            </a:r>
            <a:r>
              <a:rPr lang="en-GB" sz="4000" dirty="0" smtClean="0">
                <a:solidFill>
                  <a:schemeClr val="bg1"/>
                </a:solidFill>
              </a:rPr>
              <a:t>SUGGESTED FORMAT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890688"/>
              </p:ext>
            </p:extLst>
          </p:nvPr>
        </p:nvGraphicFramePr>
        <p:xfrm>
          <a:off x="517934" y="1510090"/>
          <a:ext cx="7713663" cy="3246435"/>
        </p:xfrm>
        <a:graphic>
          <a:graphicData uri="http://schemas.openxmlformats.org/drawingml/2006/table">
            <a:tbl>
              <a:tblPr firstRow="1" firstCol="1" bandRow="1"/>
              <a:tblGrid>
                <a:gridCol w="1682583"/>
                <a:gridCol w="3320554"/>
                <a:gridCol w="2710526"/>
              </a:tblGrid>
              <a:tr h="649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Rounds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Pay-offs per red card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FFFF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Incentive structure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</a:tr>
              <a:tr h="649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1-3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Keep = £5:Contribute = £10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MPCR = </a:t>
                      </a:r>
                      <a:r>
                        <a:rPr lang="en-GB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2: 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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&gt; 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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49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4-6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Keep = £150:Contribute = £10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MPCR = </a:t>
                      </a:r>
                      <a:r>
                        <a:rPr lang="en-GB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0.067: n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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&lt; 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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7-11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Keep = £40:Contribute  = £10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MPCR = 0.25</a:t>
                      </a:r>
                      <a:r>
                        <a:rPr lang="en-GB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n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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&gt; 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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492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12-15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Keep= £20:Contribute = £10</a:t>
                      </a:r>
                      <a:endParaRPr lang="en-GB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MPCR = 0.5</a:t>
                      </a:r>
                      <a:r>
                        <a:rPr lang="en-GB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n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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&gt; </a:t>
                      </a:r>
                      <a:r>
                        <a:rPr lang="en-GB" sz="2000" dirty="0"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</a:t>
                      </a:r>
                      <a:endParaRPr lang="en-GB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466253" y="5142368"/>
            <a:ext cx="8229600" cy="1059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en-GB" altLang="en-US" kern="0" dirty="0" smtClean="0">
                <a:solidFill>
                  <a:schemeClr val="accent1">
                    <a:lumMod val="75000"/>
                  </a:schemeClr>
                </a:solidFill>
              </a:rPr>
              <a:t>Allowing communication</a:t>
            </a:r>
          </a:p>
          <a:p>
            <a:pPr>
              <a:spcBef>
                <a:spcPts val="1200"/>
              </a:spcBef>
              <a:defRPr/>
            </a:pPr>
            <a:r>
              <a:rPr lang="en-GB" altLang="en-US" kern="0" dirty="0" smtClean="0">
                <a:solidFill>
                  <a:schemeClr val="accent1">
                    <a:lumMod val="75000"/>
                  </a:schemeClr>
                </a:solidFill>
              </a:rPr>
              <a:t>Making decisions public knowledge</a:t>
            </a:r>
          </a:p>
          <a:p>
            <a:pPr marL="0" lvl="1" indent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GB" sz="3000" kern="0" dirty="0" smtClean="0">
              <a:latin typeface="Arial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1784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99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99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pPr algn="l"/>
            <a:r>
              <a:rPr lang="en-GB" sz="4000" dirty="0" smtClean="0">
                <a:solidFill>
                  <a:schemeClr val="bg1"/>
                </a:solidFill>
              </a:rPr>
              <a:t>WHY GAMES &amp; MEDIA IN TEACHING?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700808"/>
            <a:ext cx="86409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‘Student average attention span 10 - 15 minutes’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Or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‘Student attention lapses throughout class that increase in frequency as class continues’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S. 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Briggs (2014) http://www.opencolleges.edu.au/informed/features/30-tricks-for-capturing-students-attention/</a:t>
            </a:r>
          </a:p>
        </p:txBody>
      </p:sp>
    </p:spTree>
    <p:extLst>
      <p:ext uri="{BB962C8B-B14F-4D97-AF65-F5344CB8AC3E}">
        <p14:creationId xmlns:p14="http://schemas.microsoft.com/office/powerpoint/2010/main" val="339928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</a:t>
            </a:r>
            <a:r>
              <a:rPr lang="en-GB" sz="4000" dirty="0" smtClean="0">
                <a:solidFill>
                  <a:schemeClr val="bg1"/>
                </a:solidFill>
              </a:rPr>
              <a:t>3 </a:t>
            </a:r>
            <a:r>
              <a:rPr lang="en-GB" sz="4000" dirty="0" smtClean="0">
                <a:solidFill>
                  <a:schemeClr val="bg1"/>
                </a:solidFill>
              </a:rPr>
              <a:t>REFLECTIONS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84860" y="1409480"/>
            <a:ext cx="7997825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Very easy to set up and fun to play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Flexible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MPCR can easily be changed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Could easily be adapted into a non-linear/threshold game e.g.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If RC contributed &lt; 10: Pay-off = 0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If RC contributed </a:t>
            </a: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sym typeface="Symbol" pitchFamily="18" charset="2"/>
              </a:rPr>
              <a:t> 10: Pay-off = £200/player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  <a:sym typeface="Symbol" pitchFamily="18" charset="2"/>
              </a:rPr>
              <a:t>Refund/rebates</a:t>
            </a:r>
            <a:endParaRPr lang="en-GB" alt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21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GAMES AND EXPERIMENTS </a:t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dirty="0" smtClean="0">
                <a:solidFill>
                  <a:schemeClr val="bg1"/>
                </a:solidFill>
              </a:rPr>
              <a:t>RESOURCES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268760"/>
            <a:ext cx="84969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hlinkClick r:id="rId3"/>
              </a:rPr>
              <a:t>https://www.economicsnetwork.ac.uk/themes/games</a:t>
            </a:r>
          </a:p>
          <a:p>
            <a:endParaRPr lang="en-GB" sz="2400" dirty="0" smtClean="0">
              <a:hlinkClick r:id="rId4"/>
            </a:endParaRPr>
          </a:p>
          <a:p>
            <a:r>
              <a:rPr lang="en-GB" sz="2400" dirty="0" smtClean="0">
                <a:hlinkClick r:id="rId4"/>
              </a:rPr>
              <a:t>http</a:t>
            </a:r>
            <a:r>
              <a:rPr lang="en-GB" sz="2400" dirty="0">
                <a:hlinkClick r:id="rId4"/>
              </a:rPr>
              <a:t>://</a:t>
            </a:r>
            <a:r>
              <a:rPr lang="en-GB" sz="2400" dirty="0" smtClean="0">
                <a:hlinkClick r:id="rId4"/>
              </a:rPr>
              <a:t>www.economicsnetwork.ac.uk/showcase/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>
                <a:hlinkClick r:id="rId5"/>
              </a:rPr>
              <a:t>Cogent Economics and Finance Special Issue</a:t>
            </a:r>
            <a:endParaRPr lang="en-GB" sz="2400" dirty="0"/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4445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OTHER MEDIA IN TEACHING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268760"/>
            <a:ext cx="849694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Stories in the news:</a:t>
            </a:r>
          </a:p>
          <a:p>
            <a:pPr lvl="1"/>
            <a:r>
              <a:rPr lang="en-GB" sz="2400" dirty="0" smtClean="0"/>
              <a:t>The Economist</a:t>
            </a:r>
          </a:p>
          <a:p>
            <a:pPr lvl="1"/>
            <a:r>
              <a:rPr lang="en-GB" sz="2400" dirty="0" smtClean="0"/>
              <a:t>Newspaper articles</a:t>
            </a:r>
          </a:p>
          <a:p>
            <a:pPr lvl="1"/>
            <a:r>
              <a:rPr lang="en-GB" sz="2400" dirty="0" smtClean="0"/>
              <a:t>Television news</a:t>
            </a:r>
          </a:p>
          <a:p>
            <a:endParaRPr lang="en-GB" sz="2400" dirty="0" smtClean="0"/>
          </a:p>
          <a:p>
            <a:r>
              <a:rPr lang="en-GB" sz="2400" dirty="0" smtClean="0"/>
              <a:t>Blogs</a:t>
            </a:r>
          </a:p>
          <a:p>
            <a:r>
              <a:rPr lang="en-GB" sz="2400" dirty="0" smtClean="0">
                <a:hlinkClick r:id="rId3"/>
              </a:rPr>
              <a:t>http://freakonomics.com/blog/</a:t>
            </a:r>
            <a:endParaRPr lang="en-GB" sz="2400" dirty="0" smtClean="0"/>
          </a:p>
          <a:p>
            <a:r>
              <a:rPr lang="en-GB" sz="2400" dirty="0"/>
              <a:t>Economists Do It With Models </a:t>
            </a:r>
            <a:r>
              <a:rPr lang="en-GB" sz="2400" dirty="0">
                <a:hlinkClick r:id="rId4"/>
              </a:rPr>
              <a:t>http://</a:t>
            </a:r>
            <a:r>
              <a:rPr lang="en-GB" sz="2400" dirty="0" smtClean="0">
                <a:hlinkClick r:id="rId4"/>
              </a:rPr>
              <a:t>www.economistsdoitwithmodels.com/</a:t>
            </a:r>
            <a:r>
              <a:rPr lang="en-GB" sz="2400" dirty="0" smtClean="0"/>
              <a:t> </a:t>
            </a:r>
          </a:p>
          <a:p>
            <a:endParaRPr lang="en-GB" sz="2400" dirty="0"/>
          </a:p>
          <a:p>
            <a:r>
              <a:rPr lang="en-GB" sz="2400" dirty="0" smtClean="0"/>
              <a:t>Stand-up Economist</a:t>
            </a:r>
          </a:p>
          <a:p>
            <a:r>
              <a:rPr lang="en-GB" sz="2400" dirty="0" smtClean="0">
                <a:hlinkClick r:id="rId5"/>
              </a:rPr>
              <a:t>http://standupeconomist.com/videos/</a:t>
            </a:r>
            <a:endParaRPr lang="en-GB" sz="2400" dirty="0" smtClean="0"/>
          </a:p>
          <a:p>
            <a:r>
              <a:rPr lang="en-GB" sz="2400" dirty="0" smtClean="0"/>
              <a:t>Core</a:t>
            </a:r>
          </a:p>
          <a:p>
            <a:r>
              <a:rPr lang="en-GB" sz="2400" dirty="0" smtClean="0">
                <a:hlinkClick r:id="rId6"/>
              </a:rPr>
              <a:t>http://core-econ.org/</a:t>
            </a:r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9060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MEDIA IN TEACHING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772816"/>
            <a:ext cx="86409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Class introductions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Oligopoly competition 1</a:t>
            </a:r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Concept introductions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Negative externalities: Pollution</a:t>
            </a:r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Insights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Nash equilibrium concept</a:t>
            </a:r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Integrated material: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0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A Modern Prisoners’ Dilemma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537017"/>
              </p:ext>
            </p:extLst>
          </p:nvPr>
        </p:nvGraphicFramePr>
        <p:xfrm>
          <a:off x="499255" y="1916832"/>
          <a:ext cx="6096000" cy="138176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Man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Woman</a:t>
                      </a:r>
                    </a:p>
                    <a:p>
                      <a:r>
                        <a:rPr lang="en-GB" dirty="0" smtClean="0"/>
                        <a:t>Keep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Share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Keep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0, 0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250000,</a:t>
                      </a:r>
                      <a:r>
                        <a:rPr lang="en-GB" baseline="0" dirty="0" smtClean="0"/>
                        <a:t> 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Share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0, 250000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125000, 125000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2851" y="530120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hlinkClick r:id="rId2"/>
              </a:rPr>
              <a:t>http://www.youtube.com/watch?v=VqnuZlqKI7Y</a:t>
            </a:r>
            <a:endParaRPr lang="en-GB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67544" y="378904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Man’s payoffs stated first, payoffs represent $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Did they make the correct decision?</a:t>
            </a:r>
          </a:p>
          <a:p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484784"/>
            <a:ext cx="6771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Bachelor Pad: Series 1 Finale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843808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436096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59832" y="321297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83768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83768" y="321297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60032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701185"/>
            <a:ext cx="1386755" cy="107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7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GAMES AND EXPERIMENTS </a:t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dirty="0" smtClean="0">
                <a:solidFill>
                  <a:schemeClr val="bg1"/>
                </a:solidFill>
              </a:rPr>
              <a:t>IN TEACHING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340768"/>
            <a:ext cx="8640960" cy="552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How do they work?</a:t>
            </a:r>
          </a:p>
          <a:p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Best way to find out is to play one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!</a:t>
            </a:r>
          </a:p>
          <a:p>
            <a:pPr>
              <a:lnSpc>
                <a:spcPct val="90000"/>
              </a:lnSpc>
            </a:pPr>
            <a:endParaRPr lang="en-GB" alt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Students are asked to make decisions in an artificial/controlled environment which incorporate certain incentive structures</a:t>
            </a:r>
          </a:p>
          <a:p>
            <a:pPr>
              <a:lnSpc>
                <a:spcPct val="90000"/>
              </a:lnSpc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Decisions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determine hypothetical pay-offs</a:t>
            </a:r>
          </a:p>
          <a:p>
            <a:pPr lvl="1">
              <a:lnSpc>
                <a:spcPct val="90000"/>
              </a:lnSpc>
            </a:pP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Individual choice vs. Interactive choice games</a:t>
            </a:r>
          </a:p>
          <a:p>
            <a:pPr>
              <a:lnSpc>
                <a:spcPct val="90000"/>
              </a:lnSpc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Usually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last 10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–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 40 minutes</a:t>
            </a:r>
          </a:p>
          <a:p>
            <a:pPr>
              <a:lnSpc>
                <a:spcPct val="90000"/>
              </a:lnSpc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Can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be either paper-based or on-line</a:t>
            </a:r>
          </a:p>
          <a:p>
            <a:pPr>
              <a:lnSpc>
                <a:spcPct val="90000"/>
              </a:lnSpc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The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games generate data for analysis and discussion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9390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1</a:t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dirty="0" smtClean="0">
                <a:solidFill>
                  <a:schemeClr val="bg1"/>
                </a:solidFill>
              </a:rPr>
              <a:t>NEGOTIATED PRICE MARKET GAME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556792"/>
            <a:ext cx="8424936" cy="452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One of the first classroom experiments (Chamberlin 1948)</a:t>
            </a:r>
          </a:p>
          <a:p>
            <a:pPr>
              <a:lnSpc>
                <a:spcPct val="95000"/>
              </a:lnSpc>
              <a:spcBef>
                <a:spcPts val="600"/>
              </a:spcBef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5000"/>
              </a:lnSpc>
              <a:spcBef>
                <a:spcPts val="6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Referring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to this game Holt(1996) stated that it:</a:t>
            </a:r>
          </a:p>
          <a:p>
            <a:pPr lvl="1">
              <a:lnSpc>
                <a:spcPct val="95000"/>
              </a:lnSpc>
              <a:spcBef>
                <a:spcPts val="600"/>
              </a:spcBef>
              <a:buFontTx/>
              <a:buNone/>
            </a:pP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	“would be my clear first choice if I were limited to a single lecture in a microeconomics course at any level” </a:t>
            </a:r>
          </a:p>
          <a:p>
            <a:pPr>
              <a:lnSpc>
                <a:spcPct val="95000"/>
              </a:lnSpc>
              <a:spcBef>
                <a:spcPts val="600"/>
              </a:spcBef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5000"/>
              </a:lnSpc>
              <a:spcBef>
                <a:spcPts val="6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Induced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value approach with a number of rounds</a:t>
            </a:r>
          </a:p>
          <a:p>
            <a:pPr>
              <a:lnSpc>
                <a:spcPct val="95000"/>
              </a:lnSpc>
              <a:spcBef>
                <a:spcPts val="600"/>
              </a:spcBef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5000"/>
              </a:lnSpc>
              <a:spcBef>
                <a:spcPts val="6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We </a:t>
            </a:r>
            <a:r>
              <a:rPr lang="en-GB" altLang="en-US" sz="2400" dirty="0">
                <a:solidFill>
                  <a:schemeClr val="accent1">
                    <a:lumMod val="75000"/>
                  </a:schemeClr>
                </a:solidFill>
              </a:rPr>
              <a:t>have used it in induction week and posted data on the 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VLE / used it in early weeks of year 1 Microeconomics lectures</a:t>
            </a:r>
            <a:endParaRPr lang="en-GB" alt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5899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1</a:t>
            </a:r>
            <a:br>
              <a:rPr lang="en-GB" sz="4000" dirty="0" smtClean="0">
                <a:solidFill>
                  <a:schemeClr val="bg1"/>
                </a:solidFill>
              </a:rPr>
            </a:br>
            <a:r>
              <a:rPr lang="en-GB" sz="4000" dirty="0" smtClean="0">
                <a:solidFill>
                  <a:schemeClr val="bg1"/>
                </a:solidFill>
              </a:rPr>
              <a:t>NEGOTIATED PRICE MARKET GAME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1027"/>
          <p:cNvSpPr txBox="1">
            <a:spLocks noChangeArrowheads="1"/>
          </p:cNvSpPr>
          <p:nvPr/>
        </p:nvSpPr>
        <p:spPr>
          <a:xfrm>
            <a:off x="493382" y="1479895"/>
            <a:ext cx="7739063" cy="4606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Students divided into buyers and sellers</a:t>
            </a:r>
          </a:p>
          <a:p>
            <a:pPr marL="0" indent="0">
              <a:spcBef>
                <a:spcPct val="10000"/>
              </a:spcBef>
              <a:buNone/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Students given cards </a:t>
            </a:r>
          </a:p>
          <a:p>
            <a:pPr lvl="1"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Red for sellers of the item/number gives cost</a:t>
            </a:r>
          </a:p>
          <a:p>
            <a:pPr lvl="1"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Black for buyers of the item/number gives 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wtp</a:t>
            </a: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spcBef>
                <a:spcPct val="10000"/>
              </a:spcBef>
              <a:buNone/>
            </a:pP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Trading takes place</a:t>
            </a:r>
          </a:p>
          <a:p>
            <a:pPr lvl="1"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Individual buyers and sellers haggle and agree prices</a:t>
            </a:r>
          </a:p>
          <a:p>
            <a:pPr lvl="1"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Mark their gain on their sheet</a:t>
            </a:r>
          </a:p>
          <a:p>
            <a:pPr lvl="1">
              <a:spcBef>
                <a:spcPct val="1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No deal gives no gain or loss</a:t>
            </a:r>
          </a:p>
          <a:p>
            <a:pPr>
              <a:spcBef>
                <a:spcPts val="600"/>
              </a:spcBef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2929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GAME 1</a:t>
            </a:r>
            <a:r>
              <a:rPr lang="en-GB" sz="4000" dirty="0">
                <a:solidFill>
                  <a:schemeClr val="bg1"/>
                </a:solidFill>
              </a:rPr>
              <a:t> </a:t>
            </a:r>
            <a:r>
              <a:rPr lang="en-GB" sz="4000" dirty="0" smtClean="0">
                <a:solidFill>
                  <a:schemeClr val="bg1"/>
                </a:solidFill>
              </a:rPr>
              <a:t>REFLECTIONS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07504" y="1196752"/>
            <a:ext cx="8901702" cy="566124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n-GB" altLang="en-US" sz="6000" dirty="0" smtClean="0">
                <a:solidFill>
                  <a:schemeClr val="accent1">
                    <a:lumMod val="75000"/>
                  </a:schemeClr>
                </a:solidFill>
              </a:rPr>
              <a:t>Prices normally converge to competitive equilibrium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n-GB" altLang="en-US" sz="6000" dirty="0" smtClean="0">
                <a:solidFill>
                  <a:schemeClr val="accent1">
                    <a:lumMod val="75000"/>
                  </a:schemeClr>
                </a:solidFill>
              </a:rPr>
              <a:t>Price convergence tends to be slower and variance of prices is greater than oral double auction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n-GB" altLang="en-US" sz="6000" dirty="0" smtClean="0">
                <a:solidFill>
                  <a:schemeClr val="accent1">
                    <a:lumMod val="75000"/>
                  </a:schemeClr>
                </a:solidFill>
              </a:rPr>
              <a:t>However pedagogic advantages 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r>
              <a:rPr lang="en-GB" altLang="en-US" sz="6000" dirty="0" smtClean="0">
                <a:solidFill>
                  <a:schemeClr val="accent1">
                    <a:lumMod val="75000"/>
                  </a:schemeClr>
                </a:solidFill>
              </a:rPr>
              <a:t>Sometimes negotiating ability of one side of the market is much better</a:t>
            </a:r>
          </a:p>
          <a:p>
            <a:pPr>
              <a:lnSpc>
                <a:spcPct val="120000"/>
              </a:lnSpc>
            </a:pPr>
            <a:r>
              <a:rPr lang="en-GB" altLang="en-US" sz="6000" dirty="0">
                <a:solidFill>
                  <a:schemeClr val="accent1">
                    <a:lumMod val="75000"/>
                  </a:schemeClr>
                </a:solidFill>
              </a:rPr>
              <a:t>Effective </a:t>
            </a:r>
            <a:r>
              <a:rPr lang="en-GB" altLang="en-US" sz="6000" dirty="0" smtClean="0">
                <a:solidFill>
                  <a:schemeClr val="accent1">
                    <a:lumMod val="75000"/>
                  </a:schemeClr>
                </a:solidFill>
              </a:rPr>
              <a:t>way </a:t>
            </a:r>
            <a:r>
              <a:rPr lang="en-GB" altLang="en-US" sz="6000" dirty="0">
                <a:solidFill>
                  <a:schemeClr val="accent1">
                    <a:lumMod val="75000"/>
                  </a:schemeClr>
                </a:solidFill>
              </a:rPr>
              <a:t>to explain producer and consumer surplus</a:t>
            </a:r>
          </a:p>
          <a:p>
            <a:pPr>
              <a:lnSpc>
                <a:spcPct val="120000"/>
              </a:lnSpc>
            </a:pPr>
            <a:r>
              <a:rPr lang="en-GB" altLang="en-US" sz="6000" dirty="0">
                <a:solidFill>
                  <a:schemeClr val="accent1">
                    <a:lumMod val="75000"/>
                  </a:schemeClr>
                </a:solidFill>
              </a:rPr>
              <a:t>Helps introduce the concept of efficiency</a:t>
            </a:r>
          </a:p>
          <a:p>
            <a:pPr>
              <a:lnSpc>
                <a:spcPct val="120000"/>
              </a:lnSpc>
            </a:pPr>
            <a:r>
              <a:rPr lang="en-GB" altLang="en-US" sz="6000" dirty="0">
                <a:solidFill>
                  <a:schemeClr val="accent1">
                    <a:lumMod val="75000"/>
                  </a:schemeClr>
                </a:solidFill>
              </a:rPr>
              <a:t>Can discuss information issues</a:t>
            </a:r>
          </a:p>
          <a:p>
            <a:pPr>
              <a:lnSpc>
                <a:spcPct val="120000"/>
              </a:lnSpc>
            </a:pPr>
            <a:r>
              <a:rPr lang="en-GB" altLang="en-US" sz="6000" dirty="0">
                <a:solidFill>
                  <a:schemeClr val="accent1">
                    <a:lumMod val="75000"/>
                  </a:schemeClr>
                </a:solidFill>
              </a:rPr>
              <a:t>Useful for illustrating the impact of government intervention</a:t>
            </a:r>
          </a:p>
          <a:p>
            <a:pPr lvl="1">
              <a:lnSpc>
                <a:spcPct val="120000"/>
              </a:lnSpc>
            </a:pPr>
            <a:r>
              <a:rPr lang="en-GB" altLang="en-US" sz="6000" dirty="0">
                <a:solidFill>
                  <a:schemeClr val="accent1">
                    <a:lumMod val="75000"/>
                  </a:schemeClr>
                </a:solidFill>
              </a:rPr>
              <a:t>Tax/maximum price </a:t>
            </a:r>
            <a:r>
              <a:rPr lang="en-GB" altLang="en-US" sz="6000" dirty="0" err="1">
                <a:solidFill>
                  <a:schemeClr val="accent1">
                    <a:lumMod val="75000"/>
                  </a:schemeClr>
                </a:solidFill>
              </a:rPr>
              <a:t>etc</a:t>
            </a:r>
            <a:endParaRPr lang="en-GB" altLang="en-US" sz="6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GB" altLang="en-US" sz="6000" dirty="0">
                <a:solidFill>
                  <a:schemeClr val="accent1">
                    <a:lumMod val="75000"/>
                  </a:schemeClr>
                </a:solidFill>
              </a:rPr>
              <a:t>Can be played online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endParaRPr lang="en-GB" altLang="en-US" sz="2400" dirty="0" smtClean="0"/>
          </a:p>
          <a:p>
            <a:pPr marL="457200" lvl="1" indent="0">
              <a:lnSpc>
                <a:spcPct val="90000"/>
              </a:lnSpc>
              <a:spcBef>
                <a:spcPct val="60000"/>
              </a:spcBef>
              <a:buNone/>
            </a:pPr>
            <a:endParaRPr lang="en-GB" altLang="en-US" dirty="0" smtClean="0"/>
          </a:p>
          <a:p>
            <a:pPr>
              <a:spcBef>
                <a:spcPct val="35000"/>
              </a:spcBef>
            </a:pPr>
            <a:endParaRPr lang="en-GB" altLang="en-US" sz="2600" dirty="0" smtClean="0"/>
          </a:p>
          <a:p>
            <a:pPr>
              <a:lnSpc>
                <a:spcPct val="90000"/>
              </a:lnSpc>
              <a:spcBef>
                <a:spcPct val="45000"/>
              </a:spcBef>
            </a:pPr>
            <a:endParaRPr lang="en-GB" altLang="en-US" dirty="0" smtClean="0"/>
          </a:p>
          <a:p>
            <a:pPr>
              <a:lnSpc>
                <a:spcPct val="90000"/>
              </a:lnSpc>
              <a:spcBef>
                <a:spcPct val="35000"/>
              </a:spcBef>
              <a:spcAft>
                <a:spcPts val="600"/>
              </a:spcAft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63369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95275" y="523875"/>
          <a:ext cx="8553450" cy="5810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771650" y="0"/>
            <a:ext cx="6667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har char="•"/>
              <a:defRPr sz="2800" b="1">
                <a:solidFill>
                  <a:srgbClr val="4C0098"/>
                </a:solidFill>
                <a:latin typeface="Arial" charset="0"/>
              </a:defRPr>
            </a:lvl1pPr>
            <a:lvl2pPr marL="742950" indent="-285750">
              <a:buChar char="–"/>
              <a:defRPr sz="2500" b="1">
                <a:solidFill>
                  <a:srgbClr val="006666"/>
                </a:solidFill>
                <a:latin typeface="Arial" charset="0"/>
              </a:defRPr>
            </a:lvl2pPr>
            <a:lvl3pPr marL="1143000" indent="-228600">
              <a:buChar char="•"/>
              <a:defRPr sz="2200" b="1">
                <a:solidFill>
                  <a:srgbClr val="005F8E"/>
                </a:solidFill>
                <a:latin typeface="Arial" charset="0"/>
              </a:defRPr>
            </a:lvl3pPr>
            <a:lvl4pPr marL="1600200" indent="-228600">
              <a:buChar char="–"/>
              <a:defRPr sz="2000" b="1">
                <a:solidFill>
                  <a:srgbClr val="3F6FA9"/>
                </a:solidFill>
                <a:latin typeface="Arial" charset="0"/>
              </a:defRPr>
            </a:lvl4pPr>
            <a:lvl5pPr marL="2057400" indent="-228600"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r>
              <a:rPr lang="en-GB" altLang="en-US" sz="3200" u="sng">
                <a:solidFill>
                  <a:schemeClr val="tx1"/>
                </a:solidFill>
                <a:latin typeface="Arial Black" pitchFamily="34" charset="0"/>
              </a:rPr>
              <a:t>The Market – 18 player game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574800" y="2903538"/>
            <a:ext cx="2949575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511675" y="2903538"/>
            <a:ext cx="6350" cy="2509837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659438" y="2903538"/>
            <a:ext cx="6350" cy="2509837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twork 10">
    <a:dk1>
      <a:srgbClr val="000000"/>
    </a:dk1>
    <a:lt1>
      <a:srgbClr val="FFFFFF"/>
    </a:lt1>
    <a:dk2>
      <a:srgbClr val="330066"/>
    </a:dk2>
    <a:lt2>
      <a:srgbClr val="808080"/>
    </a:lt2>
    <a:accent1>
      <a:srgbClr val="CCCC00"/>
    </a:accent1>
    <a:accent2>
      <a:srgbClr val="669999"/>
    </a:accent2>
    <a:accent3>
      <a:srgbClr val="FFFFFF"/>
    </a:accent3>
    <a:accent4>
      <a:srgbClr val="000000"/>
    </a:accent4>
    <a:accent5>
      <a:srgbClr val="E2E2AA"/>
    </a:accent5>
    <a:accent6>
      <a:srgbClr val="5C8A8A"/>
    </a:accent6>
    <a:hlink>
      <a:srgbClr val="7E9CE8"/>
    </a:hlink>
    <a:folHlink>
      <a:srgbClr val="D8D8EC"/>
    </a:folHlink>
  </a:clrScheme>
  <a:fontScheme name="Network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997</Words>
  <Application>Microsoft Office PowerPoint</Application>
  <PresentationFormat>On-screen Show (4:3)</PresentationFormat>
  <Paragraphs>257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Equation</vt:lpstr>
      <vt:lpstr>Games and Media in Teaching</vt:lpstr>
      <vt:lpstr>WHY GAMES &amp; MEDIA IN TEACHING?</vt:lpstr>
      <vt:lpstr>MEDIA IN TEACHING</vt:lpstr>
      <vt:lpstr>A Modern Prisoners’ Dilemma</vt:lpstr>
      <vt:lpstr>GAMES AND EXPERIMENTS  IN TEACHING</vt:lpstr>
      <vt:lpstr>GAME 1 NEGOTIATED PRICE MARKET GAME</vt:lpstr>
      <vt:lpstr>GAME 1 NEGOTIATED PRICE MARKET GAME</vt:lpstr>
      <vt:lpstr>GAME 1 REFLECTIONS</vt:lpstr>
      <vt:lpstr>PowerPoint Presentation</vt:lpstr>
      <vt:lpstr>SOME POTENTIAL BENEFITS</vt:lpstr>
      <vt:lpstr>EVIDENCE</vt:lpstr>
      <vt:lpstr>RESISTANCE</vt:lpstr>
      <vt:lpstr>ON-LINE VERSUS PAPER-BASED</vt:lpstr>
      <vt:lpstr>GAME 2 A PRODUCTION GAME</vt:lpstr>
      <vt:lpstr>GAME 2 REFLECTIONS</vt:lpstr>
      <vt:lpstr>GAME 3 CONTRIBUTE OR KEEP!</vt:lpstr>
      <vt:lpstr>GAME 3 PAYOFFS</vt:lpstr>
      <vt:lpstr>GAME 3 LINEAR VCM</vt:lpstr>
      <vt:lpstr>GAME 3 SUGGESTED FORMAT</vt:lpstr>
      <vt:lpstr>GAME 3 REFLECTIONS</vt:lpstr>
      <vt:lpstr>GAMES AND EXPERIMENTS  RESOURCES</vt:lpstr>
      <vt:lpstr>OTHER MEDIA IN TEACHING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Games and the Media in Teaching</dc:title>
  <dc:creator>Caroline</dc:creator>
  <cp:lastModifiedBy>Caroline</cp:lastModifiedBy>
  <cp:revision>14</cp:revision>
  <dcterms:created xsi:type="dcterms:W3CDTF">2015-03-25T14:18:24Z</dcterms:created>
  <dcterms:modified xsi:type="dcterms:W3CDTF">2016-04-11T10:31:57Z</dcterms:modified>
</cp:coreProperties>
</file>