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45" r:id="rId1"/>
  </p:sldMasterIdLst>
  <p:notesMasterIdLst>
    <p:notesMasterId r:id="rId35"/>
  </p:notesMasterIdLst>
  <p:handoutMasterIdLst>
    <p:handoutMasterId r:id="rId36"/>
  </p:handoutMasterIdLst>
  <p:sldIdLst>
    <p:sldId id="883" r:id="rId2"/>
    <p:sldId id="926" r:id="rId3"/>
    <p:sldId id="925" r:id="rId4"/>
    <p:sldId id="884" r:id="rId5"/>
    <p:sldId id="887" r:id="rId6"/>
    <p:sldId id="891" r:id="rId7"/>
    <p:sldId id="892" r:id="rId8"/>
    <p:sldId id="900" r:id="rId9"/>
    <p:sldId id="901" r:id="rId10"/>
    <p:sldId id="893" r:id="rId11"/>
    <p:sldId id="894" r:id="rId12"/>
    <p:sldId id="903" r:id="rId13"/>
    <p:sldId id="904" r:id="rId14"/>
    <p:sldId id="905" r:id="rId15"/>
    <p:sldId id="906" r:id="rId16"/>
    <p:sldId id="907" r:id="rId17"/>
    <p:sldId id="908" r:id="rId18"/>
    <p:sldId id="909" r:id="rId19"/>
    <p:sldId id="910" r:id="rId20"/>
    <p:sldId id="911" r:id="rId21"/>
    <p:sldId id="902" r:id="rId22"/>
    <p:sldId id="895" r:id="rId23"/>
    <p:sldId id="917" r:id="rId24"/>
    <p:sldId id="921" r:id="rId25"/>
    <p:sldId id="923" r:id="rId26"/>
    <p:sldId id="920" r:id="rId27"/>
    <p:sldId id="924" r:id="rId28"/>
    <p:sldId id="888" r:id="rId29"/>
    <p:sldId id="896" r:id="rId30"/>
    <p:sldId id="918" r:id="rId31"/>
    <p:sldId id="897" r:id="rId32"/>
    <p:sldId id="919" r:id="rId33"/>
    <p:sldId id="922" r:id="rId34"/>
  </p:sldIdLst>
  <p:sldSz cx="9144000" cy="6858000" type="screen4x3"/>
  <p:notesSz cx="6834188" cy="9979025"/>
  <p:custDataLst>
    <p:tags r:id="rId37"/>
  </p:custDataLst>
  <p:defaultTextStyle>
    <a:defPPr>
      <a:defRPr lang="en-US"/>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CCFFFF"/>
    <a:srgbClr val="3366FF"/>
    <a:srgbClr val="6699FF"/>
    <a:srgbClr val="6666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26" autoAdjust="0"/>
    <p:restoredTop sz="94676" autoAdjust="0"/>
  </p:normalViewPr>
  <p:slideViewPr>
    <p:cSldViewPr snapToGrid="0">
      <p:cViewPr varScale="1">
        <p:scale>
          <a:sx n="108" d="100"/>
          <a:sy n="108" d="100"/>
        </p:scale>
        <p:origin x="189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6946" name="Rectangle 2"/>
          <p:cNvSpPr>
            <a:spLocks noGrp="1" noChangeArrowheads="1"/>
          </p:cNvSpPr>
          <p:nvPr>
            <p:ph type="hdr" sz="quarter"/>
          </p:nvPr>
        </p:nvSpPr>
        <p:spPr bwMode="auto">
          <a:xfrm>
            <a:off x="0" y="0"/>
            <a:ext cx="2960688" cy="498475"/>
          </a:xfrm>
          <a:prstGeom prst="rect">
            <a:avLst/>
          </a:prstGeom>
          <a:noFill/>
          <a:ln w="9525">
            <a:noFill/>
            <a:miter lim="800000"/>
            <a:headEnd/>
            <a:tailEnd/>
          </a:ln>
          <a:effectLst/>
        </p:spPr>
        <p:txBody>
          <a:bodyPr vert="horz" wrap="square" lIns="91742" tIns="45871" rIns="91742" bIns="45871" numCol="1" anchor="t" anchorCtr="0" compatLnSpc="1">
            <a:prstTxWarp prst="textNoShape">
              <a:avLst/>
            </a:prstTxWarp>
          </a:bodyPr>
          <a:lstStyle>
            <a:lvl1pPr eaLnBrk="0" hangingPunct="0">
              <a:defRPr sz="1200">
                <a:latin typeface="Times New Roman" pitchFamily="18" charset="0"/>
              </a:defRPr>
            </a:lvl1pPr>
          </a:lstStyle>
          <a:p>
            <a:pPr>
              <a:defRPr/>
            </a:pPr>
            <a:endParaRPr lang="en-GB"/>
          </a:p>
        </p:txBody>
      </p:sp>
      <p:sp>
        <p:nvSpPr>
          <p:cNvPr id="466947" name="Rectangle 3"/>
          <p:cNvSpPr>
            <a:spLocks noGrp="1" noChangeArrowheads="1"/>
          </p:cNvSpPr>
          <p:nvPr>
            <p:ph type="dt" sz="quarter" idx="1"/>
          </p:nvPr>
        </p:nvSpPr>
        <p:spPr bwMode="auto">
          <a:xfrm>
            <a:off x="3871913" y="0"/>
            <a:ext cx="2960687" cy="498475"/>
          </a:xfrm>
          <a:prstGeom prst="rect">
            <a:avLst/>
          </a:prstGeom>
          <a:noFill/>
          <a:ln w="9525">
            <a:noFill/>
            <a:miter lim="800000"/>
            <a:headEnd/>
            <a:tailEnd/>
          </a:ln>
          <a:effectLst/>
        </p:spPr>
        <p:txBody>
          <a:bodyPr vert="horz" wrap="square" lIns="91742" tIns="45871" rIns="91742" bIns="45871" numCol="1" anchor="t" anchorCtr="0" compatLnSpc="1">
            <a:prstTxWarp prst="textNoShape">
              <a:avLst/>
            </a:prstTxWarp>
          </a:bodyPr>
          <a:lstStyle>
            <a:lvl1pPr algn="r" eaLnBrk="0" hangingPunct="0">
              <a:defRPr sz="1200">
                <a:latin typeface="Times New Roman" pitchFamily="18" charset="0"/>
              </a:defRPr>
            </a:lvl1pPr>
          </a:lstStyle>
          <a:p>
            <a:pPr>
              <a:defRPr/>
            </a:pPr>
            <a:endParaRPr lang="en-GB"/>
          </a:p>
        </p:txBody>
      </p:sp>
      <p:sp>
        <p:nvSpPr>
          <p:cNvPr id="466948" name="Rectangle 4"/>
          <p:cNvSpPr>
            <a:spLocks noGrp="1" noChangeArrowheads="1"/>
          </p:cNvSpPr>
          <p:nvPr>
            <p:ph type="ftr" sz="quarter" idx="2"/>
          </p:nvPr>
        </p:nvSpPr>
        <p:spPr bwMode="auto">
          <a:xfrm>
            <a:off x="0" y="9478963"/>
            <a:ext cx="2960688" cy="498475"/>
          </a:xfrm>
          <a:prstGeom prst="rect">
            <a:avLst/>
          </a:prstGeom>
          <a:noFill/>
          <a:ln w="9525">
            <a:noFill/>
            <a:miter lim="800000"/>
            <a:headEnd/>
            <a:tailEnd/>
          </a:ln>
          <a:effectLst/>
        </p:spPr>
        <p:txBody>
          <a:bodyPr vert="horz" wrap="square" lIns="91742" tIns="45871" rIns="91742" bIns="45871" numCol="1" anchor="b" anchorCtr="0" compatLnSpc="1">
            <a:prstTxWarp prst="textNoShape">
              <a:avLst/>
            </a:prstTxWarp>
          </a:bodyPr>
          <a:lstStyle>
            <a:lvl1pPr eaLnBrk="0" hangingPunct="0">
              <a:defRPr sz="1200">
                <a:latin typeface="Times New Roman" pitchFamily="18" charset="0"/>
              </a:defRPr>
            </a:lvl1pPr>
          </a:lstStyle>
          <a:p>
            <a:pPr>
              <a:defRPr/>
            </a:pPr>
            <a:endParaRPr lang="en-GB"/>
          </a:p>
        </p:txBody>
      </p:sp>
      <p:sp>
        <p:nvSpPr>
          <p:cNvPr id="466949" name="Rectangle 5"/>
          <p:cNvSpPr>
            <a:spLocks noGrp="1" noChangeArrowheads="1"/>
          </p:cNvSpPr>
          <p:nvPr>
            <p:ph type="sldNum" sz="quarter" idx="3"/>
          </p:nvPr>
        </p:nvSpPr>
        <p:spPr bwMode="auto">
          <a:xfrm>
            <a:off x="3871913" y="9478963"/>
            <a:ext cx="2960687" cy="498475"/>
          </a:xfrm>
          <a:prstGeom prst="rect">
            <a:avLst/>
          </a:prstGeom>
          <a:noFill/>
          <a:ln w="9525">
            <a:noFill/>
            <a:miter lim="800000"/>
            <a:headEnd/>
            <a:tailEnd/>
          </a:ln>
          <a:effectLst/>
        </p:spPr>
        <p:txBody>
          <a:bodyPr vert="horz" wrap="square" lIns="91742" tIns="45871" rIns="91742" bIns="45871" numCol="1" anchor="b" anchorCtr="0" compatLnSpc="1">
            <a:prstTxWarp prst="textNoShape">
              <a:avLst/>
            </a:prstTxWarp>
          </a:bodyPr>
          <a:lstStyle>
            <a:lvl1pPr algn="r" eaLnBrk="0" hangingPunct="0">
              <a:defRPr sz="1200">
                <a:latin typeface="Times New Roman" pitchFamily="18" charset="0"/>
              </a:defRPr>
            </a:lvl1pPr>
          </a:lstStyle>
          <a:p>
            <a:pPr>
              <a:defRPr/>
            </a:pPr>
            <a:fld id="{629DEDE0-9F72-41F3-84A9-82D1109EBF98}" type="slidenum">
              <a:rPr lang="en-GB"/>
              <a:pPr>
                <a:defRPr/>
              </a:pPr>
              <a:t>‹#›</a:t>
            </a:fld>
            <a:endParaRPr lang="en-GB"/>
          </a:p>
        </p:txBody>
      </p:sp>
    </p:spTree>
    <p:extLst>
      <p:ext uri="{BB962C8B-B14F-4D97-AF65-F5344CB8AC3E}">
        <p14:creationId xmlns:p14="http://schemas.microsoft.com/office/powerpoint/2010/main" val="38726819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8818" name="Rectangle 2"/>
          <p:cNvSpPr>
            <a:spLocks noGrp="1" noChangeArrowheads="1"/>
          </p:cNvSpPr>
          <p:nvPr>
            <p:ph type="hdr" sz="quarter"/>
          </p:nvPr>
        </p:nvSpPr>
        <p:spPr bwMode="auto">
          <a:xfrm>
            <a:off x="0" y="0"/>
            <a:ext cx="2960688" cy="498475"/>
          </a:xfrm>
          <a:prstGeom prst="rect">
            <a:avLst/>
          </a:prstGeom>
          <a:noFill/>
          <a:ln w="9525">
            <a:noFill/>
            <a:miter lim="800000"/>
            <a:headEnd/>
            <a:tailEnd/>
          </a:ln>
          <a:effectLst/>
        </p:spPr>
        <p:txBody>
          <a:bodyPr vert="horz" wrap="square" lIns="91742" tIns="45871" rIns="91742" bIns="45871" numCol="1" anchor="t" anchorCtr="0" compatLnSpc="1">
            <a:prstTxWarp prst="textNoShape">
              <a:avLst/>
            </a:prstTxWarp>
          </a:bodyPr>
          <a:lstStyle>
            <a:lvl1pPr eaLnBrk="0" hangingPunct="0">
              <a:defRPr sz="1200">
                <a:latin typeface="Times New Roman" pitchFamily="18" charset="0"/>
              </a:defRPr>
            </a:lvl1pPr>
          </a:lstStyle>
          <a:p>
            <a:pPr>
              <a:defRPr/>
            </a:pPr>
            <a:endParaRPr lang="en-US"/>
          </a:p>
        </p:txBody>
      </p:sp>
      <p:sp>
        <p:nvSpPr>
          <p:cNvPr id="418819" name="Rectangle 3"/>
          <p:cNvSpPr>
            <a:spLocks noGrp="1" noChangeArrowheads="1"/>
          </p:cNvSpPr>
          <p:nvPr>
            <p:ph type="dt" idx="1"/>
          </p:nvPr>
        </p:nvSpPr>
        <p:spPr bwMode="auto">
          <a:xfrm>
            <a:off x="3871913" y="0"/>
            <a:ext cx="2960687" cy="498475"/>
          </a:xfrm>
          <a:prstGeom prst="rect">
            <a:avLst/>
          </a:prstGeom>
          <a:noFill/>
          <a:ln w="9525">
            <a:noFill/>
            <a:miter lim="800000"/>
            <a:headEnd/>
            <a:tailEnd/>
          </a:ln>
          <a:effectLst/>
        </p:spPr>
        <p:txBody>
          <a:bodyPr vert="horz" wrap="square" lIns="91742" tIns="45871" rIns="91742" bIns="45871" numCol="1" anchor="t" anchorCtr="0" compatLnSpc="1">
            <a:prstTxWarp prst="textNoShape">
              <a:avLst/>
            </a:prstTxWarp>
          </a:bodyPr>
          <a:lstStyle>
            <a:lvl1pPr algn="r" eaLnBrk="0" hangingPunct="0">
              <a:defRPr sz="1200">
                <a:latin typeface="Times New Roman" pitchFamily="18" charset="0"/>
              </a:defRPr>
            </a:lvl1pPr>
          </a:lstStyle>
          <a:p>
            <a:pPr>
              <a:defRPr/>
            </a:pPr>
            <a:endParaRPr lang="en-US"/>
          </a:p>
        </p:txBody>
      </p:sp>
      <p:sp>
        <p:nvSpPr>
          <p:cNvPr id="65540" name="Rectangle 4"/>
          <p:cNvSpPr>
            <a:spLocks noGrp="1" noRot="1" noChangeAspect="1" noChangeArrowheads="1" noTextEdit="1"/>
          </p:cNvSpPr>
          <p:nvPr>
            <p:ph type="sldImg" idx="2"/>
          </p:nvPr>
        </p:nvSpPr>
        <p:spPr bwMode="auto">
          <a:xfrm>
            <a:off x="925513" y="749300"/>
            <a:ext cx="4984750" cy="3740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8821" name="Rectangle 5"/>
          <p:cNvSpPr>
            <a:spLocks noGrp="1" noChangeArrowheads="1"/>
          </p:cNvSpPr>
          <p:nvPr>
            <p:ph type="body" sz="quarter" idx="3"/>
          </p:nvPr>
        </p:nvSpPr>
        <p:spPr bwMode="auto">
          <a:xfrm>
            <a:off x="682625" y="4740275"/>
            <a:ext cx="5468938" cy="4489450"/>
          </a:xfrm>
          <a:prstGeom prst="rect">
            <a:avLst/>
          </a:prstGeom>
          <a:noFill/>
          <a:ln w="9525">
            <a:noFill/>
            <a:miter lim="800000"/>
            <a:headEnd/>
            <a:tailEnd/>
          </a:ln>
          <a:effectLst/>
        </p:spPr>
        <p:txBody>
          <a:bodyPr vert="horz" wrap="square" lIns="91742" tIns="45871" rIns="91742" bIns="4587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8822" name="Rectangle 6"/>
          <p:cNvSpPr>
            <a:spLocks noGrp="1" noChangeArrowheads="1"/>
          </p:cNvSpPr>
          <p:nvPr>
            <p:ph type="ftr" sz="quarter" idx="4"/>
          </p:nvPr>
        </p:nvSpPr>
        <p:spPr bwMode="auto">
          <a:xfrm>
            <a:off x="0" y="9478963"/>
            <a:ext cx="2960688" cy="498475"/>
          </a:xfrm>
          <a:prstGeom prst="rect">
            <a:avLst/>
          </a:prstGeom>
          <a:noFill/>
          <a:ln w="9525">
            <a:noFill/>
            <a:miter lim="800000"/>
            <a:headEnd/>
            <a:tailEnd/>
          </a:ln>
          <a:effectLst/>
        </p:spPr>
        <p:txBody>
          <a:bodyPr vert="horz" wrap="square" lIns="91742" tIns="45871" rIns="91742" bIns="45871" numCol="1" anchor="b" anchorCtr="0" compatLnSpc="1">
            <a:prstTxWarp prst="textNoShape">
              <a:avLst/>
            </a:prstTxWarp>
          </a:bodyPr>
          <a:lstStyle>
            <a:lvl1pPr eaLnBrk="0" hangingPunct="0">
              <a:defRPr sz="1200">
                <a:latin typeface="Times New Roman" pitchFamily="18" charset="0"/>
              </a:defRPr>
            </a:lvl1pPr>
          </a:lstStyle>
          <a:p>
            <a:pPr>
              <a:defRPr/>
            </a:pPr>
            <a:endParaRPr lang="en-US"/>
          </a:p>
        </p:txBody>
      </p:sp>
      <p:sp>
        <p:nvSpPr>
          <p:cNvPr id="418823" name="Rectangle 7"/>
          <p:cNvSpPr>
            <a:spLocks noGrp="1" noChangeArrowheads="1"/>
          </p:cNvSpPr>
          <p:nvPr>
            <p:ph type="sldNum" sz="quarter" idx="5"/>
          </p:nvPr>
        </p:nvSpPr>
        <p:spPr bwMode="auto">
          <a:xfrm>
            <a:off x="3871913" y="9478963"/>
            <a:ext cx="2960687" cy="498475"/>
          </a:xfrm>
          <a:prstGeom prst="rect">
            <a:avLst/>
          </a:prstGeom>
          <a:noFill/>
          <a:ln w="9525">
            <a:noFill/>
            <a:miter lim="800000"/>
            <a:headEnd/>
            <a:tailEnd/>
          </a:ln>
          <a:effectLst/>
        </p:spPr>
        <p:txBody>
          <a:bodyPr vert="horz" wrap="square" lIns="91742" tIns="45871" rIns="91742" bIns="45871" numCol="1" anchor="b" anchorCtr="0" compatLnSpc="1">
            <a:prstTxWarp prst="textNoShape">
              <a:avLst/>
            </a:prstTxWarp>
          </a:bodyPr>
          <a:lstStyle>
            <a:lvl1pPr algn="r" eaLnBrk="0" hangingPunct="0">
              <a:defRPr sz="1200">
                <a:latin typeface="Times New Roman" pitchFamily="18" charset="0"/>
              </a:defRPr>
            </a:lvl1pPr>
          </a:lstStyle>
          <a:p>
            <a:pPr>
              <a:defRPr/>
            </a:pPr>
            <a:fld id="{364428D1-FF03-4666-9544-9CCB54CA3BA3}" type="slidenum">
              <a:rPr lang="en-US"/>
              <a:pPr>
                <a:defRPr/>
              </a:pPr>
              <a:t>‹#›</a:t>
            </a:fld>
            <a:endParaRPr lang="en-US"/>
          </a:p>
        </p:txBody>
      </p:sp>
    </p:spTree>
    <p:extLst>
      <p:ext uri="{BB962C8B-B14F-4D97-AF65-F5344CB8AC3E}">
        <p14:creationId xmlns:p14="http://schemas.microsoft.com/office/powerpoint/2010/main" val="23891067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fld id="{DE309BA1-45AF-4383-870A-3BED96158F59}" type="slidenum">
              <a:rPr lang="en-US" smtClean="0">
                <a:latin typeface="Times New Roman" pitchFamily="18" charset="0"/>
              </a:rPr>
              <a:pPr/>
              <a:t>17</a:t>
            </a:fld>
            <a:endParaRPr lang="en-US">
              <a:latin typeface="Times New Roman" pitchFamily="18"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p>
        </p:txBody>
      </p:sp>
    </p:spTree>
    <p:extLst>
      <p:ext uri="{BB962C8B-B14F-4D97-AF65-F5344CB8AC3E}">
        <p14:creationId xmlns:p14="http://schemas.microsoft.com/office/powerpoint/2010/main" val="3891950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98CEF5BE-34AE-4019-98C0-A07A36F99922}" type="datetime1">
              <a:rPr lang="en-GB"/>
              <a:pPr>
                <a:defRPr/>
              </a:pPr>
              <a:t>07/04/2017</a:t>
            </a:fld>
            <a:endParaRPr lang="en-GB"/>
          </a:p>
        </p:txBody>
      </p:sp>
      <p:sp>
        <p:nvSpPr>
          <p:cNvPr id="5" name="Footer Placeholder 4"/>
          <p:cNvSpPr>
            <a:spLocks noGrp="1"/>
          </p:cNvSpPr>
          <p:nvPr>
            <p:ph type="ftr" sz="quarter" idx="11"/>
          </p:nvPr>
        </p:nvSpPr>
        <p:spPr/>
        <p:txBody>
          <a:bodyPr/>
          <a:lstStyle>
            <a:lvl1pPr>
              <a:defRPr/>
            </a:lvl1pPr>
          </a:lstStyle>
          <a:p>
            <a:r>
              <a:rPr lang="en-GB" dirty="0"/>
              <a:t>Large Group Teaching</a:t>
            </a:r>
          </a:p>
        </p:txBody>
      </p:sp>
      <p:sp>
        <p:nvSpPr>
          <p:cNvPr id="6" name="Slide Number Placeholder 5"/>
          <p:cNvSpPr>
            <a:spLocks noGrp="1"/>
          </p:cNvSpPr>
          <p:nvPr>
            <p:ph type="sldNum" sz="quarter" idx="12"/>
          </p:nvPr>
        </p:nvSpPr>
        <p:spPr/>
        <p:txBody>
          <a:bodyPr/>
          <a:lstStyle>
            <a:lvl1pPr>
              <a:defRPr/>
            </a:lvl1pPr>
          </a:lstStyle>
          <a:p>
            <a:pPr>
              <a:defRPr/>
            </a:pPr>
            <a:r>
              <a:rPr lang="en-GB"/>
              <a:t>Slide </a:t>
            </a:r>
            <a:fld id="{BC801BC9-89E1-4091-A00A-BDD5B8868566}" type="slidenum">
              <a:rPr lang="en-GB"/>
              <a:pPr>
                <a:defRPr/>
              </a:pPr>
              <a:t>‹#›</a:t>
            </a:fld>
            <a:endParaRPr lang="en-GB"/>
          </a:p>
        </p:txBody>
      </p:sp>
    </p:spTree>
    <p:extLst>
      <p:ext uri="{BB962C8B-B14F-4D97-AF65-F5344CB8AC3E}">
        <p14:creationId xmlns:p14="http://schemas.microsoft.com/office/powerpoint/2010/main" val="1318767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FBA17E51-0E5B-448F-BA2C-C1E23B1F3C86}" type="datetime1">
              <a:rPr lang="en-GB"/>
              <a:pPr>
                <a:defRPr/>
              </a:pPr>
              <a:t>07/04/2017</a:t>
            </a:fld>
            <a:endParaRPr lang="en-GB"/>
          </a:p>
        </p:txBody>
      </p:sp>
      <p:sp>
        <p:nvSpPr>
          <p:cNvPr id="5" name="Footer Placeholder 4"/>
          <p:cNvSpPr>
            <a:spLocks noGrp="1"/>
          </p:cNvSpPr>
          <p:nvPr>
            <p:ph type="ftr" sz="quarter" idx="11"/>
          </p:nvPr>
        </p:nvSpPr>
        <p:spPr/>
        <p:txBody>
          <a:bodyPr/>
          <a:lstStyle>
            <a:lvl1pPr>
              <a:defRPr/>
            </a:lvl1pPr>
          </a:lstStyle>
          <a:p>
            <a:r>
              <a:rPr lang="en-GB" dirty="0"/>
              <a:t>Large Group Teaching</a:t>
            </a:r>
          </a:p>
        </p:txBody>
      </p:sp>
      <p:sp>
        <p:nvSpPr>
          <p:cNvPr id="6" name="Slide Number Placeholder 5"/>
          <p:cNvSpPr>
            <a:spLocks noGrp="1"/>
          </p:cNvSpPr>
          <p:nvPr>
            <p:ph type="sldNum" sz="quarter" idx="12"/>
          </p:nvPr>
        </p:nvSpPr>
        <p:spPr/>
        <p:txBody>
          <a:bodyPr/>
          <a:lstStyle>
            <a:lvl1pPr>
              <a:defRPr/>
            </a:lvl1pPr>
          </a:lstStyle>
          <a:p>
            <a:pPr>
              <a:defRPr/>
            </a:pPr>
            <a:r>
              <a:rPr lang="en-GB"/>
              <a:t>Slide </a:t>
            </a:r>
            <a:fld id="{D26D9C41-A814-4E7B-B678-1A2CC45771BA}" type="slidenum">
              <a:rPr lang="en-GB"/>
              <a:pPr>
                <a:defRPr/>
              </a:pPr>
              <a:t>‹#›</a:t>
            </a:fld>
            <a:endParaRPr lang="en-GB"/>
          </a:p>
        </p:txBody>
      </p:sp>
    </p:spTree>
    <p:extLst>
      <p:ext uri="{BB962C8B-B14F-4D97-AF65-F5344CB8AC3E}">
        <p14:creationId xmlns:p14="http://schemas.microsoft.com/office/powerpoint/2010/main" val="823983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930E8E1A-BC81-4D53-9A86-7AF28CB013C6}" type="datetime1">
              <a:rPr lang="en-GB"/>
              <a:pPr>
                <a:defRPr/>
              </a:pPr>
              <a:t>07/04/2017</a:t>
            </a:fld>
            <a:endParaRPr lang="en-GB"/>
          </a:p>
        </p:txBody>
      </p:sp>
      <p:sp>
        <p:nvSpPr>
          <p:cNvPr id="5" name="Footer Placeholder 4"/>
          <p:cNvSpPr>
            <a:spLocks noGrp="1"/>
          </p:cNvSpPr>
          <p:nvPr>
            <p:ph type="ftr" sz="quarter" idx="11"/>
          </p:nvPr>
        </p:nvSpPr>
        <p:spPr/>
        <p:txBody>
          <a:bodyPr/>
          <a:lstStyle>
            <a:lvl1pPr>
              <a:defRPr/>
            </a:lvl1pPr>
          </a:lstStyle>
          <a:p>
            <a:r>
              <a:rPr lang="en-GB" dirty="0"/>
              <a:t>Large Group Teaching</a:t>
            </a:r>
          </a:p>
        </p:txBody>
      </p:sp>
      <p:sp>
        <p:nvSpPr>
          <p:cNvPr id="6" name="Slide Number Placeholder 5"/>
          <p:cNvSpPr>
            <a:spLocks noGrp="1"/>
          </p:cNvSpPr>
          <p:nvPr>
            <p:ph type="sldNum" sz="quarter" idx="12"/>
          </p:nvPr>
        </p:nvSpPr>
        <p:spPr/>
        <p:txBody>
          <a:bodyPr/>
          <a:lstStyle>
            <a:lvl1pPr>
              <a:defRPr/>
            </a:lvl1pPr>
          </a:lstStyle>
          <a:p>
            <a:pPr>
              <a:defRPr/>
            </a:pPr>
            <a:r>
              <a:rPr lang="en-GB"/>
              <a:t>Slide </a:t>
            </a:r>
            <a:fld id="{F74C2D9D-4A95-4137-96CA-CBB9CBE3537D}" type="slidenum">
              <a:rPr lang="en-GB"/>
              <a:pPr>
                <a:defRPr/>
              </a:pPr>
              <a:t>‹#›</a:t>
            </a:fld>
            <a:endParaRPr lang="en-GB"/>
          </a:p>
        </p:txBody>
      </p:sp>
    </p:spTree>
    <p:extLst>
      <p:ext uri="{BB962C8B-B14F-4D97-AF65-F5344CB8AC3E}">
        <p14:creationId xmlns:p14="http://schemas.microsoft.com/office/powerpoint/2010/main" val="3916550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pPr>
              <a:defRPr/>
            </a:pPr>
            <a:fld id="{21D8B1A4-83B4-420F-BBAB-5D73132E7E37}" type="datetime1">
              <a:rPr lang="en-GB" smtClean="0"/>
              <a:pPr>
                <a:defRPr/>
              </a:pPr>
              <a:t>07/04/2017</a:t>
            </a:fld>
            <a:endParaRPr lang="en-GB"/>
          </a:p>
        </p:txBody>
      </p:sp>
      <p:sp>
        <p:nvSpPr>
          <p:cNvPr id="5" name="Footer Placeholder 4"/>
          <p:cNvSpPr>
            <a:spLocks noGrp="1"/>
          </p:cNvSpPr>
          <p:nvPr>
            <p:ph type="ftr" sz="quarter" idx="11"/>
          </p:nvPr>
        </p:nvSpPr>
        <p:spPr/>
        <p:txBody>
          <a:bodyPr/>
          <a:lstStyle>
            <a:lvl1pPr>
              <a:defRPr/>
            </a:lvl1pPr>
          </a:lstStyle>
          <a:p>
            <a:r>
              <a:rPr lang="en-GB" dirty="0"/>
              <a:t>Large Group Teaching</a:t>
            </a:r>
          </a:p>
        </p:txBody>
      </p:sp>
      <p:sp>
        <p:nvSpPr>
          <p:cNvPr id="6" name="Slide Number Placeholder 5"/>
          <p:cNvSpPr>
            <a:spLocks noGrp="1"/>
          </p:cNvSpPr>
          <p:nvPr>
            <p:ph type="sldNum" sz="quarter" idx="12"/>
          </p:nvPr>
        </p:nvSpPr>
        <p:spPr/>
        <p:txBody>
          <a:bodyPr/>
          <a:lstStyle/>
          <a:p>
            <a:pPr>
              <a:defRPr/>
            </a:pPr>
            <a:r>
              <a:rPr lang="en-GB"/>
              <a:t> Slide </a:t>
            </a:r>
            <a:fld id="{B95D41A9-8C2C-4341-AF90-DF11927AB821}" type="slidenum">
              <a:rPr lang="en-GB" smtClean="0"/>
              <a:pPr>
                <a:defRPr/>
              </a:pPr>
              <a:t>‹#›</a:t>
            </a:fld>
            <a:endParaRPr lang="en-GB"/>
          </a:p>
        </p:txBody>
      </p:sp>
    </p:spTree>
    <p:extLst>
      <p:ext uri="{BB962C8B-B14F-4D97-AF65-F5344CB8AC3E}">
        <p14:creationId xmlns:p14="http://schemas.microsoft.com/office/powerpoint/2010/main" val="424003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lvl1pPr>
              <a:defRPr baseline="0">
                <a:solidFill>
                  <a:schemeClr val="bg1"/>
                </a:solidFill>
              </a:defRPr>
            </a:lvl1p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A62505F9-E4AC-4237-BBA3-943108F2DD94}" type="datetime1">
              <a:rPr lang="en-GB"/>
              <a:pPr>
                <a:defRPr/>
              </a:pPr>
              <a:t>07/04/2017</a:t>
            </a:fld>
            <a:endParaRPr lang="en-GB"/>
          </a:p>
        </p:txBody>
      </p:sp>
      <p:sp>
        <p:nvSpPr>
          <p:cNvPr id="5" name="Footer Placeholder 4"/>
          <p:cNvSpPr>
            <a:spLocks noGrp="1"/>
          </p:cNvSpPr>
          <p:nvPr>
            <p:ph type="ftr" sz="quarter" idx="11"/>
          </p:nvPr>
        </p:nvSpPr>
        <p:spPr/>
        <p:txBody>
          <a:bodyPr/>
          <a:lstStyle>
            <a:lvl1pPr>
              <a:defRPr/>
            </a:lvl1pPr>
          </a:lstStyle>
          <a:p>
            <a:r>
              <a:rPr lang="en-GB" dirty="0"/>
              <a:t>Large Group Teaching</a:t>
            </a:r>
          </a:p>
        </p:txBody>
      </p:sp>
      <p:sp>
        <p:nvSpPr>
          <p:cNvPr id="6" name="Slide Number Placeholder 5"/>
          <p:cNvSpPr>
            <a:spLocks noGrp="1"/>
          </p:cNvSpPr>
          <p:nvPr>
            <p:ph type="sldNum" sz="quarter" idx="12"/>
          </p:nvPr>
        </p:nvSpPr>
        <p:spPr>
          <a:xfrm>
            <a:off x="6553200" y="6376988"/>
            <a:ext cx="2133600" cy="334962"/>
          </a:xfrm>
        </p:spPr>
        <p:txBody>
          <a:bodyPr/>
          <a:lstStyle>
            <a:lvl1pPr>
              <a:defRPr/>
            </a:lvl1pPr>
          </a:lstStyle>
          <a:p>
            <a:pPr>
              <a:defRPr/>
            </a:pPr>
            <a:r>
              <a:rPr lang="en-GB"/>
              <a:t>Slide </a:t>
            </a:r>
            <a:fld id="{2EFE0B3E-B406-41E7-B80C-442B76ABCAC9}" type="slidenum">
              <a:rPr lang="en-GB"/>
              <a:pPr>
                <a:defRPr/>
              </a:pPr>
              <a:t>‹#›</a:t>
            </a:fld>
            <a:endParaRPr lang="en-GB"/>
          </a:p>
        </p:txBody>
      </p:sp>
    </p:spTree>
    <p:extLst>
      <p:ext uri="{BB962C8B-B14F-4D97-AF65-F5344CB8AC3E}">
        <p14:creationId xmlns:p14="http://schemas.microsoft.com/office/powerpoint/2010/main" val="3088416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CA5DB42-1E23-400F-B051-49E6503B63B4}" type="datetime1">
              <a:rPr lang="en-GB"/>
              <a:pPr>
                <a:defRPr/>
              </a:pPr>
              <a:t>07/04/2017</a:t>
            </a:fld>
            <a:endParaRPr lang="en-GB"/>
          </a:p>
        </p:txBody>
      </p:sp>
      <p:sp>
        <p:nvSpPr>
          <p:cNvPr id="5" name="Footer Placeholder 4"/>
          <p:cNvSpPr>
            <a:spLocks noGrp="1"/>
          </p:cNvSpPr>
          <p:nvPr>
            <p:ph type="ftr" sz="quarter" idx="11"/>
          </p:nvPr>
        </p:nvSpPr>
        <p:spPr/>
        <p:txBody>
          <a:bodyPr/>
          <a:lstStyle>
            <a:lvl1pPr>
              <a:defRPr/>
            </a:lvl1pPr>
          </a:lstStyle>
          <a:p>
            <a:r>
              <a:rPr lang="en-GB" dirty="0"/>
              <a:t>Large Group Teaching</a:t>
            </a:r>
          </a:p>
        </p:txBody>
      </p:sp>
      <p:sp>
        <p:nvSpPr>
          <p:cNvPr id="6" name="Slide Number Placeholder 5"/>
          <p:cNvSpPr>
            <a:spLocks noGrp="1"/>
          </p:cNvSpPr>
          <p:nvPr>
            <p:ph type="sldNum" sz="quarter" idx="12"/>
          </p:nvPr>
        </p:nvSpPr>
        <p:spPr/>
        <p:txBody>
          <a:bodyPr/>
          <a:lstStyle>
            <a:lvl1pPr>
              <a:defRPr/>
            </a:lvl1pPr>
          </a:lstStyle>
          <a:p>
            <a:pPr>
              <a:defRPr/>
            </a:pPr>
            <a:r>
              <a:rPr lang="en-GB"/>
              <a:t>Slide </a:t>
            </a:r>
            <a:fld id="{FDCF9D04-0786-413C-A027-5E031FF50A76}" type="slidenum">
              <a:rPr lang="en-GB"/>
              <a:pPr>
                <a:defRPr/>
              </a:pPr>
              <a:t>‹#›</a:t>
            </a:fld>
            <a:endParaRPr lang="en-GB"/>
          </a:p>
        </p:txBody>
      </p:sp>
    </p:spTree>
    <p:extLst>
      <p:ext uri="{BB962C8B-B14F-4D97-AF65-F5344CB8AC3E}">
        <p14:creationId xmlns:p14="http://schemas.microsoft.com/office/powerpoint/2010/main" val="2011427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pPr>
              <a:defRPr/>
            </a:pPr>
            <a:fld id="{6F687400-83B2-4BBC-93A0-90B26E00CFF3}" type="datetime1">
              <a:rPr lang="en-GB"/>
              <a:pPr>
                <a:defRPr/>
              </a:pPr>
              <a:t>07/04/2017</a:t>
            </a:fld>
            <a:endParaRPr lang="en-GB"/>
          </a:p>
        </p:txBody>
      </p:sp>
      <p:sp>
        <p:nvSpPr>
          <p:cNvPr id="6" name="Footer Placeholder 5"/>
          <p:cNvSpPr>
            <a:spLocks noGrp="1"/>
          </p:cNvSpPr>
          <p:nvPr>
            <p:ph type="ftr" sz="quarter" idx="11"/>
          </p:nvPr>
        </p:nvSpPr>
        <p:spPr/>
        <p:txBody>
          <a:bodyPr/>
          <a:lstStyle>
            <a:lvl1pPr>
              <a:defRPr/>
            </a:lvl1pPr>
          </a:lstStyle>
          <a:p>
            <a:r>
              <a:rPr lang="en-GB" dirty="0"/>
              <a:t>Large Group Teaching</a:t>
            </a:r>
          </a:p>
        </p:txBody>
      </p:sp>
      <p:sp>
        <p:nvSpPr>
          <p:cNvPr id="7" name="Slide Number Placeholder 6"/>
          <p:cNvSpPr>
            <a:spLocks noGrp="1"/>
          </p:cNvSpPr>
          <p:nvPr>
            <p:ph type="sldNum" sz="quarter" idx="12"/>
          </p:nvPr>
        </p:nvSpPr>
        <p:spPr/>
        <p:txBody>
          <a:bodyPr/>
          <a:lstStyle>
            <a:lvl1pPr>
              <a:defRPr/>
            </a:lvl1pPr>
          </a:lstStyle>
          <a:p>
            <a:pPr>
              <a:defRPr/>
            </a:pPr>
            <a:r>
              <a:rPr lang="en-GB"/>
              <a:t>Slide </a:t>
            </a:r>
            <a:fld id="{DB33F76B-05D9-4157-A999-82A6894757AE}" type="slidenum">
              <a:rPr lang="en-GB"/>
              <a:pPr>
                <a:defRPr/>
              </a:pPr>
              <a:t>‹#›</a:t>
            </a:fld>
            <a:endParaRPr lang="en-GB"/>
          </a:p>
        </p:txBody>
      </p:sp>
    </p:spTree>
    <p:extLst>
      <p:ext uri="{BB962C8B-B14F-4D97-AF65-F5344CB8AC3E}">
        <p14:creationId xmlns:p14="http://schemas.microsoft.com/office/powerpoint/2010/main" val="1704186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pPr>
              <a:defRPr/>
            </a:pPr>
            <a:fld id="{A3D65505-B295-4ADF-BDDD-B3DA0855B58E}" type="datetime1">
              <a:rPr lang="en-GB"/>
              <a:pPr>
                <a:defRPr/>
              </a:pPr>
              <a:t>07/04/2017</a:t>
            </a:fld>
            <a:endParaRPr lang="en-GB"/>
          </a:p>
        </p:txBody>
      </p:sp>
      <p:sp>
        <p:nvSpPr>
          <p:cNvPr id="8" name="Footer Placeholder 7"/>
          <p:cNvSpPr>
            <a:spLocks noGrp="1"/>
          </p:cNvSpPr>
          <p:nvPr>
            <p:ph type="ftr" sz="quarter" idx="11"/>
          </p:nvPr>
        </p:nvSpPr>
        <p:spPr/>
        <p:txBody>
          <a:bodyPr/>
          <a:lstStyle>
            <a:lvl1pPr>
              <a:defRPr/>
            </a:lvl1pPr>
          </a:lstStyle>
          <a:p>
            <a:r>
              <a:rPr lang="en-GB" dirty="0"/>
              <a:t>Large Group Teaching</a:t>
            </a:r>
          </a:p>
        </p:txBody>
      </p:sp>
      <p:sp>
        <p:nvSpPr>
          <p:cNvPr id="9" name="Slide Number Placeholder 8"/>
          <p:cNvSpPr>
            <a:spLocks noGrp="1"/>
          </p:cNvSpPr>
          <p:nvPr>
            <p:ph type="sldNum" sz="quarter" idx="12"/>
          </p:nvPr>
        </p:nvSpPr>
        <p:spPr/>
        <p:txBody>
          <a:bodyPr/>
          <a:lstStyle>
            <a:lvl1pPr>
              <a:defRPr/>
            </a:lvl1pPr>
          </a:lstStyle>
          <a:p>
            <a:pPr>
              <a:defRPr/>
            </a:pPr>
            <a:r>
              <a:rPr lang="en-GB"/>
              <a:t>Slide </a:t>
            </a:r>
            <a:fld id="{49C9E256-6D53-4C03-A73F-6AFEF33A70E9}" type="slidenum">
              <a:rPr lang="en-GB"/>
              <a:pPr>
                <a:defRPr/>
              </a:pPr>
              <a:t>‹#›</a:t>
            </a:fld>
            <a:endParaRPr lang="en-GB"/>
          </a:p>
        </p:txBody>
      </p:sp>
    </p:spTree>
    <p:extLst>
      <p:ext uri="{BB962C8B-B14F-4D97-AF65-F5344CB8AC3E}">
        <p14:creationId xmlns:p14="http://schemas.microsoft.com/office/powerpoint/2010/main" val="1008222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pPr>
              <a:defRPr/>
            </a:pPr>
            <a:fld id="{A61EB137-FF55-4EA8-8825-CC6A8752E6D4}" type="datetime1">
              <a:rPr lang="en-GB"/>
              <a:pPr>
                <a:defRPr/>
              </a:pPr>
              <a:t>07/04/2017</a:t>
            </a:fld>
            <a:endParaRPr lang="en-GB"/>
          </a:p>
        </p:txBody>
      </p:sp>
      <p:sp>
        <p:nvSpPr>
          <p:cNvPr id="4" name="Footer Placeholder 3"/>
          <p:cNvSpPr>
            <a:spLocks noGrp="1"/>
          </p:cNvSpPr>
          <p:nvPr>
            <p:ph type="ftr" sz="quarter" idx="11"/>
          </p:nvPr>
        </p:nvSpPr>
        <p:spPr/>
        <p:txBody>
          <a:bodyPr/>
          <a:lstStyle>
            <a:lvl1pPr>
              <a:defRPr/>
            </a:lvl1pPr>
          </a:lstStyle>
          <a:p>
            <a:r>
              <a:rPr lang="en-GB" dirty="0"/>
              <a:t>Large Group Teaching</a:t>
            </a:r>
          </a:p>
        </p:txBody>
      </p:sp>
      <p:sp>
        <p:nvSpPr>
          <p:cNvPr id="5" name="Slide Number Placeholder 4"/>
          <p:cNvSpPr>
            <a:spLocks noGrp="1"/>
          </p:cNvSpPr>
          <p:nvPr>
            <p:ph type="sldNum" sz="quarter" idx="12"/>
          </p:nvPr>
        </p:nvSpPr>
        <p:spPr/>
        <p:txBody>
          <a:bodyPr/>
          <a:lstStyle>
            <a:lvl1pPr>
              <a:defRPr/>
            </a:lvl1pPr>
          </a:lstStyle>
          <a:p>
            <a:pPr>
              <a:defRPr/>
            </a:pPr>
            <a:r>
              <a:rPr lang="en-GB"/>
              <a:t>Slide </a:t>
            </a:r>
            <a:fld id="{2EBC4B57-9F92-468E-92C7-D2DFDADEADDE}" type="slidenum">
              <a:rPr lang="en-GB"/>
              <a:pPr>
                <a:defRPr/>
              </a:pPr>
              <a:t>‹#›</a:t>
            </a:fld>
            <a:endParaRPr lang="en-GB"/>
          </a:p>
        </p:txBody>
      </p:sp>
    </p:spTree>
    <p:extLst>
      <p:ext uri="{BB962C8B-B14F-4D97-AF65-F5344CB8AC3E}">
        <p14:creationId xmlns:p14="http://schemas.microsoft.com/office/powerpoint/2010/main" val="595451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80592644-046E-4F78-9B65-BEFB6B42C307}" type="datetime1">
              <a:rPr lang="en-GB"/>
              <a:pPr>
                <a:defRPr/>
              </a:pPr>
              <a:t>07/04/2017</a:t>
            </a:fld>
            <a:endParaRPr lang="en-GB"/>
          </a:p>
        </p:txBody>
      </p:sp>
      <p:sp>
        <p:nvSpPr>
          <p:cNvPr id="3" name="Footer Placeholder 2"/>
          <p:cNvSpPr>
            <a:spLocks noGrp="1"/>
          </p:cNvSpPr>
          <p:nvPr>
            <p:ph type="ftr" sz="quarter" idx="11"/>
          </p:nvPr>
        </p:nvSpPr>
        <p:spPr/>
        <p:txBody>
          <a:bodyPr/>
          <a:lstStyle>
            <a:lvl1pPr>
              <a:defRPr/>
            </a:lvl1pPr>
          </a:lstStyle>
          <a:p>
            <a:r>
              <a:rPr lang="en-GB" dirty="0"/>
              <a:t>Large Group Teaching</a:t>
            </a:r>
          </a:p>
        </p:txBody>
      </p:sp>
      <p:sp>
        <p:nvSpPr>
          <p:cNvPr id="4" name="Slide Number Placeholder 3"/>
          <p:cNvSpPr>
            <a:spLocks noGrp="1"/>
          </p:cNvSpPr>
          <p:nvPr>
            <p:ph type="sldNum" sz="quarter" idx="12"/>
          </p:nvPr>
        </p:nvSpPr>
        <p:spPr/>
        <p:txBody>
          <a:bodyPr/>
          <a:lstStyle>
            <a:lvl1pPr>
              <a:defRPr/>
            </a:lvl1pPr>
          </a:lstStyle>
          <a:p>
            <a:pPr>
              <a:defRPr/>
            </a:pPr>
            <a:fld id="{FEF6CCE9-4F4A-4342-963B-84359CE2877D}" type="slidenum">
              <a:rPr lang="en-GB"/>
              <a:pPr>
                <a:defRPr/>
              </a:pPr>
              <a:t>‹#›</a:t>
            </a:fld>
            <a:endParaRPr lang="en-GB"/>
          </a:p>
        </p:txBody>
      </p:sp>
    </p:spTree>
    <p:extLst>
      <p:ext uri="{BB962C8B-B14F-4D97-AF65-F5344CB8AC3E}">
        <p14:creationId xmlns:p14="http://schemas.microsoft.com/office/powerpoint/2010/main" val="313729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fld id="{2B5E956A-F548-4B8F-A17F-C4AEA9D706C4}" type="datetime1">
              <a:rPr lang="en-GB"/>
              <a:pPr>
                <a:defRPr/>
              </a:pPr>
              <a:t>07/04/2017</a:t>
            </a:fld>
            <a:endParaRPr lang="en-GB"/>
          </a:p>
        </p:txBody>
      </p:sp>
      <p:sp>
        <p:nvSpPr>
          <p:cNvPr id="6" name="Footer Placeholder 5"/>
          <p:cNvSpPr>
            <a:spLocks noGrp="1"/>
          </p:cNvSpPr>
          <p:nvPr>
            <p:ph type="ftr" sz="quarter" idx="11"/>
          </p:nvPr>
        </p:nvSpPr>
        <p:spPr/>
        <p:txBody>
          <a:bodyPr/>
          <a:lstStyle>
            <a:lvl1pPr>
              <a:defRPr/>
            </a:lvl1pPr>
          </a:lstStyle>
          <a:p>
            <a:r>
              <a:rPr lang="en-GB" dirty="0"/>
              <a:t>Large Group Teaching</a:t>
            </a:r>
          </a:p>
        </p:txBody>
      </p:sp>
      <p:sp>
        <p:nvSpPr>
          <p:cNvPr id="7" name="Slide Number Placeholder 6"/>
          <p:cNvSpPr>
            <a:spLocks noGrp="1"/>
          </p:cNvSpPr>
          <p:nvPr>
            <p:ph type="sldNum" sz="quarter" idx="12"/>
          </p:nvPr>
        </p:nvSpPr>
        <p:spPr/>
        <p:txBody>
          <a:bodyPr/>
          <a:lstStyle>
            <a:lvl1pPr>
              <a:defRPr/>
            </a:lvl1pPr>
          </a:lstStyle>
          <a:p>
            <a:pPr>
              <a:defRPr/>
            </a:pPr>
            <a:fld id="{13883613-21F1-4DDA-BD72-5E316861B6FB}" type="slidenum">
              <a:rPr lang="en-GB"/>
              <a:pPr>
                <a:defRPr/>
              </a:pPr>
              <a:t>‹#›</a:t>
            </a:fld>
            <a:endParaRPr lang="en-GB"/>
          </a:p>
        </p:txBody>
      </p:sp>
    </p:spTree>
    <p:extLst>
      <p:ext uri="{BB962C8B-B14F-4D97-AF65-F5344CB8AC3E}">
        <p14:creationId xmlns:p14="http://schemas.microsoft.com/office/powerpoint/2010/main" val="1878270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fld id="{E689D9F0-2DC5-4A37-B8CD-E2E7380BBC1B}" type="datetime1">
              <a:rPr lang="en-GB"/>
              <a:pPr>
                <a:defRPr/>
              </a:pPr>
              <a:t>07/04/2017</a:t>
            </a:fld>
            <a:endParaRPr lang="en-GB"/>
          </a:p>
        </p:txBody>
      </p:sp>
      <p:sp>
        <p:nvSpPr>
          <p:cNvPr id="6" name="Footer Placeholder 5"/>
          <p:cNvSpPr>
            <a:spLocks noGrp="1"/>
          </p:cNvSpPr>
          <p:nvPr>
            <p:ph type="ftr" sz="quarter" idx="11"/>
          </p:nvPr>
        </p:nvSpPr>
        <p:spPr/>
        <p:txBody>
          <a:bodyPr/>
          <a:lstStyle>
            <a:lvl1pPr>
              <a:defRPr/>
            </a:lvl1pPr>
          </a:lstStyle>
          <a:p>
            <a:r>
              <a:rPr lang="en-GB" dirty="0"/>
              <a:t>Large Group Teaching</a:t>
            </a:r>
          </a:p>
        </p:txBody>
      </p:sp>
      <p:sp>
        <p:nvSpPr>
          <p:cNvPr id="7" name="Slide Number Placeholder 6"/>
          <p:cNvSpPr>
            <a:spLocks noGrp="1"/>
          </p:cNvSpPr>
          <p:nvPr>
            <p:ph type="sldNum" sz="quarter" idx="12"/>
          </p:nvPr>
        </p:nvSpPr>
        <p:spPr/>
        <p:txBody>
          <a:bodyPr/>
          <a:lstStyle>
            <a:lvl1pPr>
              <a:defRPr/>
            </a:lvl1pPr>
          </a:lstStyle>
          <a:p>
            <a:pPr>
              <a:defRPr/>
            </a:pPr>
            <a:r>
              <a:rPr lang="en-GB"/>
              <a:t>Slide </a:t>
            </a:r>
            <a:fld id="{3718ECB3-72C8-4D57-B011-DA6979993CFB}" type="slidenum">
              <a:rPr lang="en-GB"/>
              <a:pPr>
                <a:defRPr/>
              </a:pPr>
              <a:t>‹#›</a:t>
            </a:fld>
            <a:endParaRPr lang="en-GB"/>
          </a:p>
        </p:txBody>
      </p:sp>
    </p:spTree>
    <p:extLst>
      <p:ext uri="{BB962C8B-B14F-4D97-AF65-F5344CB8AC3E}">
        <p14:creationId xmlns:p14="http://schemas.microsoft.com/office/powerpoint/2010/main" val="3479479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21D8B1A4-83B4-420F-BBAB-5D73132E7E37}" type="datetime1">
              <a:rPr lang="en-GB"/>
              <a:pPr>
                <a:defRPr/>
              </a:pPr>
              <a:t>07/04/2017</a:t>
            </a:fld>
            <a:endParaRPr lang="en-GB"/>
          </a:p>
        </p:txBody>
      </p:sp>
      <p:sp>
        <p:nvSpPr>
          <p:cNvPr id="5" name="Footer Placeholder 4"/>
          <p:cNvSpPr>
            <a:spLocks noGrp="1"/>
          </p:cNvSpPr>
          <p:nvPr>
            <p:ph type="ftr" sz="quarter" idx="3"/>
          </p:nvPr>
        </p:nvSpPr>
        <p:spPr>
          <a:xfrm>
            <a:off x="463550" y="6356350"/>
            <a:ext cx="6875463" cy="365125"/>
          </a:xfrm>
          <a:prstGeom prst="rect">
            <a:avLst/>
          </a:prstGeom>
          <a:solidFill>
            <a:schemeClr val="accent1"/>
          </a:solidFill>
          <a:ln>
            <a:solidFill>
              <a:schemeClr val="bg1"/>
            </a:solidFill>
          </a:ln>
        </p:spPr>
        <p:txBody>
          <a:bodyPr vert="horz" lIns="91440" tIns="45720" rIns="91440" bIns="45720" rtlCol="0" anchor="ctr"/>
          <a:lstStyle>
            <a:lvl1pPr algn="ctr">
              <a:defRPr sz="1200" baseline="0" smtClean="0">
                <a:solidFill>
                  <a:schemeClr val="bg1"/>
                </a:solidFill>
              </a:defRPr>
            </a:lvl1pPr>
          </a:lstStyle>
          <a:p>
            <a:r>
              <a:rPr lang="en-GB" dirty="0"/>
              <a:t>Large Group Teaching</a:t>
            </a:r>
          </a:p>
        </p:txBody>
      </p:sp>
      <p:sp>
        <p:nvSpPr>
          <p:cNvPr id="6" name="Slide Number Placeholder 5"/>
          <p:cNvSpPr>
            <a:spLocks noGrp="1"/>
          </p:cNvSpPr>
          <p:nvPr>
            <p:ph type="sldNum" sz="quarter" idx="4"/>
          </p:nvPr>
        </p:nvSpPr>
        <p:spPr>
          <a:xfrm>
            <a:off x="6553200" y="6365875"/>
            <a:ext cx="2133600" cy="346075"/>
          </a:xfrm>
          <a:prstGeom prst="rect">
            <a:avLst/>
          </a:prstGeom>
          <a:solidFill>
            <a:schemeClr val="accent1"/>
          </a:solidFill>
        </p:spPr>
        <p:txBody>
          <a:bodyPr vert="horz" lIns="91440" tIns="45720" rIns="91440" bIns="45720" rtlCol="0" anchor="ctr"/>
          <a:lstStyle>
            <a:lvl1pPr algn="r">
              <a:defRPr sz="1200" baseline="0" dirty="0" smtClean="0">
                <a:solidFill>
                  <a:schemeClr val="bg1"/>
                </a:solidFill>
              </a:defRPr>
            </a:lvl1pPr>
          </a:lstStyle>
          <a:p>
            <a:pPr>
              <a:defRPr/>
            </a:pPr>
            <a:r>
              <a:rPr lang="en-GB"/>
              <a:t> Slide </a:t>
            </a:r>
            <a:fld id="{B95D41A9-8C2C-4341-AF90-DF11927AB821}"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 id="2147483879" r:id="rId12"/>
  </p:sldLayoutIdLst>
  <p:hf hdr="0" dt="0"/>
  <p:txStyles>
    <p:titleStyle>
      <a:lvl1pPr algn="ctr" rtl="0" fontAlgn="base">
        <a:spcBef>
          <a:spcPct val="0"/>
        </a:spcBef>
        <a:spcAft>
          <a:spcPct val="0"/>
        </a:spcAft>
        <a:defRPr sz="4400" kern="1200">
          <a:solidFill>
            <a:schemeClr val="bg1"/>
          </a:solidFill>
          <a:latin typeface="+mj-lt"/>
          <a:ea typeface="+mj-ea"/>
          <a:cs typeface="+mj-cs"/>
        </a:defRPr>
      </a:lvl1pPr>
      <a:lvl2pPr algn="ctr" rtl="0" fontAlgn="base">
        <a:spcBef>
          <a:spcPct val="0"/>
        </a:spcBef>
        <a:spcAft>
          <a:spcPct val="0"/>
        </a:spcAft>
        <a:defRPr sz="4400">
          <a:solidFill>
            <a:schemeClr val="bg1"/>
          </a:solidFill>
          <a:latin typeface="Calibri" pitchFamily="34" charset="0"/>
        </a:defRPr>
      </a:lvl2pPr>
      <a:lvl3pPr algn="ctr" rtl="0" fontAlgn="base">
        <a:spcBef>
          <a:spcPct val="0"/>
        </a:spcBef>
        <a:spcAft>
          <a:spcPct val="0"/>
        </a:spcAft>
        <a:defRPr sz="4400">
          <a:solidFill>
            <a:schemeClr val="bg1"/>
          </a:solidFill>
          <a:latin typeface="Calibri" pitchFamily="34" charset="0"/>
        </a:defRPr>
      </a:lvl3pPr>
      <a:lvl4pPr algn="ctr" rtl="0" fontAlgn="base">
        <a:spcBef>
          <a:spcPct val="0"/>
        </a:spcBef>
        <a:spcAft>
          <a:spcPct val="0"/>
        </a:spcAft>
        <a:defRPr sz="4400">
          <a:solidFill>
            <a:schemeClr val="bg1"/>
          </a:solidFill>
          <a:latin typeface="Calibri" pitchFamily="34" charset="0"/>
        </a:defRPr>
      </a:lvl4pPr>
      <a:lvl5pPr algn="ctr" rtl="0" fontAlgn="base">
        <a:spcBef>
          <a:spcPct val="0"/>
        </a:spcBef>
        <a:spcAft>
          <a:spcPct val="0"/>
        </a:spcAft>
        <a:defRPr sz="4400">
          <a:solidFill>
            <a:schemeClr val="bg1"/>
          </a:solidFill>
          <a:latin typeface="Calibri" pitchFamily="34" charset="0"/>
        </a:defRPr>
      </a:lvl5pPr>
      <a:lvl6pPr marL="457200" algn="ctr" rtl="0" fontAlgn="base">
        <a:spcBef>
          <a:spcPct val="0"/>
        </a:spcBef>
        <a:spcAft>
          <a:spcPct val="0"/>
        </a:spcAft>
        <a:defRPr sz="4400">
          <a:solidFill>
            <a:schemeClr val="bg1"/>
          </a:solidFill>
          <a:latin typeface="Calibri" pitchFamily="34" charset="0"/>
        </a:defRPr>
      </a:lvl6pPr>
      <a:lvl7pPr marL="914400" algn="ctr" rtl="0" fontAlgn="base">
        <a:spcBef>
          <a:spcPct val="0"/>
        </a:spcBef>
        <a:spcAft>
          <a:spcPct val="0"/>
        </a:spcAft>
        <a:defRPr sz="4400">
          <a:solidFill>
            <a:schemeClr val="bg1"/>
          </a:solidFill>
          <a:latin typeface="Calibri" pitchFamily="34" charset="0"/>
        </a:defRPr>
      </a:lvl7pPr>
      <a:lvl8pPr marL="1371600" algn="ctr" rtl="0" fontAlgn="base">
        <a:spcBef>
          <a:spcPct val="0"/>
        </a:spcBef>
        <a:spcAft>
          <a:spcPct val="0"/>
        </a:spcAft>
        <a:defRPr sz="4400">
          <a:solidFill>
            <a:schemeClr val="bg1"/>
          </a:solidFill>
          <a:latin typeface="Calibri" pitchFamily="34" charset="0"/>
        </a:defRPr>
      </a:lvl8pPr>
      <a:lvl9pPr marL="1828800" algn="ctr" rtl="0" fontAlgn="base">
        <a:spcBef>
          <a:spcPct val="0"/>
        </a:spcBef>
        <a:spcAft>
          <a:spcPct val="0"/>
        </a:spcAft>
        <a:defRPr sz="4400">
          <a:solidFill>
            <a:schemeClr val="bg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mclicker.com/" TargetMode="External"/><Relationship Id="rId7" Type="http://schemas.openxmlformats.org/officeDocument/2006/relationships/hyperlink" Target="http://www.google.co.uk/forms/about" TargetMode="External"/><Relationship Id="rId2" Type="http://schemas.openxmlformats.org/officeDocument/2006/relationships/hyperlink" Target="http://www.polleverywhere.com/" TargetMode="External"/><Relationship Id="rId1" Type="http://schemas.openxmlformats.org/officeDocument/2006/relationships/slideLayout" Target="../slideLayouts/slideLayout2.xml"/><Relationship Id="rId6" Type="http://schemas.openxmlformats.org/officeDocument/2006/relationships/hyperlink" Target="http://www.socrative.com/" TargetMode="External"/><Relationship Id="rId5" Type="http://schemas.openxmlformats.org/officeDocument/2006/relationships/hyperlink" Target="http://www.nearpod.com/" TargetMode="External"/><Relationship Id="rId4" Type="http://schemas.openxmlformats.org/officeDocument/2006/relationships/hyperlink" Target="http://www.turningtechnologies.co.uk/"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respond.cc" TargetMode="External"/><Relationship Id="rId2" Type="http://schemas.openxmlformats.org/officeDocument/2006/relationships/hyperlink" Target="http://www.mqlicker.co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padlet.com/mmreynolds/EcoNet"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Oo2RKAHu-kI"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learningonscreen.ac.uk/ondeman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5"/>
          <p:cNvSpPr>
            <a:spLocks noGrp="1"/>
          </p:cNvSpPr>
          <p:nvPr>
            <p:ph type="ctrTitle"/>
          </p:nvPr>
        </p:nvSpPr>
        <p:spPr/>
        <p:txBody>
          <a:bodyPr/>
          <a:lstStyle/>
          <a:p>
            <a:r>
              <a:rPr lang="en-GB" dirty="0"/>
              <a:t>Economics Network Early Career Workshop</a:t>
            </a:r>
          </a:p>
        </p:txBody>
      </p:sp>
      <p:sp>
        <p:nvSpPr>
          <p:cNvPr id="7" name="Subtitle 6"/>
          <p:cNvSpPr>
            <a:spLocks noGrp="1"/>
          </p:cNvSpPr>
          <p:nvPr>
            <p:ph type="subTitle" idx="1"/>
          </p:nvPr>
        </p:nvSpPr>
        <p:spPr/>
        <p:txBody>
          <a:bodyPr rtlCol="0">
            <a:normAutofit/>
          </a:bodyPr>
          <a:lstStyle/>
          <a:p>
            <a:pPr fontAlgn="auto">
              <a:spcAft>
                <a:spcPts val="0"/>
              </a:spcAft>
              <a:buFont typeface="Arial" pitchFamily="34" charset="0"/>
              <a:buNone/>
              <a:defRPr/>
            </a:pPr>
            <a:r>
              <a:rPr lang="en-GB" dirty="0"/>
              <a:t>Large Group Teaching - Technology</a:t>
            </a:r>
          </a:p>
        </p:txBody>
      </p:sp>
      <p:sp>
        <p:nvSpPr>
          <p:cNvPr id="13316" name="Footer Placeholder 3"/>
          <p:cNvSpPr>
            <a:spLocks noGrp="1"/>
          </p:cNvSpPr>
          <p:nvPr>
            <p:ph type="ftr" sz="quarter" idx="11"/>
          </p:nvPr>
        </p:nvSpPr>
        <p:spPr bwMode="auto">
          <a:ln>
            <a:miter lim="800000"/>
            <a:headEnd/>
            <a:tailEnd/>
          </a:ln>
        </p:spPr>
        <p:txBody>
          <a:bodyPr wrap="square" numCol="1" anchorCtr="0" compatLnSpc="1">
            <a:prstTxWarp prst="textNoShape">
              <a:avLst/>
            </a:prstTxWarp>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r>
              <a:rPr lang="en-GB" dirty="0">
                <a:solidFill>
                  <a:schemeClr val="bg1"/>
                </a:solidFill>
              </a:rPr>
              <a:t>Large Group Teaching</a:t>
            </a:r>
          </a:p>
        </p:txBody>
      </p:sp>
      <p:sp>
        <p:nvSpPr>
          <p:cNvPr id="13317" name="Slide Number Placeholder 4"/>
          <p:cNvSpPr>
            <a:spLocks noGrp="1"/>
          </p:cNvSpPr>
          <p:nvPr>
            <p:ph type="sldNum" sz="quarter" idx="12"/>
          </p:nvPr>
        </p:nvSpPr>
        <p:spPr bwMode="auto">
          <a:xfrm>
            <a:off x="6553200" y="6378575"/>
            <a:ext cx="2133600" cy="347663"/>
          </a:xfrm>
          <a:extLs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r>
              <a:rPr lang="en-GB">
                <a:solidFill>
                  <a:schemeClr val="bg1"/>
                </a:solidFill>
              </a:rPr>
              <a:t>Slide </a:t>
            </a:r>
            <a:fld id="{A1F1CC7F-54D7-447E-AA58-EFDA3D7D52CD}" type="slidenum">
              <a:rPr lang="en-GB">
                <a:solidFill>
                  <a:schemeClr val="bg1"/>
                </a:solidFill>
              </a:rPr>
              <a:pPr eaLnBrk="1" hangingPunct="1"/>
              <a:t>1</a:t>
            </a:fld>
            <a:endParaRPr lang="en-GB">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Music</a:t>
            </a:r>
          </a:p>
        </p:txBody>
      </p:sp>
      <p:sp>
        <p:nvSpPr>
          <p:cNvPr id="3" name="Content Placeholder 2"/>
          <p:cNvSpPr>
            <a:spLocks noGrp="1"/>
          </p:cNvSpPr>
          <p:nvPr>
            <p:ph idx="1"/>
          </p:nvPr>
        </p:nvSpPr>
        <p:spPr/>
        <p:txBody>
          <a:bodyPr/>
          <a:lstStyle/>
          <a:p>
            <a:r>
              <a:rPr lang="en-GB" dirty="0"/>
              <a:t>Another way to add ‘theatre’</a:t>
            </a:r>
          </a:p>
          <a:p>
            <a:r>
              <a:rPr lang="en-GB" dirty="0"/>
              <a:t>As students walk in</a:t>
            </a:r>
          </a:p>
          <a:p>
            <a:pPr lvl="1"/>
            <a:r>
              <a:rPr lang="en-GB" dirty="0"/>
              <a:t>Or walk out</a:t>
            </a:r>
          </a:p>
          <a:p>
            <a:r>
              <a:rPr lang="en-GB" dirty="0"/>
              <a:t>Theme/Relevance</a:t>
            </a:r>
          </a:p>
        </p:txBody>
      </p:sp>
      <p:sp>
        <p:nvSpPr>
          <p:cNvPr id="4" name="Footer Placeholder 3"/>
          <p:cNvSpPr>
            <a:spLocks noGrp="1"/>
          </p:cNvSpPr>
          <p:nvPr>
            <p:ph type="ftr" sz="quarter" idx="11"/>
          </p:nvPr>
        </p:nvSpPr>
        <p:spPr/>
        <p:txBody>
          <a:bodyPr/>
          <a:lstStyle/>
          <a:p>
            <a:r>
              <a:rPr lang="en-GB"/>
              <a:t>Large Group Teaching</a:t>
            </a:r>
            <a:endParaRPr lang="en-GB" dirty="0"/>
          </a:p>
        </p:txBody>
      </p:sp>
      <p:sp>
        <p:nvSpPr>
          <p:cNvPr id="5" name="Slide Number Placeholder 4"/>
          <p:cNvSpPr>
            <a:spLocks noGrp="1"/>
          </p:cNvSpPr>
          <p:nvPr>
            <p:ph type="sldNum" sz="quarter" idx="12"/>
          </p:nvPr>
        </p:nvSpPr>
        <p:spPr/>
        <p:txBody>
          <a:bodyPr/>
          <a:lstStyle/>
          <a:p>
            <a:pPr>
              <a:defRPr/>
            </a:pPr>
            <a:r>
              <a:rPr lang="en-GB"/>
              <a:t>Slide </a:t>
            </a:r>
            <a:fld id="{2EFE0B3E-B406-41E7-B80C-442B76ABCAC9}" type="slidenum">
              <a:rPr lang="en-GB" smtClean="0"/>
              <a:pPr>
                <a:defRPr/>
              </a:pPr>
              <a:t>10</a:t>
            </a:fld>
            <a:endParaRPr lang="en-GB"/>
          </a:p>
        </p:txBody>
      </p:sp>
    </p:spTree>
    <p:extLst>
      <p:ext uri="{BB962C8B-B14F-4D97-AF65-F5344CB8AC3E}">
        <p14:creationId xmlns:p14="http://schemas.microsoft.com/office/powerpoint/2010/main" val="9054353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Polling Software</a:t>
            </a:r>
          </a:p>
        </p:txBody>
      </p:sp>
      <p:sp>
        <p:nvSpPr>
          <p:cNvPr id="3" name="Content Placeholder 2"/>
          <p:cNvSpPr>
            <a:spLocks noGrp="1"/>
          </p:cNvSpPr>
          <p:nvPr>
            <p:ph idx="1"/>
          </p:nvPr>
        </p:nvSpPr>
        <p:spPr/>
        <p:txBody>
          <a:bodyPr/>
          <a:lstStyle/>
          <a:p>
            <a:r>
              <a:rPr lang="en-GB" dirty="0"/>
              <a:t>Another way to break up a lecture</a:t>
            </a:r>
          </a:p>
          <a:p>
            <a:r>
              <a:rPr lang="en-GB" dirty="0"/>
              <a:t>Several types:</a:t>
            </a:r>
          </a:p>
          <a:p>
            <a:pPr lvl="1"/>
            <a:r>
              <a:rPr lang="en-GB" sz="2000" dirty="0" err="1"/>
              <a:t>PollEverywhere</a:t>
            </a:r>
            <a:r>
              <a:rPr lang="en-GB" sz="2000" dirty="0"/>
              <a:t>  </a:t>
            </a:r>
            <a:r>
              <a:rPr lang="en-GB" sz="1800" dirty="0">
                <a:hlinkClick r:id="rId2"/>
              </a:rPr>
              <a:t>www.polleverywhere.com</a:t>
            </a:r>
            <a:endParaRPr lang="en-GB" sz="1800" dirty="0"/>
          </a:p>
          <a:p>
            <a:pPr lvl="1"/>
            <a:r>
              <a:rPr lang="en-GB" sz="2000" dirty="0" err="1"/>
              <a:t>mQlicker</a:t>
            </a:r>
            <a:r>
              <a:rPr lang="en-GB" sz="2000" dirty="0"/>
              <a:t>   </a:t>
            </a:r>
            <a:r>
              <a:rPr lang="en-GB" sz="1800" dirty="0">
                <a:hlinkClick r:id="rId3"/>
              </a:rPr>
              <a:t>www.mqlicker.com</a:t>
            </a:r>
            <a:endParaRPr lang="en-GB" sz="1800" dirty="0"/>
          </a:p>
          <a:p>
            <a:pPr lvl="1"/>
            <a:r>
              <a:rPr lang="en-GB" sz="2000" dirty="0" err="1"/>
              <a:t>ResponseWare</a:t>
            </a:r>
            <a:r>
              <a:rPr lang="en-GB" sz="2000" dirty="0"/>
              <a:t>    </a:t>
            </a:r>
            <a:r>
              <a:rPr lang="en-GB" sz="1800" dirty="0">
                <a:hlinkClick r:id="rId4"/>
              </a:rPr>
              <a:t>www.turningtechnologies.co.uk</a:t>
            </a:r>
            <a:endParaRPr lang="en-GB" sz="1800" dirty="0"/>
          </a:p>
          <a:p>
            <a:pPr lvl="1"/>
            <a:r>
              <a:rPr lang="en-GB" sz="2000" dirty="0" err="1"/>
              <a:t>NearPod</a:t>
            </a:r>
            <a:r>
              <a:rPr lang="en-GB" sz="2000" dirty="0"/>
              <a:t>  </a:t>
            </a:r>
            <a:r>
              <a:rPr lang="en-GB" sz="1600" dirty="0">
                <a:hlinkClick r:id="rId5"/>
              </a:rPr>
              <a:t>www.nearpod.com</a:t>
            </a:r>
            <a:endParaRPr lang="en-GB" sz="1600" dirty="0"/>
          </a:p>
          <a:p>
            <a:pPr lvl="1"/>
            <a:r>
              <a:rPr lang="en-GB" sz="2000" dirty="0" err="1"/>
              <a:t>Socrative</a:t>
            </a:r>
            <a:r>
              <a:rPr lang="en-GB" sz="2000" dirty="0"/>
              <a:t>    </a:t>
            </a:r>
            <a:r>
              <a:rPr lang="en-GB" sz="1600" dirty="0">
                <a:hlinkClick r:id="rId6"/>
              </a:rPr>
              <a:t>www.socrative.com</a:t>
            </a:r>
            <a:endParaRPr lang="en-GB" sz="1600" dirty="0"/>
          </a:p>
          <a:p>
            <a:pPr lvl="1"/>
            <a:r>
              <a:rPr lang="en-GB" sz="1600" dirty="0"/>
              <a:t>Google Forms     </a:t>
            </a:r>
            <a:r>
              <a:rPr lang="en-GB" sz="1600" dirty="0">
                <a:hlinkClick r:id="rId7"/>
              </a:rPr>
              <a:t>www.google.co.uk/forms/about</a:t>
            </a:r>
            <a:endParaRPr lang="en-GB" sz="1600" dirty="0"/>
          </a:p>
          <a:p>
            <a:pPr lvl="2"/>
            <a:endParaRPr lang="en-GB" sz="1600" dirty="0"/>
          </a:p>
          <a:p>
            <a:pPr lvl="2"/>
            <a:endParaRPr lang="en-GB" sz="1600" dirty="0"/>
          </a:p>
          <a:p>
            <a:pPr lvl="1"/>
            <a:endParaRPr lang="en-GB" dirty="0"/>
          </a:p>
        </p:txBody>
      </p:sp>
      <p:sp>
        <p:nvSpPr>
          <p:cNvPr id="4" name="Footer Placeholder 3"/>
          <p:cNvSpPr>
            <a:spLocks noGrp="1"/>
          </p:cNvSpPr>
          <p:nvPr>
            <p:ph type="ftr" sz="quarter" idx="11"/>
          </p:nvPr>
        </p:nvSpPr>
        <p:spPr/>
        <p:txBody>
          <a:bodyPr/>
          <a:lstStyle/>
          <a:p>
            <a:r>
              <a:rPr lang="en-GB"/>
              <a:t>Large Group Teaching</a:t>
            </a:r>
            <a:endParaRPr lang="en-GB" dirty="0"/>
          </a:p>
        </p:txBody>
      </p:sp>
      <p:sp>
        <p:nvSpPr>
          <p:cNvPr id="5" name="Slide Number Placeholder 4"/>
          <p:cNvSpPr>
            <a:spLocks noGrp="1"/>
          </p:cNvSpPr>
          <p:nvPr>
            <p:ph type="sldNum" sz="quarter" idx="12"/>
          </p:nvPr>
        </p:nvSpPr>
        <p:spPr/>
        <p:txBody>
          <a:bodyPr/>
          <a:lstStyle/>
          <a:p>
            <a:pPr>
              <a:defRPr/>
            </a:pPr>
            <a:r>
              <a:rPr lang="en-GB"/>
              <a:t>Slide </a:t>
            </a:r>
            <a:fld id="{2EFE0B3E-B406-41E7-B80C-442B76ABCAC9}" type="slidenum">
              <a:rPr lang="en-GB" smtClean="0"/>
              <a:pPr>
                <a:defRPr/>
              </a:pPr>
              <a:t>11</a:t>
            </a:fld>
            <a:endParaRPr lang="en-GB"/>
          </a:p>
        </p:txBody>
      </p:sp>
    </p:spTree>
    <p:extLst>
      <p:ext uri="{BB962C8B-B14F-4D97-AF65-F5344CB8AC3E}">
        <p14:creationId xmlns:p14="http://schemas.microsoft.com/office/powerpoint/2010/main" val="509846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lstStyle/>
          <a:p>
            <a:r>
              <a:rPr lang="en-GB" dirty="0" err="1"/>
              <a:t>mQlicker</a:t>
            </a:r>
            <a:r>
              <a:rPr lang="en-GB" dirty="0"/>
              <a:t> Demonstration</a:t>
            </a:r>
          </a:p>
        </p:txBody>
      </p:sp>
      <p:sp>
        <p:nvSpPr>
          <p:cNvPr id="3" name="Content Placeholder 2"/>
          <p:cNvSpPr>
            <a:spLocks noGrp="1"/>
          </p:cNvSpPr>
          <p:nvPr>
            <p:ph idx="1"/>
          </p:nvPr>
        </p:nvSpPr>
        <p:spPr/>
        <p:txBody>
          <a:bodyPr/>
          <a:lstStyle/>
          <a:p>
            <a:r>
              <a:rPr lang="en-GB" dirty="0"/>
              <a:t>Mobiles/Tablets</a:t>
            </a:r>
          </a:p>
          <a:p>
            <a:r>
              <a:rPr lang="en-GB" dirty="0"/>
              <a:t>Go to respond.cc</a:t>
            </a:r>
          </a:p>
          <a:p>
            <a:pPr lvl="1"/>
            <a:r>
              <a:rPr lang="en-GB" dirty="0"/>
              <a:t>Enter code</a:t>
            </a:r>
            <a:r>
              <a:rPr lang="en-GB"/>
              <a:t>: 356599 </a:t>
            </a:r>
            <a:endParaRPr lang="en-GB" dirty="0"/>
          </a:p>
          <a:p>
            <a:pPr marL="1028700" lvl="1" indent="-571500">
              <a:buAutoNum type="arabicPeriod"/>
            </a:pPr>
            <a:endParaRPr lang="en-GB" dirty="0"/>
          </a:p>
          <a:p>
            <a:pPr marL="1028700" lvl="1" indent="-571500">
              <a:buFont typeface="+mj-lt"/>
              <a:buAutoNum type="arabicPeriod"/>
            </a:pPr>
            <a:r>
              <a:rPr lang="en-GB" dirty="0"/>
              <a:t>Have you used a lecture response system before?</a:t>
            </a:r>
          </a:p>
          <a:p>
            <a:pPr marL="1028700" lvl="1" indent="-571500">
              <a:buAutoNum type="arabicPeriod"/>
            </a:pPr>
            <a:endParaRPr lang="en-GB" dirty="0"/>
          </a:p>
          <a:p>
            <a:pPr marL="1028700" lvl="1" indent="-571500">
              <a:buAutoNum type="arabicPeriod"/>
            </a:pPr>
            <a:r>
              <a:rPr lang="en-GB" dirty="0"/>
              <a:t>If so what was the system called?</a:t>
            </a:r>
          </a:p>
        </p:txBody>
      </p:sp>
      <p:sp>
        <p:nvSpPr>
          <p:cNvPr id="4" name="Footer Placeholder 3"/>
          <p:cNvSpPr>
            <a:spLocks noGrp="1"/>
          </p:cNvSpPr>
          <p:nvPr>
            <p:ph type="ftr" sz="quarter" idx="11"/>
          </p:nvPr>
        </p:nvSpPr>
        <p:spPr>
          <a:solidFill>
            <a:srgbClr val="00B050"/>
          </a:solidFill>
        </p:spPr>
        <p:txBody>
          <a:bodyPr/>
          <a:lstStyle/>
          <a:p>
            <a:r>
              <a:rPr lang="en-GB" dirty="0"/>
              <a:t>Economics for Management - Topic 8</a:t>
            </a:r>
          </a:p>
        </p:txBody>
      </p:sp>
      <p:sp>
        <p:nvSpPr>
          <p:cNvPr id="5" name="Slide Number Placeholder 4"/>
          <p:cNvSpPr>
            <a:spLocks noGrp="1"/>
          </p:cNvSpPr>
          <p:nvPr>
            <p:ph type="sldNum" sz="quarter" idx="12"/>
          </p:nvPr>
        </p:nvSpPr>
        <p:spPr>
          <a:solidFill>
            <a:srgbClr val="00B050"/>
          </a:solidFill>
        </p:spPr>
        <p:txBody>
          <a:bodyPr/>
          <a:lstStyle/>
          <a:p>
            <a:pPr>
              <a:defRPr/>
            </a:pPr>
            <a:r>
              <a:rPr lang="en-GB" dirty="0"/>
              <a:t>Slide </a:t>
            </a:r>
            <a:fld id="{2EFE0B3E-B406-41E7-B80C-442B76ABCAC9}" type="slidenum">
              <a:rPr lang="en-GB" smtClean="0"/>
              <a:pPr>
                <a:defRPr/>
              </a:pPr>
              <a:t>12</a:t>
            </a:fld>
            <a:endParaRPr lang="en-GB" dirty="0"/>
          </a:p>
        </p:txBody>
      </p:sp>
    </p:spTree>
    <p:extLst>
      <p:ext uri="{BB962C8B-B14F-4D97-AF65-F5344CB8AC3E}">
        <p14:creationId xmlns:p14="http://schemas.microsoft.com/office/powerpoint/2010/main" val="1252994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mQlicker</a:t>
            </a:r>
            <a:endParaRPr lang="en-GB" dirty="0"/>
          </a:p>
        </p:txBody>
      </p:sp>
      <p:sp>
        <p:nvSpPr>
          <p:cNvPr id="3" name="Content Placeholder 2"/>
          <p:cNvSpPr>
            <a:spLocks noGrp="1"/>
          </p:cNvSpPr>
          <p:nvPr>
            <p:ph idx="1"/>
          </p:nvPr>
        </p:nvSpPr>
        <p:spPr/>
        <p:txBody>
          <a:bodyPr/>
          <a:lstStyle/>
          <a:p>
            <a:r>
              <a:rPr lang="en-GB" dirty="0"/>
              <a:t>Used in module ‘Economics for Management’</a:t>
            </a:r>
          </a:p>
          <a:p>
            <a:pPr lvl="1"/>
            <a:r>
              <a:rPr lang="en-GB" dirty="0"/>
              <a:t>Over 300 students on the module</a:t>
            </a:r>
          </a:p>
          <a:p>
            <a:r>
              <a:rPr lang="en-GB" dirty="0"/>
              <a:t>Mobile phones</a:t>
            </a:r>
          </a:p>
          <a:p>
            <a:pPr lvl="1"/>
            <a:r>
              <a:rPr lang="en-GB" dirty="0"/>
              <a:t>Except chrome browser on Android</a:t>
            </a:r>
          </a:p>
          <a:p>
            <a:r>
              <a:rPr lang="en-GB" dirty="0"/>
              <a:t>No download required</a:t>
            </a:r>
          </a:p>
          <a:p>
            <a:r>
              <a:rPr lang="en-GB" dirty="0"/>
              <a:t>Create questions at </a:t>
            </a:r>
            <a:r>
              <a:rPr lang="en-GB" dirty="0">
                <a:hlinkClick r:id="rId2"/>
              </a:rPr>
              <a:t>www.mqlicker.com</a:t>
            </a:r>
            <a:endParaRPr lang="en-GB" dirty="0"/>
          </a:p>
          <a:p>
            <a:r>
              <a:rPr lang="en-GB" dirty="0"/>
              <a:t>Respondents then go to </a:t>
            </a:r>
            <a:r>
              <a:rPr lang="en-GB" dirty="0">
                <a:hlinkClick r:id="rId3"/>
              </a:rPr>
              <a:t>respond.cc</a:t>
            </a:r>
            <a:endParaRPr lang="en-GB" dirty="0"/>
          </a:p>
          <a:p>
            <a:endParaRPr lang="en-GB" dirty="0"/>
          </a:p>
        </p:txBody>
      </p:sp>
      <p:sp>
        <p:nvSpPr>
          <p:cNvPr id="4" name="Footer Placeholder 3"/>
          <p:cNvSpPr>
            <a:spLocks noGrp="1"/>
          </p:cNvSpPr>
          <p:nvPr>
            <p:ph type="ftr" sz="quarter" idx="11"/>
          </p:nvPr>
        </p:nvSpPr>
        <p:spPr/>
        <p:txBody>
          <a:bodyPr/>
          <a:lstStyle/>
          <a:p>
            <a:pPr>
              <a:defRPr/>
            </a:pPr>
            <a:r>
              <a:rPr lang="en-GB"/>
              <a:t>Economics for Business - Lecture 7</a:t>
            </a:r>
            <a:endParaRPr lang="en-GB" dirty="0"/>
          </a:p>
        </p:txBody>
      </p:sp>
      <p:sp>
        <p:nvSpPr>
          <p:cNvPr id="5" name="Slide Number Placeholder 4"/>
          <p:cNvSpPr>
            <a:spLocks noGrp="1"/>
          </p:cNvSpPr>
          <p:nvPr>
            <p:ph type="sldNum" sz="quarter" idx="12"/>
          </p:nvPr>
        </p:nvSpPr>
        <p:spPr/>
        <p:txBody>
          <a:bodyPr/>
          <a:lstStyle/>
          <a:p>
            <a:pPr>
              <a:defRPr/>
            </a:pPr>
            <a:r>
              <a:rPr lang="en-GB"/>
              <a:t>Slide </a:t>
            </a:r>
            <a:fld id="{2EFE0B3E-B406-41E7-B80C-442B76ABCAC9}" type="slidenum">
              <a:rPr lang="en-GB" smtClean="0"/>
              <a:pPr>
                <a:defRPr/>
              </a:pPr>
              <a:t>13</a:t>
            </a:fld>
            <a:endParaRPr lang="en-GB"/>
          </a:p>
        </p:txBody>
      </p:sp>
    </p:spTree>
    <p:extLst>
      <p:ext uri="{BB962C8B-B14F-4D97-AF65-F5344CB8AC3E}">
        <p14:creationId xmlns:p14="http://schemas.microsoft.com/office/powerpoint/2010/main" val="2066941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lstStyle/>
          <a:p>
            <a:r>
              <a:rPr lang="en-GB" dirty="0"/>
              <a:t>Question 3 (976238)</a:t>
            </a:r>
          </a:p>
        </p:txBody>
      </p:sp>
      <p:sp>
        <p:nvSpPr>
          <p:cNvPr id="3" name="Content Placeholder 2"/>
          <p:cNvSpPr>
            <a:spLocks noGrp="1"/>
          </p:cNvSpPr>
          <p:nvPr>
            <p:ph idx="1"/>
          </p:nvPr>
        </p:nvSpPr>
        <p:spPr>
          <a:xfrm>
            <a:off x="592183" y="1539241"/>
            <a:ext cx="4737463" cy="559526"/>
          </a:xfrm>
        </p:spPr>
        <p:txBody>
          <a:bodyPr/>
          <a:lstStyle/>
          <a:p>
            <a:pPr marL="0" indent="0">
              <a:buNone/>
            </a:pPr>
            <a:r>
              <a:rPr lang="en-GB" b="1" dirty="0"/>
              <a:t>Who is this?</a:t>
            </a:r>
          </a:p>
          <a:p>
            <a:pPr marL="0" indent="0">
              <a:buNone/>
            </a:pPr>
            <a:endParaRPr lang="en-GB" dirty="0"/>
          </a:p>
          <a:p>
            <a:pPr marL="514350" indent="-514350">
              <a:buAutoNum type="alphaLcParenR"/>
            </a:pPr>
            <a:r>
              <a:rPr lang="en-GB" dirty="0"/>
              <a:t>Beatrice Webb</a:t>
            </a:r>
          </a:p>
          <a:p>
            <a:pPr marL="514350" indent="-514350">
              <a:buAutoNum type="alphaLcParenR"/>
            </a:pPr>
            <a:r>
              <a:rPr lang="en-GB" dirty="0"/>
              <a:t>Edith Abbot</a:t>
            </a:r>
          </a:p>
          <a:p>
            <a:pPr marL="514350" indent="-514350">
              <a:buAutoNum type="alphaLcParenR"/>
            </a:pPr>
            <a:r>
              <a:rPr lang="en-GB" dirty="0"/>
              <a:t>Mary Marshall</a:t>
            </a:r>
          </a:p>
          <a:p>
            <a:pPr marL="514350" indent="-514350">
              <a:buAutoNum type="alphaLcParenR"/>
            </a:pPr>
            <a:r>
              <a:rPr lang="en-GB" dirty="0"/>
              <a:t>Rosa Luxemburg</a:t>
            </a:r>
          </a:p>
          <a:p>
            <a:pPr marL="514350" indent="-514350">
              <a:buAutoNum type="alphaLcParenR"/>
            </a:pPr>
            <a:r>
              <a:rPr lang="en-GB" dirty="0"/>
              <a:t>None of the above</a:t>
            </a:r>
          </a:p>
          <a:p>
            <a:pPr marL="514350" indent="-514350">
              <a:buAutoNum type="alphaLcParenR"/>
            </a:pPr>
            <a:endParaRPr lang="en-GB" dirty="0"/>
          </a:p>
        </p:txBody>
      </p:sp>
      <p:sp>
        <p:nvSpPr>
          <p:cNvPr id="4" name="Footer Placeholder 3"/>
          <p:cNvSpPr>
            <a:spLocks noGrp="1"/>
          </p:cNvSpPr>
          <p:nvPr>
            <p:ph type="ftr" sz="quarter" idx="11"/>
          </p:nvPr>
        </p:nvSpPr>
        <p:spPr>
          <a:solidFill>
            <a:srgbClr val="00B050"/>
          </a:solidFill>
        </p:spPr>
        <p:txBody>
          <a:bodyPr/>
          <a:lstStyle/>
          <a:p>
            <a:pPr>
              <a:defRPr/>
            </a:pPr>
            <a:r>
              <a:rPr lang="en-GB" dirty="0"/>
              <a:t>Economics for Business - Lecture 7</a:t>
            </a:r>
          </a:p>
        </p:txBody>
      </p:sp>
      <p:sp>
        <p:nvSpPr>
          <p:cNvPr id="5" name="Slide Number Placeholder 4"/>
          <p:cNvSpPr>
            <a:spLocks noGrp="1"/>
          </p:cNvSpPr>
          <p:nvPr>
            <p:ph type="sldNum" sz="quarter" idx="12"/>
          </p:nvPr>
        </p:nvSpPr>
        <p:spPr>
          <a:solidFill>
            <a:srgbClr val="00B050"/>
          </a:solidFill>
        </p:spPr>
        <p:txBody>
          <a:bodyPr/>
          <a:lstStyle/>
          <a:p>
            <a:pPr>
              <a:defRPr/>
            </a:pPr>
            <a:r>
              <a:rPr lang="en-GB"/>
              <a:t>Slide </a:t>
            </a:r>
            <a:fld id="{2EFE0B3E-B406-41E7-B80C-442B76ABCAC9}" type="slidenum">
              <a:rPr lang="en-GB" smtClean="0"/>
              <a:pPr>
                <a:defRPr/>
              </a:pPr>
              <a:t>14</a:t>
            </a:fld>
            <a:endParaRPr lang="en-GB"/>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33877" y="1523456"/>
            <a:ext cx="3257550" cy="2400300"/>
          </a:xfrm>
          <a:prstGeom prst="rect">
            <a:avLst/>
          </a:prstGeom>
        </p:spPr>
      </p:pic>
    </p:spTree>
    <p:extLst>
      <p:ext uri="{BB962C8B-B14F-4D97-AF65-F5344CB8AC3E}">
        <p14:creationId xmlns:p14="http://schemas.microsoft.com/office/powerpoint/2010/main" val="34156510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lstStyle/>
          <a:p>
            <a:pPr lvl="1"/>
            <a:r>
              <a:rPr lang="en-GB" dirty="0"/>
              <a:t>Question 4 (976238)</a:t>
            </a:r>
          </a:p>
        </p:txBody>
      </p:sp>
      <p:sp>
        <p:nvSpPr>
          <p:cNvPr id="3" name="Content Placeholder 2"/>
          <p:cNvSpPr>
            <a:spLocks noGrp="1"/>
          </p:cNvSpPr>
          <p:nvPr>
            <p:ph idx="1"/>
          </p:nvPr>
        </p:nvSpPr>
        <p:spPr>
          <a:xfrm>
            <a:off x="457199" y="3143249"/>
            <a:ext cx="8101013" cy="3511551"/>
          </a:xfrm>
        </p:spPr>
        <p:txBody>
          <a:bodyPr/>
          <a:lstStyle/>
          <a:p>
            <a:pPr marL="0" indent="0">
              <a:buNone/>
            </a:pPr>
            <a:r>
              <a:rPr lang="en-GB" sz="2000" b="1" dirty="0"/>
              <a:t>Libertyville has two optometrists, </a:t>
            </a:r>
            <a:r>
              <a:rPr lang="en-GB" sz="2000" b="1" dirty="0" err="1"/>
              <a:t>Dr.</a:t>
            </a:r>
            <a:r>
              <a:rPr lang="en-GB" sz="2000" b="1" dirty="0"/>
              <a:t> Smith and </a:t>
            </a:r>
            <a:r>
              <a:rPr lang="en-GB" sz="2000" b="1" dirty="0" err="1"/>
              <a:t>Dr.</a:t>
            </a:r>
            <a:r>
              <a:rPr lang="en-GB" sz="2000" b="1" dirty="0"/>
              <a:t> Jones. Each optometrist can choose to advertise his service or not. The incomes </a:t>
            </a:r>
            <a:r>
              <a:rPr lang="en-GB" sz="2000" b="1"/>
              <a:t>of each </a:t>
            </a:r>
            <a:r>
              <a:rPr lang="en-GB" sz="2000" b="1" dirty="0"/>
              <a:t>optometrist, in thousands of pounds, are depicted in the payoff matrix above. Which of the following statements correctly categorizes the Nash equilibrium for the game? </a:t>
            </a:r>
            <a:endParaRPr lang="en-GB" sz="2000" dirty="0"/>
          </a:p>
          <a:p>
            <a:pPr marL="0" indent="0">
              <a:buNone/>
            </a:pPr>
            <a:r>
              <a:rPr lang="en-GB" sz="1800" dirty="0"/>
              <a:t>A) The game has a Nash equilibrium in which </a:t>
            </a:r>
            <a:r>
              <a:rPr lang="en-GB" sz="1800" dirty="0" err="1"/>
              <a:t>Dr.</a:t>
            </a:r>
            <a:r>
              <a:rPr lang="en-GB" sz="1800" dirty="0"/>
              <a:t> Smith advertises and </a:t>
            </a:r>
            <a:r>
              <a:rPr lang="en-GB" sz="1800" dirty="0" err="1"/>
              <a:t>Dr.</a:t>
            </a:r>
            <a:r>
              <a:rPr lang="en-GB" sz="1800" dirty="0"/>
              <a:t> Jones does not advertise.</a:t>
            </a:r>
          </a:p>
          <a:p>
            <a:pPr marL="0" indent="0">
              <a:buNone/>
            </a:pPr>
            <a:r>
              <a:rPr lang="en-GB" sz="1800" dirty="0"/>
              <a:t>B) The game has a Nash equilibrium in which both optometrists do not advertise.</a:t>
            </a:r>
          </a:p>
          <a:p>
            <a:pPr marL="0" indent="0">
              <a:buNone/>
            </a:pPr>
            <a:r>
              <a:rPr lang="en-GB" sz="1800" dirty="0"/>
              <a:t>C) The game has a Nash equilibrium in which </a:t>
            </a:r>
            <a:r>
              <a:rPr lang="en-GB" sz="1800" dirty="0" err="1"/>
              <a:t>Dr.</a:t>
            </a:r>
            <a:r>
              <a:rPr lang="en-GB" sz="1800" dirty="0"/>
              <a:t> Smith does not advertise and </a:t>
            </a:r>
            <a:r>
              <a:rPr lang="en-GB" sz="1800" dirty="0" err="1"/>
              <a:t>Dr.</a:t>
            </a:r>
            <a:r>
              <a:rPr lang="en-GB" sz="1800" dirty="0"/>
              <a:t> Jones does advertise.</a:t>
            </a:r>
          </a:p>
          <a:p>
            <a:pPr marL="0" indent="0">
              <a:buNone/>
            </a:pPr>
            <a:r>
              <a:rPr lang="en-GB" sz="1800" dirty="0"/>
              <a:t>D) The game has a Nash equilibrium in which both optometrists advertise</a:t>
            </a:r>
            <a:r>
              <a:rPr lang="en-GB" sz="2000" dirty="0"/>
              <a:t>.</a:t>
            </a: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1638300" y="1417638"/>
            <a:ext cx="5905500" cy="1725611"/>
          </a:xfrm>
          <a:prstGeom prst="rect">
            <a:avLst/>
          </a:prstGeom>
          <a:noFill/>
          <a:ln>
            <a:noFill/>
          </a:ln>
        </p:spPr>
      </p:pic>
    </p:spTree>
    <p:extLst>
      <p:ext uri="{BB962C8B-B14F-4D97-AF65-F5344CB8AC3E}">
        <p14:creationId xmlns:p14="http://schemas.microsoft.com/office/powerpoint/2010/main" val="567479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lstStyle/>
          <a:p>
            <a:r>
              <a:rPr lang="en-GB" dirty="0"/>
              <a:t>Question 5 (976238)</a:t>
            </a:r>
          </a:p>
        </p:txBody>
      </p:sp>
      <p:sp>
        <p:nvSpPr>
          <p:cNvPr id="3" name="Content Placeholder 2"/>
          <p:cNvSpPr>
            <a:spLocks noGrp="1"/>
          </p:cNvSpPr>
          <p:nvPr>
            <p:ph idx="1"/>
          </p:nvPr>
        </p:nvSpPr>
        <p:spPr>
          <a:xfrm>
            <a:off x="457200" y="1600200"/>
            <a:ext cx="8229600" cy="4556759"/>
          </a:xfrm>
        </p:spPr>
        <p:txBody>
          <a:bodyPr/>
          <a:lstStyle/>
          <a:p>
            <a:pPr marL="0" indent="0" algn="ctr">
              <a:buNone/>
            </a:pPr>
            <a:r>
              <a:rPr lang="en-GB" dirty="0"/>
              <a:t>​</a:t>
            </a:r>
          </a:p>
          <a:p>
            <a:pPr marL="0" indent="0" algn="ctr">
              <a:buNone/>
            </a:pPr>
            <a:r>
              <a:rPr lang="en-GB" b="1" dirty="0"/>
              <a:t>The data set is as follows:</a:t>
            </a:r>
            <a:br>
              <a:rPr lang="en-GB" b="1" dirty="0"/>
            </a:br>
            <a:br>
              <a:rPr lang="en-GB" b="1" dirty="0"/>
            </a:br>
            <a:r>
              <a:rPr lang="en-GB" b="1" dirty="0"/>
              <a:t>7, 9, 10, 11, 13</a:t>
            </a:r>
            <a:br>
              <a:rPr lang="en-GB" b="1" dirty="0"/>
            </a:br>
            <a:br>
              <a:rPr lang="en-GB" b="1" dirty="0"/>
            </a:br>
            <a:r>
              <a:rPr lang="en-GB" b="1" dirty="0"/>
              <a:t>What is the mean?</a:t>
            </a:r>
          </a:p>
        </p:txBody>
      </p:sp>
      <p:sp>
        <p:nvSpPr>
          <p:cNvPr id="4" name="Footer Placeholder 3"/>
          <p:cNvSpPr>
            <a:spLocks noGrp="1"/>
          </p:cNvSpPr>
          <p:nvPr>
            <p:ph type="ftr" sz="quarter" idx="11"/>
          </p:nvPr>
        </p:nvSpPr>
        <p:spPr>
          <a:solidFill>
            <a:srgbClr val="00B050"/>
          </a:solidFill>
        </p:spPr>
        <p:txBody>
          <a:bodyPr/>
          <a:lstStyle/>
          <a:p>
            <a:pPr>
              <a:defRPr/>
            </a:pPr>
            <a:r>
              <a:rPr lang="en-GB" dirty="0"/>
              <a:t>Economics for Business - Lecture 7</a:t>
            </a:r>
          </a:p>
        </p:txBody>
      </p:sp>
      <p:sp>
        <p:nvSpPr>
          <p:cNvPr id="5" name="Slide Number Placeholder 4"/>
          <p:cNvSpPr>
            <a:spLocks noGrp="1"/>
          </p:cNvSpPr>
          <p:nvPr>
            <p:ph type="sldNum" sz="quarter" idx="12"/>
          </p:nvPr>
        </p:nvSpPr>
        <p:spPr>
          <a:solidFill>
            <a:srgbClr val="00B050"/>
          </a:solidFill>
        </p:spPr>
        <p:txBody>
          <a:bodyPr/>
          <a:lstStyle/>
          <a:p>
            <a:pPr>
              <a:defRPr/>
            </a:pPr>
            <a:r>
              <a:rPr lang="en-GB"/>
              <a:t>Slide </a:t>
            </a:r>
            <a:fld id="{2EFE0B3E-B406-41E7-B80C-442B76ABCAC9}" type="slidenum">
              <a:rPr lang="en-GB" smtClean="0"/>
              <a:pPr>
                <a:defRPr/>
              </a:pPr>
              <a:t>16</a:t>
            </a:fld>
            <a:endParaRPr lang="en-GB"/>
          </a:p>
        </p:txBody>
      </p:sp>
    </p:spTree>
    <p:extLst>
      <p:ext uri="{BB962C8B-B14F-4D97-AF65-F5344CB8AC3E}">
        <p14:creationId xmlns:p14="http://schemas.microsoft.com/office/powerpoint/2010/main" val="970896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solidFill>
            <a:srgbClr val="00B050"/>
          </a:solidFill>
        </p:spPr>
        <p:txBody>
          <a:bodyPr/>
          <a:lstStyle/>
          <a:p>
            <a:r>
              <a:rPr lang="en-GB" dirty="0"/>
              <a:t>Questions ANSWERS</a:t>
            </a:r>
          </a:p>
        </p:txBody>
      </p:sp>
      <p:sp>
        <p:nvSpPr>
          <p:cNvPr id="10244" name="Rectangle 3"/>
          <p:cNvSpPr>
            <a:spLocks noGrp="1" noChangeArrowheads="1"/>
          </p:cNvSpPr>
          <p:nvPr>
            <p:ph type="subTitle" idx="1"/>
          </p:nvPr>
        </p:nvSpPr>
        <p:spPr/>
        <p:txBody>
          <a:bodyPr rtlCol="0">
            <a:normAutofit/>
          </a:bodyPr>
          <a:lstStyle/>
          <a:p>
            <a:pPr fontAlgn="auto">
              <a:spcAft>
                <a:spcPts val="0"/>
              </a:spcAft>
              <a:defRPr/>
            </a:pPr>
            <a:endParaRPr lang="en-GB" dirty="0"/>
          </a:p>
        </p:txBody>
      </p:sp>
      <p:sp>
        <p:nvSpPr>
          <p:cNvPr id="23556" name="Footer Placeholder 2"/>
          <p:cNvSpPr>
            <a:spLocks noGrp="1"/>
          </p:cNvSpPr>
          <p:nvPr>
            <p:ph type="ftr" sz="quarter" idx="11"/>
          </p:nvPr>
        </p:nvSpPr>
        <p:spPr bwMode="auto">
          <a:solidFill>
            <a:srgbClr val="00B050"/>
          </a:solidFill>
          <a:ln>
            <a:miter lim="800000"/>
            <a:headEnd/>
            <a:tailEnd/>
          </a:ln>
        </p:spPr>
        <p:txBody>
          <a:bodyPr wrap="square" numCol="1" anchorCtr="0" compatLnSpc="1">
            <a:prstTxWarp prst="textNoShape">
              <a:avLst/>
            </a:prstTxWarp>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r>
              <a:rPr lang="en-GB" dirty="0">
                <a:solidFill>
                  <a:schemeClr val="bg1"/>
                </a:solidFill>
              </a:rPr>
              <a:t>Economics for Management - Topic 8</a:t>
            </a:r>
          </a:p>
        </p:txBody>
      </p:sp>
      <p:sp>
        <p:nvSpPr>
          <p:cNvPr id="23557" name="Slide Number Placeholder 5"/>
          <p:cNvSpPr>
            <a:spLocks noGrp="1"/>
          </p:cNvSpPr>
          <p:nvPr>
            <p:ph type="sldNum" sz="quarter" idx="12"/>
          </p:nvPr>
        </p:nvSpPr>
        <p:spPr bwMode="auto">
          <a:xfrm>
            <a:off x="6553200" y="6375400"/>
            <a:ext cx="2133600" cy="347663"/>
          </a:xfrm>
          <a:solidFill>
            <a:srgbClr val="00B050"/>
          </a:solidFill>
          <a:extLst/>
        </p:spPr>
        <p:txBody>
          <a:bodyPr wrap="square" numCol="1" anchorCtr="0" compatLnSpc="1">
            <a:prstTxWarp prst="textNoShape">
              <a:avLst/>
            </a:prstTxWarp>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r>
              <a:rPr lang="en-GB">
                <a:solidFill>
                  <a:schemeClr val="bg1"/>
                </a:solidFill>
              </a:rPr>
              <a:t>Slide </a:t>
            </a:r>
            <a:fld id="{3248E4B3-6317-4352-9531-801AEB66190E}" type="slidenum">
              <a:rPr lang="en-GB">
                <a:solidFill>
                  <a:schemeClr val="bg1"/>
                </a:solidFill>
              </a:rPr>
              <a:pPr eaLnBrk="1" hangingPunct="1"/>
              <a:t>17</a:t>
            </a:fld>
            <a:endParaRPr lang="en-GB">
              <a:solidFill>
                <a:schemeClr val="bg1"/>
              </a:solidFill>
            </a:endParaRPr>
          </a:p>
        </p:txBody>
      </p:sp>
    </p:spTree>
    <p:custDataLst>
      <p:tags r:id="rId1"/>
    </p:custDataLst>
    <p:extLst>
      <p:ext uri="{BB962C8B-B14F-4D97-AF65-F5344CB8AC3E}">
        <p14:creationId xmlns:p14="http://schemas.microsoft.com/office/powerpoint/2010/main" val="26338107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lstStyle/>
          <a:p>
            <a:r>
              <a:rPr lang="en-GB" dirty="0"/>
              <a:t>Question 3 (976238)</a:t>
            </a:r>
          </a:p>
        </p:txBody>
      </p:sp>
      <p:sp>
        <p:nvSpPr>
          <p:cNvPr id="3" name="Content Placeholder 2"/>
          <p:cNvSpPr>
            <a:spLocks noGrp="1"/>
          </p:cNvSpPr>
          <p:nvPr>
            <p:ph idx="1"/>
          </p:nvPr>
        </p:nvSpPr>
        <p:spPr>
          <a:xfrm>
            <a:off x="592183" y="1539241"/>
            <a:ext cx="4737463" cy="559526"/>
          </a:xfrm>
        </p:spPr>
        <p:txBody>
          <a:bodyPr/>
          <a:lstStyle/>
          <a:p>
            <a:pPr marL="0" indent="0">
              <a:buNone/>
            </a:pPr>
            <a:r>
              <a:rPr lang="en-GB" b="1" dirty="0"/>
              <a:t>Who is this?</a:t>
            </a:r>
          </a:p>
          <a:p>
            <a:pPr marL="0" indent="0">
              <a:buNone/>
            </a:pPr>
            <a:endParaRPr lang="en-GB" dirty="0"/>
          </a:p>
          <a:p>
            <a:pPr marL="514350" indent="-514350">
              <a:buAutoNum type="alphaLcParenR"/>
            </a:pPr>
            <a:r>
              <a:rPr lang="en-GB" dirty="0"/>
              <a:t>Beatrice Webb</a:t>
            </a:r>
          </a:p>
          <a:p>
            <a:pPr marL="514350" indent="-514350">
              <a:buAutoNum type="alphaLcParenR"/>
            </a:pPr>
            <a:r>
              <a:rPr lang="en-GB" dirty="0"/>
              <a:t>Edith Abbot</a:t>
            </a:r>
          </a:p>
          <a:p>
            <a:pPr marL="514350" indent="-514350">
              <a:buAutoNum type="alphaLcParenR"/>
            </a:pPr>
            <a:r>
              <a:rPr lang="en-GB" dirty="0"/>
              <a:t>Mary Marshall</a:t>
            </a:r>
          </a:p>
          <a:p>
            <a:pPr marL="514350" indent="-514350">
              <a:buAutoNum type="alphaLcParenR"/>
            </a:pPr>
            <a:r>
              <a:rPr lang="en-GB" b="1" dirty="0">
                <a:solidFill>
                  <a:srgbClr val="FF0000"/>
                </a:solidFill>
              </a:rPr>
              <a:t>Rosa Luxemburg</a:t>
            </a:r>
          </a:p>
          <a:p>
            <a:pPr marL="514350" indent="-514350">
              <a:buAutoNum type="alphaLcParenR"/>
            </a:pPr>
            <a:r>
              <a:rPr lang="en-GB" dirty="0"/>
              <a:t>None of the above</a:t>
            </a:r>
          </a:p>
          <a:p>
            <a:pPr marL="514350" indent="-514350">
              <a:buAutoNum type="alphaLcParenR"/>
            </a:pPr>
            <a:endParaRPr lang="en-GB" dirty="0"/>
          </a:p>
        </p:txBody>
      </p:sp>
      <p:sp>
        <p:nvSpPr>
          <p:cNvPr id="4" name="Footer Placeholder 3"/>
          <p:cNvSpPr>
            <a:spLocks noGrp="1"/>
          </p:cNvSpPr>
          <p:nvPr>
            <p:ph type="ftr" sz="quarter" idx="11"/>
          </p:nvPr>
        </p:nvSpPr>
        <p:spPr>
          <a:solidFill>
            <a:srgbClr val="00B050"/>
          </a:solidFill>
        </p:spPr>
        <p:txBody>
          <a:bodyPr/>
          <a:lstStyle/>
          <a:p>
            <a:pPr>
              <a:defRPr/>
            </a:pPr>
            <a:r>
              <a:rPr lang="en-GB" dirty="0"/>
              <a:t>Economics for Business - Lecture 7</a:t>
            </a:r>
          </a:p>
        </p:txBody>
      </p:sp>
      <p:sp>
        <p:nvSpPr>
          <p:cNvPr id="5" name="Slide Number Placeholder 4"/>
          <p:cNvSpPr>
            <a:spLocks noGrp="1"/>
          </p:cNvSpPr>
          <p:nvPr>
            <p:ph type="sldNum" sz="quarter" idx="12"/>
          </p:nvPr>
        </p:nvSpPr>
        <p:spPr>
          <a:solidFill>
            <a:srgbClr val="00B050"/>
          </a:solidFill>
        </p:spPr>
        <p:txBody>
          <a:bodyPr/>
          <a:lstStyle/>
          <a:p>
            <a:pPr>
              <a:defRPr/>
            </a:pPr>
            <a:r>
              <a:rPr lang="en-GB"/>
              <a:t>Slide </a:t>
            </a:r>
            <a:fld id="{2EFE0B3E-B406-41E7-B80C-442B76ABCAC9}" type="slidenum">
              <a:rPr lang="en-GB" smtClean="0"/>
              <a:pPr>
                <a:defRPr/>
              </a:pPr>
              <a:t>18</a:t>
            </a:fld>
            <a:endParaRPr lang="en-GB"/>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33877" y="1523456"/>
            <a:ext cx="3257550" cy="2400300"/>
          </a:xfrm>
          <a:prstGeom prst="rect">
            <a:avLst/>
          </a:prstGeom>
        </p:spPr>
      </p:pic>
    </p:spTree>
    <p:extLst>
      <p:ext uri="{BB962C8B-B14F-4D97-AF65-F5344CB8AC3E}">
        <p14:creationId xmlns:p14="http://schemas.microsoft.com/office/powerpoint/2010/main" val="23346262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lstStyle/>
          <a:p>
            <a:pPr lvl="1"/>
            <a:r>
              <a:rPr lang="en-GB" dirty="0"/>
              <a:t>Question 4 (976238)</a:t>
            </a:r>
          </a:p>
        </p:txBody>
      </p:sp>
      <p:sp>
        <p:nvSpPr>
          <p:cNvPr id="3" name="Content Placeholder 2"/>
          <p:cNvSpPr>
            <a:spLocks noGrp="1"/>
          </p:cNvSpPr>
          <p:nvPr>
            <p:ph idx="1"/>
          </p:nvPr>
        </p:nvSpPr>
        <p:spPr>
          <a:xfrm>
            <a:off x="457199" y="3143249"/>
            <a:ext cx="8101013" cy="3511551"/>
          </a:xfrm>
        </p:spPr>
        <p:txBody>
          <a:bodyPr/>
          <a:lstStyle/>
          <a:p>
            <a:pPr marL="0" indent="0">
              <a:buNone/>
            </a:pPr>
            <a:r>
              <a:rPr lang="en-GB" sz="2000" b="1" dirty="0"/>
              <a:t>Libertyville has two optometrists, </a:t>
            </a:r>
            <a:r>
              <a:rPr lang="en-GB" sz="2000" b="1" dirty="0" err="1"/>
              <a:t>Dr.</a:t>
            </a:r>
            <a:r>
              <a:rPr lang="en-GB" sz="2000" b="1" dirty="0"/>
              <a:t> Smith and </a:t>
            </a:r>
            <a:r>
              <a:rPr lang="en-GB" sz="2000" b="1" dirty="0" err="1"/>
              <a:t>Dr.</a:t>
            </a:r>
            <a:r>
              <a:rPr lang="en-GB" sz="2000" b="1" dirty="0"/>
              <a:t> Jones. Each optometrist can choose to advertise his service or not. The incomes of to each optometrist, in thousands of pounds, are depicted in the payoff matrix above. Which of the following statements correctly categorizes the Nash equilibrium for the game? </a:t>
            </a:r>
            <a:endParaRPr lang="en-GB" sz="2000" dirty="0"/>
          </a:p>
          <a:p>
            <a:pPr marL="0" indent="0">
              <a:buNone/>
            </a:pPr>
            <a:r>
              <a:rPr lang="en-GB" sz="1800" dirty="0"/>
              <a:t>A) The game has a Nash equilibrium in which </a:t>
            </a:r>
            <a:r>
              <a:rPr lang="en-GB" sz="1800" dirty="0" err="1"/>
              <a:t>Dr.</a:t>
            </a:r>
            <a:r>
              <a:rPr lang="en-GB" sz="1800" dirty="0"/>
              <a:t> Smith advertises and </a:t>
            </a:r>
            <a:r>
              <a:rPr lang="en-GB" sz="1800" dirty="0" err="1"/>
              <a:t>Dr.</a:t>
            </a:r>
            <a:r>
              <a:rPr lang="en-GB" sz="1800" dirty="0"/>
              <a:t> Jones does not advertise.</a:t>
            </a:r>
          </a:p>
          <a:p>
            <a:pPr marL="0" indent="0">
              <a:buNone/>
            </a:pPr>
            <a:r>
              <a:rPr lang="en-GB" sz="1800" dirty="0"/>
              <a:t>B) The game has a Nash equilibrium in which both optometrists do not advertise.</a:t>
            </a:r>
          </a:p>
          <a:p>
            <a:pPr marL="0" indent="0">
              <a:buNone/>
            </a:pPr>
            <a:r>
              <a:rPr lang="en-GB" sz="1800" dirty="0"/>
              <a:t>C) The game has a Nash equilibrium in which </a:t>
            </a:r>
            <a:r>
              <a:rPr lang="en-GB" sz="1800" dirty="0" err="1"/>
              <a:t>Dr.</a:t>
            </a:r>
            <a:r>
              <a:rPr lang="en-GB" sz="1800" dirty="0"/>
              <a:t> Smith does not advertise and </a:t>
            </a:r>
            <a:r>
              <a:rPr lang="en-GB" sz="1800" dirty="0" err="1"/>
              <a:t>Dr.</a:t>
            </a:r>
            <a:r>
              <a:rPr lang="en-GB" sz="1800" dirty="0"/>
              <a:t> Jones does advertise.</a:t>
            </a:r>
          </a:p>
          <a:p>
            <a:pPr marL="0" indent="0">
              <a:buNone/>
            </a:pPr>
            <a:r>
              <a:rPr lang="en-GB" sz="1800" b="1" dirty="0">
                <a:solidFill>
                  <a:srgbClr val="FF0000"/>
                </a:solidFill>
              </a:rPr>
              <a:t>D) The game has a Nash equilibrium in which both optometrists advertise</a:t>
            </a:r>
            <a:r>
              <a:rPr lang="en-GB" sz="2000" b="1" dirty="0">
                <a:solidFill>
                  <a:srgbClr val="FF0000"/>
                </a:solidFill>
              </a:rPr>
              <a:t>.</a:t>
            </a: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1638300" y="1417638"/>
            <a:ext cx="5905500" cy="1725611"/>
          </a:xfrm>
          <a:prstGeom prst="rect">
            <a:avLst/>
          </a:prstGeom>
          <a:noFill/>
          <a:ln>
            <a:noFill/>
          </a:ln>
        </p:spPr>
      </p:pic>
    </p:spTree>
    <p:extLst>
      <p:ext uri="{BB962C8B-B14F-4D97-AF65-F5344CB8AC3E}">
        <p14:creationId xmlns:p14="http://schemas.microsoft.com/office/powerpoint/2010/main" val="3422431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Approach</a:t>
            </a:r>
          </a:p>
        </p:txBody>
      </p:sp>
      <p:sp>
        <p:nvSpPr>
          <p:cNvPr id="3" name="Content Placeholder 2"/>
          <p:cNvSpPr>
            <a:spLocks noGrp="1"/>
          </p:cNvSpPr>
          <p:nvPr>
            <p:ph idx="1"/>
          </p:nvPr>
        </p:nvSpPr>
        <p:spPr>
          <a:xfrm>
            <a:off x="457200" y="1438276"/>
            <a:ext cx="8229600" cy="4525963"/>
          </a:xfrm>
        </p:spPr>
        <p:txBody>
          <a:bodyPr/>
          <a:lstStyle/>
          <a:p>
            <a:pPr marL="0" indent="0">
              <a:buNone/>
            </a:pPr>
            <a:r>
              <a:rPr lang="en-GB" sz="1800" i="1" dirty="0"/>
              <a:t>You will much more content in these slides that we covered in the ‘technology’ workshop. In the spirit of the advice that Economics Network have been giving you, I wanted to focus the workshop on the technology that you indicated that you were interested in; however, there is plenty more out there. These slides provide you with links and ideas, but there more beyond even this large number of slides. The use of technology has genuinely made a difference in my teaching and, most importantly, to the experience of the students that I have taught. Remember, do not use that technology for the sake of it, use it appropriately. You will need to set up structures on your modules to reinforce your usage of it.  </a:t>
            </a:r>
          </a:p>
          <a:p>
            <a:pPr marL="0" indent="0">
              <a:buNone/>
            </a:pPr>
            <a:endParaRPr lang="en-GB" sz="1800" i="1" dirty="0"/>
          </a:p>
          <a:p>
            <a:pPr marL="0" indent="0">
              <a:buNone/>
            </a:pPr>
            <a:r>
              <a:rPr lang="en-GB" sz="1800" i="1" dirty="0"/>
              <a:t>I have left the links to </a:t>
            </a:r>
            <a:r>
              <a:rPr lang="en-GB" sz="1800" i="1" dirty="0" err="1"/>
              <a:t>mQlicker</a:t>
            </a:r>
            <a:r>
              <a:rPr lang="en-GB" sz="1800" i="1" dirty="0"/>
              <a:t>, </a:t>
            </a:r>
            <a:r>
              <a:rPr lang="en-GB" sz="1800" i="1" dirty="0" err="1"/>
              <a:t>Nearpod</a:t>
            </a:r>
            <a:r>
              <a:rPr lang="en-GB" sz="1800" i="1" dirty="0"/>
              <a:t> and </a:t>
            </a:r>
            <a:r>
              <a:rPr lang="en-GB" sz="1800" i="1" dirty="0" err="1"/>
              <a:t>PadLet</a:t>
            </a:r>
            <a:r>
              <a:rPr lang="en-GB" sz="1800" i="1" dirty="0"/>
              <a:t> open. </a:t>
            </a:r>
          </a:p>
          <a:p>
            <a:pPr marL="0" indent="0" algn="r">
              <a:buNone/>
            </a:pPr>
            <a:r>
              <a:rPr lang="en-GB" sz="1800" i="1" dirty="0"/>
              <a:t>Mike Reynolds</a:t>
            </a:r>
          </a:p>
        </p:txBody>
      </p:sp>
      <p:sp>
        <p:nvSpPr>
          <p:cNvPr id="4" name="Footer Placeholder 3"/>
          <p:cNvSpPr>
            <a:spLocks noGrp="1"/>
          </p:cNvSpPr>
          <p:nvPr>
            <p:ph type="ftr" sz="quarter" idx="11"/>
          </p:nvPr>
        </p:nvSpPr>
        <p:spPr/>
        <p:txBody>
          <a:bodyPr/>
          <a:lstStyle/>
          <a:p>
            <a:r>
              <a:rPr lang="en-GB"/>
              <a:t>Large Group Teaching</a:t>
            </a:r>
            <a:endParaRPr lang="en-GB" dirty="0"/>
          </a:p>
        </p:txBody>
      </p:sp>
      <p:sp>
        <p:nvSpPr>
          <p:cNvPr id="5" name="Slide Number Placeholder 4"/>
          <p:cNvSpPr>
            <a:spLocks noGrp="1"/>
          </p:cNvSpPr>
          <p:nvPr>
            <p:ph type="sldNum" sz="quarter" idx="12"/>
          </p:nvPr>
        </p:nvSpPr>
        <p:spPr/>
        <p:txBody>
          <a:bodyPr/>
          <a:lstStyle/>
          <a:p>
            <a:pPr>
              <a:defRPr/>
            </a:pPr>
            <a:r>
              <a:rPr lang="en-GB"/>
              <a:t>Slide </a:t>
            </a:r>
            <a:fld id="{2EFE0B3E-B406-41E7-B80C-442B76ABCAC9}" type="slidenum">
              <a:rPr lang="en-GB" smtClean="0"/>
              <a:pPr>
                <a:defRPr/>
              </a:pPr>
              <a:t>2</a:t>
            </a:fld>
            <a:endParaRPr lang="en-GB"/>
          </a:p>
        </p:txBody>
      </p:sp>
    </p:spTree>
    <p:extLst>
      <p:ext uri="{BB962C8B-B14F-4D97-AF65-F5344CB8AC3E}">
        <p14:creationId xmlns:p14="http://schemas.microsoft.com/office/powerpoint/2010/main" val="12177423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B050"/>
          </a:solidFill>
        </p:spPr>
        <p:txBody>
          <a:bodyPr/>
          <a:lstStyle/>
          <a:p>
            <a:r>
              <a:rPr lang="en-GB" dirty="0"/>
              <a:t>Question 5 (976238)</a:t>
            </a:r>
          </a:p>
        </p:txBody>
      </p:sp>
      <p:sp>
        <p:nvSpPr>
          <p:cNvPr id="3" name="Content Placeholder 2"/>
          <p:cNvSpPr>
            <a:spLocks noGrp="1"/>
          </p:cNvSpPr>
          <p:nvPr>
            <p:ph idx="1"/>
          </p:nvPr>
        </p:nvSpPr>
        <p:spPr>
          <a:xfrm>
            <a:off x="457200" y="1600200"/>
            <a:ext cx="8229600" cy="4556759"/>
          </a:xfrm>
        </p:spPr>
        <p:txBody>
          <a:bodyPr/>
          <a:lstStyle/>
          <a:p>
            <a:pPr marL="0" indent="0" algn="ctr">
              <a:buNone/>
            </a:pPr>
            <a:r>
              <a:rPr lang="en-GB" dirty="0"/>
              <a:t>​</a:t>
            </a:r>
          </a:p>
          <a:p>
            <a:pPr marL="0" indent="0" algn="ctr">
              <a:buNone/>
            </a:pPr>
            <a:r>
              <a:rPr lang="en-GB" b="1" dirty="0"/>
              <a:t>The data set is as follows:</a:t>
            </a:r>
            <a:br>
              <a:rPr lang="en-GB" b="1" dirty="0"/>
            </a:br>
            <a:br>
              <a:rPr lang="en-GB" b="1" dirty="0"/>
            </a:br>
            <a:r>
              <a:rPr lang="en-GB" b="1" dirty="0"/>
              <a:t>7, 9, 10, 11, 13</a:t>
            </a:r>
            <a:br>
              <a:rPr lang="en-GB" b="1" dirty="0"/>
            </a:br>
            <a:br>
              <a:rPr lang="en-GB" b="1" dirty="0"/>
            </a:br>
            <a:r>
              <a:rPr lang="en-GB" b="1" dirty="0"/>
              <a:t>What is the mean?</a:t>
            </a:r>
          </a:p>
          <a:p>
            <a:pPr marL="0" indent="0" algn="ctr">
              <a:buNone/>
            </a:pPr>
            <a:endParaRPr lang="en-GB" b="1" dirty="0"/>
          </a:p>
          <a:p>
            <a:pPr marL="0" indent="0" algn="ctr">
              <a:buNone/>
            </a:pPr>
            <a:r>
              <a:rPr lang="en-GB" b="1" dirty="0">
                <a:solidFill>
                  <a:srgbClr val="FF0000"/>
                </a:solidFill>
              </a:rPr>
              <a:t>10</a:t>
            </a:r>
          </a:p>
        </p:txBody>
      </p:sp>
      <p:sp>
        <p:nvSpPr>
          <p:cNvPr id="4" name="Footer Placeholder 3"/>
          <p:cNvSpPr>
            <a:spLocks noGrp="1"/>
          </p:cNvSpPr>
          <p:nvPr>
            <p:ph type="ftr" sz="quarter" idx="11"/>
          </p:nvPr>
        </p:nvSpPr>
        <p:spPr>
          <a:solidFill>
            <a:srgbClr val="00B050"/>
          </a:solidFill>
        </p:spPr>
        <p:txBody>
          <a:bodyPr/>
          <a:lstStyle/>
          <a:p>
            <a:pPr>
              <a:defRPr/>
            </a:pPr>
            <a:r>
              <a:rPr lang="en-GB" dirty="0"/>
              <a:t>Economics for Business - Lecture 7</a:t>
            </a:r>
          </a:p>
        </p:txBody>
      </p:sp>
      <p:sp>
        <p:nvSpPr>
          <p:cNvPr id="5" name="Slide Number Placeholder 4"/>
          <p:cNvSpPr>
            <a:spLocks noGrp="1"/>
          </p:cNvSpPr>
          <p:nvPr>
            <p:ph type="sldNum" sz="quarter" idx="12"/>
          </p:nvPr>
        </p:nvSpPr>
        <p:spPr>
          <a:solidFill>
            <a:srgbClr val="00B050"/>
          </a:solidFill>
        </p:spPr>
        <p:txBody>
          <a:bodyPr/>
          <a:lstStyle/>
          <a:p>
            <a:pPr>
              <a:defRPr/>
            </a:pPr>
            <a:r>
              <a:rPr lang="en-GB"/>
              <a:t>Slide </a:t>
            </a:r>
            <a:fld id="{2EFE0B3E-B406-41E7-B80C-442B76ABCAC9}" type="slidenum">
              <a:rPr lang="en-GB" smtClean="0"/>
              <a:pPr>
                <a:defRPr/>
              </a:pPr>
              <a:t>20</a:t>
            </a:fld>
            <a:endParaRPr lang="en-GB"/>
          </a:p>
        </p:txBody>
      </p:sp>
    </p:spTree>
    <p:extLst>
      <p:ext uri="{BB962C8B-B14F-4D97-AF65-F5344CB8AC3E}">
        <p14:creationId xmlns:p14="http://schemas.microsoft.com/office/powerpoint/2010/main" val="4384510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to Use Polling Software</a:t>
            </a:r>
          </a:p>
        </p:txBody>
      </p:sp>
      <p:sp>
        <p:nvSpPr>
          <p:cNvPr id="3" name="Content Placeholder 2"/>
          <p:cNvSpPr>
            <a:spLocks noGrp="1"/>
          </p:cNvSpPr>
          <p:nvPr>
            <p:ph idx="1"/>
          </p:nvPr>
        </p:nvSpPr>
        <p:spPr/>
        <p:txBody>
          <a:bodyPr/>
          <a:lstStyle/>
          <a:p>
            <a:r>
              <a:rPr lang="en-GB" dirty="0"/>
              <a:t>Quick quizzes</a:t>
            </a:r>
          </a:p>
          <a:p>
            <a:pPr lvl="1"/>
            <a:r>
              <a:rPr lang="en-GB" dirty="0"/>
              <a:t>Engage and check understanding</a:t>
            </a:r>
          </a:p>
          <a:p>
            <a:pPr lvl="1"/>
            <a:r>
              <a:rPr lang="en-GB" dirty="0"/>
              <a:t>Individual or teams</a:t>
            </a:r>
          </a:p>
          <a:p>
            <a:r>
              <a:rPr lang="en-GB" dirty="0"/>
              <a:t>Question/Answer/Reflect/Question</a:t>
            </a:r>
          </a:p>
          <a:p>
            <a:pPr lvl="1"/>
            <a:r>
              <a:rPr lang="en-GB" dirty="0"/>
              <a:t>Chance for discussion and to changes minds</a:t>
            </a:r>
          </a:p>
          <a:p>
            <a:endParaRPr lang="en-GB" dirty="0"/>
          </a:p>
          <a:p>
            <a:pPr lvl="1"/>
            <a:endParaRPr lang="en-GB" dirty="0"/>
          </a:p>
        </p:txBody>
      </p:sp>
      <p:sp>
        <p:nvSpPr>
          <p:cNvPr id="4" name="Footer Placeholder 3"/>
          <p:cNvSpPr>
            <a:spLocks noGrp="1"/>
          </p:cNvSpPr>
          <p:nvPr>
            <p:ph type="ftr" sz="quarter" idx="11"/>
          </p:nvPr>
        </p:nvSpPr>
        <p:spPr/>
        <p:txBody>
          <a:bodyPr/>
          <a:lstStyle/>
          <a:p>
            <a:r>
              <a:rPr lang="en-GB"/>
              <a:t>Large Group Teaching</a:t>
            </a:r>
            <a:endParaRPr lang="en-GB" dirty="0"/>
          </a:p>
        </p:txBody>
      </p:sp>
      <p:sp>
        <p:nvSpPr>
          <p:cNvPr id="5" name="Slide Number Placeholder 4"/>
          <p:cNvSpPr>
            <a:spLocks noGrp="1"/>
          </p:cNvSpPr>
          <p:nvPr>
            <p:ph type="sldNum" sz="quarter" idx="12"/>
          </p:nvPr>
        </p:nvSpPr>
        <p:spPr/>
        <p:txBody>
          <a:bodyPr/>
          <a:lstStyle/>
          <a:p>
            <a:pPr>
              <a:defRPr/>
            </a:pPr>
            <a:r>
              <a:rPr lang="en-GB"/>
              <a:t>Slide </a:t>
            </a:r>
            <a:fld id="{2EFE0B3E-B406-41E7-B80C-442B76ABCAC9}" type="slidenum">
              <a:rPr lang="en-GB" smtClean="0"/>
              <a:pPr>
                <a:defRPr/>
              </a:pPr>
              <a:t>21</a:t>
            </a:fld>
            <a:endParaRPr lang="en-GB"/>
          </a:p>
        </p:txBody>
      </p:sp>
    </p:spTree>
    <p:extLst>
      <p:ext uri="{BB962C8B-B14F-4D97-AF65-F5344CB8AC3E}">
        <p14:creationId xmlns:p14="http://schemas.microsoft.com/office/powerpoint/2010/main" val="36447750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VLE Dumping</a:t>
            </a:r>
          </a:p>
        </p:txBody>
      </p:sp>
      <p:sp>
        <p:nvSpPr>
          <p:cNvPr id="3" name="Content Placeholder 2"/>
          <p:cNvSpPr>
            <a:spLocks noGrp="1"/>
          </p:cNvSpPr>
          <p:nvPr>
            <p:ph idx="1"/>
          </p:nvPr>
        </p:nvSpPr>
        <p:spPr/>
        <p:txBody>
          <a:bodyPr/>
          <a:lstStyle/>
          <a:p>
            <a:r>
              <a:rPr lang="en-GB" dirty="0"/>
              <a:t>The VLE ‘wasteland’</a:t>
            </a:r>
          </a:p>
          <a:p>
            <a:pPr lvl="1"/>
            <a:r>
              <a:rPr lang="en-GB" dirty="0"/>
              <a:t>Lectures in the lecture folder…</a:t>
            </a:r>
          </a:p>
          <a:p>
            <a:pPr lvl="2"/>
            <a:r>
              <a:rPr lang="en-GB" dirty="0"/>
              <a:t>Seminars in the seminar folder…</a:t>
            </a:r>
          </a:p>
          <a:p>
            <a:pPr lvl="2"/>
            <a:r>
              <a:rPr lang="en-GB" dirty="0" err="1"/>
              <a:t>Etc</a:t>
            </a:r>
            <a:endParaRPr lang="en-GB" dirty="0"/>
          </a:p>
          <a:p>
            <a:pPr lvl="1"/>
            <a:r>
              <a:rPr lang="en-GB" dirty="0"/>
              <a:t>Students struggle to navigate</a:t>
            </a:r>
          </a:p>
          <a:p>
            <a:pPr lvl="1"/>
            <a:r>
              <a:rPr lang="en-GB" dirty="0"/>
              <a:t>Overwhelming</a:t>
            </a:r>
          </a:p>
        </p:txBody>
      </p:sp>
      <p:sp>
        <p:nvSpPr>
          <p:cNvPr id="4" name="Footer Placeholder 3"/>
          <p:cNvSpPr>
            <a:spLocks noGrp="1"/>
          </p:cNvSpPr>
          <p:nvPr>
            <p:ph type="ftr" sz="quarter" idx="11"/>
          </p:nvPr>
        </p:nvSpPr>
        <p:spPr/>
        <p:txBody>
          <a:bodyPr/>
          <a:lstStyle/>
          <a:p>
            <a:r>
              <a:rPr lang="en-GB"/>
              <a:t>Large Group Teaching</a:t>
            </a:r>
            <a:endParaRPr lang="en-GB" dirty="0"/>
          </a:p>
        </p:txBody>
      </p:sp>
      <p:sp>
        <p:nvSpPr>
          <p:cNvPr id="5" name="Slide Number Placeholder 4"/>
          <p:cNvSpPr>
            <a:spLocks noGrp="1"/>
          </p:cNvSpPr>
          <p:nvPr>
            <p:ph type="sldNum" sz="quarter" idx="12"/>
          </p:nvPr>
        </p:nvSpPr>
        <p:spPr/>
        <p:txBody>
          <a:bodyPr/>
          <a:lstStyle/>
          <a:p>
            <a:pPr>
              <a:defRPr/>
            </a:pPr>
            <a:r>
              <a:rPr lang="en-GB"/>
              <a:t>Slide </a:t>
            </a:r>
            <a:fld id="{2EFE0B3E-B406-41E7-B80C-442B76ABCAC9}" type="slidenum">
              <a:rPr lang="en-GB" smtClean="0"/>
              <a:pPr>
                <a:defRPr/>
              </a:pPr>
              <a:t>22</a:t>
            </a:fld>
            <a:endParaRPr lang="en-GB"/>
          </a:p>
        </p:txBody>
      </p:sp>
    </p:spTree>
    <p:extLst>
      <p:ext uri="{BB962C8B-B14F-4D97-AF65-F5344CB8AC3E}">
        <p14:creationId xmlns:p14="http://schemas.microsoft.com/office/powerpoint/2010/main" val="34720736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To Do?</a:t>
            </a:r>
          </a:p>
        </p:txBody>
      </p:sp>
      <p:sp>
        <p:nvSpPr>
          <p:cNvPr id="3" name="Content Placeholder 2"/>
          <p:cNvSpPr>
            <a:spLocks noGrp="1"/>
          </p:cNvSpPr>
          <p:nvPr>
            <p:ph idx="1"/>
          </p:nvPr>
        </p:nvSpPr>
        <p:spPr/>
        <p:txBody>
          <a:bodyPr/>
          <a:lstStyle/>
          <a:p>
            <a:r>
              <a:rPr lang="en-GB" dirty="0"/>
              <a:t>Set pages up as a Wiki</a:t>
            </a:r>
          </a:p>
          <a:p>
            <a:pPr lvl="1"/>
            <a:r>
              <a:rPr lang="en-GB" dirty="0"/>
              <a:t>Can still overwhelming</a:t>
            </a:r>
          </a:p>
          <a:p>
            <a:r>
              <a:rPr lang="en-GB" dirty="0"/>
              <a:t>Learning Module (on Blackboard)</a:t>
            </a:r>
          </a:p>
          <a:p>
            <a:pPr lvl="1"/>
            <a:r>
              <a:rPr lang="en-GB" dirty="0"/>
              <a:t>Allows items/files/quizzes to be presented sequentially</a:t>
            </a:r>
          </a:p>
          <a:p>
            <a:pPr lvl="1"/>
            <a:r>
              <a:rPr lang="en-GB" dirty="0"/>
              <a:t>Experiment with it</a:t>
            </a:r>
          </a:p>
        </p:txBody>
      </p:sp>
      <p:sp>
        <p:nvSpPr>
          <p:cNvPr id="4" name="Footer Placeholder 3"/>
          <p:cNvSpPr>
            <a:spLocks noGrp="1"/>
          </p:cNvSpPr>
          <p:nvPr>
            <p:ph type="ftr" sz="quarter" idx="11"/>
          </p:nvPr>
        </p:nvSpPr>
        <p:spPr/>
        <p:txBody>
          <a:bodyPr/>
          <a:lstStyle/>
          <a:p>
            <a:pPr>
              <a:defRPr/>
            </a:pPr>
            <a:r>
              <a:rPr lang="en-GB"/>
              <a:t>Rationalising the Student’s Learning Journey</a:t>
            </a:r>
            <a:endParaRPr lang="en-GB" dirty="0"/>
          </a:p>
        </p:txBody>
      </p:sp>
      <p:sp>
        <p:nvSpPr>
          <p:cNvPr id="5" name="Slide Number Placeholder 4"/>
          <p:cNvSpPr>
            <a:spLocks noGrp="1"/>
          </p:cNvSpPr>
          <p:nvPr>
            <p:ph type="sldNum" sz="quarter" idx="12"/>
          </p:nvPr>
        </p:nvSpPr>
        <p:spPr/>
        <p:txBody>
          <a:bodyPr/>
          <a:lstStyle/>
          <a:p>
            <a:pPr>
              <a:defRPr/>
            </a:pPr>
            <a:r>
              <a:rPr lang="en-GB"/>
              <a:t>Slide </a:t>
            </a:r>
            <a:fld id="{2EFE0B3E-B406-41E7-B80C-442B76ABCAC9}" type="slidenum">
              <a:rPr lang="en-GB" smtClean="0"/>
              <a:pPr>
                <a:defRPr/>
              </a:pPr>
              <a:t>23</a:t>
            </a:fld>
            <a:endParaRPr lang="en-GB"/>
          </a:p>
        </p:txBody>
      </p:sp>
    </p:spTree>
    <p:extLst>
      <p:ext uri="{BB962C8B-B14F-4D97-AF65-F5344CB8AC3E}">
        <p14:creationId xmlns:p14="http://schemas.microsoft.com/office/powerpoint/2010/main" val="39774369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Padlet</a:t>
            </a:r>
            <a:endParaRPr lang="en-GB" dirty="0"/>
          </a:p>
        </p:txBody>
      </p:sp>
      <p:sp>
        <p:nvSpPr>
          <p:cNvPr id="3" name="Content Placeholder 2"/>
          <p:cNvSpPr>
            <a:spLocks noGrp="1"/>
          </p:cNvSpPr>
          <p:nvPr>
            <p:ph idx="1"/>
          </p:nvPr>
        </p:nvSpPr>
        <p:spPr/>
        <p:txBody>
          <a:bodyPr/>
          <a:lstStyle/>
          <a:p>
            <a:r>
              <a:rPr lang="en-GB" dirty="0"/>
              <a:t>A board where students can post questions</a:t>
            </a:r>
          </a:p>
          <a:p>
            <a:r>
              <a:rPr lang="en-GB" dirty="0"/>
              <a:t>Let’s take a look</a:t>
            </a:r>
          </a:p>
          <a:p>
            <a:pPr lvl="1"/>
            <a:r>
              <a:rPr lang="en-GB" dirty="0">
                <a:hlinkClick r:id="rId2"/>
              </a:rPr>
              <a:t>https://padlet.com/mmreynolds/EcoNet</a:t>
            </a:r>
            <a:endParaRPr lang="en-GB" dirty="0"/>
          </a:p>
          <a:p>
            <a:pPr lvl="1"/>
            <a:r>
              <a:rPr lang="en-GB" dirty="0"/>
              <a:t>This is still open so try adding something</a:t>
            </a:r>
            <a:endParaRPr lang="en-GB" dirty="0"/>
          </a:p>
        </p:txBody>
      </p:sp>
      <p:sp>
        <p:nvSpPr>
          <p:cNvPr id="4" name="Footer Placeholder 3"/>
          <p:cNvSpPr>
            <a:spLocks noGrp="1"/>
          </p:cNvSpPr>
          <p:nvPr>
            <p:ph type="ftr" sz="quarter" idx="11"/>
          </p:nvPr>
        </p:nvSpPr>
        <p:spPr/>
        <p:txBody>
          <a:bodyPr/>
          <a:lstStyle/>
          <a:p>
            <a:r>
              <a:rPr lang="en-GB"/>
              <a:t>Large Group Teaching</a:t>
            </a:r>
            <a:endParaRPr lang="en-GB" dirty="0"/>
          </a:p>
        </p:txBody>
      </p:sp>
      <p:sp>
        <p:nvSpPr>
          <p:cNvPr id="5" name="Slide Number Placeholder 4"/>
          <p:cNvSpPr>
            <a:spLocks noGrp="1"/>
          </p:cNvSpPr>
          <p:nvPr>
            <p:ph type="sldNum" sz="quarter" idx="12"/>
          </p:nvPr>
        </p:nvSpPr>
        <p:spPr/>
        <p:txBody>
          <a:bodyPr/>
          <a:lstStyle/>
          <a:p>
            <a:pPr>
              <a:defRPr/>
            </a:pPr>
            <a:r>
              <a:rPr lang="en-GB"/>
              <a:t>Slide </a:t>
            </a:r>
            <a:fld id="{2EFE0B3E-B406-41E7-B80C-442B76ABCAC9}" type="slidenum">
              <a:rPr lang="en-GB" smtClean="0"/>
              <a:pPr>
                <a:defRPr/>
              </a:pPr>
              <a:t>24</a:t>
            </a:fld>
            <a:endParaRPr lang="en-GB"/>
          </a:p>
        </p:txBody>
      </p:sp>
    </p:spTree>
    <p:extLst>
      <p:ext uri="{BB962C8B-B14F-4D97-AF65-F5344CB8AC3E}">
        <p14:creationId xmlns:p14="http://schemas.microsoft.com/office/powerpoint/2010/main" val="13137023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Screencasting</a:t>
            </a:r>
            <a:r>
              <a:rPr lang="en-GB" dirty="0"/>
              <a:t>/Annotation</a:t>
            </a:r>
          </a:p>
        </p:txBody>
      </p:sp>
      <p:sp>
        <p:nvSpPr>
          <p:cNvPr id="3" name="Content Placeholder 2"/>
          <p:cNvSpPr>
            <a:spLocks noGrp="1"/>
          </p:cNvSpPr>
          <p:nvPr>
            <p:ph idx="1"/>
          </p:nvPr>
        </p:nvSpPr>
        <p:spPr>
          <a:xfrm>
            <a:off x="457200" y="1520298"/>
            <a:ext cx="8229600" cy="4525963"/>
          </a:xfrm>
        </p:spPr>
        <p:txBody>
          <a:bodyPr/>
          <a:lstStyle/>
          <a:p>
            <a:r>
              <a:rPr lang="en-GB" dirty="0"/>
              <a:t>OneNote</a:t>
            </a:r>
          </a:p>
          <a:p>
            <a:pPr lvl="1"/>
            <a:r>
              <a:rPr lang="en-GB" dirty="0"/>
              <a:t>Annotate lecture slides as you go</a:t>
            </a:r>
          </a:p>
          <a:p>
            <a:r>
              <a:rPr lang="en-GB" dirty="0" err="1"/>
              <a:t>BaiBoard</a:t>
            </a:r>
            <a:endParaRPr lang="en-GB" dirty="0"/>
          </a:p>
          <a:p>
            <a:pPr lvl="1"/>
            <a:r>
              <a:rPr lang="en-GB" dirty="0"/>
              <a:t>Annotate lecture slides</a:t>
            </a:r>
          </a:p>
          <a:p>
            <a:pPr lvl="1"/>
            <a:r>
              <a:rPr lang="en-GB" dirty="0"/>
              <a:t>Cast to other devices and Collaboration</a:t>
            </a:r>
          </a:p>
          <a:p>
            <a:r>
              <a:rPr lang="en-GB" dirty="0"/>
              <a:t>Explain Everything</a:t>
            </a:r>
          </a:p>
          <a:p>
            <a:pPr lvl="1"/>
            <a:r>
              <a:rPr lang="en-GB" dirty="0"/>
              <a:t>Whiteboard, annotation and recording</a:t>
            </a:r>
          </a:p>
          <a:p>
            <a:r>
              <a:rPr lang="en-GB" dirty="0" err="1"/>
              <a:t>NearPod</a:t>
            </a:r>
            <a:endParaRPr lang="en-GB" dirty="0"/>
          </a:p>
          <a:p>
            <a:pPr lvl="1"/>
            <a:r>
              <a:rPr lang="en-GB" dirty="0"/>
              <a:t>Student casting and MCQs</a:t>
            </a:r>
          </a:p>
          <a:p>
            <a:endParaRPr lang="en-GB" dirty="0"/>
          </a:p>
        </p:txBody>
      </p:sp>
      <p:sp>
        <p:nvSpPr>
          <p:cNvPr id="4" name="Footer Placeholder 3"/>
          <p:cNvSpPr>
            <a:spLocks noGrp="1"/>
          </p:cNvSpPr>
          <p:nvPr>
            <p:ph type="ftr" sz="quarter" idx="11"/>
          </p:nvPr>
        </p:nvSpPr>
        <p:spPr/>
        <p:txBody>
          <a:bodyPr/>
          <a:lstStyle/>
          <a:p>
            <a:r>
              <a:rPr lang="en-GB"/>
              <a:t>Large Group Teaching</a:t>
            </a:r>
            <a:endParaRPr lang="en-GB" dirty="0"/>
          </a:p>
        </p:txBody>
      </p:sp>
      <p:sp>
        <p:nvSpPr>
          <p:cNvPr id="5" name="Slide Number Placeholder 4"/>
          <p:cNvSpPr>
            <a:spLocks noGrp="1"/>
          </p:cNvSpPr>
          <p:nvPr>
            <p:ph type="sldNum" sz="quarter" idx="12"/>
          </p:nvPr>
        </p:nvSpPr>
        <p:spPr/>
        <p:txBody>
          <a:bodyPr/>
          <a:lstStyle/>
          <a:p>
            <a:pPr>
              <a:defRPr/>
            </a:pPr>
            <a:r>
              <a:rPr lang="en-GB"/>
              <a:t>Slide </a:t>
            </a:r>
            <a:fld id="{2EFE0B3E-B406-41E7-B80C-442B76ABCAC9}" type="slidenum">
              <a:rPr lang="en-GB" smtClean="0"/>
              <a:pPr>
                <a:defRPr/>
              </a:pPr>
              <a:t>25</a:t>
            </a:fld>
            <a:endParaRPr lang="en-GB"/>
          </a:p>
        </p:txBody>
      </p:sp>
    </p:spTree>
    <p:extLst>
      <p:ext uri="{BB962C8B-B14F-4D97-AF65-F5344CB8AC3E}">
        <p14:creationId xmlns:p14="http://schemas.microsoft.com/office/powerpoint/2010/main" val="27809695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Nearpod</a:t>
            </a:r>
            <a:endParaRPr lang="en-GB" dirty="0"/>
          </a:p>
        </p:txBody>
      </p:sp>
      <p:sp>
        <p:nvSpPr>
          <p:cNvPr id="3" name="Content Placeholder 2"/>
          <p:cNvSpPr>
            <a:spLocks noGrp="1"/>
          </p:cNvSpPr>
          <p:nvPr>
            <p:ph idx="1"/>
          </p:nvPr>
        </p:nvSpPr>
        <p:spPr/>
        <p:txBody>
          <a:bodyPr/>
          <a:lstStyle/>
          <a:p>
            <a:r>
              <a:rPr lang="en-GB" dirty="0"/>
              <a:t>Used in PG module ‘Economics for Business’</a:t>
            </a:r>
          </a:p>
          <a:p>
            <a:pPr lvl="1"/>
            <a:r>
              <a:rPr lang="en-GB" dirty="0"/>
              <a:t>60 students in a class</a:t>
            </a:r>
          </a:p>
          <a:p>
            <a:r>
              <a:rPr lang="en-GB" dirty="0"/>
              <a:t>Download ‘</a:t>
            </a:r>
            <a:r>
              <a:rPr lang="en-GB" dirty="0" err="1"/>
              <a:t>Nearpod</a:t>
            </a:r>
            <a:r>
              <a:rPr lang="en-GB" dirty="0"/>
              <a:t>’</a:t>
            </a:r>
          </a:p>
          <a:p>
            <a:pPr lvl="1"/>
            <a:r>
              <a:rPr lang="en-GB" dirty="0"/>
              <a:t>Apple Store</a:t>
            </a:r>
          </a:p>
          <a:p>
            <a:pPr lvl="1"/>
            <a:r>
              <a:rPr lang="en-GB" dirty="0"/>
              <a:t>Play Store</a:t>
            </a:r>
          </a:p>
          <a:p>
            <a:r>
              <a:rPr lang="en-GB" dirty="0"/>
              <a:t>Or go to ‘www.nearpod.com’</a:t>
            </a:r>
          </a:p>
          <a:p>
            <a:r>
              <a:rPr lang="en-GB" dirty="0"/>
              <a:t>Join session</a:t>
            </a:r>
          </a:p>
          <a:p>
            <a:pPr lvl="1"/>
            <a:r>
              <a:rPr lang="en-GB" dirty="0"/>
              <a:t>OPFSN</a:t>
            </a:r>
          </a:p>
        </p:txBody>
      </p:sp>
      <p:sp>
        <p:nvSpPr>
          <p:cNvPr id="4" name="Footer Placeholder 3"/>
          <p:cNvSpPr>
            <a:spLocks noGrp="1"/>
          </p:cNvSpPr>
          <p:nvPr>
            <p:ph type="ftr" sz="quarter" idx="11"/>
          </p:nvPr>
        </p:nvSpPr>
        <p:spPr/>
        <p:txBody>
          <a:bodyPr/>
          <a:lstStyle/>
          <a:p>
            <a:pPr>
              <a:defRPr/>
            </a:pPr>
            <a:r>
              <a:rPr lang="en-GB"/>
              <a:t>Economics for Business - Lecture 7</a:t>
            </a:r>
            <a:endParaRPr lang="en-GB" dirty="0"/>
          </a:p>
        </p:txBody>
      </p:sp>
      <p:sp>
        <p:nvSpPr>
          <p:cNvPr id="5" name="Slide Number Placeholder 4"/>
          <p:cNvSpPr>
            <a:spLocks noGrp="1"/>
          </p:cNvSpPr>
          <p:nvPr>
            <p:ph type="sldNum" sz="quarter" idx="12"/>
          </p:nvPr>
        </p:nvSpPr>
        <p:spPr/>
        <p:txBody>
          <a:bodyPr/>
          <a:lstStyle/>
          <a:p>
            <a:pPr>
              <a:defRPr/>
            </a:pPr>
            <a:r>
              <a:rPr lang="en-GB"/>
              <a:t>Slide </a:t>
            </a:r>
            <a:fld id="{2EFE0B3E-B406-41E7-B80C-442B76ABCAC9}" type="slidenum">
              <a:rPr lang="en-GB" smtClean="0"/>
              <a:pPr>
                <a:defRPr/>
              </a:pPr>
              <a:t>26</a:t>
            </a:fld>
            <a:endParaRPr lang="en-GB"/>
          </a:p>
        </p:txBody>
      </p:sp>
    </p:spTree>
    <p:extLst>
      <p:ext uri="{BB962C8B-B14F-4D97-AF65-F5344CB8AC3E}">
        <p14:creationId xmlns:p14="http://schemas.microsoft.com/office/powerpoint/2010/main" val="1711419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Collaboration </a:t>
            </a:r>
          </a:p>
        </p:txBody>
      </p:sp>
      <p:sp>
        <p:nvSpPr>
          <p:cNvPr id="3" name="Content Placeholder 2"/>
          <p:cNvSpPr>
            <a:spLocks noGrp="1"/>
          </p:cNvSpPr>
          <p:nvPr>
            <p:ph idx="1"/>
          </p:nvPr>
        </p:nvSpPr>
        <p:spPr/>
        <p:txBody>
          <a:bodyPr/>
          <a:lstStyle/>
          <a:p>
            <a:r>
              <a:rPr lang="en-GB" dirty="0"/>
              <a:t>Possible next steps</a:t>
            </a:r>
          </a:p>
          <a:p>
            <a:r>
              <a:rPr lang="en-GB" dirty="0"/>
              <a:t>Somewhere between a VLE and Facebook</a:t>
            </a:r>
          </a:p>
          <a:p>
            <a:pPr lvl="1"/>
            <a:r>
              <a:rPr lang="en-GB" dirty="0"/>
              <a:t>Top Hat</a:t>
            </a:r>
          </a:p>
          <a:p>
            <a:pPr lvl="1"/>
            <a:r>
              <a:rPr lang="en-GB" dirty="0" err="1"/>
              <a:t>Ublend</a:t>
            </a:r>
            <a:endParaRPr lang="en-GB" dirty="0"/>
          </a:p>
          <a:p>
            <a:r>
              <a:rPr lang="en-GB" dirty="0" err="1"/>
              <a:t>MobLab</a:t>
            </a:r>
            <a:r>
              <a:rPr lang="en-GB" dirty="0"/>
              <a:t>    www.moblab.com</a:t>
            </a:r>
          </a:p>
          <a:p>
            <a:pPr lvl="1"/>
            <a:r>
              <a:rPr lang="en-GB" dirty="0"/>
              <a:t>Games and Experiments</a:t>
            </a:r>
          </a:p>
          <a:p>
            <a:pPr lvl="2"/>
            <a:r>
              <a:rPr lang="en-GB" dirty="0"/>
              <a:t>Ultimatum Games</a:t>
            </a:r>
          </a:p>
          <a:p>
            <a:pPr lvl="2"/>
            <a:r>
              <a:rPr lang="en-GB" dirty="0" err="1"/>
              <a:t>Stakelberg</a:t>
            </a:r>
            <a:endParaRPr lang="en-GB" dirty="0"/>
          </a:p>
          <a:p>
            <a:pPr lvl="2"/>
            <a:r>
              <a:rPr lang="en-GB" dirty="0"/>
              <a:t>Tragedy of the Commons and more…</a:t>
            </a:r>
          </a:p>
        </p:txBody>
      </p:sp>
      <p:sp>
        <p:nvSpPr>
          <p:cNvPr id="4" name="Footer Placeholder 3"/>
          <p:cNvSpPr>
            <a:spLocks noGrp="1"/>
          </p:cNvSpPr>
          <p:nvPr>
            <p:ph type="ftr" sz="quarter" idx="11"/>
          </p:nvPr>
        </p:nvSpPr>
        <p:spPr/>
        <p:txBody>
          <a:bodyPr/>
          <a:lstStyle/>
          <a:p>
            <a:r>
              <a:rPr lang="en-GB"/>
              <a:t>Large Group Teaching</a:t>
            </a:r>
            <a:endParaRPr lang="en-GB" dirty="0"/>
          </a:p>
        </p:txBody>
      </p:sp>
      <p:sp>
        <p:nvSpPr>
          <p:cNvPr id="5" name="Slide Number Placeholder 4"/>
          <p:cNvSpPr>
            <a:spLocks noGrp="1"/>
          </p:cNvSpPr>
          <p:nvPr>
            <p:ph type="sldNum" sz="quarter" idx="12"/>
          </p:nvPr>
        </p:nvSpPr>
        <p:spPr/>
        <p:txBody>
          <a:bodyPr/>
          <a:lstStyle/>
          <a:p>
            <a:pPr>
              <a:defRPr/>
            </a:pPr>
            <a:r>
              <a:rPr lang="en-GB"/>
              <a:t>Slide </a:t>
            </a:r>
            <a:fld id="{2EFE0B3E-B406-41E7-B80C-442B76ABCAC9}" type="slidenum">
              <a:rPr lang="en-GB" smtClean="0"/>
              <a:pPr>
                <a:defRPr/>
              </a:pPr>
              <a:t>27</a:t>
            </a:fld>
            <a:endParaRPr lang="en-GB"/>
          </a:p>
        </p:txBody>
      </p:sp>
    </p:spTree>
    <p:extLst>
      <p:ext uri="{BB962C8B-B14F-4D97-AF65-F5344CB8AC3E}">
        <p14:creationId xmlns:p14="http://schemas.microsoft.com/office/powerpoint/2010/main" val="39682228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The Long Run </a:t>
            </a:r>
          </a:p>
        </p:txBody>
      </p:sp>
      <p:sp>
        <p:nvSpPr>
          <p:cNvPr id="3" name="Subtitle 2"/>
          <p:cNvSpPr>
            <a:spLocks noGrp="1"/>
          </p:cNvSpPr>
          <p:nvPr>
            <p:ph type="subTitle" idx="1"/>
          </p:nvPr>
        </p:nvSpPr>
        <p:spPr/>
        <p:txBody>
          <a:bodyPr/>
          <a:lstStyle/>
          <a:p>
            <a:r>
              <a:rPr lang="en-GB" dirty="0"/>
              <a:t>“In the long run we are all dead”</a:t>
            </a:r>
          </a:p>
          <a:p>
            <a:endParaRPr lang="en-GB" dirty="0"/>
          </a:p>
        </p:txBody>
      </p:sp>
      <p:sp>
        <p:nvSpPr>
          <p:cNvPr id="4" name="Footer Placeholder 3"/>
          <p:cNvSpPr>
            <a:spLocks noGrp="1"/>
          </p:cNvSpPr>
          <p:nvPr>
            <p:ph type="ftr" sz="quarter" idx="11"/>
          </p:nvPr>
        </p:nvSpPr>
        <p:spPr/>
        <p:txBody>
          <a:bodyPr/>
          <a:lstStyle/>
          <a:p>
            <a:r>
              <a:rPr lang="en-GB"/>
              <a:t>Large Group Teaching</a:t>
            </a:r>
            <a:endParaRPr lang="en-GB" dirty="0"/>
          </a:p>
        </p:txBody>
      </p:sp>
      <p:sp>
        <p:nvSpPr>
          <p:cNvPr id="5" name="Slide Number Placeholder 4"/>
          <p:cNvSpPr>
            <a:spLocks noGrp="1"/>
          </p:cNvSpPr>
          <p:nvPr>
            <p:ph type="sldNum" sz="quarter" idx="12"/>
          </p:nvPr>
        </p:nvSpPr>
        <p:spPr/>
        <p:txBody>
          <a:bodyPr/>
          <a:lstStyle/>
          <a:p>
            <a:pPr>
              <a:defRPr/>
            </a:pPr>
            <a:r>
              <a:rPr lang="en-GB"/>
              <a:t>Slide </a:t>
            </a:r>
            <a:fld id="{BC801BC9-89E1-4091-A00A-BDD5B8868566}" type="slidenum">
              <a:rPr lang="en-GB" smtClean="0"/>
              <a:pPr>
                <a:defRPr/>
              </a:pPr>
              <a:t>28</a:t>
            </a:fld>
            <a:endParaRPr lang="en-GB"/>
          </a:p>
        </p:txBody>
      </p:sp>
    </p:spTree>
    <p:extLst>
      <p:ext uri="{BB962C8B-B14F-4D97-AF65-F5344CB8AC3E}">
        <p14:creationId xmlns:p14="http://schemas.microsoft.com/office/powerpoint/2010/main" val="20517086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Videos</a:t>
            </a:r>
          </a:p>
        </p:txBody>
      </p:sp>
      <p:sp>
        <p:nvSpPr>
          <p:cNvPr id="3" name="Content Placeholder 2"/>
          <p:cNvSpPr>
            <a:spLocks noGrp="1"/>
          </p:cNvSpPr>
          <p:nvPr>
            <p:ph idx="1"/>
          </p:nvPr>
        </p:nvSpPr>
        <p:spPr/>
        <p:txBody>
          <a:bodyPr/>
          <a:lstStyle/>
          <a:p>
            <a:r>
              <a:rPr lang="en-GB" dirty="0"/>
              <a:t>Lecture Capture</a:t>
            </a:r>
          </a:p>
          <a:p>
            <a:pPr lvl="1"/>
            <a:r>
              <a:rPr lang="en-GB" dirty="0"/>
              <a:t>In Leeds we also have ‘Desktop Capture’</a:t>
            </a:r>
          </a:p>
          <a:p>
            <a:pPr lvl="1"/>
            <a:r>
              <a:rPr lang="en-GB" dirty="0"/>
              <a:t>Can use these as future videos</a:t>
            </a:r>
          </a:p>
          <a:p>
            <a:r>
              <a:rPr lang="en-GB" dirty="0"/>
              <a:t>Explain Everything</a:t>
            </a:r>
          </a:p>
          <a:p>
            <a:pPr lvl="1"/>
            <a:r>
              <a:rPr lang="en-GB" dirty="0"/>
              <a:t>Created PowerPoint</a:t>
            </a:r>
          </a:p>
          <a:p>
            <a:pPr lvl="1"/>
            <a:r>
              <a:rPr lang="en-GB" dirty="0"/>
              <a:t>Imported into Explain Everything</a:t>
            </a:r>
          </a:p>
          <a:p>
            <a:pPr lvl="2"/>
            <a:r>
              <a:rPr lang="en-GB" dirty="0"/>
              <a:t>Record my voice over the slides</a:t>
            </a:r>
          </a:p>
          <a:p>
            <a:pPr lvl="2"/>
            <a:r>
              <a:rPr lang="en-GB" dirty="0"/>
              <a:t>One slide at a time</a:t>
            </a:r>
          </a:p>
          <a:p>
            <a:pPr lvl="2"/>
            <a:r>
              <a:rPr lang="en-GB" dirty="0"/>
              <a:t>Can go back and rerecord a slide at a time</a:t>
            </a:r>
          </a:p>
        </p:txBody>
      </p:sp>
      <p:sp>
        <p:nvSpPr>
          <p:cNvPr id="4" name="Footer Placeholder 3"/>
          <p:cNvSpPr>
            <a:spLocks noGrp="1"/>
          </p:cNvSpPr>
          <p:nvPr>
            <p:ph type="ftr" sz="quarter" idx="11"/>
          </p:nvPr>
        </p:nvSpPr>
        <p:spPr/>
        <p:txBody>
          <a:bodyPr/>
          <a:lstStyle/>
          <a:p>
            <a:r>
              <a:rPr lang="en-GB"/>
              <a:t>Large Group Teaching</a:t>
            </a:r>
            <a:endParaRPr lang="en-GB" dirty="0"/>
          </a:p>
        </p:txBody>
      </p:sp>
      <p:sp>
        <p:nvSpPr>
          <p:cNvPr id="5" name="Slide Number Placeholder 4"/>
          <p:cNvSpPr>
            <a:spLocks noGrp="1"/>
          </p:cNvSpPr>
          <p:nvPr>
            <p:ph type="sldNum" sz="quarter" idx="12"/>
          </p:nvPr>
        </p:nvSpPr>
        <p:spPr/>
        <p:txBody>
          <a:bodyPr/>
          <a:lstStyle/>
          <a:p>
            <a:pPr>
              <a:defRPr/>
            </a:pPr>
            <a:r>
              <a:rPr lang="en-GB"/>
              <a:t>Slide </a:t>
            </a:r>
            <a:fld id="{2EFE0B3E-B406-41E7-B80C-442B76ABCAC9}" type="slidenum">
              <a:rPr lang="en-GB" smtClean="0"/>
              <a:pPr>
                <a:defRPr/>
              </a:pPr>
              <a:t>29</a:t>
            </a:fld>
            <a:endParaRPr lang="en-GB"/>
          </a:p>
        </p:txBody>
      </p:sp>
    </p:spTree>
    <p:extLst>
      <p:ext uri="{BB962C8B-B14F-4D97-AF65-F5344CB8AC3E}">
        <p14:creationId xmlns:p14="http://schemas.microsoft.com/office/powerpoint/2010/main" val="443636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1372"/>
            <a:ext cx="8229600" cy="1143000"/>
          </a:xfrm>
          <a:solidFill>
            <a:srgbClr val="00B050"/>
          </a:solidFill>
        </p:spPr>
        <p:txBody>
          <a:bodyPr/>
          <a:lstStyle/>
          <a:p>
            <a:r>
              <a:rPr lang="en-GB" dirty="0"/>
              <a:t>Two Questions</a:t>
            </a:r>
          </a:p>
        </p:txBody>
      </p:sp>
      <p:sp>
        <p:nvSpPr>
          <p:cNvPr id="3" name="Content Placeholder 2"/>
          <p:cNvSpPr>
            <a:spLocks noGrp="1"/>
          </p:cNvSpPr>
          <p:nvPr>
            <p:ph idx="1"/>
          </p:nvPr>
        </p:nvSpPr>
        <p:spPr/>
        <p:txBody>
          <a:bodyPr/>
          <a:lstStyle/>
          <a:p>
            <a:pPr marL="0" indent="0" algn="ctr">
              <a:buNone/>
            </a:pPr>
            <a:r>
              <a:rPr lang="en-GB" dirty="0"/>
              <a:t>What technology have you used in your teaching?</a:t>
            </a:r>
          </a:p>
          <a:p>
            <a:pPr marL="0" indent="0" algn="ctr">
              <a:buNone/>
            </a:pPr>
            <a:endParaRPr lang="en-GB" dirty="0"/>
          </a:p>
          <a:p>
            <a:pPr marL="0" indent="0" algn="ctr">
              <a:buNone/>
            </a:pPr>
            <a:r>
              <a:rPr lang="en-GB" dirty="0"/>
              <a:t>How have you used that technology?</a:t>
            </a:r>
          </a:p>
          <a:p>
            <a:pPr algn="ctr"/>
            <a:endParaRPr lang="en-GB" dirty="0"/>
          </a:p>
          <a:p>
            <a:pPr marL="0" indent="0" algn="ctr">
              <a:buNone/>
            </a:pPr>
            <a:r>
              <a:rPr lang="en-GB" i="1" dirty="0"/>
              <a:t>Discuss in your groups</a:t>
            </a:r>
          </a:p>
        </p:txBody>
      </p:sp>
      <p:sp>
        <p:nvSpPr>
          <p:cNvPr id="4" name="Footer Placeholder 3"/>
          <p:cNvSpPr>
            <a:spLocks noGrp="1"/>
          </p:cNvSpPr>
          <p:nvPr>
            <p:ph type="ftr" sz="quarter" idx="11"/>
          </p:nvPr>
        </p:nvSpPr>
        <p:spPr>
          <a:xfrm>
            <a:off x="463550" y="6303084"/>
            <a:ext cx="6875463" cy="365125"/>
          </a:xfrm>
          <a:solidFill>
            <a:srgbClr val="00B050"/>
          </a:solidFill>
        </p:spPr>
        <p:txBody>
          <a:bodyPr/>
          <a:lstStyle/>
          <a:p>
            <a:r>
              <a:rPr lang="en-GB" dirty="0"/>
              <a:t>Large Group Teaching</a:t>
            </a:r>
          </a:p>
        </p:txBody>
      </p:sp>
      <p:sp>
        <p:nvSpPr>
          <p:cNvPr id="5" name="Slide Number Placeholder 4"/>
          <p:cNvSpPr>
            <a:spLocks noGrp="1"/>
          </p:cNvSpPr>
          <p:nvPr>
            <p:ph type="sldNum" sz="quarter" idx="12"/>
          </p:nvPr>
        </p:nvSpPr>
        <p:spPr>
          <a:xfrm>
            <a:off x="6553200" y="6323722"/>
            <a:ext cx="2133600" cy="334962"/>
          </a:xfrm>
          <a:solidFill>
            <a:srgbClr val="00B050"/>
          </a:solidFill>
        </p:spPr>
        <p:txBody>
          <a:bodyPr/>
          <a:lstStyle/>
          <a:p>
            <a:pPr>
              <a:defRPr/>
            </a:pPr>
            <a:r>
              <a:rPr lang="en-GB" dirty="0"/>
              <a:t>Slide </a:t>
            </a:r>
            <a:fld id="{2EFE0B3E-B406-41E7-B80C-442B76ABCAC9}" type="slidenum">
              <a:rPr lang="en-GB" smtClean="0"/>
              <a:pPr>
                <a:defRPr/>
              </a:pPr>
              <a:t>3</a:t>
            </a:fld>
            <a:endParaRPr lang="en-GB" dirty="0"/>
          </a:p>
        </p:txBody>
      </p:sp>
    </p:spTree>
    <p:extLst>
      <p:ext uri="{BB962C8B-B14F-4D97-AF65-F5344CB8AC3E}">
        <p14:creationId xmlns:p14="http://schemas.microsoft.com/office/powerpoint/2010/main" val="6161656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Video - Challenges</a:t>
            </a:r>
          </a:p>
        </p:txBody>
      </p:sp>
      <p:sp>
        <p:nvSpPr>
          <p:cNvPr id="3" name="Content Placeholder 2"/>
          <p:cNvSpPr>
            <a:spLocks noGrp="1"/>
          </p:cNvSpPr>
          <p:nvPr>
            <p:ph idx="1"/>
          </p:nvPr>
        </p:nvSpPr>
        <p:spPr/>
        <p:txBody>
          <a:bodyPr/>
          <a:lstStyle/>
          <a:p>
            <a:r>
              <a:rPr lang="en-GB" dirty="0"/>
              <a:t>Recording can take time</a:t>
            </a:r>
          </a:p>
          <a:p>
            <a:pPr lvl="1"/>
            <a:r>
              <a:rPr lang="en-GB" dirty="0"/>
              <a:t>Remove ‘branding’ from slides</a:t>
            </a:r>
          </a:p>
          <a:p>
            <a:pPr lvl="1"/>
            <a:r>
              <a:rPr lang="en-GB" dirty="0"/>
              <a:t>Reuse them</a:t>
            </a:r>
          </a:p>
          <a:p>
            <a:r>
              <a:rPr lang="en-GB" dirty="0"/>
              <a:t>The audience is not there</a:t>
            </a:r>
          </a:p>
          <a:p>
            <a:r>
              <a:rPr lang="en-GB" dirty="0"/>
              <a:t>‘Short’ videos only</a:t>
            </a:r>
          </a:p>
          <a:p>
            <a:pPr lvl="1"/>
            <a:r>
              <a:rPr lang="en-GB" dirty="0"/>
              <a:t>8 minutes at maximum</a:t>
            </a:r>
          </a:p>
        </p:txBody>
      </p:sp>
      <p:sp>
        <p:nvSpPr>
          <p:cNvPr id="4" name="Footer Placeholder 3"/>
          <p:cNvSpPr>
            <a:spLocks noGrp="1"/>
          </p:cNvSpPr>
          <p:nvPr>
            <p:ph type="ftr" sz="quarter" idx="11"/>
          </p:nvPr>
        </p:nvSpPr>
        <p:spPr/>
        <p:txBody>
          <a:bodyPr/>
          <a:lstStyle/>
          <a:p>
            <a:r>
              <a:rPr lang="en-GB"/>
              <a:t>Large Group Teaching</a:t>
            </a:r>
            <a:endParaRPr lang="en-GB" dirty="0"/>
          </a:p>
        </p:txBody>
      </p:sp>
      <p:sp>
        <p:nvSpPr>
          <p:cNvPr id="5" name="Slide Number Placeholder 4"/>
          <p:cNvSpPr>
            <a:spLocks noGrp="1"/>
          </p:cNvSpPr>
          <p:nvPr>
            <p:ph type="sldNum" sz="quarter" idx="12"/>
          </p:nvPr>
        </p:nvSpPr>
        <p:spPr/>
        <p:txBody>
          <a:bodyPr/>
          <a:lstStyle/>
          <a:p>
            <a:pPr>
              <a:defRPr/>
            </a:pPr>
            <a:r>
              <a:rPr lang="en-GB"/>
              <a:t>Slide </a:t>
            </a:r>
            <a:fld id="{2EFE0B3E-B406-41E7-B80C-442B76ABCAC9}" type="slidenum">
              <a:rPr lang="en-GB" smtClean="0"/>
              <a:pPr>
                <a:defRPr/>
              </a:pPr>
              <a:t>30</a:t>
            </a:fld>
            <a:endParaRPr lang="en-GB"/>
          </a:p>
        </p:txBody>
      </p:sp>
    </p:spTree>
    <p:extLst>
      <p:ext uri="{BB962C8B-B14F-4D97-AF65-F5344CB8AC3E}">
        <p14:creationId xmlns:p14="http://schemas.microsoft.com/office/powerpoint/2010/main" val="27679941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Flipping</a:t>
            </a:r>
          </a:p>
        </p:txBody>
      </p:sp>
      <p:sp>
        <p:nvSpPr>
          <p:cNvPr id="3" name="Content Placeholder 2"/>
          <p:cNvSpPr>
            <a:spLocks noGrp="1"/>
          </p:cNvSpPr>
          <p:nvPr>
            <p:ph idx="1"/>
          </p:nvPr>
        </p:nvSpPr>
        <p:spPr/>
        <p:txBody>
          <a:bodyPr/>
          <a:lstStyle/>
          <a:p>
            <a:r>
              <a:rPr lang="en-GB" dirty="0"/>
              <a:t>What is it?</a:t>
            </a:r>
          </a:p>
          <a:p>
            <a:pPr lvl="1"/>
            <a:r>
              <a:rPr lang="en-GB" dirty="0"/>
              <a:t>Lecture is delivered by videos</a:t>
            </a:r>
          </a:p>
          <a:p>
            <a:pPr lvl="1"/>
            <a:r>
              <a:rPr lang="en-GB" dirty="0"/>
              <a:t>Contact time is then interactive and personal</a:t>
            </a:r>
          </a:p>
          <a:p>
            <a:r>
              <a:rPr lang="en-GB" dirty="0"/>
              <a:t>Advantages</a:t>
            </a:r>
          </a:p>
          <a:p>
            <a:pPr lvl="1"/>
            <a:r>
              <a:rPr lang="en-GB" dirty="0"/>
              <a:t>Space</a:t>
            </a:r>
          </a:p>
          <a:p>
            <a:pPr lvl="1"/>
            <a:r>
              <a:rPr lang="en-GB" dirty="0"/>
              <a:t>Class is about questions/processing/problem solving</a:t>
            </a:r>
          </a:p>
          <a:p>
            <a:pPr lvl="1"/>
            <a:r>
              <a:rPr lang="en-GB" dirty="0"/>
              <a:t>Opportunity for Team Based Learning</a:t>
            </a:r>
          </a:p>
          <a:p>
            <a:r>
              <a:rPr lang="en-GB" dirty="0"/>
              <a:t>Potential to put all this technology together</a:t>
            </a:r>
          </a:p>
        </p:txBody>
      </p:sp>
      <p:sp>
        <p:nvSpPr>
          <p:cNvPr id="4" name="Footer Placeholder 3"/>
          <p:cNvSpPr>
            <a:spLocks noGrp="1"/>
          </p:cNvSpPr>
          <p:nvPr>
            <p:ph type="ftr" sz="quarter" idx="11"/>
          </p:nvPr>
        </p:nvSpPr>
        <p:spPr/>
        <p:txBody>
          <a:bodyPr/>
          <a:lstStyle/>
          <a:p>
            <a:r>
              <a:rPr lang="en-GB"/>
              <a:t>Large Group Teaching</a:t>
            </a:r>
            <a:endParaRPr lang="en-GB" dirty="0"/>
          </a:p>
        </p:txBody>
      </p:sp>
      <p:sp>
        <p:nvSpPr>
          <p:cNvPr id="5" name="Slide Number Placeholder 4"/>
          <p:cNvSpPr>
            <a:spLocks noGrp="1"/>
          </p:cNvSpPr>
          <p:nvPr>
            <p:ph type="sldNum" sz="quarter" idx="12"/>
          </p:nvPr>
        </p:nvSpPr>
        <p:spPr/>
        <p:txBody>
          <a:bodyPr/>
          <a:lstStyle/>
          <a:p>
            <a:pPr>
              <a:defRPr/>
            </a:pPr>
            <a:r>
              <a:rPr lang="en-GB"/>
              <a:t>Slide </a:t>
            </a:r>
            <a:fld id="{2EFE0B3E-B406-41E7-B80C-442B76ABCAC9}" type="slidenum">
              <a:rPr lang="en-GB" smtClean="0"/>
              <a:pPr>
                <a:defRPr/>
              </a:pPr>
              <a:t>31</a:t>
            </a:fld>
            <a:endParaRPr lang="en-GB"/>
          </a:p>
        </p:txBody>
      </p:sp>
    </p:spTree>
    <p:extLst>
      <p:ext uri="{BB962C8B-B14F-4D97-AF65-F5344CB8AC3E}">
        <p14:creationId xmlns:p14="http://schemas.microsoft.com/office/powerpoint/2010/main" val="28430108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Evidence</a:t>
            </a:r>
          </a:p>
        </p:txBody>
      </p:sp>
      <p:sp>
        <p:nvSpPr>
          <p:cNvPr id="3" name="Content Placeholder 2"/>
          <p:cNvSpPr>
            <a:spLocks noGrp="1"/>
          </p:cNvSpPr>
          <p:nvPr>
            <p:ph idx="1"/>
          </p:nvPr>
        </p:nvSpPr>
        <p:spPr/>
        <p:txBody>
          <a:bodyPr/>
          <a:lstStyle/>
          <a:p>
            <a:pPr marL="182563" indent="-182563">
              <a:spcBef>
                <a:spcPts val="0"/>
              </a:spcBef>
              <a:spcAft>
                <a:spcPts val="300"/>
              </a:spcAft>
            </a:pPr>
            <a:r>
              <a:rPr lang="en-GB" sz="1800" dirty="0"/>
              <a:t>Bishop, J. L., &amp; </a:t>
            </a:r>
            <a:r>
              <a:rPr lang="en-GB" sz="1800" dirty="0" err="1"/>
              <a:t>Verleger</a:t>
            </a:r>
            <a:r>
              <a:rPr lang="en-GB" sz="1800" dirty="0"/>
              <a:t>, M. A. (2013). “The flipped classroom: A survey of the research” Paper presented at the </a:t>
            </a:r>
            <a:r>
              <a:rPr lang="en-GB" sz="1800" i="1" dirty="0"/>
              <a:t>120th American Society for Engineering Education Annual Conference </a:t>
            </a:r>
            <a:r>
              <a:rPr lang="en-GB" sz="1800" dirty="0"/>
              <a:t>and </a:t>
            </a:r>
            <a:r>
              <a:rPr lang="en-GB" sz="1800" i="1" dirty="0"/>
              <a:t>Exposition</a:t>
            </a:r>
            <a:r>
              <a:rPr lang="en-GB" sz="1800" dirty="0"/>
              <a:t>, Atlanta, GA.</a:t>
            </a:r>
          </a:p>
          <a:p>
            <a:pPr marL="182563" indent="-182563">
              <a:spcBef>
                <a:spcPts val="0"/>
              </a:spcBef>
              <a:spcAft>
                <a:spcPts val="300"/>
              </a:spcAft>
            </a:pPr>
            <a:r>
              <a:rPr lang="en-GB" sz="1800" dirty="0" err="1"/>
              <a:t>Bliemel</a:t>
            </a:r>
            <a:r>
              <a:rPr lang="en-GB" sz="1800" dirty="0"/>
              <a:t>, Martin. (2014), “Lessons Learned from an Inside Out Flip in Entrepreneurship Education”, </a:t>
            </a:r>
            <a:r>
              <a:rPr lang="en-GB" sz="1800" i="1" dirty="0"/>
              <a:t>Small Enterprise Research</a:t>
            </a:r>
            <a:r>
              <a:rPr lang="en-GB" sz="1800" dirty="0"/>
              <a:t>, Vol. 21 No. 1, pp. 117-128. </a:t>
            </a:r>
          </a:p>
          <a:p>
            <a:pPr marL="182563" lvl="0" indent="-182563">
              <a:spcBef>
                <a:spcPts val="0"/>
              </a:spcBef>
              <a:spcAft>
                <a:spcPts val="300"/>
              </a:spcAft>
            </a:pPr>
            <a:r>
              <a:rPr lang="en-GB" sz="1800" dirty="0" err="1"/>
              <a:t>Harmeling</a:t>
            </a:r>
            <a:r>
              <a:rPr lang="en-GB" sz="1800" dirty="0"/>
              <a:t>, Susan S. (2011) "Re‐storying an entrepreneurial identity: education, experience and self‐narrative", </a:t>
            </a:r>
            <a:r>
              <a:rPr lang="en-GB" sz="1800" i="1" dirty="0"/>
              <a:t>Education &amp; Training</a:t>
            </a:r>
            <a:r>
              <a:rPr lang="en-GB" sz="1800" dirty="0"/>
              <a:t>, Vol. 53 </a:t>
            </a:r>
            <a:r>
              <a:rPr lang="en-GB" sz="1800" dirty="0" err="1"/>
              <a:t>Iss</a:t>
            </a:r>
            <a:r>
              <a:rPr lang="en-GB" sz="1800" dirty="0"/>
              <a:t>: 8/9, pp.741 - 749</a:t>
            </a:r>
          </a:p>
          <a:p>
            <a:pPr marL="182563" indent="-182563">
              <a:spcBef>
                <a:spcPts val="0"/>
              </a:spcBef>
              <a:spcAft>
                <a:spcPts val="300"/>
              </a:spcAft>
            </a:pPr>
            <a:r>
              <a:rPr lang="en-GB" sz="1800" dirty="0"/>
              <a:t>Neck, H.M. and Greene, P.G. (2011) ‘Entrepreneurship education: known worlds and new frontiers’, </a:t>
            </a:r>
            <a:r>
              <a:rPr lang="en-GB" sz="1800" i="1" dirty="0"/>
              <a:t>Journal of Small Business Management</a:t>
            </a:r>
            <a:r>
              <a:rPr lang="en-GB" sz="1800" dirty="0"/>
              <a:t>, 49(1): 55-70.</a:t>
            </a:r>
          </a:p>
          <a:p>
            <a:pPr marL="182563" indent="-182563">
              <a:spcBef>
                <a:spcPts val="0"/>
              </a:spcBef>
              <a:spcAft>
                <a:spcPts val="300"/>
              </a:spcAft>
            </a:pPr>
            <a:r>
              <a:rPr lang="en-GB" sz="1800" dirty="0" err="1"/>
              <a:t>Petriglieri</a:t>
            </a:r>
            <a:r>
              <a:rPr lang="en-GB" sz="1800" dirty="0"/>
              <a:t>, G. and </a:t>
            </a:r>
            <a:r>
              <a:rPr lang="en-GB" sz="1800" dirty="0" err="1"/>
              <a:t>Petriglieri</a:t>
            </a:r>
            <a:r>
              <a:rPr lang="en-GB" sz="1800" dirty="0"/>
              <a:t>, A.L. (2010), “Identity workspaces: the case of business schools”, </a:t>
            </a:r>
            <a:r>
              <a:rPr lang="en-GB" sz="1800" i="1" dirty="0"/>
              <a:t>Academy of Management Learning and Education</a:t>
            </a:r>
            <a:r>
              <a:rPr lang="en-GB" sz="1800" dirty="0"/>
              <a:t>, Vol. 9 No. 1, pp. 44-60.</a:t>
            </a:r>
          </a:p>
          <a:p>
            <a:pPr marL="182563" indent="-182563">
              <a:spcBef>
                <a:spcPts val="0"/>
              </a:spcBef>
              <a:spcAft>
                <a:spcPts val="300"/>
              </a:spcAft>
            </a:pPr>
            <a:r>
              <a:rPr lang="en-GB" sz="1800" dirty="0"/>
              <a:t>Shepherd, D.A. (2004), “Educating entrepreneurship students about emotion and learning from failure”, </a:t>
            </a:r>
            <a:r>
              <a:rPr lang="en-GB" sz="1800" i="1" dirty="0"/>
              <a:t>Academy of Management Learning &amp; Education</a:t>
            </a:r>
            <a:r>
              <a:rPr lang="en-GB" sz="1800" dirty="0"/>
              <a:t>, Vol. 3 No. 3, pp. 274-87.</a:t>
            </a:r>
          </a:p>
          <a:p>
            <a:endParaRPr lang="en-GB" dirty="0"/>
          </a:p>
        </p:txBody>
      </p:sp>
      <p:sp>
        <p:nvSpPr>
          <p:cNvPr id="4" name="Footer Placeholder 3"/>
          <p:cNvSpPr>
            <a:spLocks noGrp="1"/>
          </p:cNvSpPr>
          <p:nvPr>
            <p:ph type="ftr" sz="quarter" idx="11"/>
          </p:nvPr>
        </p:nvSpPr>
        <p:spPr/>
        <p:txBody>
          <a:bodyPr/>
          <a:lstStyle/>
          <a:p>
            <a:r>
              <a:rPr lang="en-GB"/>
              <a:t>Large Group Teaching</a:t>
            </a:r>
            <a:endParaRPr lang="en-GB" dirty="0"/>
          </a:p>
        </p:txBody>
      </p:sp>
      <p:sp>
        <p:nvSpPr>
          <p:cNvPr id="5" name="Slide Number Placeholder 4"/>
          <p:cNvSpPr>
            <a:spLocks noGrp="1"/>
          </p:cNvSpPr>
          <p:nvPr>
            <p:ph type="sldNum" sz="quarter" idx="12"/>
          </p:nvPr>
        </p:nvSpPr>
        <p:spPr/>
        <p:txBody>
          <a:bodyPr/>
          <a:lstStyle/>
          <a:p>
            <a:pPr>
              <a:defRPr/>
            </a:pPr>
            <a:r>
              <a:rPr lang="en-GB"/>
              <a:t>Slide </a:t>
            </a:r>
            <a:fld id="{2EFE0B3E-B406-41E7-B80C-442B76ABCAC9}" type="slidenum">
              <a:rPr lang="en-GB" smtClean="0"/>
              <a:pPr>
                <a:defRPr/>
              </a:pPr>
              <a:t>32</a:t>
            </a:fld>
            <a:endParaRPr lang="en-GB"/>
          </a:p>
        </p:txBody>
      </p:sp>
    </p:spTree>
    <p:extLst>
      <p:ext uri="{BB962C8B-B14F-4D97-AF65-F5344CB8AC3E}">
        <p14:creationId xmlns:p14="http://schemas.microsoft.com/office/powerpoint/2010/main" val="6737847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was my experience?</a:t>
            </a:r>
          </a:p>
        </p:txBody>
      </p:sp>
      <p:sp>
        <p:nvSpPr>
          <p:cNvPr id="3" name="Subtitle 2"/>
          <p:cNvSpPr>
            <a:spLocks noGrp="1"/>
          </p:cNvSpPr>
          <p:nvPr>
            <p:ph type="subTitle" idx="1"/>
          </p:nvPr>
        </p:nvSpPr>
        <p:spPr/>
        <p:txBody>
          <a:bodyPr/>
          <a:lstStyle/>
          <a:p>
            <a:r>
              <a:rPr lang="en-GB" dirty="0"/>
              <a:t>He’s Flipped!</a:t>
            </a:r>
          </a:p>
          <a:p>
            <a:r>
              <a:rPr lang="en-GB" dirty="0"/>
              <a:t>See ‘My Experience in Flipping’ </a:t>
            </a:r>
            <a:r>
              <a:rPr lang="en-GB" dirty="0" err="1"/>
              <a:t>Powerpoint</a:t>
            </a:r>
            <a:endParaRPr lang="en-GB" dirty="0"/>
          </a:p>
        </p:txBody>
      </p:sp>
      <p:sp>
        <p:nvSpPr>
          <p:cNvPr id="4" name="Footer Placeholder 3"/>
          <p:cNvSpPr>
            <a:spLocks noGrp="1"/>
          </p:cNvSpPr>
          <p:nvPr>
            <p:ph type="ftr" sz="quarter" idx="11"/>
          </p:nvPr>
        </p:nvSpPr>
        <p:spPr/>
        <p:txBody>
          <a:bodyPr/>
          <a:lstStyle/>
          <a:p>
            <a:r>
              <a:rPr lang="en-GB"/>
              <a:t>Large Group Teaching</a:t>
            </a:r>
            <a:endParaRPr lang="en-GB" dirty="0"/>
          </a:p>
        </p:txBody>
      </p:sp>
      <p:sp>
        <p:nvSpPr>
          <p:cNvPr id="5" name="Slide Number Placeholder 4"/>
          <p:cNvSpPr>
            <a:spLocks noGrp="1"/>
          </p:cNvSpPr>
          <p:nvPr>
            <p:ph type="sldNum" sz="quarter" idx="12"/>
          </p:nvPr>
        </p:nvSpPr>
        <p:spPr/>
        <p:txBody>
          <a:bodyPr/>
          <a:lstStyle/>
          <a:p>
            <a:pPr>
              <a:defRPr/>
            </a:pPr>
            <a:r>
              <a:rPr lang="en-GB"/>
              <a:t>Slide </a:t>
            </a:r>
            <a:fld id="{BC801BC9-89E1-4091-A00A-BDD5B8868566}" type="slidenum">
              <a:rPr lang="en-GB" smtClean="0"/>
              <a:pPr>
                <a:defRPr/>
              </a:pPr>
              <a:t>33</a:t>
            </a:fld>
            <a:endParaRPr lang="en-GB"/>
          </a:p>
        </p:txBody>
      </p:sp>
    </p:spTree>
    <p:extLst>
      <p:ext uri="{BB962C8B-B14F-4D97-AF65-F5344CB8AC3E}">
        <p14:creationId xmlns:p14="http://schemas.microsoft.com/office/powerpoint/2010/main" val="1368491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Outline of the Session</a:t>
            </a:r>
          </a:p>
        </p:txBody>
      </p:sp>
      <p:sp>
        <p:nvSpPr>
          <p:cNvPr id="3" name="Content Placeholder 2"/>
          <p:cNvSpPr>
            <a:spLocks noGrp="1"/>
          </p:cNvSpPr>
          <p:nvPr>
            <p:ph idx="1"/>
          </p:nvPr>
        </p:nvSpPr>
        <p:spPr/>
        <p:txBody>
          <a:bodyPr/>
          <a:lstStyle/>
          <a:p>
            <a:r>
              <a:rPr lang="en-GB" sz="2800" dirty="0"/>
              <a:t>A Brief Aside</a:t>
            </a:r>
          </a:p>
          <a:p>
            <a:r>
              <a:rPr lang="en-GB" sz="2800" dirty="0"/>
              <a:t>The short-run</a:t>
            </a:r>
          </a:p>
          <a:p>
            <a:pPr lvl="1"/>
            <a:r>
              <a:rPr lang="en-GB" sz="2400" dirty="0"/>
              <a:t>Lecture slides</a:t>
            </a:r>
          </a:p>
          <a:p>
            <a:pPr lvl="1"/>
            <a:r>
              <a:rPr lang="en-GB" sz="2400" dirty="0"/>
              <a:t>Video Clips</a:t>
            </a:r>
          </a:p>
          <a:p>
            <a:pPr lvl="1"/>
            <a:r>
              <a:rPr lang="en-GB" sz="2400" dirty="0"/>
              <a:t>Polling software</a:t>
            </a:r>
          </a:p>
          <a:p>
            <a:pPr lvl="1"/>
            <a:r>
              <a:rPr lang="en-GB" sz="2400" dirty="0"/>
              <a:t>The VLE</a:t>
            </a:r>
          </a:p>
          <a:p>
            <a:r>
              <a:rPr lang="en-GB" sz="2800" dirty="0"/>
              <a:t>The long-run</a:t>
            </a:r>
          </a:p>
          <a:p>
            <a:pPr lvl="1"/>
            <a:r>
              <a:rPr lang="en-GB" sz="2400" dirty="0"/>
              <a:t>Videos</a:t>
            </a:r>
          </a:p>
          <a:p>
            <a:pPr lvl="1"/>
            <a:r>
              <a:rPr lang="en-GB" sz="2400" dirty="0"/>
              <a:t>Flipping</a:t>
            </a:r>
          </a:p>
          <a:p>
            <a:pPr lvl="1"/>
            <a:r>
              <a:rPr lang="en-GB" sz="2400" dirty="0"/>
              <a:t>More on the VLE</a:t>
            </a:r>
            <a:endParaRPr lang="en-GB" dirty="0"/>
          </a:p>
        </p:txBody>
      </p:sp>
      <p:sp>
        <p:nvSpPr>
          <p:cNvPr id="4" name="Footer Placeholder 3"/>
          <p:cNvSpPr>
            <a:spLocks noGrp="1"/>
          </p:cNvSpPr>
          <p:nvPr>
            <p:ph type="ftr" sz="quarter" idx="11"/>
          </p:nvPr>
        </p:nvSpPr>
        <p:spPr/>
        <p:txBody>
          <a:bodyPr/>
          <a:lstStyle/>
          <a:p>
            <a:r>
              <a:rPr lang="en-GB"/>
              <a:t>Large Group Teaching</a:t>
            </a:r>
            <a:endParaRPr lang="en-GB" dirty="0"/>
          </a:p>
        </p:txBody>
      </p:sp>
      <p:sp>
        <p:nvSpPr>
          <p:cNvPr id="5" name="Slide Number Placeholder 4"/>
          <p:cNvSpPr>
            <a:spLocks noGrp="1"/>
          </p:cNvSpPr>
          <p:nvPr>
            <p:ph type="sldNum" sz="quarter" idx="12"/>
          </p:nvPr>
        </p:nvSpPr>
        <p:spPr/>
        <p:txBody>
          <a:bodyPr/>
          <a:lstStyle/>
          <a:p>
            <a:pPr>
              <a:defRPr/>
            </a:pPr>
            <a:r>
              <a:rPr lang="en-GB"/>
              <a:t>Slide </a:t>
            </a:r>
            <a:fld id="{2EFE0B3E-B406-41E7-B80C-442B76ABCAC9}" type="slidenum">
              <a:rPr lang="en-GB" smtClean="0"/>
              <a:pPr>
                <a:defRPr/>
              </a:pPr>
              <a:t>4</a:t>
            </a:fld>
            <a:endParaRPr lang="en-GB"/>
          </a:p>
        </p:txBody>
      </p:sp>
    </p:spTree>
    <p:extLst>
      <p:ext uri="{BB962C8B-B14F-4D97-AF65-F5344CB8AC3E}">
        <p14:creationId xmlns:p14="http://schemas.microsoft.com/office/powerpoint/2010/main" val="1506091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The Short Run</a:t>
            </a:r>
          </a:p>
        </p:txBody>
      </p:sp>
      <p:sp>
        <p:nvSpPr>
          <p:cNvPr id="3" name="Subtitle 2"/>
          <p:cNvSpPr>
            <a:spLocks noGrp="1"/>
          </p:cNvSpPr>
          <p:nvPr>
            <p:ph type="subTitle" idx="1"/>
          </p:nvPr>
        </p:nvSpPr>
        <p:spPr/>
        <p:txBody>
          <a:bodyPr/>
          <a:lstStyle/>
          <a:p>
            <a:r>
              <a:rPr lang="en-GB" dirty="0"/>
              <a:t>“It’s the little differences…”</a:t>
            </a:r>
          </a:p>
          <a:p>
            <a:endParaRPr lang="en-GB" dirty="0"/>
          </a:p>
        </p:txBody>
      </p:sp>
      <p:sp>
        <p:nvSpPr>
          <p:cNvPr id="4" name="Footer Placeholder 3"/>
          <p:cNvSpPr>
            <a:spLocks noGrp="1"/>
          </p:cNvSpPr>
          <p:nvPr>
            <p:ph type="ftr" sz="quarter" idx="11"/>
          </p:nvPr>
        </p:nvSpPr>
        <p:spPr/>
        <p:txBody>
          <a:bodyPr/>
          <a:lstStyle/>
          <a:p>
            <a:r>
              <a:rPr lang="en-GB"/>
              <a:t>Large Group Teaching</a:t>
            </a:r>
            <a:endParaRPr lang="en-GB" dirty="0"/>
          </a:p>
        </p:txBody>
      </p:sp>
      <p:sp>
        <p:nvSpPr>
          <p:cNvPr id="5" name="Slide Number Placeholder 4"/>
          <p:cNvSpPr>
            <a:spLocks noGrp="1"/>
          </p:cNvSpPr>
          <p:nvPr>
            <p:ph type="sldNum" sz="quarter" idx="12"/>
          </p:nvPr>
        </p:nvSpPr>
        <p:spPr/>
        <p:txBody>
          <a:bodyPr/>
          <a:lstStyle/>
          <a:p>
            <a:pPr>
              <a:defRPr/>
            </a:pPr>
            <a:r>
              <a:rPr lang="en-GB"/>
              <a:t>Slide </a:t>
            </a:r>
            <a:fld id="{BC801BC9-89E1-4091-A00A-BDD5B8868566}" type="slidenum">
              <a:rPr lang="en-GB" smtClean="0"/>
              <a:pPr>
                <a:defRPr/>
              </a:pPr>
              <a:t>5</a:t>
            </a:fld>
            <a:endParaRPr lang="en-GB"/>
          </a:p>
        </p:txBody>
      </p:sp>
    </p:spTree>
    <p:extLst>
      <p:ext uri="{BB962C8B-B14F-4D97-AF65-F5344CB8AC3E}">
        <p14:creationId xmlns:p14="http://schemas.microsoft.com/office/powerpoint/2010/main" val="2547752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Lecture Slides</a:t>
            </a:r>
          </a:p>
        </p:txBody>
      </p:sp>
      <p:sp>
        <p:nvSpPr>
          <p:cNvPr id="3" name="Content Placeholder 2"/>
          <p:cNvSpPr>
            <a:spLocks noGrp="1"/>
          </p:cNvSpPr>
          <p:nvPr>
            <p:ph idx="1"/>
          </p:nvPr>
        </p:nvSpPr>
        <p:spPr/>
        <p:txBody>
          <a:bodyPr/>
          <a:lstStyle/>
          <a:p>
            <a:r>
              <a:rPr lang="en-GB" dirty="0"/>
              <a:t>PowerPoint</a:t>
            </a:r>
          </a:p>
          <a:p>
            <a:pPr lvl="1"/>
            <a:r>
              <a:rPr lang="en-GB" dirty="0"/>
              <a:t>Set up your own design</a:t>
            </a:r>
          </a:p>
          <a:p>
            <a:pPr lvl="2"/>
            <a:r>
              <a:rPr lang="en-GB" dirty="0"/>
              <a:t>Go to ‘View’ and then ‘Slide Master’</a:t>
            </a:r>
          </a:p>
          <a:p>
            <a:pPr lvl="1"/>
            <a:r>
              <a:rPr lang="en-GB" dirty="0"/>
              <a:t>Download others</a:t>
            </a:r>
          </a:p>
          <a:p>
            <a:pPr lvl="2"/>
            <a:r>
              <a:rPr lang="en-GB" dirty="0"/>
              <a:t>Pinterest </a:t>
            </a:r>
          </a:p>
          <a:p>
            <a:r>
              <a:rPr lang="en-GB" dirty="0"/>
              <a:t>Does it have to be PowerPoint?</a:t>
            </a:r>
          </a:p>
          <a:p>
            <a:pPr lvl="1"/>
            <a:r>
              <a:rPr lang="en-GB" dirty="0"/>
              <a:t>Prezi    (www.prezi.com)</a:t>
            </a:r>
          </a:p>
          <a:p>
            <a:pPr lvl="1"/>
            <a:r>
              <a:rPr lang="en-GB" dirty="0" err="1"/>
              <a:t>LaTex</a:t>
            </a:r>
            <a:r>
              <a:rPr lang="en-GB" dirty="0"/>
              <a:t> Beamer class</a:t>
            </a:r>
          </a:p>
        </p:txBody>
      </p:sp>
      <p:sp>
        <p:nvSpPr>
          <p:cNvPr id="4" name="Footer Placeholder 3"/>
          <p:cNvSpPr>
            <a:spLocks noGrp="1"/>
          </p:cNvSpPr>
          <p:nvPr>
            <p:ph type="ftr" sz="quarter" idx="11"/>
          </p:nvPr>
        </p:nvSpPr>
        <p:spPr/>
        <p:txBody>
          <a:bodyPr/>
          <a:lstStyle/>
          <a:p>
            <a:r>
              <a:rPr lang="en-GB"/>
              <a:t>Large Group Teaching</a:t>
            </a:r>
            <a:endParaRPr lang="en-GB" dirty="0"/>
          </a:p>
        </p:txBody>
      </p:sp>
      <p:sp>
        <p:nvSpPr>
          <p:cNvPr id="5" name="Slide Number Placeholder 4"/>
          <p:cNvSpPr>
            <a:spLocks noGrp="1"/>
          </p:cNvSpPr>
          <p:nvPr>
            <p:ph type="sldNum" sz="quarter" idx="12"/>
          </p:nvPr>
        </p:nvSpPr>
        <p:spPr/>
        <p:txBody>
          <a:bodyPr/>
          <a:lstStyle/>
          <a:p>
            <a:pPr>
              <a:defRPr/>
            </a:pPr>
            <a:r>
              <a:rPr lang="en-GB"/>
              <a:t>Slide </a:t>
            </a:r>
            <a:fld id="{2EFE0B3E-B406-41E7-B80C-442B76ABCAC9}" type="slidenum">
              <a:rPr lang="en-GB" smtClean="0"/>
              <a:pPr>
                <a:defRPr/>
              </a:pPr>
              <a:t>6</a:t>
            </a:fld>
            <a:endParaRPr lang="en-GB"/>
          </a:p>
        </p:txBody>
      </p:sp>
    </p:spTree>
    <p:extLst>
      <p:ext uri="{BB962C8B-B14F-4D97-AF65-F5344CB8AC3E}">
        <p14:creationId xmlns:p14="http://schemas.microsoft.com/office/powerpoint/2010/main" val="2023904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Video Clips</a:t>
            </a:r>
          </a:p>
        </p:txBody>
      </p:sp>
      <p:sp>
        <p:nvSpPr>
          <p:cNvPr id="3" name="Content Placeholder 2"/>
          <p:cNvSpPr>
            <a:spLocks noGrp="1"/>
          </p:cNvSpPr>
          <p:nvPr>
            <p:ph idx="1"/>
          </p:nvPr>
        </p:nvSpPr>
        <p:spPr/>
        <p:txBody>
          <a:bodyPr/>
          <a:lstStyle/>
          <a:p>
            <a:r>
              <a:rPr lang="en-GB" sz="2800" dirty="0"/>
              <a:t>A way to break up the lecture</a:t>
            </a:r>
          </a:p>
          <a:p>
            <a:r>
              <a:rPr lang="en-GB" sz="2800" dirty="0"/>
              <a:t>Something different</a:t>
            </a:r>
          </a:p>
          <a:p>
            <a:r>
              <a:rPr lang="en-GB" sz="2800" dirty="0"/>
              <a:t>Add an activity too</a:t>
            </a:r>
          </a:p>
          <a:p>
            <a:r>
              <a:rPr lang="en-GB" sz="2800" dirty="0"/>
              <a:t>Bring your personality to the lecture</a:t>
            </a:r>
          </a:p>
          <a:p>
            <a:r>
              <a:rPr lang="en-GB" sz="2800" dirty="0"/>
              <a:t>Example: Consumer Theory lecture</a:t>
            </a:r>
          </a:p>
          <a:p>
            <a:pPr lvl="1"/>
            <a:r>
              <a:rPr lang="en-GB" sz="2400" dirty="0"/>
              <a:t>Played this clip: </a:t>
            </a:r>
            <a:r>
              <a:rPr lang="en-GB" sz="1600" dirty="0">
                <a:hlinkClick r:id="rId2"/>
              </a:rPr>
              <a:t>https://www.youtube.com/watch?v=Oo2RKAHu-kI</a:t>
            </a:r>
            <a:endParaRPr lang="en-GB" sz="1600" dirty="0"/>
          </a:p>
          <a:p>
            <a:pPr lvl="1"/>
            <a:r>
              <a:rPr lang="en-GB" sz="2400" dirty="0"/>
              <a:t>Asked two questions:</a:t>
            </a:r>
          </a:p>
          <a:p>
            <a:pPr lvl="2"/>
            <a:r>
              <a:rPr lang="en-GB" sz="2000" dirty="0"/>
              <a:t>(</a:t>
            </a:r>
            <a:r>
              <a:rPr lang="en-GB" sz="2000" dirty="0" err="1"/>
              <a:t>i</a:t>
            </a:r>
            <a:r>
              <a:rPr lang="en-GB" sz="2000" dirty="0"/>
              <a:t>) Draw Amelia’s preferences for fish fingers and custard. </a:t>
            </a:r>
          </a:p>
          <a:p>
            <a:pPr lvl="2"/>
            <a:r>
              <a:rPr lang="en-GB" sz="2000" dirty="0"/>
              <a:t>(ii) Draw the Doctor’s preferences for fish fingers and custard. </a:t>
            </a:r>
          </a:p>
          <a:p>
            <a:pPr lvl="2"/>
            <a:endParaRPr lang="en-GB" dirty="0"/>
          </a:p>
          <a:p>
            <a:pPr marL="0" indent="0">
              <a:buNone/>
            </a:pPr>
            <a:endParaRPr lang="en-GB" dirty="0"/>
          </a:p>
        </p:txBody>
      </p:sp>
      <p:sp>
        <p:nvSpPr>
          <p:cNvPr id="4" name="Footer Placeholder 3"/>
          <p:cNvSpPr>
            <a:spLocks noGrp="1"/>
          </p:cNvSpPr>
          <p:nvPr>
            <p:ph type="ftr" sz="quarter" idx="11"/>
          </p:nvPr>
        </p:nvSpPr>
        <p:spPr/>
        <p:txBody>
          <a:bodyPr/>
          <a:lstStyle/>
          <a:p>
            <a:r>
              <a:rPr lang="en-GB"/>
              <a:t>Large Group Teaching</a:t>
            </a:r>
            <a:endParaRPr lang="en-GB" dirty="0"/>
          </a:p>
        </p:txBody>
      </p:sp>
      <p:sp>
        <p:nvSpPr>
          <p:cNvPr id="5" name="Slide Number Placeholder 4"/>
          <p:cNvSpPr>
            <a:spLocks noGrp="1"/>
          </p:cNvSpPr>
          <p:nvPr>
            <p:ph type="sldNum" sz="quarter" idx="12"/>
          </p:nvPr>
        </p:nvSpPr>
        <p:spPr/>
        <p:txBody>
          <a:bodyPr/>
          <a:lstStyle/>
          <a:p>
            <a:pPr>
              <a:defRPr/>
            </a:pPr>
            <a:r>
              <a:rPr lang="en-GB"/>
              <a:t>Slide </a:t>
            </a:r>
            <a:fld id="{2EFE0B3E-B406-41E7-B80C-442B76ABCAC9}" type="slidenum">
              <a:rPr lang="en-GB" smtClean="0"/>
              <a:pPr>
                <a:defRPr/>
              </a:pPr>
              <a:t>7</a:t>
            </a:fld>
            <a:endParaRPr lang="en-GB"/>
          </a:p>
        </p:txBody>
      </p:sp>
    </p:spTree>
    <p:extLst>
      <p:ext uri="{BB962C8B-B14F-4D97-AF65-F5344CB8AC3E}">
        <p14:creationId xmlns:p14="http://schemas.microsoft.com/office/powerpoint/2010/main" val="1849275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Video Clips</a:t>
            </a:r>
          </a:p>
        </p:txBody>
      </p:sp>
      <p:sp>
        <p:nvSpPr>
          <p:cNvPr id="3" name="Content Placeholder 2"/>
          <p:cNvSpPr>
            <a:spLocks noGrp="1"/>
          </p:cNvSpPr>
          <p:nvPr>
            <p:ph idx="1"/>
          </p:nvPr>
        </p:nvSpPr>
        <p:spPr/>
        <p:txBody>
          <a:bodyPr/>
          <a:lstStyle/>
          <a:p>
            <a:r>
              <a:rPr lang="en-GB" dirty="0"/>
              <a:t>A way to break up the lecture</a:t>
            </a:r>
          </a:p>
          <a:p>
            <a:r>
              <a:rPr lang="en-GB" dirty="0"/>
              <a:t>Something different</a:t>
            </a:r>
          </a:p>
          <a:p>
            <a:r>
              <a:rPr lang="en-GB" dirty="0"/>
              <a:t>Add an activity too</a:t>
            </a:r>
          </a:p>
          <a:p>
            <a:r>
              <a:rPr lang="en-GB" dirty="0"/>
              <a:t>Bring your personality to the lecture</a:t>
            </a:r>
          </a:p>
          <a:p>
            <a:r>
              <a:rPr lang="en-GB" dirty="0"/>
              <a:t>Copyright</a:t>
            </a:r>
          </a:p>
          <a:p>
            <a:pPr lvl="1"/>
            <a:r>
              <a:rPr lang="en-GB" dirty="0"/>
              <a:t>Clip taken from the official BBC You Tube Channel</a:t>
            </a:r>
          </a:p>
          <a:p>
            <a:pPr lvl="1"/>
            <a:r>
              <a:rPr lang="en-GB" dirty="0"/>
              <a:t>It did not go on the VLE</a:t>
            </a:r>
          </a:p>
          <a:p>
            <a:pPr lvl="1"/>
            <a:r>
              <a:rPr lang="en-GB" dirty="0"/>
              <a:t>If in doubt ask someone</a:t>
            </a:r>
          </a:p>
        </p:txBody>
      </p:sp>
      <p:sp>
        <p:nvSpPr>
          <p:cNvPr id="4" name="Footer Placeholder 3"/>
          <p:cNvSpPr>
            <a:spLocks noGrp="1"/>
          </p:cNvSpPr>
          <p:nvPr>
            <p:ph type="ftr" sz="quarter" idx="11"/>
          </p:nvPr>
        </p:nvSpPr>
        <p:spPr/>
        <p:txBody>
          <a:bodyPr/>
          <a:lstStyle/>
          <a:p>
            <a:r>
              <a:rPr lang="en-GB"/>
              <a:t>Large Group Teaching</a:t>
            </a:r>
            <a:endParaRPr lang="en-GB" dirty="0"/>
          </a:p>
        </p:txBody>
      </p:sp>
      <p:sp>
        <p:nvSpPr>
          <p:cNvPr id="5" name="Slide Number Placeholder 4"/>
          <p:cNvSpPr>
            <a:spLocks noGrp="1"/>
          </p:cNvSpPr>
          <p:nvPr>
            <p:ph type="sldNum" sz="quarter" idx="12"/>
          </p:nvPr>
        </p:nvSpPr>
        <p:spPr/>
        <p:txBody>
          <a:bodyPr/>
          <a:lstStyle/>
          <a:p>
            <a:pPr>
              <a:defRPr/>
            </a:pPr>
            <a:r>
              <a:rPr lang="en-GB"/>
              <a:t>Slide </a:t>
            </a:r>
            <a:fld id="{2EFE0B3E-B406-41E7-B80C-442B76ABCAC9}" type="slidenum">
              <a:rPr lang="en-GB" smtClean="0"/>
              <a:pPr>
                <a:defRPr/>
              </a:pPr>
              <a:t>8</a:t>
            </a:fld>
            <a:endParaRPr lang="en-GB"/>
          </a:p>
        </p:txBody>
      </p:sp>
    </p:spTree>
    <p:extLst>
      <p:ext uri="{BB962C8B-B14F-4D97-AF65-F5344CB8AC3E}">
        <p14:creationId xmlns:p14="http://schemas.microsoft.com/office/powerpoint/2010/main" val="1489862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Getting Video Clips</a:t>
            </a:r>
          </a:p>
        </p:txBody>
      </p:sp>
      <p:sp>
        <p:nvSpPr>
          <p:cNvPr id="3" name="Content Placeholder 2"/>
          <p:cNvSpPr>
            <a:spLocks noGrp="1"/>
          </p:cNvSpPr>
          <p:nvPr>
            <p:ph idx="1"/>
          </p:nvPr>
        </p:nvSpPr>
        <p:spPr/>
        <p:txBody>
          <a:bodyPr/>
          <a:lstStyle/>
          <a:p>
            <a:r>
              <a:rPr lang="en-GB" dirty="0"/>
              <a:t>YouTube / Vimeo / Daily Motion / </a:t>
            </a:r>
            <a:r>
              <a:rPr lang="en-GB" dirty="0" err="1"/>
              <a:t>etc</a:t>
            </a:r>
            <a:endParaRPr lang="en-GB" dirty="0"/>
          </a:p>
          <a:p>
            <a:pPr lvl="1"/>
            <a:r>
              <a:rPr lang="en-GB" dirty="0"/>
              <a:t>But be careful</a:t>
            </a:r>
          </a:p>
          <a:p>
            <a:r>
              <a:rPr lang="en-GB" dirty="0"/>
              <a:t>Box of Broadcasts</a:t>
            </a:r>
          </a:p>
          <a:p>
            <a:pPr lvl="1"/>
            <a:r>
              <a:rPr lang="en-GB" dirty="0">
                <a:hlinkClick r:id="rId2"/>
              </a:rPr>
              <a:t>https://learningonscreen.ac.uk/ondemand</a:t>
            </a:r>
            <a:endParaRPr lang="en-GB" dirty="0"/>
          </a:p>
          <a:p>
            <a:pPr lvl="1"/>
            <a:r>
              <a:rPr lang="en-GB" dirty="0"/>
              <a:t>Record TV </a:t>
            </a:r>
          </a:p>
          <a:p>
            <a:pPr lvl="1"/>
            <a:r>
              <a:rPr lang="en-GB" dirty="0"/>
              <a:t>Make clips</a:t>
            </a:r>
          </a:p>
        </p:txBody>
      </p:sp>
      <p:sp>
        <p:nvSpPr>
          <p:cNvPr id="4" name="Footer Placeholder 3"/>
          <p:cNvSpPr>
            <a:spLocks noGrp="1"/>
          </p:cNvSpPr>
          <p:nvPr>
            <p:ph type="ftr" sz="quarter" idx="11"/>
          </p:nvPr>
        </p:nvSpPr>
        <p:spPr/>
        <p:txBody>
          <a:bodyPr/>
          <a:lstStyle/>
          <a:p>
            <a:r>
              <a:rPr lang="en-GB"/>
              <a:t>Large Group Teaching</a:t>
            </a:r>
            <a:endParaRPr lang="en-GB" dirty="0"/>
          </a:p>
        </p:txBody>
      </p:sp>
      <p:sp>
        <p:nvSpPr>
          <p:cNvPr id="5" name="Slide Number Placeholder 4"/>
          <p:cNvSpPr>
            <a:spLocks noGrp="1"/>
          </p:cNvSpPr>
          <p:nvPr>
            <p:ph type="sldNum" sz="quarter" idx="12"/>
          </p:nvPr>
        </p:nvSpPr>
        <p:spPr/>
        <p:txBody>
          <a:bodyPr/>
          <a:lstStyle/>
          <a:p>
            <a:pPr>
              <a:defRPr/>
            </a:pPr>
            <a:r>
              <a:rPr lang="en-GB"/>
              <a:t>Slide </a:t>
            </a:r>
            <a:fld id="{2EFE0B3E-B406-41E7-B80C-442B76ABCAC9}" type="slidenum">
              <a:rPr lang="en-GB" smtClean="0"/>
              <a:pPr>
                <a:defRPr/>
              </a:pPr>
              <a:t>9</a:t>
            </a:fld>
            <a:endParaRPr lang="en-GB"/>
          </a:p>
        </p:txBody>
      </p:sp>
    </p:spTree>
    <p:extLst>
      <p:ext uri="{BB962C8B-B14F-4D97-AF65-F5344CB8AC3E}">
        <p14:creationId xmlns:p14="http://schemas.microsoft.com/office/powerpoint/2010/main" val="94154373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WASPOLLED" val="556EB0008CFA46E7989D6DF863547745"/>
  <p:tag name="TPVERSION" val="5"/>
  <p:tag name="TPFULLVERSION" val="5.2.1.3179"/>
  <p:tag name="PPTVERSION" val="14"/>
  <p:tag name="TPOS" val="2"/>
</p:tagLst>
</file>

<file path=ppt/tags/tag2.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6658</TotalTime>
  <Words>1570</Words>
  <Application>Microsoft Office PowerPoint</Application>
  <PresentationFormat>On-screen Show (4:3)</PresentationFormat>
  <Paragraphs>283</Paragraphs>
  <Slides>33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Calibri</vt:lpstr>
      <vt:lpstr>Times New Roman</vt:lpstr>
      <vt:lpstr>Verdana</vt:lpstr>
      <vt:lpstr>Office Theme</vt:lpstr>
      <vt:lpstr>Economics Network Early Career Workshop</vt:lpstr>
      <vt:lpstr>Approach</vt:lpstr>
      <vt:lpstr>Two Questions</vt:lpstr>
      <vt:lpstr>Outline of the Session</vt:lpstr>
      <vt:lpstr>The Short Run</vt:lpstr>
      <vt:lpstr>The Lecture Slides</vt:lpstr>
      <vt:lpstr>Video Clips</vt:lpstr>
      <vt:lpstr>Video Clips</vt:lpstr>
      <vt:lpstr>Getting Video Clips</vt:lpstr>
      <vt:lpstr>Music</vt:lpstr>
      <vt:lpstr>Polling Software</vt:lpstr>
      <vt:lpstr>mQlicker Demonstration</vt:lpstr>
      <vt:lpstr>mQlicker</vt:lpstr>
      <vt:lpstr>Question 3 (976238)</vt:lpstr>
      <vt:lpstr>Question 4 (976238)</vt:lpstr>
      <vt:lpstr>Question 5 (976238)</vt:lpstr>
      <vt:lpstr>Questions ANSWERS</vt:lpstr>
      <vt:lpstr>Question 3 (976238)</vt:lpstr>
      <vt:lpstr>Question 4 (976238)</vt:lpstr>
      <vt:lpstr>Question 5 (976238)</vt:lpstr>
      <vt:lpstr>How to Use Polling Software</vt:lpstr>
      <vt:lpstr>VLE Dumping</vt:lpstr>
      <vt:lpstr>What To Do?</vt:lpstr>
      <vt:lpstr>Padlet</vt:lpstr>
      <vt:lpstr>Screencasting/Annotation</vt:lpstr>
      <vt:lpstr>Nearpod</vt:lpstr>
      <vt:lpstr>Collaboration </vt:lpstr>
      <vt:lpstr>The Long Run </vt:lpstr>
      <vt:lpstr>Videos</vt:lpstr>
      <vt:lpstr>Video - Challenges</vt:lpstr>
      <vt:lpstr>Flipping</vt:lpstr>
      <vt:lpstr>Evidence</vt:lpstr>
      <vt:lpstr>What was my experience?</vt:lpstr>
    </vt:vector>
  </TitlesOfParts>
  <Company>JOHN WILEY &amp; SONS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John Wiley</dc:creator>
  <cp:lastModifiedBy>Michael Reynolds</cp:lastModifiedBy>
  <cp:revision>338</cp:revision>
  <cp:lastPrinted>2002-01-02T00:42:37Z</cp:lastPrinted>
  <dcterms:created xsi:type="dcterms:W3CDTF">2001-12-06T17:31:39Z</dcterms:created>
  <dcterms:modified xsi:type="dcterms:W3CDTF">2017-04-07T07:21:40Z</dcterms:modified>
</cp:coreProperties>
</file>