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62" r:id="rId2"/>
    <p:sldId id="310" r:id="rId3"/>
    <p:sldId id="307" r:id="rId4"/>
    <p:sldId id="308" r:id="rId5"/>
    <p:sldId id="311" r:id="rId6"/>
    <p:sldId id="304" r:id="rId7"/>
    <p:sldId id="305" r:id="rId8"/>
    <p:sldId id="309" r:id="rId9"/>
    <p:sldId id="275" r:id="rId10"/>
    <p:sldId id="312" r:id="rId11"/>
    <p:sldId id="301" r:id="rId12"/>
    <p:sldId id="297" r:id="rId13"/>
    <p:sldId id="259" r:id="rId14"/>
    <p:sldId id="285" r:id="rId15"/>
    <p:sldId id="280" r:id="rId16"/>
    <p:sldId id="283" r:id="rId17"/>
    <p:sldId id="294" r:id="rId18"/>
    <p:sldId id="288" r:id="rId19"/>
    <p:sldId id="289" r:id="rId20"/>
    <p:sldId id="290" r:id="rId21"/>
    <p:sldId id="291" r:id="rId22"/>
    <p:sldId id="292" r:id="rId23"/>
    <p:sldId id="293" r:id="rId24"/>
    <p:sldId id="281" r:id="rId25"/>
    <p:sldId id="284" r:id="rId26"/>
    <p:sldId id="268" r:id="rId27"/>
    <p:sldId id="296" r:id="rId28"/>
    <p:sldId id="266" r:id="rId29"/>
  </p:sldIdLst>
  <p:sldSz cx="9144000" cy="6858000" type="screen4x3"/>
  <p:notesSz cx="6858000" cy="9144000"/>
  <p:custDataLst>
    <p:tags r:id="rId3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2521" autoAdjust="0"/>
  </p:normalViewPr>
  <p:slideViewPr>
    <p:cSldViewPr>
      <p:cViewPr varScale="1">
        <p:scale>
          <a:sx n="82" d="100"/>
          <a:sy n="82" d="100"/>
        </p:scale>
        <p:origin x="917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BD590F-625B-9745-A745-EEDD81CDB255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8C1601-0EB1-5B4B-84A5-02D4AF43A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043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C1601-0EB1-5B4B-84A5-02D4AF43A11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3442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C1601-0EB1-5B4B-84A5-02D4AF43A11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3442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C1601-0EB1-5B4B-84A5-02D4AF43A11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3442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 are the comments from the emails. I put some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them into the slides to discuss…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Maybe just let them read it… then remind them about the tool box, then go back to the comments and discuss: WHAT’s the reason/problem 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/>
              </a:rPr>
              <a:t> What to do?</a:t>
            </a:r>
            <a:endParaRPr lang="en-GB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seminars were somewhat dire and I don't feel they benefited my learning at all and at some point even just lead to more confusion over the subject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Tutor could be better qualified. She sometimes got stuff wrong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Letting people know that practice questions are available, although perhaps this was my fault for not fully reading through the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coursepaper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tutorials - relate the questions more to the test questions so that we would be better prepared for the tests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longer seminars, we normally don't have time to do all the work in the seminars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More assistance with essay writing techniques and skills in answering exam questions.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we were better prepared for what to expect in the test, I felt that the tutorial questions often are very different to test questions. 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Perhaps there could be some more advanced tutorial questions for those who wish to extend their knowledge beyond the basics of the course.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Tutorials can sometimes feel like we haven't progressed anywhere, maybe give them more structure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my opinion tutorials should not be only about tutorial questions provided by lecturer. Tutorial preparations were not really demanding.</a:t>
            </a: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1) it looks as if there is not much communication between lecturer (module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organiser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and class teacher. Often the class teacher is unaware of the progress made on the module or of what and how some material has been taught in the module;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2) I do not see the point in coming to the class: the teacher just goes through the solutions with no value added. I can just go through the solutions myself by downloading them from the VLE, I do not need to go to class;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3) the class teacher does not cover all questions during the class! Classes should last longer!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4) what is the point of just writing down some mathematical equations/solutions with no explanation of its meaning!?</a:t>
            </a: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C1601-0EB1-5B4B-84A5-02D4AF43A11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4358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C1601-0EB1-5B4B-84A5-02D4AF43A11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3442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After reflecting on small group teaching sessions, what’s your </a:t>
            </a:r>
            <a:br>
              <a:rPr lang="en-US" sz="1200" dirty="0" smtClean="0"/>
            </a:br>
            <a:r>
              <a:rPr lang="en-US" sz="1200" dirty="0" smtClean="0"/>
              <a:t>next small group teaching innovation??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C1601-0EB1-5B4B-84A5-02D4AF43A11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6371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C1601-0EB1-5B4B-84A5-02D4AF43A11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3442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C1601-0EB1-5B4B-84A5-02D4AF43A11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3442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-- The model</a:t>
            </a:r>
            <a:r>
              <a:rPr lang="en-US" baseline="0" dirty="0" smtClean="0"/>
              <a:t> of ‘lecturing’ is very old</a:t>
            </a:r>
          </a:p>
          <a:p>
            <a:r>
              <a:rPr lang="en-US" baseline="0" dirty="0" smtClean="0"/>
              <a:t>-- Refer to the 5 percent remembering</a:t>
            </a:r>
          </a:p>
          <a:p>
            <a:r>
              <a:rPr lang="en-US" dirty="0" smtClean="0"/>
              <a:t>--</a:t>
            </a:r>
            <a:r>
              <a:rPr lang="en-US" baseline="0" dirty="0" smtClean="0"/>
              <a:t> </a:t>
            </a:r>
            <a:r>
              <a:rPr lang="en-US" dirty="0" smtClean="0"/>
              <a:t>Here</a:t>
            </a:r>
            <a:r>
              <a:rPr lang="en-US" baseline="0" dirty="0" smtClean="0"/>
              <a:t> we see 20-25 students and the teaching mode is pretty traditional lectures</a:t>
            </a:r>
          </a:p>
          <a:p>
            <a:r>
              <a:rPr lang="en-US" baseline="0" dirty="0" smtClean="0"/>
              <a:t>-- One asleep already</a:t>
            </a:r>
          </a:p>
          <a:p>
            <a:r>
              <a:rPr lang="en-US" baseline="0" dirty="0" smtClean="0"/>
              <a:t>-- Similar picture in large room teaching sessions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C1601-0EB1-5B4B-84A5-02D4AF43A11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3442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Task:</a:t>
            </a:r>
            <a:r>
              <a:rPr lang="en-US" baseline="0" dirty="0" smtClean="0"/>
              <a:t> Match RHS (Lecture, Reading, Audio/Visual, Demonstration, Discussion, Practice, Teach others)</a:t>
            </a:r>
          </a:p>
          <a:p>
            <a:r>
              <a:rPr lang="en-US" baseline="0" dirty="0" smtClean="0"/>
              <a:t>Explain: Introduce Active versus passive learning and constructivist learning</a:t>
            </a:r>
          </a:p>
          <a:p>
            <a:r>
              <a:rPr lang="en-US" baseline="0" dirty="0" smtClean="0"/>
              <a:t>Say: Problem with large class-rooms </a:t>
            </a:r>
            <a:r>
              <a:rPr lang="en-US" baseline="0" dirty="0" smtClean="0">
                <a:sym typeface="Wingdings"/>
              </a:rPr>
              <a:t> Small class rooms are the ideal environment to make engaged student-led learning happen.</a:t>
            </a:r>
          </a:p>
          <a:p>
            <a:r>
              <a:rPr lang="en-US" baseline="0" dirty="0" smtClean="0">
                <a:sym typeface="Wingdings"/>
              </a:rPr>
              <a:t>Reality: Going through problem sets etc.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C1601-0EB1-5B4B-84A5-02D4AF43A11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4094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C1601-0EB1-5B4B-84A5-02D4AF43A11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3442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C1601-0EB1-5B4B-84A5-02D4AF43A11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3442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C1601-0EB1-5B4B-84A5-02D4AF43A11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3442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C1601-0EB1-5B4B-84A5-02D4AF43A11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344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4B191-E204-4DE1-AB68-222828B1E72A}" type="datetimeFigureOut">
              <a:rPr lang="en-GB" smtClean="0"/>
              <a:t>30/08/2018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79152-F204-4832-8249-0BA4D18CC2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8264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4B191-E204-4DE1-AB68-222828B1E72A}" type="datetimeFigureOut">
              <a:rPr lang="en-GB" smtClean="0"/>
              <a:t>30/08/2018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79152-F204-4832-8249-0BA4D18CC2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3073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4B191-E204-4DE1-AB68-222828B1E72A}" type="datetimeFigureOut">
              <a:rPr lang="en-GB" smtClean="0"/>
              <a:t>30/08/2018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79152-F204-4832-8249-0BA4D18CC2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4683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4B191-E204-4DE1-AB68-222828B1E72A}" type="datetimeFigureOut">
              <a:rPr lang="en-GB" smtClean="0"/>
              <a:t>30/08/2018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79152-F204-4832-8249-0BA4D18CC2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2704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4B191-E204-4DE1-AB68-222828B1E72A}" type="datetimeFigureOut">
              <a:rPr lang="en-GB" smtClean="0"/>
              <a:t>30/08/2018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79152-F204-4832-8249-0BA4D18CC2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1806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4B191-E204-4DE1-AB68-222828B1E72A}" type="datetimeFigureOut">
              <a:rPr lang="en-GB" smtClean="0"/>
              <a:t>30/08/2018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79152-F204-4832-8249-0BA4D18CC2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5721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4B191-E204-4DE1-AB68-222828B1E72A}" type="datetimeFigureOut">
              <a:rPr lang="en-GB" smtClean="0"/>
              <a:t>30/08/2018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79152-F204-4832-8249-0BA4D18CC2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3520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4B191-E204-4DE1-AB68-222828B1E72A}" type="datetimeFigureOut">
              <a:rPr lang="en-GB" smtClean="0"/>
              <a:t>30/08/2018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79152-F204-4832-8249-0BA4D18CC2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355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4B191-E204-4DE1-AB68-222828B1E72A}" type="datetimeFigureOut">
              <a:rPr lang="en-GB" smtClean="0"/>
              <a:t>30/08/2018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79152-F204-4832-8249-0BA4D18CC2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2875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4B191-E204-4DE1-AB68-222828B1E72A}" type="datetimeFigureOut">
              <a:rPr lang="en-GB" smtClean="0"/>
              <a:t>30/08/2018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79152-F204-4832-8249-0BA4D18CC2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6809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4B191-E204-4DE1-AB68-222828B1E72A}" type="datetimeFigureOut">
              <a:rPr lang="en-GB" smtClean="0"/>
              <a:t>30/08/2018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79152-F204-4832-8249-0BA4D18CC2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6859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94B191-E204-4DE1-AB68-222828B1E72A}" type="datetimeFigureOut">
              <a:rPr lang="en-GB" smtClean="0"/>
              <a:t>30/08/2018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079152-F204-4832-8249-0BA4D18CC2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1209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onomicsnetwork.ac.uk/handbook/casestudies/1" TargetMode="External"/><Relationship Id="rId2" Type="http://schemas.openxmlformats.org/officeDocument/2006/relationships/hyperlink" Target="http://www.economicsnetwork.ac.uk/showcase/forsythe_pb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hyperlink" Target="http://www.economicsnetwork.ac.uk/sites/default/files/Ashley/Ralf%20Becker%202.pdf" TargetMode="External"/><Relationship Id="rId4" Type="http://schemas.openxmlformats.org/officeDocument/2006/relationships/hyperlink" Target="http://www.economicsnetwork.ac.uk/themes/games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XSFMT3QqctA" TargetMode="External"/><Relationship Id="rId2" Type="http://schemas.openxmlformats.org/officeDocument/2006/relationships/hyperlink" Target="http://www.youtube.com/watch?v=Ws5tZ59JDDk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youtube.com/watch?v=AEIn3T6nDAo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rgbClr val="4078AB"/>
          </a:solidFill>
        </p:spPr>
        <p:txBody>
          <a:bodyPr>
            <a:normAutofit/>
          </a:bodyPr>
          <a:lstStyle/>
          <a:p>
            <a:r>
              <a:rPr lang="en-GB" sz="5400" dirty="0" smtClean="0">
                <a:solidFill>
                  <a:schemeClr val="bg1"/>
                </a:solidFill>
              </a:rPr>
              <a:t>Teaching Small Groups</a:t>
            </a:r>
            <a:endParaRPr lang="en-GB" sz="5400" dirty="0">
              <a:solidFill>
                <a:schemeClr val="bg1"/>
              </a:solidFill>
            </a:endParaRPr>
          </a:p>
        </p:txBody>
      </p:sp>
      <p:pic>
        <p:nvPicPr>
          <p:cNvPr id="5" name="Picture 4" descr="P:\Publicity\Logo 2012\logo_Transpar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116632"/>
            <a:ext cx="836806" cy="53671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0" y="6488668"/>
            <a:ext cx="91440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7C327B"/>
                </a:solidFill>
              </a:rPr>
              <a:t>www.economicsnetwork.ac.uk</a:t>
            </a:r>
            <a:endParaRPr lang="en-GB" sz="1400" dirty="0">
              <a:solidFill>
                <a:srgbClr val="7C32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43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76872"/>
            <a:ext cx="9144000" cy="1196752"/>
          </a:xfrm>
          <a:solidFill>
            <a:srgbClr val="4078AB"/>
          </a:solidFill>
        </p:spPr>
        <p:txBody>
          <a:bodyPr>
            <a:normAutofit/>
          </a:bodyPr>
          <a:lstStyle/>
          <a:p>
            <a:r>
              <a:rPr lang="en-GB" sz="4000" dirty="0" smtClean="0">
                <a:solidFill>
                  <a:schemeClr val="bg1"/>
                </a:solidFill>
              </a:rPr>
              <a:t>[III] The Student(s!)</a:t>
            </a:r>
            <a:endParaRPr lang="en-GB" sz="4000" dirty="0">
              <a:solidFill>
                <a:schemeClr val="bg1"/>
              </a:solidFill>
            </a:endParaRPr>
          </a:p>
        </p:txBody>
      </p:sp>
      <p:pic>
        <p:nvPicPr>
          <p:cNvPr id="5" name="Picture 4" descr="P:\Publicity\Logo 2012\logo_Transpar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16632"/>
            <a:ext cx="836806" cy="53671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0" y="6488668"/>
            <a:ext cx="91440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7C327B"/>
                </a:solidFill>
              </a:rPr>
              <a:t>www.economicsnetwork.ac.uk</a:t>
            </a:r>
            <a:endParaRPr lang="en-GB" sz="1400" dirty="0">
              <a:solidFill>
                <a:srgbClr val="7C32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23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4078AB"/>
          </a:solidFill>
        </p:spPr>
        <p:txBody>
          <a:bodyPr>
            <a:normAutofit/>
          </a:bodyPr>
          <a:lstStyle/>
          <a:p>
            <a:r>
              <a:rPr lang="en-GB" sz="5400" dirty="0" smtClean="0">
                <a:solidFill>
                  <a:schemeClr val="bg1"/>
                </a:solidFill>
              </a:rPr>
              <a:t>How do we learn?</a:t>
            </a:r>
            <a:endParaRPr lang="en-GB" sz="5400" dirty="0">
              <a:solidFill>
                <a:schemeClr val="bg1"/>
              </a:solidFill>
            </a:endParaRPr>
          </a:p>
        </p:txBody>
      </p:sp>
      <p:pic>
        <p:nvPicPr>
          <p:cNvPr id="5" name="Picture 4" descr="P:\Publicity\Logo 2012\logo_Transpar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16632"/>
            <a:ext cx="836806" cy="53671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0" y="6488668"/>
            <a:ext cx="91440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7C327B"/>
                </a:solidFill>
              </a:rPr>
              <a:t>www.economicsnetwork.ac.uk</a:t>
            </a:r>
            <a:endParaRPr lang="en-GB" sz="1400" dirty="0">
              <a:solidFill>
                <a:srgbClr val="7C327B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9552" y="1484784"/>
            <a:ext cx="66967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>
                <a:latin typeface="Calibri Light" panose="020F0302020204030204"/>
              </a:rPr>
              <a:t>Every student is different!</a:t>
            </a:r>
          </a:p>
          <a:p>
            <a:r>
              <a:rPr lang="en-GB" sz="3600" b="1" dirty="0">
                <a:latin typeface="Calibri Light" panose="020F0302020204030204"/>
              </a:rPr>
              <a:t>In what aspect?</a:t>
            </a:r>
          </a:p>
        </p:txBody>
      </p:sp>
      <p:sp>
        <p:nvSpPr>
          <p:cNvPr id="4" name="Rectangle 3"/>
          <p:cNvSpPr/>
          <p:nvPr/>
        </p:nvSpPr>
        <p:spPr>
          <a:xfrm>
            <a:off x="-108520" y="2672238"/>
            <a:ext cx="5616624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GB" sz="3400" dirty="0">
                <a:latin typeface="Calibri Light" panose="020F0302020204030204"/>
              </a:rPr>
              <a:t>Language skills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GB" sz="3400" dirty="0">
                <a:latin typeface="Calibri Light" panose="020F0302020204030204"/>
              </a:rPr>
              <a:t>Ability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GB" sz="3400" dirty="0">
                <a:latin typeface="Calibri Light" panose="020F0302020204030204"/>
              </a:rPr>
              <a:t>Learning Styles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GB" sz="3400" dirty="0">
                <a:latin typeface="Calibri Light" panose="020F0302020204030204"/>
              </a:rPr>
              <a:t>Background knowledge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GB" sz="3400" dirty="0">
                <a:latin typeface="Calibri Light" panose="020F0302020204030204"/>
              </a:rPr>
              <a:t>Specific learning disabilities</a:t>
            </a:r>
          </a:p>
        </p:txBody>
      </p:sp>
      <p:sp>
        <p:nvSpPr>
          <p:cNvPr id="6" name="Rectangle 5"/>
          <p:cNvSpPr/>
          <p:nvPr/>
        </p:nvSpPr>
        <p:spPr>
          <a:xfrm>
            <a:off x="5076056" y="2965797"/>
            <a:ext cx="3707904" cy="1633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GB" sz="3400" dirty="0">
                <a:latin typeface="Calibri Light" panose="020F0302020204030204"/>
              </a:rPr>
              <a:t>Enthusiasm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GB" sz="3400" dirty="0" smtClean="0">
                <a:latin typeface="Calibri Light" panose="020F0302020204030204"/>
              </a:rPr>
              <a:t>Motivation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GB" sz="3400" dirty="0" smtClean="0">
                <a:latin typeface="Calibri Light" panose="020F0302020204030204"/>
              </a:rPr>
              <a:t>Culture</a:t>
            </a:r>
            <a:endParaRPr lang="en-GB" sz="3400" dirty="0">
              <a:latin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7713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76872"/>
            <a:ext cx="9144000" cy="1196752"/>
          </a:xfrm>
          <a:solidFill>
            <a:srgbClr val="4078AB"/>
          </a:solidFill>
        </p:spPr>
        <p:txBody>
          <a:bodyPr>
            <a:normAutofit/>
          </a:bodyPr>
          <a:lstStyle/>
          <a:p>
            <a:r>
              <a:rPr lang="en-GB" sz="4000" dirty="0" smtClean="0">
                <a:solidFill>
                  <a:schemeClr val="bg1"/>
                </a:solidFill>
              </a:rPr>
              <a:t>[IV] Active Learning Strategies</a:t>
            </a:r>
            <a:endParaRPr lang="en-GB" sz="4000" dirty="0">
              <a:solidFill>
                <a:schemeClr val="bg1"/>
              </a:solidFill>
            </a:endParaRPr>
          </a:p>
        </p:txBody>
      </p:sp>
      <p:pic>
        <p:nvPicPr>
          <p:cNvPr id="5" name="Picture 4" descr="P:\Publicity\Logo 2012\logo_Transpar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16632"/>
            <a:ext cx="836806" cy="53671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0" y="6488668"/>
            <a:ext cx="91440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7C327B"/>
                </a:solidFill>
              </a:rPr>
              <a:t>www.economicsnetwork.ac.uk</a:t>
            </a:r>
            <a:endParaRPr lang="en-GB" sz="1400" dirty="0">
              <a:solidFill>
                <a:srgbClr val="7C32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57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1886"/>
            <a:ext cx="9144000" cy="1196752"/>
          </a:xfrm>
          <a:solidFill>
            <a:srgbClr val="4078AB"/>
          </a:solidFill>
        </p:spPr>
        <p:txBody>
          <a:bodyPr>
            <a:normAutofit/>
          </a:bodyPr>
          <a:lstStyle/>
          <a:p>
            <a:r>
              <a:rPr lang="en-GB" sz="5400" dirty="0" smtClean="0">
                <a:solidFill>
                  <a:schemeClr val="bg1"/>
                </a:solidFill>
              </a:rPr>
              <a:t>Interaction in seminars</a:t>
            </a:r>
            <a:endParaRPr lang="en-GB" sz="5400" dirty="0">
              <a:solidFill>
                <a:schemeClr val="bg1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3164" y="1268760"/>
            <a:ext cx="5402932" cy="5400600"/>
          </a:xfrm>
          <a:ln>
            <a:solidFill>
              <a:srgbClr val="7FA1AC"/>
            </a:solidFill>
          </a:ln>
        </p:spPr>
        <p:txBody>
          <a:bodyPr>
            <a:normAutofit/>
          </a:bodyPr>
          <a:lstStyle/>
          <a:p>
            <a:r>
              <a:rPr lang="en-GB" sz="4000" dirty="0" smtClean="0"/>
              <a:t>Introduce interactive techniques that exploit:</a:t>
            </a:r>
          </a:p>
          <a:p>
            <a:pPr lvl="1"/>
            <a:r>
              <a:rPr lang="en-GB" sz="3200" dirty="0" smtClean="0"/>
              <a:t>Varied student abilities and backgrounds</a:t>
            </a:r>
          </a:p>
          <a:p>
            <a:pPr lvl="1"/>
            <a:r>
              <a:rPr lang="en-GB" sz="3200" dirty="0" smtClean="0"/>
              <a:t>Encourage participation</a:t>
            </a:r>
          </a:p>
          <a:p>
            <a:pPr lvl="1"/>
            <a:r>
              <a:rPr lang="en-GB" sz="3200" dirty="0" smtClean="0"/>
              <a:t>Transferable skills</a:t>
            </a:r>
            <a:endParaRPr lang="en-GB" sz="3200" dirty="0"/>
          </a:p>
        </p:txBody>
      </p:sp>
      <p:sp>
        <p:nvSpPr>
          <p:cNvPr id="10" name="Rectangle 9"/>
          <p:cNvSpPr/>
          <p:nvPr/>
        </p:nvSpPr>
        <p:spPr>
          <a:xfrm>
            <a:off x="5724128" y="3501008"/>
            <a:ext cx="3078088" cy="2677656"/>
          </a:xfrm>
          <a:prstGeom prst="rect">
            <a:avLst/>
          </a:prstGeom>
          <a:ln>
            <a:solidFill>
              <a:srgbClr val="7FA1AC"/>
            </a:solidFill>
          </a:ln>
        </p:spPr>
        <p:txBody>
          <a:bodyPr wrap="square">
            <a:spAutoFit/>
          </a:bodyPr>
          <a:lstStyle/>
          <a:p>
            <a:pPr lvl="1"/>
            <a:r>
              <a:rPr lang="en-GB" sz="2800" dirty="0">
                <a:solidFill>
                  <a:srgbClr val="235591"/>
                </a:solidFill>
              </a:rPr>
              <a:t>Confidence</a:t>
            </a:r>
          </a:p>
          <a:p>
            <a:pPr lvl="1"/>
            <a:r>
              <a:rPr lang="en-GB" sz="2800" dirty="0">
                <a:solidFill>
                  <a:srgbClr val="235591"/>
                </a:solidFill>
              </a:rPr>
              <a:t>Ability</a:t>
            </a:r>
          </a:p>
          <a:p>
            <a:pPr lvl="1"/>
            <a:r>
              <a:rPr lang="en-GB" sz="2800" dirty="0">
                <a:solidFill>
                  <a:srgbClr val="235591"/>
                </a:solidFill>
              </a:rPr>
              <a:t>Motivation</a:t>
            </a:r>
          </a:p>
          <a:p>
            <a:pPr lvl="1"/>
            <a:r>
              <a:rPr lang="en-GB" sz="2800" dirty="0">
                <a:solidFill>
                  <a:srgbClr val="235591"/>
                </a:solidFill>
              </a:rPr>
              <a:t>Performance</a:t>
            </a:r>
          </a:p>
          <a:p>
            <a:pPr lvl="1"/>
            <a:r>
              <a:rPr lang="en-GB" sz="2800" dirty="0">
                <a:solidFill>
                  <a:srgbClr val="235591"/>
                </a:solidFill>
              </a:rPr>
              <a:t>Employment prospects</a:t>
            </a:r>
            <a:endParaRPr lang="en-GB" sz="2800" dirty="0"/>
          </a:p>
        </p:txBody>
      </p:sp>
      <p:sp>
        <p:nvSpPr>
          <p:cNvPr id="11" name="Right Arrow 10"/>
          <p:cNvSpPr/>
          <p:nvPr/>
        </p:nvSpPr>
        <p:spPr>
          <a:xfrm>
            <a:off x="4142345" y="4911908"/>
            <a:ext cx="1869815" cy="53331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580112" y="2204864"/>
            <a:ext cx="3447879" cy="646331"/>
          </a:xfrm>
          <a:prstGeom prst="rect">
            <a:avLst/>
          </a:prstGeom>
          <a:noFill/>
          <a:ln>
            <a:solidFill>
              <a:srgbClr val="7FA1AC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 smtClean="0"/>
              <a:t>Job-market skills!</a:t>
            </a:r>
            <a:endParaRPr lang="en-US" sz="3600" dirty="0"/>
          </a:p>
        </p:txBody>
      </p:sp>
      <p:sp>
        <p:nvSpPr>
          <p:cNvPr id="13" name="Right Arrow 12"/>
          <p:cNvSpPr/>
          <p:nvPr/>
        </p:nvSpPr>
        <p:spPr>
          <a:xfrm rot="16200000">
            <a:off x="8007011" y="3018326"/>
            <a:ext cx="1008111" cy="53331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59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4078AB"/>
          </a:solidFill>
        </p:spPr>
        <p:txBody>
          <a:bodyPr>
            <a:normAutofit/>
          </a:bodyPr>
          <a:lstStyle/>
          <a:p>
            <a:r>
              <a:rPr lang="en-GB" sz="4800" dirty="0" smtClean="0">
                <a:solidFill>
                  <a:schemeClr val="bg1"/>
                </a:solidFill>
              </a:rPr>
              <a:t>Interactive seminars</a:t>
            </a:r>
            <a:endParaRPr lang="en-GB" sz="4800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9654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GB" sz="34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Problem-based learning</a:t>
            </a:r>
          </a:p>
          <a:p>
            <a:pPr lvl="1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GB" sz="30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Maastricht University</a:t>
            </a:r>
          </a:p>
          <a:p>
            <a:pPr lvl="1">
              <a:spcBef>
                <a:spcPts val="500"/>
              </a:spcBef>
              <a:spcAft>
                <a:spcPts val="500"/>
              </a:spcAft>
            </a:pPr>
            <a:r>
              <a:rPr lang="en-GB" sz="2000" dirty="0" smtClean="0">
                <a:solidFill>
                  <a:srgbClr val="4078AB"/>
                </a:solidFill>
                <a:latin typeface="+mj-lt"/>
                <a:hlinkClick r:id="rId2"/>
              </a:rPr>
              <a:t>http://www.economicsnetwork.ac.uk/showcase/forsythe_pbl</a:t>
            </a:r>
            <a:endParaRPr lang="en-GB" sz="3000" dirty="0" smtClean="0">
              <a:solidFill>
                <a:srgbClr val="4078AB"/>
              </a:solidFill>
              <a:latin typeface="+mj-lt"/>
            </a:endParaRPr>
          </a:p>
          <a:p>
            <a:pPr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GB" sz="34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Case studies, current affairs</a:t>
            </a:r>
          </a:p>
          <a:p>
            <a:pPr lvl="1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GB" sz="2000" dirty="0" smtClean="0">
                <a:solidFill>
                  <a:srgbClr val="4078AB"/>
                </a:solidFill>
                <a:latin typeface="+mj-lt"/>
                <a:hlinkClick r:id="rId3"/>
              </a:rPr>
              <a:t>http://www.economicsnetwork.ac.uk/handbook/casestudies/1</a:t>
            </a:r>
            <a:endParaRPr lang="en-GB" sz="3000" dirty="0" smtClean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GB" sz="34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Games, experiments</a:t>
            </a:r>
          </a:p>
          <a:p>
            <a:pPr lvl="1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GB" sz="2000" dirty="0" smtClean="0">
                <a:solidFill>
                  <a:srgbClr val="4078AB"/>
                </a:solidFill>
                <a:latin typeface="+mj-lt"/>
                <a:hlinkClick r:id="rId4"/>
              </a:rPr>
              <a:t>http://www.economicsnetwork.ac.uk/themes/games</a:t>
            </a:r>
            <a:endParaRPr lang="en-GB" sz="2000" dirty="0" smtClean="0">
              <a:solidFill>
                <a:srgbClr val="4078AB"/>
              </a:solidFill>
              <a:latin typeface="+mj-lt"/>
            </a:endParaRPr>
          </a:p>
          <a:p>
            <a:pPr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GB" sz="3400" dirty="0" smtClean="0">
                <a:solidFill>
                  <a:schemeClr val="tx2">
                    <a:lumMod val="75000"/>
                  </a:schemeClr>
                </a:solidFill>
              </a:rPr>
              <a:t>Flipped classroom</a:t>
            </a:r>
            <a:endParaRPr lang="en-GB" sz="3400" dirty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GB" sz="2000" dirty="0">
                <a:solidFill>
                  <a:srgbClr val="4078AB"/>
                </a:solidFill>
                <a:hlinkClick r:id="rId5"/>
              </a:rPr>
              <a:t>http://www.economicsnetwork.ac.uk/sites/default/files/Ashley/Ralf%20Becker%202.pdf</a:t>
            </a:r>
            <a:endParaRPr lang="en-GB" sz="26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Picture 4" descr="P:\Publicity\Logo 2012\logo_Transparent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72400" y="116632"/>
            <a:ext cx="836806" cy="53671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0" y="6488668"/>
            <a:ext cx="91440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7C327B"/>
                </a:solidFill>
              </a:rPr>
              <a:t>www.economicsnetwork.ac.uk</a:t>
            </a:r>
            <a:endParaRPr lang="en-GB" sz="1400" dirty="0">
              <a:solidFill>
                <a:srgbClr val="7C32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3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eaching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268760"/>
            <a:ext cx="3600400" cy="21658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4078AB"/>
          </a:solidFill>
        </p:spPr>
        <p:txBody>
          <a:bodyPr>
            <a:normAutofit/>
          </a:bodyPr>
          <a:lstStyle/>
          <a:p>
            <a:r>
              <a:rPr lang="en-GB" sz="5400" dirty="0" smtClean="0">
                <a:solidFill>
                  <a:schemeClr val="bg1"/>
                </a:solidFill>
              </a:rPr>
              <a:t>Engaging environments</a:t>
            </a:r>
            <a:endParaRPr lang="en-GB" sz="5400" dirty="0">
              <a:solidFill>
                <a:schemeClr val="bg1"/>
              </a:solidFill>
            </a:endParaRPr>
          </a:p>
        </p:txBody>
      </p:sp>
      <p:pic>
        <p:nvPicPr>
          <p:cNvPr id="5" name="Picture 4" descr="P:\Publicity\Logo 2012\logo_Transpar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16632"/>
            <a:ext cx="836806" cy="53671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0" y="6488668"/>
            <a:ext cx="91440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7C327B"/>
                </a:solidFill>
              </a:rPr>
              <a:t>www.economicsnetwork.ac.uk</a:t>
            </a:r>
            <a:endParaRPr lang="en-GB" sz="1400" dirty="0">
              <a:solidFill>
                <a:srgbClr val="7C327B"/>
              </a:solidFill>
            </a:endParaRPr>
          </a:p>
        </p:txBody>
      </p:sp>
      <p:pic>
        <p:nvPicPr>
          <p:cNvPr id="4" name="Picture 3" descr="picture-1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852936"/>
            <a:ext cx="3277143" cy="2169695"/>
          </a:xfrm>
          <a:prstGeom prst="rect">
            <a:avLst/>
          </a:prstGeom>
        </p:spPr>
      </p:pic>
      <p:pic>
        <p:nvPicPr>
          <p:cNvPr id="8" name="Picture 7" descr="imgre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4293096"/>
            <a:ext cx="3240360" cy="2244250"/>
          </a:xfrm>
          <a:prstGeom prst="rect">
            <a:avLst/>
          </a:prstGeom>
        </p:spPr>
      </p:pic>
      <p:pic>
        <p:nvPicPr>
          <p:cNvPr id="9" name="Picture 8" descr="RPFB05107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56792"/>
            <a:ext cx="3810000" cy="2514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46848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76872"/>
            <a:ext cx="9144000" cy="1196752"/>
          </a:xfrm>
          <a:solidFill>
            <a:srgbClr val="4078AB"/>
          </a:solidFill>
        </p:spPr>
        <p:txBody>
          <a:bodyPr>
            <a:normAutofit/>
          </a:bodyPr>
          <a:lstStyle/>
          <a:p>
            <a:r>
              <a:rPr lang="en-GB" sz="4000" dirty="0" smtClean="0">
                <a:solidFill>
                  <a:schemeClr val="bg1"/>
                </a:solidFill>
              </a:rPr>
              <a:t>[V] The Perfect Seminar</a:t>
            </a:r>
            <a:endParaRPr lang="en-GB" sz="4000" dirty="0">
              <a:solidFill>
                <a:schemeClr val="bg1"/>
              </a:solidFill>
            </a:endParaRPr>
          </a:p>
        </p:txBody>
      </p:sp>
      <p:pic>
        <p:nvPicPr>
          <p:cNvPr id="5" name="Picture 4" descr="P:\Publicity\Logo 2012\logo_Transpar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16632"/>
            <a:ext cx="836806" cy="53671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0" y="6488668"/>
            <a:ext cx="91440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7C327B"/>
                </a:solidFill>
              </a:rPr>
              <a:t>www.economicsnetwork.ac.uk</a:t>
            </a:r>
            <a:endParaRPr lang="en-GB" sz="1400" dirty="0">
              <a:solidFill>
                <a:srgbClr val="7C32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17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4078AB"/>
          </a:solidFill>
        </p:spPr>
        <p:txBody>
          <a:bodyPr>
            <a:normAutofit/>
          </a:bodyPr>
          <a:lstStyle/>
          <a:p>
            <a:r>
              <a:rPr lang="en-GB" sz="5400" dirty="0" smtClean="0">
                <a:solidFill>
                  <a:schemeClr val="bg1"/>
                </a:solidFill>
              </a:rPr>
              <a:t>Know your class</a:t>
            </a:r>
            <a:endParaRPr lang="en-GB" sz="5400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GB" sz="34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Class composition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GB" sz="34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Initial tests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GB" sz="34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Taking in homework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GB" sz="34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Content guided by students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GB" sz="34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Confidence</a:t>
            </a:r>
            <a:r>
              <a:rPr lang="en-GB" sz="30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/>
            </a:r>
            <a:br>
              <a:rPr lang="en-GB" sz="30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</a:br>
            <a:endParaRPr lang="en-GB" sz="3000" dirty="0" smtClean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5" name="Picture 4" descr="P:\Publicity\Logo 2012\logo_Transpar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116632"/>
            <a:ext cx="836806" cy="53671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0" y="6488668"/>
            <a:ext cx="91440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7C327B"/>
                </a:solidFill>
              </a:rPr>
              <a:t>www.economicsnetwork.ac.uk</a:t>
            </a:r>
            <a:endParaRPr lang="en-GB" sz="1400" dirty="0">
              <a:solidFill>
                <a:srgbClr val="7C32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29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4078AB"/>
          </a:solidFill>
        </p:spPr>
        <p:txBody>
          <a:bodyPr>
            <a:normAutofit/>
          </a:bodyPr>
          <a:lstStyle/>
          <a:p>
            <a:r>
              <a:rPr lang="en-GB" sz="5400" dirty="0" smtClean="0">
                <a:solidFill>
                  <a:schemeClr val="bg1"/>
                </a:solidFill>
              </a:rPr>
              <a:t>Who are your students?</a:t>
            </a:r>
            <a:endParaRPr lang="en-GB" sz="5400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sz="34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Different backgrounds and goals</a:t>
            </a:r>
          </a:p>
          <a:p>
            <a:pPr>
              <a:lnSpc>
                <a:spcPct val="150000"/>
              </a:lnSpc>
            </a:pPr>
            <a:r>
              <a:rPr lang="en-GB" sz="34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Increase in international students</a:t>
            </a:r>
          </a:p>
          <a:p>
            <a:pPr>
              <a:lnSpc>
                <a:spcPct val="150000"/>
              </a:lnSpc>
            </a:pPr>
            <a:r>
              <a:rPr lang="en-GB" sz="34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Fees – students as customers</a:t>
            </a:r>
          </a:p>
          <a:p>
            <a:pPr>
              <a:lnSpc>
                <a:spcPct val="150000"/>
              </a:lnSpc>
            </a:pPr>
            <a:r>
              <a:rPr lang="en-GB" sz="34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Reluctance – quantitative subjects</a:t>
            </a:r>
          </a:p>
        </p:txBody>
      </p:sp>
      <p:pic>
        <p:nvPicPr>
          <p:cNvPr id="2052" name="Picture 4" descr="P:\Publicity\Logo 2012\logo_Transpar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116632"/>
            <a:ext cx="836806" cy="53671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6488668"/>
            <a:ext cx="91440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7C327B"/>
                </a:solidFill>
              </a:rPr>
              <a:t>www.economicsnetwork.ac.uk</a:t>
            </a:r>
            <a:endParaRPr lang="en-GB" sz="1400" dirty="0">
              <a:solidFill>
                <a:srgbClr val="7C32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177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4078AB"/>
          </a:solidFill>
        </p:spPr>
        <p:txBody>
          <a:bodyPr>
            <a:normAutofit/>
          </a:bodyPr>
          <a:lstStyle/>
          <a:p>
            <a:r>
              <a:rPr lang="en-GB" sz="5400" dirty="0" smtClean="0">
                <a:solidFill>
                  <a:schemeClr val="bg1"/>
                </a:solidFill>
              </a:rPr>
              <a:t>Expectations</a:t>
            </a:r>
            <a:endParaRPr lang="en-GB" sz="5400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GB" sz="34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Role of seminars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GB" sz="34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Extent of preparation for seminars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GB" sz="34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Follow up work after seminars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GB" sz="34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Expectations of homework, presentations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GB" sz="34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Participation in seminars</a:t>
            </a:r>
            <a:r>
              <a:rPr lang="en-GB" sz="30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/>
            </a:r>
            <a:br>
              <a:rPr lang="en-GB" sz="30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</a:br>
            <a:endParaRPr lang="en-GB" sz="3000" dirty="0" smtClean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5" name="Picture 4" descr="P:\Publicity\Logo 2012\logo_Transpar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116632"/>
            <a:ext cx="836806" cy="53671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0" y="6488668"/>
            <a:ext cx="91440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7C327B"/>
                </a:solidFill>
              </a:rPr>
              <a:t>www.economicsnetwork.ac.uk</a:t>
            </a:r>
            <a:endParaRPr lang="en-GB" sz="1400" dirty="0">
              <a:solidFill>
                <a:srgbClr val="7C32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99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76872"/>
            <a:ext cx="9144000" cy="1196752"/>
          </a:xfrm>
          <a:solidFill>
            <a:srgbClr val="4078AB"/>
          </a:solidFill>
        </p:spPr>
        <p:txBody>
          <a:bodyPr>
            <a:normAutofit/>
          </a:bodyPr>
          <a:lstStyle/>
          <a:p>
            <a:r>
              <a:rPr lang="en-GB" sz="4000" dirty="0" smtClean="0">
                <a:solidFill>
                  <a:schemeClr val="bg1"/>
                </a:solidFill>
              </a:rPr>
              <a:t>[I] The First Class</a:t>
            </a:r>
            <a:endParaRPr lang="en-GB" sz="4000" dirty="0">
              <a:solidFill>
                <a:schemeClr val="bg1"/>
              </a:solidFill>
            </a:endParaRPr>
          </a:p>
        </p:txBody>
      </p:sp>
      <p:pic>
        <p:nvPicPr>
          <p:cNvPr id="5" name="Picture 4" descr="P:\Publicity\Logo 2012\logo_Transpar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16632"/>
            <a:ext cx="836806" cy="53671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0" y="6488668"/>
            <a:ext cx="91440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7C327B"/>
                </a:solidFill>
              </a:rPr>
              <a:t>www.economicsnetwork.ac.uk</a:t>
            </a:r>
            <a:endParaRPr lang="en-GB" sz="1400" dirty="0">
              <a:solidFill>
                <a:srgbClr val="7C32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23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4078AB"/>
          </a:solidFill>
        </p:spPr>
        <p:txBody>
          <a:bodyPr>
            <a:normAutofit/>
          </a:bodyPr>
          <a:lstStyle/>
          <a:p>
            <a:r>
              <a:rPr lang="en-GB" sz="5400" dirty="0" smtClean="0">
                <a:solidFill>
                  <a:schemeClr val="bg1"/>
                </a:solidFill>
              </a:rPr>
              <a:t>Seminar content</a:t>
            </a:r>
            <a:endParaRPr lang="en-GB" sz="5400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96544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GB" sz="34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Ask preliminary questions</a:t>
            </a:r>
          </a:p>
          <a:p>
            <a:pPr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GB" sz="34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Worksheets</a:t>
            </a:r>
          </a:p>
          <a:p>
            <a:pPr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GB" sz="34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Student presentations</a:t>
            </a:r>
          </a:p>
          <a:p>
            <a:pPr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GB" sz="34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Links with assessment</a:t>
            </a:r>
          </a:p>
          <a:p>
            <a:pPr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GB" sz="34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Activities</a:t>
            </a:r>
          </a:p>
          <a:p>
            <a:pPr lvl="1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GB" sz="2600" dirty="0" smtClean="0">
                <a:solidFill>
                  <a:srgbClr val="4078AB"/>
                </a:solidFill>
                <a:latin typeface="+mj-lt"/>
              </a:rPr>
              <a:t>Students marking each other’s work</a:t>
            </a:r>
          </a:p>
          <a:p>
            <a:pPr lvl="1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GB" sz="2600" dirty="0" smtClean="0">
                <a:solidFill>
                  <a:srgbClr val="4078AB"/>
                </a:solidFill>
                <a:latin typeface="+mj-lt"/>
              </a:rPr>
              <a:t>Filling in gaps</a:t>
            </a:r>
          </a:p>
          <a:p>
            <a:pPr lvl="1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GB" sz="2600" dirty="0" smtClean="0">
                <a:solidFill>
                  <a:srgbClr val="4078AB"/>
                </a:solidFill>
                <a:latin typeface="+mj-lt"/>
              </a:rPr>
              <a:t>Games/experiments</a:t>
            </a:r>
          </a:p>
          <a:p>
            <a:pPr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GB" sz="30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In-class informal quizzes</a:t>
            </a:r>
            <a:br>
              <a:rPr lang="en-GB" sz="30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</a:br>
            <a:endParaRPr lang="en-GB" sz="3000" dirty="0" smtClean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5" name="Picture 4" descr="P:\Publicity\Logo 2012\logo_Transpar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116632"/>
            <a:ext cx="836806" cy="53671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0" y="6488668"/>
            <a:ext cx="91440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7C327B"/>
                </a:solidFill>
              </a:rPr>
              <a:t>www.economicsnetwork.ac.uk</a:t>
            </a:r>
            <a:endParaRPr lang="en-GB" sz="1400" dirty="0">
              <a:solidFill>
                <a:srgbClr val="7C32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04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4078AB"/>
          </a:solidFill>
        </p:spPr>
        <p:txBody>
          <a:bodyPr>
            <a:normAutofit/>
          </a:bodyPr>
          <a:lstStyle/>
          <a:p>
            <a:r>
              <a:rPr lang="en-GB" sz="5400" dirty="0" smtClean="0">
                <a:solidFill>
                  <a:schemeClr val="bg1"/>
                </a:solidFill>
              </a:rPr>
              <a:t>Top tips for exercises</a:t>
            </a:r>
            <a:endParaRPr lang="en-GB" sz="5400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sz="34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Keep notation consistent and explain it</a:t>
            </a:r>
          </a:p>
          <a:p>
            <a:r>
              <a:rPr lang="en-GB" sz="34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Make steps in the reasoning explicit</a:t>
            </a:r>
          </a:p>
          <a:p>
            <a:r>
              <a:rPr lang="en-GB" sz="34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Use questions to guide students through the reasoning</a:t>
            </a:r>
            <a:endParaRPr lang="en-GB" sz="3400" dirty="0" smtClean="0">
              <a:solidFill>
                <a:schemeClr val="bg1"/>
              </a:solidFill>
              <a:latin typeface="+mj-lt"/>
            </a:endParaRPr>
          </a:p>
          <a:p>
            <a:r>
              <a:rPr lang="en-GB" sz="34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Provide intuition – plan examples/ask students to find examples in advance</a:t>
            </a:r>
          </a:p>
          <a:p>
            <a:r>
              <a:rPr lang="en-GB" sz="34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Identify possible pitfalls or cases – anticipate areas of difficulty</a:t>
            </a:r>
          </a:p>
          <a:p>
            <a:r>
              <a:rPr lang="en-GB" sz="34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Link material taught to the lectures</a:t>
            </a:r>
          </a:p>
          <a:p>
            <a:r>
              <a:rPr lang="en-GB" sz="34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Try and offer ‘the bigger picture’</a:t>
            </a:r>
          </a:p>
        </p:txBody>
      </p:sp>
      <p:pic>
        <p:nvPicPr>
          <p:cNvPr id="5" name="Picture 4" descr="P:\Publicity\Logo 2012\logo_Transpar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116632"/>
            <a:ext cx="836806" cy="53671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6488668"/>
            <a:ext cx="91440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7C327B"/>
                </a:solidFill>
              </a:rPr>
              <a:t>www.economicsnetwork.ac.uk</a:t>
            </a:r>
            <a:endParaRPr lang="en-GB" sz="1400" dirty="0">
              <a:solidFill>
                <a:srgbClr val="7C32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310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4078AB"/>
          </a:solidFill>
        </p:spPr>
        <p:txBody>
          <a:bodyPr>
            <a:normAutofit/>
          </a:bodyPr>
          <a:lstStyle/>
          <a:p>
            <a:r>
              <a:rPr lang="en-GB" sz="5400" dirty="0" smtClean="0">
                <a:solidFill>
                  <a:schemeClr val="bg1"/>
                </a:solidFill>
              </a:rPr>
              <a:t>Never...</a:t>
            </a:r>
            <a:endParaRPr lang="en-GB" sz="5400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4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Skip parts of explanations</a:t>
            </a:r>
          </a:p>
          <a:p>
            <a:r>
              <a:rPr lang="en-GB" sz="34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Rush (but keep an eye on the clock)</a:t>
            </a:r>
          </a:p>
          <a:p>
            <a:r>
              <a:rPr lang="en-GB" sz="34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Hide errors</a:t>
            </a:r>
          </a:p>
          <a:p>
            <a:r>
              <a:rPr lang="en-GB" sz="34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Follow do’s and don’ts lists... look for what works for you!</a:t>
            </a:r>
            <a:endParaRPr lang="en-GB" b="1" dirty="0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" name="Picture 4" descr="P:\Publicity\Logo 2012\logo_Transpar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116632"/>
            <a:ext cx="836806" cy="53671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6488668"/>
            <a:ext cx="91440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7C327B"/>
                </a:solidFill>
              </a:rPr>
              <a:t>www.economicsnetwork.ac.uk</a:t>
            </a:r>
            <a:endParaRPr lang="en-GB" sz="1400" dirty="0">
              <a:solidFill>
                <a:srgbClr val="7C32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841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4078AB"/>
          </a:solidFill>
        </p:spPr>
        <p:txBody>
          <a:bodyPr>
            <a:normAutofit/>
          </a:bodyPr>
          <a:lstStyle/>
          <a:p>
            <a:r>
              <a:rPr lang="en-GB" sz="5400" dirty="0" smtClean="0">
                <a:solidFill>
                  <a:schemeClr val="bg1"/>
                </a:solidFill>
              </a:rPr>
              <a:t>Always...</a:t>
            </a:r>
            <a:endParaRPr lang="en-GB" sz="5400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4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Adapt room layout </a:t>
            </a:r>
          </a:p>
          <a:p>
            <a:r>
              <a:rPr lang="en-GB" sz="34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Introduce yourself</a:t>
            </a:r>
          </a:p>
          <a:p>
            <a:r>
              <a:rPr lang="en-GB" sz="34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Plan ahead but stay flexible</a:t>
            </a:r>
          </a:p>
          <a:p>
            <a:r>
              <a:rPr lang="en-GB" sz="34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Contextualise and structure material</a:t>
            </a:r>
          </a:p>
          <a:p>
            <a:r>
              <a:rPr lang="en-GB" sz="34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Encourage participation</a:t>
            </a:r>
          </a:p>
          <a:p>
            <a:r>
              <a:rPr lang="en-GB" sz="34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Make the most of your experience and enjoy it!</a:t>
            </a:r>
            <a:endParaRPr lang="en-GB" b="1" dirty="0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" name="Picture 4" descr="P:\Publicity\Logo 2012\logo_Transpar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116632"/>
            <a:ext cx="836806" cy="53671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6488668"/>
            <a:ext cx="91440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7C327B"/>
                </a:solidFill>
              </a:rPr>
              <a:t>www.economicsnetwork.ac.uk</a:t>
            </a:r>
            <a:endParaRPr lang="en-GB" sz="1400" dirty="0">
              <a:solidFill>
                <a:srgbClr val="7C32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040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1886"/>
            <a:ext cx="9144000" cy="1196752"/>
          </a:xfrm>
          <a:solidFill>
            <a:srgbClr val="4078AB"/>
          </a:solidFill>
        </p:spPr>
        <p:txBody>
          <a:bodyPr>
            <a:normAutofit/>
          </a:bodyPr>
          <a:lstStyle/>
          <a:p>
            <a:pPr algn="l"/>
            <a:r>
              <a:rPr lang="en-GB" sz="5400" dirty="0" smtClean="0">
                <a:solidFill>
                  <a:schemeClr val="bg1"/>
                </a:solidFill>
              </a:rPr>
              <a:t>Toolbox</a:t>
            </a:r>
            <a:endParaRPr lang="en-GB" sz="5400" dirty="0">
              <a:solidFill>
                <a:schemeClr val="bg1"/>
              </a:solidFill>
            </a:endParaRPr>
          </a:p>
        </p:txBody>
      </p:sp>
      <p:pic>
        <p:nvPicPr>
          <p:cNvPr id="4" name="Picture 3" descr="Screenshot 2015-04-14 11.01.2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528" y="27384"/>
            <a:ext cx="5378976" cy="6830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11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76872"/>
            <a:ext cx="9144000" cy="1196752"/>
          </a:xfrm>
          <a:solidFill>
            <a:srgbClr val="4078AB"/>
          </a:solidFill>
        </p:spPr>
        <p:txBody>
          <a:bodyPr>
            <a:normAutofit/>
          </a:bodyPr>
          <a:lstStyle/>
          <a:p>
            <a:r>
              <a:rPr lang="en-GB" sz="4000" dirty="0" smtClean="0">
                <a:solidFill>
                  <a:schemeClr val="bg1"/>
                </a:solidFill>
              </a:rPr>
              <a:t>[VI] Analyse Feedback</a:t>
            </a:r>
            <a:endParaRPr lang="en-GB" sz="4000" dirty="0">
              <a:solidFill>
                <a:schemeClr val="bg1"/>
              </a:solidFill>
            </a:endParaRPr>
          </a:p>
        </p:txBody>
      </p:sp>
      <p:pic>
        <p:nvPicPr>
          <p:cNvPr id="5" name="Picture 4" descr="P:\Publicity\Logo 2012\logo_Transpar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16632"/>
            <a:ext cx="836806" cy="53671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0" y="6488668"/>
            <a:ext cx="91440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7C327B"/>
                </a:solidFill>
              </a:rPr>
              <a:t>www.economicsnetwork.ac.uk</a:t>
            </a:r>
            <a:endParaRPr lang="en-GB" sz="1400" dirty="0">
              <a:solidFill>
                <a:srgbClr val="7C32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44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4078AB"/>
          </a:solidFill>
        </p:spPr>
        <p:txBody>
          <a:bodyPr>
            <a:normAutofit/>
          </a:bodyPr>
          <a:lstStyle/>
          <a:p>
            <a:r>
              <a:rPr lang="en-GB" sz="5400" dirty="0" smtClean="0">
                <a:solidFill>
                  <a:schemeClr val="bg1"/>
                </a:solidFill>
              </a:rPr>
              <a:t>Student feedback</a:t>
            </a:r>
            <a:endParaRPr lang="en-GB" sz="5400" dirty="0">
              <a:solidFill>
                <a:schemeClr val="bg1"/>
              </a:solidFill>
            </a:endParaRPr>
          </a:p>
        </p:txBody>
      </p:sp>
      <p:pic>
        <p:nvPicPr>
          <p:cNvPr id="5" name="Picture 4" descr="P:\Publicity\Logo 2012\logo_Transpar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16632"/>
            <a:ext cx="836806" cy="53671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0" y="6488668"/>
            <a:ext cx="91440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7C327B"/>
                </a:solidFill>
              </a:rPr>
              <a:t>www.economicsnetwork.ac.uk</a:t>
            </a:r>
            <a:endParaRPr lang="en-GB" sz="1400" dirty="0">
              <a:solidFill>
                <a:srgbClr val="7C327B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43608" y="1270501"/>
            <a:ext cx="6048672" cy="369332"/>
          </a:xfrm>
          <a:prstGeom prst="rect">
            <a:avLst/>
          </a:prstGeom>
          <a:ln>
            <a:solidFill>
              <a:srgbClr val="4F81BD"/>
            </a:solidFill>
          </a:ln>
        </p:spPr>
        <p:txBody>
          <a:bodyPr wrap="square">
            <a:spAutoFit/>
          </a:bodyPr>
          <a:lstStyle/>
          <a:p>
            <a:r>
              <a:rPr lang="en-GB" dirty="0" smtClean="0"/>
              <a:t>“Tutor </a:t>
            </a:r>
            <a:r>
              <a:rPr lang="en-GB" dirty="0"/>
              <a:t>could be better qualified. </a:t>
            </a:r>
            <a:r>
              <a:rPr lang="en-GB" dirty="0" smtClean="0"/>
              <a:t>Sometimes </a:t>
            </a:r>
            <a:r>
              <a:rPr lang="en-GB" dirty="0"/>
              <a:t>got stuff </a:t>
            </a:r>
            <a:r>
              <a:rPr lang="en-GB" dirty="0" smtClean="0"/>
              <a:t>wrong!”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107504" y="1796623"/>
            <a:ext cx="3744416" cy="1200329"/>
          </a:xfrm>
          <a:prstGeom prst="rect">
            <a:avLst/>
          </a:prstGeom>
          <a:ln>
            <a:solidFill>
              <a:srgbClr val="4F81BD"/>
            </a:solidFill>
          </a:ln>
        </p:spPr>
        <p:txBody>
          <a:bodyPr wrap="square">
            <a:spAutoFit/>
          </a:bodyPr>
          <a:lstStyle/>
          <a:p>
            <a:r>
              <a:rPr lang="en-GB" dirty="0" smtClean="0"/>
              <a:t>“The </a:t>
            </a:r>
            <a:r>
              <a:rPr lang="en-GB" dirty="0"/>
              <a:t>seminars were </a:t>
            </a:r>
            <a:r>
              <a:rPr lang="en-GB" dirty="0" smtClean="0"/>
              <a:t>dire </a:t>
            </a:r>
            <a:r>
              <a:rPr lang="en-GB" dirty="0"/>
              <a:t>and I don't feel they benefited my learning at all and at some point even just lead to more confusion over the </a:t>
            </a:r>
            <a:r>
              <a:rPr lang="en-GB" dirty="0" smtClean="0"/>
              <a:t>subject.”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228184" y="1700808"/>
            <a:ext cx="2830962" cy="2308324"/>
          </a:xfrm>
          <a:prstGeom prst="rect">
            <a:avLst/>
          </a:prstGeom>
          <a:ln>
            <a:solidFill>
              <a:srgbClr val="4F81BD"/>
            </a:solidFill>
          </a:ln>
        </p:spPr>
        <p:txBody>
          <a:bodyPr wrap="square">
            <a:spAutoFit/>
          </a:bodyPr>
          <a:lstStyle/>
          <a:p>
            <a:r>
              <a:rPr lang="en-GB" dirty="0" smtClean="0"/>
              <a:t>“The </a:t>
            </a:r>
            <a:r>
              <a:rPr lang="en-GB" dirty="0"/>
              <a:t>tutorials - relate the questions more to the test questions so that we would be better prepared for the </a:t>
            </a:r>
            <a:r>
              <a:rPr lang="en-GB" dirty="0" smtClean="0"/>
              <a:t>tests”</a:t>
            </a:r>
          </a:p>
          <a:p>
            <a:r>
              <a:rPr lang="en-GB" dirty="0" smtClean="0"/>
              <a:t>“I </a:t>
            </a:r>
            <a:r>
              <a:rPr lang="en-GB" dirty="0"/>
              <a:t>felt that the tutorial questions often are very different to test questions</a:t>
            </a:r>
            <a:r>
              <a:rPr lang="en-GB" dirty="0" smtClean="0"/>
              <a:t>.”</a:t>
            </a:r>
            <a:r>
              <a:rPr lang="en-GB" dirty="0"/>
              <a:t> </a:t>
            </a:r>
          </a:p>
        </p:txBody>
      </p:sp>
      <p:sp>
        <p:nvSpPr>
          <p:cNvPr id="10" name="Rectangle 9"/>
          <p:cNvSpPr/>
          <p:nvPr/>
        </p:nvSpPr>
        <p:spPr>
          <a:xfrm>
            <a:off x="3923928" y="1923797"/>
            <a:ext cx="2232248" cy="2585323"/>
          </a:xfrm>
          <a:prstGeom prst="rect">
            <a:avLst/>
          </a:prstGeom>
          <a:ln>
            <a:solidFill>
              <a:srgbClr val="4F81BD"/>
            </a:solidFill>
          </a:ln>
        </p:spPr>
        <p:txBody>
          <a:bodyPr wrap="square">
            <a:spAutoFit/>
          </a:bodyPr>
          <a:lstStyle/>
          <a:p>
            <a:r>
              <a:rPr lang="en-GB" dirty="0" smtClean="0"/>
              <a:t>“longer </a:t>
            </a:r>
            <a:r>
              <a:rPr lang="en-GB" dirty="0"/>
              <a:t>seminars, we normally don't have time to do all the work in the </a:t>
            </a:r>
            <a:r>
              <a:rPr lang="en-GB" dirty="0" smtClean="0"/>
              <a:t>seminars”</a:t>
            </a:r>
          </a:p>
          <a:p>
            <a:r>
              <a:rPr lang="en-US" dirty="0" smtClean="0"/>
              <a:t>“the </a:t>
            </a:r>
            <a:r>
              <a:rPr lang="en-US" dirty="0"/>
              <a:t>class teacher does not cover all questions during the class! Classes should last longer</a:t>
            </a:r>
            <a:r>
              <a:rPr lang="en-US" dirty="0" smtClean="0"/>
              <a:t>!”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6228184" y="4221088"/>
            <a:ext cx="2808312" cy="1200329"/>
          </a:xfrm>
          <a:prstGeom prst="rect">
            <a:avLst/>
          </a:prstGeom>
          <a:ln>
            <a:solidFill>
              <a:srgbClr val="4F81BD"/>
            </a:solidFill>
          </a:ln>
        </p:spPr>
        <p:txBody>
          <a:bodyPr wrap="square">
            <a:spAutoFit/>
          </a:bodyPr>
          <a:lstStyle/>
          <a:p>
            <a:r>
              <a:rPr lang="en-GB" dirty="0" smtClean="0"/>
              <a:t>“More </a:t>
            </a:r>
            <a:r>
              <a:rPr lang="en-GB" dirty="0"/>
              <a:t>assistance with essay writing techniques and skills in answering exam questions</a:t>
            </a:r>
            <a:r>
              <a:rPr lang="en-GB" dirty="0" smtClean="0"/>
              <a:t>.”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107504" y="5589240"/>
            <a:ext cx="8856984" cy="923330"/>
          </a:xfrm>
          <a:prstGeom prst="rect">
            <a:avLst/>
          </a:prstGeom>
          <a:ln>
            <a:solidFill>
              <a:srgbClr val="4F81BD"/>
            </a:solidFill>
          </a:ln>
        </p:spPr>
        <p:txBody>
          <a:bodyPr wrap="square">
            <a:spAutoFit/>
          </a:bodyPr>
          <a:lstStyle/>
          <a:p>
            <a:r>
              <a:rPr lang="en-GB" dirty="0" smtClean="0"/>
              <a:t>“Tutorials </a:t>
            </a:r>
            <a:r>
              <a:rPr lang="en-GB" dirty="0"/>
              <a:t>can sometimes feel like we haven't progressed anywhere, maybe give them more </a:t>
            </a:r>
            <a:r>
              <a:rPr lang="en-GB" dirty="0" smtClean="0"/>
              <a:t>structure”  “In </a:t>
            </a:r>
            <a:r>
              <a:rPr lang="en-GB" dirty="0"/>
              <a:t>my opinion tutorials should not be only about tutorial questions provided by lecturer. Tutorial preparations were not really demanding</a:t>
            </a:r>
            <a:r>
              <a:rPr lang="en-GB" dirty="0" smtClean="0"/>
              <a:t>.”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107504" y="3164775"/>
            <a:ext cx="3744416" cy="120032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/>
              <a:t>“I </a:t>
            </a:r>
            <a:r>
              <a:rPr lang="en-US" dirty="0"/>
              <a:t>do not see the point in coming to the class: the teacher just goes through the solutions with no value added</a:t>
            </a:r>
            <a:r>
              <a:rPr lang="en-US" dirty="0" smtClean="0"/>
              <a:t>.”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23528" y="4593902"/>
            <a:ext cx="5688632" cy="923330"/>
          </a:xfrm>
          <a:prstGeom prst="rect">
            <a:avLst/>
          </a:prstGeom>
          <a:ln>
            <a:solidFill>
              <a:srgbClr val="4F81BD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“I can just go through the solutions what is the point of just writing down some mathematical equations/solutions with no explanation of its meaning!?”</a:t>
            </a:r>
          </a:p>
        </p:txBody>
      </p:sp>
    </p:spTree>
    <p:extLst>
      <p:ext uri="{BB962C8B-B14F-4D97-AF65-F5344CB8AC3E}">
        <p14:creationId xmlns:p14="http://schemas.microsoft.com/office/powerpoint/2010/main" val="51389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76872"/>
            <a:ext cx="9144000" cy="1196752"/>
          </a:xfrm>
          <a:solidFill>
            <a:srgbClr val="4078AB"/>
          </a:solidFill>
        </p:spPr>
        <p:txBody>
          <a:bodyPr>
            <a:normAutofit/>
          </a:bodyPr>
          <a:lstStyle/>
          <a:p>
            <a:r>
              <a:rPr lang="en-GB" sz="4000" dirty="0" smtClean="0">
                <a:solidFill>
                  <a:schemeClr val="bg1"/>
                </a:solidFill>
              </a:rPr>
              <a:t>[VII] Do it yourself</a:t>
            </a:r>
            <a:endParaRPr lang="en-GB" sz="4000" dirty="0">
              <a:solidFill>
                <a:schemeClr val="bg1"/>
              </a:solidFill>
            </a:endParaRPr>
          </a:p>
        </p:txBody>
      </p:sp>
      <p:pic>
        <p:nvPicPr>
          <p:cNvPr id="5" name="Picture 4" descr="P:\Publicity\Logo 2012\logo_Transpar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16632"/>
            <a:ext cx="836806" cy="53671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0" y="6488668"/>
            <a:ext cx="91440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7C327B"/>
                </a:solidFill>
              </a:rPr>
              <a:t>www.economicsnetwork.ac.uk</a:t>
            </a:r>
            <a:endParaRPr lang="en-GB" sz="1400" dirty="0">
              <a:solidFill>
                <a:srgbClr val="7C32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80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4078AB"/>
          </a:solidFill>
        </p:spPr>
        <p:txBody>
          <a:bodyPr>
            <a:normAutofit/>
          </a:bodyPr>
          <a:lstStyle/>
          <a:p>
            <a:pPr algn="l"/>
            <a:r>
              <a:rPr lang="en-GB" sz="5400" dirty="0" smtClean="0">
                <a:solidFill>
                  <a:schemeClr val="bg1"/>
                </a:solidFill>
              </a:rPr>
              <a:t>What’s your next innovation?</a:t>
            </a:r>
            <a:endParaRPr lang="en-GB" sz="5400" dirty="0">
              <a:solidFill>
                <a:schemeClr val="bg1"/>
              </a:solidFill>
            </a:endParaRPr>
          </a:p>
        </p:txBody>
      </p:sp>
      <p:pic>
        <p:nvPicPr>
          <p:cNvPr id="5" name="Picture 4" descr="P:\Publicity\Logo 2012\logo_Transpar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16632"/>
            <a:ext cx="836806" cy="53671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0" y="6488668"/>
            <a:ext cx="91440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7C327B"/>
                </a:solidFill>
              </a:rPr>
              <a:t>www.economicsnetwork.ac.uk</a:t>
            </a:r>
            <a:endParaRPr lang="en-GB" sz="1400" dirty="0">
              <a:solidFill>
                <a:srgbClr val="7C327B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1412776"/>
            <a:ext cx="8568952" cy="415498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pPr marL="285750" indent="-285750">
              <a:buFont typeface="Arial"/>
              <a:buChar char="•"/>
            </a:pPr>
            <a:endParaRPr lang="en-US" sz="2400" dirty="0" smtClean="0"/>
          </a:p>
          <a:p>
            <a:pPr marL="285750" indent="-285750">
              <a:buFont typeface="Arial"/>
              <a:buChar char="•"/>
            </a:pPr>
            <a:endParaRPr lang="en-US" sz="2400" dirty="0"/>
          </a:p>
          <a:p>
            <a:pPr marL="285750" indent="-285750">
              <a:buFont typeface="Arial"/>
              <a:buChar char="•"/>
            </a:pPr>
            <a:endParaRPr lang="en-US" sz="2400" dirty="0" smtClean="0"/>
          </a:p>
          <a:p>
            <a:pPr marL="285750" indent="-285750">
              <a:buFont typeface="Arial"/>
              <a:buChar char="•"/>
            </a:pPr>
            <a:endParaRPr lang="en-US" sz="2400" dirty="0"/>
          </a:p>
          <a:p>
            <a:pPr marL="285750" indent="-285750">
              <a:buFont typeface="Arial"/>
              <a:buChar char="•"/>
            </a:pPr>
            <a:endParaRPr lang="en-US" sz="2400" dirty="0" smtClean="0"/>
          </a:p>
          <a:p>
            <a:pPr marL="285750" indent="-285750">
              <a:buFont typeface="Arial"/>
              <a:buChar char="•"/>
            </a:pPr>
            <a:endParaRPr lang="en-US" sz="2400" dirty="0"/>
          </a:p>
          <a:p>
            <a:pPr marL="285750" indent="-285750">
              <a:buFont typeface="Arial"/>
              <a:buChar char="•"/>
            </a:pPr>
            <a:endParaRPr lang="en-US" sz="2400" dirty="0" smtClean="0"/>
          </a:p>
          <a:p>
            <a:pPr marL="285750" indent="-285750">
              <a:buFont typeface="Arial"/>
              <a:buChar char="•"/>
            </a:pPr>
            <a:endParaRPr lang="en-US" sz="2400" dirty="0"/>
          </a:p>
          <a:p>
            <a:pPr marL="285750" indent="-285750">
              <a:buFont typeface="Arial"/>
              <a:buChar char="•"/>
            </a:pPr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3059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6309320"/>
            <a:ext cx="91440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7C327B"/>
                </a:solidFill>
              </a:rPr>
              <a:t>www.economicsnetwork.ac.uk</a:t>
            </a:r>
            <a:endParaRPr lang="en-GB" dirty="0">
              <a:solidFill>
                <a:srgbClr val="7C327B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76872"/>
            <a:ext cx="7772400" cy="1470025"/>
          </a:xfrm>
        </p:spPr>
        <p:txBody>
          <a:bodyPr>
            <a:noAutofit/>
          </a:bodyPr>
          <a:lstStyle/>
          <a:p>
            <a:r>
              <a:rPr lang="en-GB" sz="5100" dirty="0" smtClean="0">
                <a:solidFill>
                  <a:srgbClr val="7C327B"/>
                </a:solidFill>
              </a:rPr>
              <a:t>Lessons from The Big Bang Theory</a:t>
            </a:r>
            <a:endParaRPr lang="en-GB" sz="5100" dirty="0">
              <a:solidFill>
                <a:srgbClr val="7C327B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600" y="4509120"/>
            <a:ext cx="7704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hlinkClick r:id="rId2"/>
              </a:rPr>
              <a:t>Sheldon Cooper - Introduction to his students – YouTube</a:t>
            </a:r>
            <a:endParaRPr lang="en-GB" dirty="0" smtClean="0"/>
          </a:p>
          <a:p>
            <a:r>
              <a:rPr lang="en-GB" dirty="0" smtClean="0">
                <a:hlinkClick r:id="rId3"/>
              </a:rPr>
              <a:t>Big Bang Theory: Teaching Advice</a:t>
            </a:r>
            <a:endParaRPr lang="en-GB" dirty="0" smtClean="0"/>
          </a:p>
          <a:p>
            <a:r>
              <a:rPr lang="en-GB" smtClean="0">
                <a:hlinkClick r:id="rId4"/>
              </a:rPr>
              <a:t>Managing Expectations</a:t>
            </a:r>
            <a:endParaRPr lang="en-GB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9144000" cy="1196752"/>
          </a:xfrm>
          <a:prstGeom prst="rect">
            <a:avLst/>
          </a:prstGeom>
          <a:solidFill>
            <a:srgbClr val="4078AB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5400" dirty="0" smtClean="0">
                <a:solidFill>
                  <a:schemeClr val="bg1"/>
                </a:solidFill>
              </a:rPr>
              <a:t>The </a:t>
            </a:r>
            <a:r>
              <a:rPr lang="en-GB" sz="5400" dirty="0">
                <a:solidFill>
                  <a:schemeClr val="bg1"/>
                </a:solidFill>
              </a:rPr>
              <a:t>f</a:t>
            </a:r>
            <a:r>
              <a:rPr lang="en-GB" sz="5400" dirty="0" smtClean="0">
                <a:solidFill>
                  <a:schemeClr val="bg1"/>
                </a:solidFill>
              </a:rPr>
              <a:t>irst class …</a:t>
            </a:r>
            <a:endParaRPr lang="en-GB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80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4078AB"/>
          </a:solidFill>
        </p:spPr>
        <p:txBody>
          <a:bodyPr>
            <a:normAutofit/>
          </a:bodyPr>
          <a:lstStyle/>
          <a:p>
            <a:r>
              <a:rPr lang="en-GB" sz="4000" dirty="0" smtClean="0">
                <a:solidFill>
                  <a:schemeClr val="bg1"/>
                </a:solidFill>
              </a:rPr>
              <a:t>The initial ‘not-to-do’ list in teaching</a:t>
            </a:r>
            <a:endParaRPr lang="en-GB" sz="4000" dirty="0">
              <a:solidFill>
                <a:schemeClr val="bg1"/>
              </a:solidFill>
            </a:endParaRPr>
          </a:p>
        </p:txBody>
      </p:sp>
      <p:pic>
        <p:nvPicPr>
          <p:cNvPr id="5" name="Picture 4" descr="P:\Publicity\Logo 2012\logo_Transpar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16632"/>
            <a:ext cx="836806" cy="53671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0" y="6488668"/>
            <a:ext cx="91440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7C327B"/>
                </a:solidFill>
              </a:rPr>
              <a:t>www.economicsnetwork.ac.uk</a:t>
            </a:r>
            <a:endParaRPr lang="en-GB" sz="1400" dirty="0">
              <a:solidFill>
                <a:srgbClr val="7C327B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9552" y="1556792"/>
            <a:ext cx="8136904" cy="432048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89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76872"/>
            <a:ext cx="9144000" cy="1196752"/>
          </a:xfrm>
          <a:solidFill>
            <a:srgbClr val="4078AB"/>
          </a:solidFill>
        </p:spPr>
        <p:txBody>
          <a:bodyPr>
            <a:normAutofit/>
          </a:bodyPr>
          <a:lstStyle/>
          <a:p>
            <a:r>
              <a:rPr lang="en-GB" sz="4000" dirty="0" smtClean="0">
                <a:solidFill>
                  <a:schemeClr val="bg1"/>
                </a:solidFill>
              </a:rPr>
              <a:t>[II] Learning in Small Groups</a:t>
            </a:r>
            <a:endParaRPr lang="en-GB" sz="4000" dirty="0">
              <a:solidFill>
                <a:schemeClr val="bg1"/>
              </a:solidFill>
            </a:endParaRPr>
          </a:p>
        </p:txBody>
      </p:sp>
      <p:pic>
        <p:nvPicPr>
          <p:cNvPr id="5" name="Picture 4" descr="P:\Publicity\Logo 2012\logo_Transpar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16632"/>
            <a:ext cx="836806" cy="53671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0" y="6488668"/>
            <a:ext cx="91440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7C327B"/>
                </a:solidFill>
              </a:rPr>
              <a:t>www.economicsnetwork.ac.uk</a:t>
            </a:r>
            <a:endParaRPr lang="en-GB" sz="1400" dirty="0">
              <a:solidFill>
                <a:srgbClr val="7C32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23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4078AB"/>
          </a:solidFill>
        </p:spPr>
        <p:txBody>
          <a:bodyPr>
            <a:normAutofit/>
          </a:bodyPr>
          <a:lstStyle/>
          <a:p>
            <a:r>
              <a:rPr lang="en-GB" sz="5400" dirty="0" smtClean="0">
                <a:solidFill>
                  <a:schemeClr val="bg1"/>
                </a:solidFill>
              </a:rPr>
              <a:t>Interactive seminars</a:t>
            </a:r>
            <a:endParaRPr lang="en-GB" sz="5400" dirty="0">
              <a:solidFill>
                <a:schemeClr val="bg1"/>
              </a:solidFill>
            </a:endParaRPr>
          </a:p>
        </p:txBody>
      </p:sp>
      <p:pic>
        <p:nvPicPr>
          <p:cNvPr id="5" name="Picture 4" descr="P:\Publicity\Logo 2012\logo_Transpar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116632"/>
            <a:ext cx="836806" cy="53671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6488668"/>
            <a:ext cx="91440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7C327B"/>
                </a:solidFill>
              </a:rPr>
              <a:t>www.economicsnetwork.ac.uk</a:t>
            </a:r>
            <a:endParaRPr lang="en-GB" sz="1400" dirty="0">
              <a:solidFill>
                <a:srgbClr val="7C327B"/>
              </a:solidFill>
            </a:endParaRPr>
          </a:p>
        </p:txBody>
      </p:sp>
      <p:sp>
        <p:nvSpPr>
          <p:cNvPr id="9" name="Content Placeholder 5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GB" sz="60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/>
            </a:r>
            <a:br>
              <a:rPr lang="en-GB" sz="60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</a:br>
            <a:r>
              <a:rPr lang="en-GB" sz="60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The ideal seminar?</a:t>
            </a:r>
            <a:endParaRPr lang="en-GB" sz="6000" dirty="0">
              <a:solidFill>
                <a:srgbClr val="23559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8454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4078AB"/>
          </a:solidFill>
        </p:spPr>
        <p:txBody>
          <a:bodyPr>
            <a:normAutofit/>
          </a:bodyPr>
          <a:lstStyle/>
          <a:p>
            <a:r>
              <a:rPr lang="en-GB" sz="5400" dirty="0" smtClean="0">
                <a:solidFill>
                  <a:schemeClr val="bg1"/>
                </a:solidFill>
              </a:rPr>
              <a:t>Small group ‘lecturing’</a:t>
            </a:r>
            <a:endParaRPr lang="en-GB" sz="5400" dirty="0">
              <a:solidFill>
                <a:schemeClr val="bg1"/>
              </a:solidFill>
            </a:endParaRPr>
          </a:p>
        </p:txBody>
      </p:sp>
      <p:pic>
        <p:nvPicPr>
          <p:cNvPr id="5" name="Picture 4" descr="P:\Publicity\Logo 2012\logo_Transpar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16632"/>
            <a:ext cx="836806" cy="53671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0" y="6488668"/>
            <a:ext cx="91440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7C327B"/>
                </a:solidFill>
              </a:rPr>
              <a:t>www.economicsnetwork.ac.uk</a:t>
            </a:r>
            <a:endParaRPr lang="en-GB" sz="1400" dirty="0">
              <a:solidFill>
                <a:srgbClr val="7C327B"/>
              </a:solidFill>
            </a:endParaRPr>
          </a:p>
        </p:txBody>
      </p:sp>
      <p:pic>
        <p:nvPicPr>
          <p:cNvPr id="8" name="Picture 7" descr="MedievalClassroomFullSz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340768"/>
            <a:ext cx="5904657" cy="476690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619672" y="6093296"/>
            <a:ext cx="5688632" cy="216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http://</a:t>
            </a:r>
            <a:r>
              <a:rPr lang="en-US" sz="800" dirty="0" err="1"/>
              <a:t>www.theatlantic.com</a:t>
            </a:r>
            <a:r>
              <a:rPr lang="en-US" sz="800" dirty="0"/>
              <a:t>/education/archive/2013/11/lectures-didnt-work-in-1350-and-they-still-dont-work-today/281514/</a:t>
            </a:r>
          </a:p>
        </p:txBody>
      </p:sp>
      <p:sp>
        <p:nvSpPr>
          <p:cNvPr id="3" name="Oval 2"/>
          <p:cNvSpPr/>
          <p:nvPr/>
        </p:nvSpPr>
        <p:spPr>
          <a:xfrm>
            <a:off x="6228184" y="3501008"/>
            <a:ext cx="1080120" cy="1152128"/>
          </a:xfrm>
          <a:prstGeom prst="ellipse">
            <a:avLst/>
          </a:prstGeom>
          <a:noFill/>
          <a:ln w="76200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3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4078AB"/>
          </a:solidFill>
        </p:spPr>
        <p:txBody>
          <a:bodyPr>
            <a:normAutofit/>
          </a:bodyPr>
          <a:lstStyle/>
          <a:p>
            <a:r>
              <a:rPr lang="en-GB" sz="5400" dirty="0" smtClean="0">
                <a:solidFill>
                  <a:schemeClr val="bg1"/>
                </a:solidFill>
              </a:rPr>
              <a:t>Learning</a:t>
            </a:r>
            <a:endParaRPr lang="en-GB" sz="5400" dirty="0">
              <a:solidFill>
                <a:schemeClr val="bg1"/>
              </a:solidFill>
            </a:endParaRPr>
          </a:p>
        </p:txBody>
      </p:sp>
      <p:pic>
        <p:nvPicPr>
          <p:cNvPr id="5" name="Picture 4" descr="P:\Publicity\Logo 2012\logo_Transpar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16632"/>
            <a:ext cx="836806" cy="53671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0" y="6488668"/>
            <a:ext cx="91440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7C327B"/>
                </a:solidFill>
              </a:rPr>
              <a:t>www.economicsnetwork.ac.uk</a:t>
            </a:r>
            <a:endParaRPr lang="en-GB" sz="1400" dirty="0">
              <a:solidFill>
                <a:srgbClr val="7C327B"/>
              </a:solidFill>
            </a:endParaRPr>
          </a:p>
        </p:txBody>
      </p:sp>
      <p:sp>
        <p:nvSpPr>
          <p:cNvPr id="4" name="Isosceles Triangle 3"/>
          <p:cNvSpPr/>
          <p:nvPr/>
        </p:nvSpPr>
        <p:spPr>
          <a:xfrm>
            <a:off x="1691680" y="2060848"/>
            <a:ext cx="4032448" cy="3816424"/>
          </a:xfrm>
          <a:prstGeom prst="triangle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20785983">
            <a:off x="404604" y="1695572"/>
            <a:ext cx="2455007" cy="369332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Average Retention rates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470602">
            <a:off x="2938834" y="2090971"/>
            <a:ext cx="466794" cy="369332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5%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 rot="470602">
            <a:off x="2506239" y="2603002"/>
            <a:ext cx="583663" cy="369332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10%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rot="470602">
            <a:off x="1426118" y="4835249"/>
            <a:ext cx="583663" cy="369332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75%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 rot="470602">
            <a:off x="1642143" y="4331193"/>
            <a:ext cx="583663" cy="369332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50%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 rot="470602">
            <a:off x="1930173" y="3755129"/>
            <a:ext cx="583663" cy="369332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30%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 rot="470602">
            <a:off x="2146199" y="3251074"/>
            <a:ext cx="583663" cy="369332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20%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 rot="1026735">
            <a:off x="1157034" y="5378903"/>
            <a:ext cx="583663" cy="369332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95%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020272" y="1772816"/>
            <a:ext cx="1789673" cy="369332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Practice by doing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020272" y="2348880"/>
            <a:ext cx="1807932" cy="369332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Discussion Group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884368" y="2924944"/>
            <a:ext cx="939605" cy="369332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Reading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796136" y="3501008"/>
            <a:ext cx="3048431" cy="369332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Teach Others / Immediate Use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804248" y="4149080"/>
            <a:ext cx="2028169" cy="369332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Listening to Lecture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236296" y="4725144"/>
            <a:ext cx="1599191" cy="369332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Demonstration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524328" y="5301208"/>
            <a:ext cx="1365202" cy="369332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Audio-Visual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42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4078AB"/>
          </a:solidFill>
        </p:spPr>
        <p:txBody>
          <a:bodyPr>
            <a:normAutofit/>
          </a:bodyPr>
          <a:lstStyle/>
          <a:p>
            <a:r>
              <a:rPr lang="en-GB" sz="5400" dirty="0" smtClean="0">
                <a:solidFill>
                  <a:schemeClr val="bg1"/>
                </a:solidFill>
              </a:rPr>
              <a:t>Teaching outcomes</a:t>
            </a:r>
            <a:endParaRPr lang="en-GB" sz="5400" dirty="0">
              <a:solidFill>
                <a:schemeClr val="bg1"/>
              </a:solidFill>
            </a:endParaRPr>
          </a:p>
        </p:txBody>
      </p:sp>
      <p:pic>
        <p:nvPicPr>
          <p:cNvPr id="5" name="Picture 4" descr="P:\Publicity\Logo 2012\logo_Transpar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16632"/>
            <a:ext cx="836806" cy="53671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0" y="6488668"/>
            <a:ext cx="91440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7C327B"/>
                </a:solidFill>
              </a:rPr>
              <a:t>www.economicsnetwork.ac.uk</a:t>
            </a:r>
            <a:endParaRPr lang="en-GB" sz="1400" dirty="0">
              <a:solidFill>
                <a:srgbClr val="7C327B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39552" y="2132856"/>
            <a:ext cx="8020050" cy="3094038"/>
            <a:chOff x="1123950" y="2187575"/>
            <a:chExt cx="8020050" cy="3094038"/>
          </a:xfrm>
        </p:grpSpPr>
        <p:pic>
          <p:nvPicPr>
            <p:cNvPr id="8" name="Picture 2" descr="C:\LTSN\WORKSHOP\PBL\Snoopy.gif"/>
            <p:cNvPicPr>
              <a:picLocks noChangeAspect="1" noChangeArrowheads="1"/>
            </p:cNvPicPr>
            <p:nvPr/>
          </p:nvPicPr>
          <p:blipFill>
            <a:blip r:embed="rId4" cstate="print">
              <a:grayscl/>
              <a:biLevel thresh="50000"/>
            </a:blip>
            <a:srcRect l="5975" t="33504" b="21869"/>
            <a:stretch>
              <a:fillRect/>
            </a:stretch>
          </p:blipFill>
          <p:spPr bwMode="auto">
            <a:xfrm>
              <a:off x="1123950" y="3335338"/>
              <a:ext cx="8020050" cy="1946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AutoShape 4"/>
            <p:cNvSpPr>
              <a:spLocks noChangeArrowheads="1"/>
            </p:cNvSpPr>
            <p:nvPr/>
          </p:nvSpPr>
          <p:spPr bwMode="auto">
            <a:xfrm>
              <a:off x="1484313" y="2198688"/>
              <a:ext cx="2257425" cy="1290637"/>
            </a:xfrm>
            <a:prstGeom prst="wedgeEllipseCallout">
              <a:avLst>
                <a:gd name="adj1" fmla="val 3588"/>
                <a:gd name="adj2" fmla="val 64269"/>
              </a:avLst>
            </a:prstGeom>
            <a:solidFill>
              <a:schemeClr val="bg1"/>
            </a:solidFill>
            <a:ln w="28575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85000"/>
                </a:lnSpc>
              </a:pPr>
              <a:r>
                <a:rPr lang="en-GB" sz="2000" i="1" dirty="0">
                  <a:latin typeface="Comic Sans MS" pitchFamily="66" charset="0"/>
                </a:rPr>
                <a:t>I've taught</a:t>
              </a:r>
            </a:p>
            <a:p>
              <a:pPr algn="ctr">
                <a:lnSpc>
                  <a:spcPct val="85000"/>
                </a:lnSpc>
              </a:pPr>
              <a:r>
                <a:rPr lang="en-GB" sz="2000" i="1" dirty="0">
                  <a:latin typeface="Comic Sans MS" pitchFamily="66" charset="0"/>
                </a:rPr>
                <a:t>Snoopy to</a:t>
              </a:r>
            </a:p>
            <a:p>
              <a:pPr algn="ctr">
                <a:lnSpc>
                  <a:spcPct val="85000"/>
                </a:lnSpc>
              </a:pPr>
              <a:r>
                <a:rPr lang="en-GB" sz="2000" i="1" dirty="0">
                  <a:latin typeface="Comic Sans MS" pitchFamily="66" charset="0"/>
                </a:rPr>
                <a:t>whistle</a:t>
              </a:r>
            </a:p>
          </p:txBody>
        </p:sp>
        <p:sp>
          <p:nvSpPr>
            <p:cNvPr id="11" name="AutoShape 6"/>
            <p:cNvSpPr>
              <a:spLocks noChangeArrowheads="1"/>
            </p:cNvSpPr>
            <p:nvPr/>
          </p:nvSpPr>
          <p:spPr bwMode="auto">
            <a:xfrm>
              <a:off x="3906838" y="2244725"/>
              <a:ext cx="1604962" cy="1033463"/>
            </a:xfrm>
            <a:prstGeom prst="wedgeEllipseCallout">
              <a:avLst>
                <a:gd name="adj1" fmla="val 12218"/>
                <a:gd name="adj2" fmla="val 80259"/>
              </a:avLst>
            </a:prstGeom>
            <a:solidFill>
              <a:schemeClr val="bg1"/>
            </a:solidFill>
            <a:ln w="28575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85000"/>
                </a:lnSpc>
              </a:pPr>
              <a:r>
                <a:rPr lang="en-GB" sz="2000" i="1">
                  <a:latin typeface="Comic Sans MS" pitchFamily="66" charset="0"/>
                </a:rPr>
                <a:t>I can't</a:t>
              </a:r>
            </a:p>
            <a:p>
              <a:pPr algn="ctr">
                <a:lnSpc>
                  <a:spcPct val="85000"/>
                </a:lnSpc>
              </a:pPr>
              <a:r>
                <a:rPr lang="en-GB" sz="2000" i="1">
                  <a:latin typeface="Comic Sans MS" pitchFamily="66" charset="0"/>
                </a:rPr>
                <a:t>hear him</a:t>
              </a:r>
            </a:p>
            <a:p>
              <a:pPr algn="ctr">
                <a:lnSpc>
                  <a:spcPct val="85000"/>
                </a:lnSpc>
              </a:pPr>
              <a:r>
                <a:rPr lang="en-GB" sz="2000" i="1">
                  <a:latin typeface="Comic Sans MS" pitchFamily="66" charset="0"/>
                </a:rPr>
                <a:t>whistle</a:t>
              </a:r>
            </a:p>
          </p:txBody>
        </p:sp>
        <p:sp>
          <p:nvSpPr>
            <p:cNvPr id="12" name="AutoShape 7"/>
            <p:cNvSpPr>
              <a:spLocks noChangeArrowheads="1"/>
            </p:cNvSpPr>
            <p:nvPr/>
          </p:nvSpPr>
          <p:spPr bwMode="auto">
            <a:xfrm>
              <a:off x="5894388" y="2187575"/>
              <a:ext cx="2698750" cy="1216025"/>
            </a:xfrm>
            <a:prstGeom prst="wedgeEllipseCallout">
              <a:avLst>
                <a:gd name="adj1" fmla="val -24236"/>
                <a:gd name="adj2" fmla="val 73106"/>
              </a:avLst>
            </a:prstGeom>
            <a:solidFill>
              <a:schemeClr val="bg1"/>
            </a:solidFill>
            <a:ln w="28575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2000" i="1">
                  <a:latin typeface="Comic Sans MS" pitchFamily="66" charset="0"/>
                </a:rPr>
                <a:t>I said that I'd</a:t>
              </a:r>
            </a:p>
            <a:p>
              <a:pPr algn="ctr"/>
              <a:r>
                <a:rPr lang="en-GB" sz="2000" i="1">
                  <a:latin typeface="Comic Sans MS" pitchFamily="66" charset="0"/>
                </a:rPr>
                <a:t>taught him, not that</a:t>
              </a:r>
            </a:p>
            <a:p>
              <a:pPr algn="ctr"/>
              <a:r>
                <a:rPr lang="en-GB" sz="2000" i="1">
                  <a:latin typeface="Comic Sans MS" pitchFamily="66" charset="0"/>
                </a:rPr>
                <a:t>he'd learned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6534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5"/>
  <p:tag name="TPFULLVERSION" val="5.3.1.3337"/>
  <p:tag name="PPTVERSION" val="14"/>
  <p:tag name="TPOS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</TotalTime>
  <Words>1002</Words>
  <Application>Microsoft Office PowerPoint</Application>
  <PresentationFormat>On-screen Show (4:3)</PresentationFormat>
  <Paragraphs>218</Paragraphs>
  <Slides>28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Comic Sans MS</vt:lpstr>
      <vt:lpstr>Wingdings</vt:lpstr>
      <vt:lpstr>Office Theme</vt:lpstr>
      <vt:lpstr>Teaching Small Groups</vt:lpstr>
      <vt:lpstr>[I] The First Class</vt:lpstr>
      <vt:lpstr>Lessons from The Big Bang Theory</vt:lpstr>
      <vt:lpstr>The initial ‘not-to-do’ list in teaching</vt:lpstr>
      <vt:lpstr>[II] Learning in Small Groups</vt:lpstr>
      <vt:lpstr>Interactive seminars</vt:lpstr>
      <vt:lpstr>Small group ‘lecturing’</vt:lpstr>
      <vt:lpstr>Learning</vt:lpstr>
      <vt:lpstr>Teaching outcomes</vt:lpstr>
      <vt:lpstr>[III] The Student(s!)</vt:lpstr>
      <vt:lpstr>How do we learn?</vt:lpstr>
      <vt:lpstr>[IV] Active Learning Strategies</vt:lpstr>
      <vt:lpstr>Interaction in seminars</vt:lpstr>
      <vt:lpstr>Interactive seminars</vt:lpstr>
      <vt:lpstr>Engaging environments</vt:lpstr>
      <vt:lpstr>[V] The Perfect Seminar</vt:lpstr>
      <vt:lpstr>Know your class</vt:lpstr>
      <vt:lpstr>Who are your students?</vt:lpstr>
      <vt:lpstr>Expectations</vt:lpstr>
      <vt:lpstr>Seminar content</vt:lpstr>
      <vt:lpstr>Top tips for exercises</vt:lpstr>
      <vt:lpstr>Never...</vt:lpstr>
      <vt:lpstr>Always...</vt:lpstr>
      <vt:lpstr>Toolbox</vt:lpstr>
      <vt:lpstr>[VI] Analyse Feedback</vt:lpstr>
      <vt:lpstr>Student feedback</vt:lpstr>
      <vt:lpstr>[VII] Do it yourself</vt:lpstr>
      <vt:lpstr>What’s your next innovation?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not so little things</dc:title>
  <dc:creator>Caroline</dc:creator>
  <cp:lastModifiedBy>Elliott, Caroline</cp:lastModifiedBy>
  <cp:revision>65</cp:revision>
  <dcterms:created xsi:type="dcterms:W3CDTF">2015-04-14T07:12:12Z</dcterms:created>
  <dcterms:modified xsi:type="dcterms:W3CDTF">2018-08-30T12:59:45Z</dcterms:modified>
</cp:coreProperties>
</file>