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310" r:id="rId3"/>
    <p:sldId id="307" r:id="rId4"/>
    <p:sldId id="308" r:id="rId5"/>
    <p:sldId id="311" r:id="rId6"/>
    <p:sldId id="304" r:id="rId7"/>
    <p:sldId id="305" r:id="rId8"/>
    <p:sldId id="309" r:id="rId9"/>
    <p:sldId id="275" r:id="rId10"/>
    <p:sldId id="312" r:id="rId11"/>
    <p:sldId id="301" r:id="rId12"/>
    <p:sldId id="302" r:id="rId13"/>
    <p:sldId id="303" r:id="rId14"/>
    <p:sldId id="297" r:id="rId15"/>
    <p:sldId id="259" r:id="rId16"/>
    <p:sldId id="285" r:id="rId17"/>
    <p:sldId id="280" r:id="rId18"/>
    <p:sldId id="283" r:id="rId19"/>
    <p:sldId id="294" r:id="rId20"/>
    <p:sldId id="288" r:id="rId21"/>
    <p:sldId id="289" r:id="rId22"/>
    <p:sldId id="290" r:id="rId23"/>
    <p:sldId id="291" r:id="rId24"/>
    <p:sldId id="292" r:id="rId25"/>
    <p:sldId id="293" r:id="rId26"/>
    <p:sldId id="281" r:id="rId27"/>
    <p:sldId id="284" r:id="rId28"/>
    <p:sldId id="268" r:id="rId29"/>
    <p:sldId id="263" r:id="rId30"/>
    <p:sldId id="296" r:id="rId31"/>
    <p:sldId id="26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2886" autoAdjust="0"/>
  </p:normalViewPr>
  <p:slideViewPr>
    <p:cSldViewPr>
      <p:cViewPr>
        <p:scale>
          <a:sx n="75" d="100"/>
          <a:sy n="75" d="100"/>
        </p:scale>
        <p:origin x="-85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590F-625B-9745-A745-EEDD81CDB25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601-0EB1-5B4B-84A5-02D4AF43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v Deep Learner,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who should we cater for. In a way both, but ensure you demand and enforce a minimum expectation of prior knowledge</a:t>
            </a:r>
          </a:p>
          <a:p>
            <a:r>
              <a:rPr lang="en-US" baseline="0" dirty="0" smtClean="0"/>
              <a:t>Can you motivate the surface Learner to want to understand? You are also a coach and motivator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them read it… then remind them about the tool box, then go back to the comments and discuss: WHAT’s the reason/problem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What to do?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it looks as if there is not much communication between lecturer (module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class teacher. Often the class teacher is unaware of the progress made on the module or of what and how some material has been taught in the module;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 do not see the point in coming to the class: the teacher just goes through the solutions with no value added. I can just go through the solutions myself by downloading them from the VLE, I do not need to go to class;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the class teacher does not cover all questions during the class! Classes should last longer!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what is the point of just writing down some mathematical equations/solutions with no explanation of its meaning!?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on how to make students talk, on how to make students do</a:t>
            </a:r>
            <a:r>
              <a:rPr lang="en-US" baseline="0" dirty="0" smtClean="0"/>
              <a:t> prepare the tasks, how to make students hand in coursework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After reflecting on small group teaching sessions, what’s your </a:t>
            </a:r>
            <a:br>
              <a:rPr lang="en-US" sz="1200" dirty="0" smtClean="0"/>
            </a:br>
            <a:r>
              <a:rPr lang="en-US" sz="1200" dirty="0" smtClean="0"/>
              <a:t>next small group teaching innovation??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The model</a:t>
            </a:r>
            <a:r>
              <a:rPr lang="en-US" baseline="0" dirty="0" smtClean="0"/>
              <a:t> of ‘lecturing’ is very old</a:t>
            </a:r>
          </a:p>
          <a:p>
            <a:r>
              <a:rPr lang="en-US" baseline="0" dirty="0" smtClean="0"/>
              <a:t>-- Refer to the 5 percent remembering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Here</a:t>
            </a:r>
            <a:r>
              <a:rPr lang="en-US" baseline="0" dirty="0" smtClean="0"/>
              <a:t> we see 20-25 students and the teaching mode is pretty traditional lectures</a:t>
            </a:r>
          </a:p>
          <a:p>
            <a:r>
              <a:rPr lang="en-US" baseline="0" dirty="0" smtClean="0"/>
              <a:t>-- One asleep already</a:t>
            </a:r>
          </a:p>
          <a:p>
            <a:r>
              <a:rPr lang="en-US" baseline="0" dirty="0" smtClean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r>
              <a:rPr lang="en-US" baseline="0" dirty="0" smtClean="0"/>
              <a:t> Match RHS (Lecture, Reading, Audio/Visual, Demonstration, Discussion, Practice, Teach others)</a:t>
            </a:r>
          </a:p>
          <a:p>
            <a:r>
              <a:rPr lang="en-US" baseline="0" dirty="0" smtClean="0"/>
              <a:t>Explain: Introduce Active versus passive learning and constructivist learning</a:t>
            </a:r>
          </a:p>
          <a:p>
            <a:r>
              <a:rPr lang="en-US" baseline="0" dirty="0" smtClean="0"/>
              <a:t>Say: Problem with large class-rooms </a:t>
            </a:r>
            <a:r>
              <a:rPr lang="en-US" baseline="0" dirty="0" smtClean="0">
                <a:sym typeface="Wingdings"/>
              </a:rPr>
              <a:t> Small class rooms are the ideal environment to make engaged student-led learning happen.</a:t>
            </a:r>
          </a:p>
          <a:p>
            <a:r>
              <a:rPr lang="en-US" baseline="0" dirty="0" smtClean="0">
                <a:sym typeface="Wingdings"/>
              </a:rPr>
              <a:t>Reality: Going through problem sets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B191-E204-4DE1-AB68-222828B1E72A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handbook/casestudies/1" TargetMode="External"/><Relationship Id="rId2" Type="http://schemas.openxmlformats.org/officeDocument/2006/relationships/hyperlink" Target="http://www.economicsnetwork.ac.uk/showcase/forsythe_pb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economicsnetwork.ac.uk/sites/default/files/Ashley/Ralf%20Becker%202.pdf" TargetMode="External"/><Relationship Id="rId4" Type="http://schemas.openxmlformats.org/officeDocument/2006/relationships/hyperlink" Target="http://www.economicsnetwork.ac.uk/themes/gam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SFMT3QqctA" TargetMode="External"/><Relationship Id="rId2" Type="http://schemas.openxmlformats.org/officeDocument/2006/relationships/hyperlink" Target="http://www.youtube.com/watch?v=Ws5tZ59JDD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AEIn3T6nDA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Small Groups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[III] The Student(s!)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Every student is different!</a:t>
            </a:r>
          </a:p>
          <a:p>
            <a:r>
              <a:rPr lang="en-GB" sz="3600" b="1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In what aspect?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alibri Light" panose="020F0302020204030204"/>
              </a:rPr>
              <a:t>Which of these differences do we need to adapt our teaching to?</a:t>
            </a:r>
            <a:endParaRPr lang="en-GB" sz="36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Culture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1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Motivational Differences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6" y="2852936"/>
            <a:ext cx="3508985" cy="2369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-8136" r="54755" b="8136"/>
          <a:stretch/>
        </p:blipFill>
        <p:spPr>
          <a:xfrm>
            <a:off x="4211960" y="1920086"/>
            <a:ext cx="3643156" cy="35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[IV] Active Learning Strategies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Interaction in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64" y="1268760"/>
            <a:ext cx="5402932" cy="5400600"/>
          </a:xfrm>
          <a:ln>
            <a:solidFill>
              <a:srgbClr val="7FA1AC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/>
              <a:t>Introduce interactive techniques that exploit:</a:t>
            </a:r>
          </a:p>
          <a:p>
            <a:pPr lvl="1"/>
            <a:r>
              <a:rPr lang="en-GB" sz="3200" dirty="0" smtClean="0"/>
              <a:t>Varied student abilities and backgrounds</a:t>
            </a:r>
          </a:p>
          <a:p>
            <a:pPr lvl="1"/>
            <a:r>
              <a:rPr lang="en-GB" sz="3200" dirty="0" smtClean="0"/>
              <a:t>Encourage participation</a:t>
            </a:r>
          </a:p>
          <a:p>
            <a:pPr lvl="1"/>
            <a:r>
              <a:rPr lang="en-GB" sz="3200" dirty="0" smtClean="0"/>
              <a:t>Transferable skills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724128" y="3501008"/>
            <a:ext cx="3078088" cy="2677656"/>
          </a:xfrm>
          <a:prstGeom prst="rect">
            <a:avLst/>
          </a:prstGeom>
          <a:ln>
            <a:solidFill>
              <a:srgbClr val="7FA1AC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dirty="0" smtClean="0">
                <a:solidFill>
                  <a:srgbClr val="235591"/>
                </a:solidFill>
              </a:rPr>
              <a:t>Confidence</a:t>
            </a:r>
          </a:p>
          <a:p>
            <a:pPr lvl="1"/>
            <a:r>
              <a:rPr lang="en-GB" sz="2800" dirty="0" smtClean="0">
                <a:solidFill>
                  <a:srgbClr val="235591"/>
                </a:solidFill>
              </a:rPr>
              <a:t>Communication</a:t>
            </a:r>
            <a:endParaRPr lang="en-GB" sz="2800" dirty="0">
              <a:solidFill>
                <a:srgbClr val="235591"/>
              </a:solidFill>
            </a:endParaRPr>
          </a:p>
          <a:p>
            <a:pPr lvl="1"/>
            <a:r>
              <a:rPr lang="en-GB" sz="2800" dirty="0" smtClean="0">
                <a:solidFill>
                  <a:srgbClr val="235591"/>
                </a:solidFill>
              </a:rPr>
              <a:t>Motivation</a:t>
            </a:r>
            <a:endParaRPr lang="en-GB" sz="2800" dirty="0">
              <a:solidFill>
                <a:srgbClr val="235591"/>
              </a:solidFill>
            </a:endParaRP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Performance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Employment prospects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142345" y="4911908"/>
            <a:ext cx="1869815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0112" y="1772816"/>
            <a:ext cx="3447879" cy="646331"/>
          </a:xfrm>
          <a:prstGeom prst="rect">
            <a:avLst/>
          </a:prstGeom>
          <a:noFill/>
          <a:ln>
            <a:solidFill>
              <a:srgbClr val="7FA1A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Job-market skills!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8007011" y="2658286"/>
            <a:ext cx="1008111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Interactive seminars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Problem-based learning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Maastricht University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2"/>
              </a:rPr>
              <a:t>http://www.economicsnetwork.ac.uk/showcase/forsythe_pbl</a:t>
            </a:r>
            <a:endParaRPr lang="en-GB" sz="3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studies, current affairs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3"/>
              </a:rPr>
              <a:t>http://www.economicsnetwork.ac.uk/handbook/casestudies/1</a:t>
            </a: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Games, experiments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4"/>
              </a:rPr>
              <a:t>http://www.economicsnetwork.ac.uk/themes/games</a:t>
            </a:r>
            <a:endParaRPr lang="en-GB" sz="2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</a:rPr>
              <a:t>Flipped classroom</a:t>
            </a:r>
            <a:endParaRPr lang="en-GB" sz="3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hlinkClick r:id="rId5"/>
              </a:rPr>
              <a:t>http://www.economicsnetwork.ac.uk/sites/default/files/Ashley/Ralf%20Becker%202.pdf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216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Engaging environments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 descr="pictur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277143" cy="2169695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240360" cy="2244250"/>
          </a:xfrm>
          <a:prstGeom prst="rect">
            <a:avLst/>
          </a:prstGeom>
        </p:spPr>
      </p:pic>
      <p:pic>
        <p:nvPicPr>
          <p:cNvPr id="9" name="Picture 8" descr="RPFB051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00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[V] The Perfect Seminar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Know your class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Class composition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Initial tests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Taking in homework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Content guided by students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Confidence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[I] The First Class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Who are your students?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Different backgrounds and goals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Increase in international students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Fees – students as customers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Reluctance – quantitative subjects</a:t>
            </a:r>
          </a:p>
        </p:txBody>
      </p:sp>
      <p:pic>
        <p:nvPicPr>
          <p:cNvPr id="2052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Expectations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Role of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Expected student preparation </a:t>
            </a: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for </a:t>
            </a: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seminars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 NOT RENEG</a:t>
            </a:r>
            <a:endParaRPr lang="en-GB" sz="3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up work after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Expectations of homework, presentations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Participation in seminars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Seminar content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Ask preliminary questions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Worksheets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Student presentations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Links with assessment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Activities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Students marking each other’s work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Filling in gaps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Games/experiments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In-class informal quizzes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Top tips for exercises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Keep notation consistent and explain it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steps in the reasoning explicit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questions to guide students through the reasoning</a:t>
            </a:r>
            <a:endParaRPr lang="en-GB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intuition – plan examples/ask students to find examples in advance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Identify possible pitfalls or cases – anticipate areas of difficulty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 material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taught in tutorial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 the lectures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Try and offer ‘the bigger picture’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733256"/>
            <a:ext cx="5112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70C0"/>
                </a:solidFill>
              </a:rPr>
              <a:t>THINK OF YOUR ADDED VALUE</a:t>
            </a:r>
            <a:endParaRPr lang="en-GB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Never...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Skip parts of explanations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Rush (but keep an eye on the clock)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Belittle student questions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Hide errors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Pretend you know everything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do’s and don’ts lists... look for what works for you!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Always...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Introduce yourself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</a:rPr>
              <a:t>Adapt room layout 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 ahead but stay flexible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Contextualise and structure material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Encourage participation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the most of your experience and enjoy it!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Toolbox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 2015-04-14 11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8" y="27384"/>
            <a:ext cx="5378976" cy="6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[VI] Analyse Feedback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Student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270501"/>
            <a:ext cx="604867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 </a:t>
            </a:r>
            <a:r>
              <a:rPr lang="en-GB" dirty="0"/>
              <a:t>could be better qualified. </a:t>
            </a:r>
            <a:r>
              <a:rPr lang="en-GB" dirty="0" smtClean="0"/>
              <a:t>Sometimes </a:t>
            </a:r>
            <a:r>
              <a:rPr lang="en-GB" dirty="0"/>
              <a:t>got stuff </a:t>
            </a:r>
            <a:r>
              <a:rPr lang="en-GB" dirty="0" smtClean="0"/>
              <a:t>wrong!”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1796623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seminars were </a:t>
            </a:r>
            <a:r>
              <a:rPr lang="en-GB" dirty="0" smtClean="0"/>
              <a:t>dire </a:t>
            </a:r>
            <a:r>
              <a:rPr lang="en-GB" dirty="0"/>
              <a:t>and I don't feel they benefited my learning at all and at some point even just lead to more confusion over the </a:t>
            </a:r>
            <a:r>
              <a:rPr lang="en-GB" dirty="0" smtClean="0"/>
              <a:t>subject.”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1700808"/>
            <a:ext cx="2830962" cy="230832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tutorials - relate the questions more to the test questions so that we would be better prepared for the </a:t>
            </a:r>
            <a:r>
              <a:rPr lang="en-GB" dirty="0" smtClean="0"/>
              <a:t>tests”</a:t>
            </a:r>
          </a:p>
          <a:p>
            <a:r>
              <a:rPr lang="en-GB" dirty="0" smtClean="0"/>
              <a:t>“I </a:t>
            </a:r>
            <a:r>
              <a:rPr lang="en-GB" dirty="0"/>
              <a:t>felt that the tutorial questions often are very different to test questions</a:t>
            </a:r>
            <a:r>
              <a:rPr lang="en-GB" dirty="0" smtClean="0"/>
              <a:t>.”</a:t>
            </a:r>
            <a:r>
              <a:rPr lang="en-GB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1923797"/>
            <a:ext cx="2232248" cy="258532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“longer </a:t>
            </a:r>
            <a:r>
              <a:rPr lang="en-GB" dirty="0"/>
              <a:t>seminars, we normally don't have time to do all the work in the </a:t>
            </a:r>
            <a:r>
              <a:rPr lang="en-GB" dirty="0" smtClean="0"/>
              <a:t>seminars”</a:t>
            </a:r>
          </a:p>
          <a:p>
            <a:r>
              <a:rPr lang="en-US" dirty="0" smtClean="0"/>
              <a:t>“the </a:t>
            </a:r>
            <a:r>
              <a:rPr lang="en-US" dirty="0"/>
              <a:t>class teacher does not cover all questions during the class! Classes should last longer</a:t>
            </a:r>
            <a:r>
              <a:rPr lang="en-US" dirty="0" smtClean="0"/>
              <a:t>!”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221088"/>
            <a:ext cx="2808312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“More </a:t>
            </a:r>
            <a:r>
              <a:rPr lang="en-GB" dirty="0"/>
              <a:t>assistance with essay writing techniques and skills in answering exam questions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“Tutorials </a:t>
            </a:r>
            <a:r>
              <a:rPr lang="en-GB" dirty="0"/>
              <a:t>can sometimes feel like we haven't progressed anywhere, maybe give them more </a:t>
            </a:r>
            <a:r>
              <a:rPr lang="en-GB" dirty="0" smtClean="0"/>
              <a:t>structure”  “In </a:t>
            </a:r>
            <a:r>
              <a:rPr lang="en-GB" dirty="0"/>
              <a:t>my opinion tutorials should not be only about tutorial questions provided by lecturer. Tutorial preparations were not really demanding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3164775"/>
            <a:ext cx="37444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do not see the point in coming to the class: the teacher just goes through the solutions with no value added</a:t>
            </a:r>
            <a:r>
              <a:rPr lang="en-US" dirty="0" smtClean="0"/>
              <a:t>.”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593902"/>
            <a:ext cx="5688632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“I can just go through the solutions what is the point of just writing down some mathematical equations/solutions with no explanation of its meaning!?”</a:t>
            </a:r>
          </a:p>
        </p:txBody>
      </p:sp>
    </p:spTree>
    <p:extLst>
      <p:ext uri="{BB962C8B-B14F-4D97-AF65-F5344CB8AC3E}">
        <p14:creationId xmlns:p14="http://schemas.microsoft.com/office/powerpoint/2010/main" val="5138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Tutor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12776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engage in the class. I ask a question and nobody wants to answer.”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16016" y="2132856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prepare the material before class, which means my whole seminar plan does not work out anymore.”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“My students don’t hand in their</a:t>
            </a:r>
            <a:br>
              <a:rPr lang="en-GB" dirty="0" smtClean="0"/>
            </a:br>
            <a:r>
              <a:rPr lang="en-GB" dirty="0" smtClean="0"/>
              <a:t>coursework.”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48064" y="3501008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“I have to give too much written feedback”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1600" y="3717032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3888" y="4509120"/>
            <a:ext cx="3744416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does not give</a:t>
            </a:r>
          </a:p>
          <a:p>
            <a:r>
              <a:rPr lang="en-GB" dirty="0" smtClean="0"/>
              <a:t>me any guidance on what to teach”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5301208"/>
            <a:ext cx="3744416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course organiser gives me material of quality or no answer guides”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C327B"/>
                </a:solidFill>
              </a:rPr>
              <a:t>www.economicsnetwork.ac.uk</a:t>
            </a:r>
            <a:endParaRPr lang="en-GB" dirty="0">
              <a:solidFill>
                <a:srgbClr val="7C32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 smtClean="0">
                <a:solidFill>
                  <a:srgbClr val="7C327B"/>
                </a:solidFill>
              </a:rPr>
              <a:t>Lessons from The Big Bang Theory</a:t>
            </a:r>
            <a:endParaRPr lang="en-GB" sz="5100" dirty="0">
              <a:solidFill>
                <a:srgbClr val="7C3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Sheldon Cooper - Introduction to his students – YouTube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Big Bang Theory: Teaching Advice</a:t>
            </a:r>
            <a:endParaRPr lang="en-GB" dirty="0" smtClean="0"/>
          </a:p>
          <a:p>
            <a:r>
              <a:rPr lang="en-GB" smtClean="0">
                <a:hlinkClick r:id="rId4"/>
              </a:rPr>
              <a:t>Managing Expectations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bg1"/>
                </a:solidFill>
              </a:rPr>
              <a:t>The </a:t>
            </a:r>
            <a:r>
              <a:rPr lang="en-GB" sz="5400" dirty="0">
                <a:solidFill>
                  <a:schemeClr val="bg1"/>
                </a:solidFill>
              </a:rPr>
              <a:t>f</a:t>
            </a:r>
            <a:r>
              <a:rPr lang="en-GB" sz="5400" dirty="0" smtClean="0">
                <a:solidFill>
                  <a:schemeClr val="bg1"/>
                </a:solidFill>
              </a:rPr>
              <a:t>irst class …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[VI] Do it yourself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What’s your next innovation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568952" cy="4154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The initial ‘not-to-do’ list in teaching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136904" cy="43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[II] Learning in Small Groups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Interactive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ideal seminar?</a:t>
            </a:r>
            <a:endParaRPr lang="en-GB" sz="6000" dirty="0">
              <a:solidFill>
                <a:srgbClr val="2355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Small group ‘lecturing’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3" name="Oval 2"/>
          <p:cNvSpPr/>
          <p:nvPr/>
        </p:nvSpPr>
        <p:spPr>
          <a:xfrm>
            <a:off x="6228184" y="3501008"/>
            <a:ext cx="1080120" cy="115212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Learning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91680" y="2060848"/>
            <a:ext cx="4032448" cy="38164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85983">
            <a:off x="404604" y="1695572"/>
            <a:ext cx="24550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Retention rates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70602">
            <a:off x="2938834" y="2090971"/>
            <a:ext cx="46679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70602">
            <a:off x="2506239" y="2603002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470602">
            <a:off x="1426118" y="483524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70602">
            <a:off x="1642143" y="433119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470602">
            <a:off x="1930173" y="375512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470602">
            <a:off x="2146199" y="3251074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26735">
            <a:off x="1157034" y="537890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78967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Practice by doing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2348880"/>
            <a:ext cx="18079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93960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3501008"/>
            <a:ext cx="304843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Teach Others / Immediate Use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149080"/>
            <a:ext cx="202816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Listening to Lecture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6" y="4725144"/>
            <a:ext cx="159919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5301208"/>
            <a:ext cx="136520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Audio-Visual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outcomes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2132856"/>
            <a:ext cx="8020050" cy="3094038"/>
            <a:chOff x="1123950" y="2187575"/>
            <a:chExt cx="8020050" cy="3094038"/>
          </a:xfrm>
        </p:grpSpPr>
        <p:pic>
          <p:nvPicPr>
            <p:cNvPr id="8" name="Picture 2" descr="C:\LTSN\WORKSHOP\PBL\Snoopy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1212</Words>
  <Application>Microsoft Office PowerPoint</Application>
  <PresentationFormat>On-screen Show (4:3)</PresentationFormat>
  <Paragraphs>240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Teaching Small Groups</vt:lpstr>
      <vt:lpstr>[I] The First Class</vt:lpstr>
      <vt:lpstr>Lessons from The Big Bang Theory</vt:lpstr>
      <vt:lpstr>The initial ‘not-to-do’ list in teaching</vt:lpstr>
      <vt:lpstr>[II] Learning in Small Groups</vt:lpstr>
      <vt:lpstr>Interactive seminars</vt:lpstr>
      <vt:lpstr>Small group ‘lecturing’</vt:lpstr>
      <vt:lpstr>Learning</vt:lpstr>
      <vt:lpstr>Teaching outcomes</vt:lpstr>
      <vt:lpstr>[III] The Student(s!)</vt:lpstr>
      <vt:lpstr>How do we learn?</vt:lpstr>
      <vt:lpstr>How do we learn?</vt:lpstr>
      <vt:lpstr>Motivational Differences</vt:lpstr>
      <vt:lpstr>[IV] Active Learning Strategies</vt:lpstr>
      <vt:lpstr>Interaction in seminars</vt:lpstr>
      <vt:lpstr>Interactive seminars</vt:lpstr>
      <vt:lpstr>Engaging environments</vt:lpstr>
      <vt:lpstr>[V] The Perfect Seminar</vt:lpstr>
      <vt:lpstr>Know your class</vt:lpstr>
      <vt:lpstr>Who are your students?</vt:lpstr>
      <vt:lpstr>Expectations</vt:lpstr>
      <vt:lpstr>Seminar content</vt:lpstr>
      <vt:lpstr>Top tips for exercises</vt:lpstr>
      <vt:lpstr>Never...</vt:lpstr>
      <vt:lpstr>Always...</vt:lpstr>
      <vt:lpstr>Toolbox</vt:lpstr>
      <vt:lpstr>[VI] Analyse Feedback</vt:lpstr>
      <vt:lpstr>Student feedback</vt:lpstr>
      <vt:lpstr>Tutor feedback</vt:lpstr>
      <vt:lpstr>[VI] Do it yourself</vt:lpstr>
      <vt:lpstr>What’s your next innovation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 so little things</dc:title>
  <dc:creator>Caroline</dc:creator>
  <cp:lastModifiedBy>Ralf Becker</cp:lastModifiedBy>
  <cp:revision>64</cp:revision>
  <dcterms:created xsi:type="dcterms:W3CDTF">2015-04-14T07:12:12Z</dcterms:created>
  <dcterms:modified xsi:type="dcterms:W3CDTF">2016-09-29T07:18:26Z</dcterms:modified>
</cp:coreProperties>
</file>