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0"/>
  </p:notesMasterIdLst>
  <p:handoutMasterIdLst>
    <p:handoutMasterId r:id="rId21"/>
  </p:handoutMasterIdLst>
  <p:sldIdLst>
    <p:sldId id="256" r:id="rId5"/>
    <p:sldId id="296" r:id="rId6"/>
    <p:sldId id="313" r:id="rId7"/>
    <p:sldId id="305" r:id="rId8"/>
    <p:sldId id="307" r:id="rId9"/>
    <p:sldId id="306" r:id="rId10"/>
    <p:sldId id="295" r:id="rId11"/>
    <p:sldId id="298" r:id="rId12"/>
    <p:sldId id="312" r:id="rId13"/>
    <p:sldId id="285" r:id="rId14"/>
    <p:sldId id="311" r:id="rId15"/>
    <p:sldId id="315" r:id="rId16"/>
    <p:sldId id="316" r:id="rId17"/>
    <p:sldId id="317" r:id="rId18"/>
    <p:sldId id="318" r:id="rId1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EC0"/>
    <a:srgbClr val="0D7976"/>
    <a:srgbClr val="0F8F8C"/>
    <a:srgbClr val="00BC8B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5662" autoAdjust="0"/>
    <p:restoredTop sz="97158" autoAdjust="0"/>
  </p:normalViewPr>
  <p:slideViewPr>
    <p:cSldViewPr>
      <p:cViewPr>
        <p:scale>
          <a:sx n="78" d="100"/>
          <a:sy n="78" d="100"/>
        </p:scale>
        <p:origin x="-1374" y="-7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BC23F2-6772-4FA7-B5CD-AA6B2E2F6DCE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24D830-5B45-479F-A228-62DE210FF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044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3A75E-2CA7-430C-AAEF-A5C363E32AA2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66EAB-AC8D-44D7-B18B-F2EEA1B85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404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Descriptor</a:t>
            </a:r>
            <a:r>
              <a:rPr lang="en-GB" baseline="0" dirty="0" smtClean="0"/>
              <a:t> 2 – successful engagement/knowledge across all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766EAB-AC8D-44D7-B18B-F2EEA1B854F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468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428878"/>
      </p:ext>
    </p:extLst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991809"/>
      </p:ext>
    </p:extLst>
  </p:cSld>
  <p:clrMapOvr>
    <a:masterClrMapping/>
  </p:clrMapOvr>
  <p:transition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4813" y="1619250"/>
            <a:ext cx="2160587" cy="5010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875" y="1619250"/>
            <a:ext cx="6332538" cy="5010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528775"/>
      </p:ext>
    </p:extLst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242264"/>
      </p:ext>
    </p:extLst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>
            <a:spLocks noChangeArrowheads="1"/>
          </p:cNvSpPr>
          <p:nvPr/>
        </p:nvSpPr>
        <p:spPr bwMode="auto">
          <a:xfrm>
            <a:off x="107950" y="6443663"/>
            <a:ext cx="8856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n-US" sz="1600">
                <a:solidFill>
                  <a:srgbClr val="7030A0"/>
                </a:solidFill>
              </a:rPr>
              <a:t>Academic Development Unit</a:t>
            </a:r>
            <a:r>
              <a:rPr lang="en-GB" altLang="en-US"/>
              <a:t>					                              </a:t>
            </a:r>
            <a:fld id="{6B197F6A-2FD9-47A7-9AE5-BE348109BC3E}" type="slidenum">
              <a:rPr lang="en-GB" altLang="en-US" sz="1400"/>
              <a:pPr algn="ctr"/>
              <a:t>‹#›</a:t>
            </a:fld>
            <a:endParaRPr lang="en-US" altLang="en-US" sz="1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747510"/>
      </p:ext>
    </p:extLst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107950" y="6443663"/>
            <a:ext cx="8856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n-US" sz="1600">
                <a:solidFill>
                  <a:srgbClr val="7030A0"/>
                </a:solidFill>
              </a:rPr>
              <a:t>Academic Development Unit</a:t>
            </a:r>
            <a:r>
              <a:rPr lang="en-GB" altLang="en-US"/>
              <a:t>					                              </a:t>
            </a:r>
            <a:fld id="{F9E8C62D-8028-454D-98E2-AC2BD482CECC}" type="slidenum">
              <a:rPr lang="en-GB" altLang="en-US" sz="1400"/>
              <a:pPr algn="ctr"/>
              <a:t>‹#›</a:t>
            </a:fld>
            <a:endParaRPr lang="en-US" altLang="en-US" sz="1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875" y="2878138"/>
            <a:ext cx="4246563" cy="356590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8838" y="2878138"/>
            <a:ext cx="4246562" cy="356590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609402"/>
      </p:ext>
    </p:extLst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107950" y="6443663"/>
            <a:ext cx="8856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n-US" sz="1600">
                <a:solidFill>
                  <a:srgbClr val="7030A0"/>
                </a:solidFill>
              </a:rPr>
              <a:t>Academic Development Unit</a:t>
            </a:r>
            <a:r>
              <a:rPr lang="en-GB" altLang="en-US"/>
              <a:t>					                              </a:t>
            </a:r>
            <a:fld id="{9CAA70D7-3CF1-4ABB-9314-43146F193C48}" type="slidenum">
              <a:rPr lang="en-GB" altLang="en-US" sz="1400"/>
              <a:pPr algn="ctr"/>
              <a:t>‹#›</a:t>
            </a:fld>
            <a:endParaRPr lang="en-US" altLang="en-US" sz="1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5915000" cy="9221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650250"/>
      </p:ext>
    </p:extLst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7"/>
          <p:cNvSpPr txBox="1">
            <a:spLocks noChangeArrowheads="1"/>
          </p:cNvSpPr>
          <p:nvPr/>
        </p:nvSpPr>
        <p:spPr bwMode="auto">
          <a:xfrm>
            <a:off x="107950" y="6443663"/>
            <a:ext cx="8856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n-US" sz="1600">
                <a:solidFill>
                  <a:srgbClr val="7030A0"/>
                </a:solidFill>
              </a:rPr>
              <a:t>Academic Development Unit</a:t>
            </a:r>
            <a:r>
              <a:rPr lang="en-GB" altLang="en-US"/>
              <a:t>					                              </a:t>
            </a:r>
            <a:fld id="{BDB0265F-108B-4C0C-A66D-CCD8187283F8}" type="slidenum">
              <a:rPr lang="en-GB" altLang="en-US" sz="1400"/>
              <a:pPr algn="ctr"/>
              <a:t>‹#›</a:t>
            </a:fld>
            <a:endParaRPr lang="en-US" altLang="en-US" sz="1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034256"/>
      </p:ext>
    </p:extLst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/>
          <p:cNvSpPr txBox="1">
            <a:spLocks noChangeArrowheads="1"/>
          </p:cNvSpPr>
          <p:nvPr/>
        </p:nvSpPr>
        <p:spPr bwMode="auto">
          <a:xfrm>
            <a:off x="107950" y="6443663"/>
            <a:ext cx="8856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n-US" sz="1600">
                <a:solidFill>
                  <a:srgbClr val="7030A0"/>
                </a:solidFill>
              </a:rPr>
              <a:t>Academic Development Unit</a:t>
            </a:r>
            <a:r>
              <a:rPr lang="en-GB" altLang="en-US"/>
              <a:t>					                              </a:t>
            </a:r>
            <a:fld id="{BC78DB5E-8652-4531-B430-B8B8331D1059}" type="slidenum">
              <a:rPr lang="en-GB" altLang="en-US" sz="1400"/>
              <a:pPr algn="ctr"/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725597249"/>
      </p:ext>
    </p:extLst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3008313" cy="864096"/>
          </a:xfrm>
        </p:spPr>
        <p:txBody>
          <a:bodyPr anchor="b"/>
          <a:lstStyle>
            <a:lvl1pPr algn="l">
              <a:defRPr sz="2000" b="1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12776"/>
            <a:ext cx="5111750" cy="47133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2856"/>
            <a:ext cx="3008313" cy="39933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38737903"/>
      </p:ext>
    </p:extLst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412775"/>
            <a:ext cx="5486400" cy="33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4244793"/>
      </p:ext>
    </p:extLst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9238" y="2852738"/>
            <a:ext cx="8645525" cy="3751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7" name="Rectangle 7"/>
          <p:cNvSpPr>
            <a:spLocks noChangeArrowheads="1"/>
          </p:cNvSpPr>
          <p:nvPr/>
        </p:nvSpPr>
        <p:spPr bwMode="auto">
          <a:xfrm>
            <a:off x="0" y="0"/>
            <a:ext cx="9144000" cy="125888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altLang="en-US" smtClean="0">
              <a:cs typeface="+mn-cs"/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69875" y="1619250"/>
            <a:ext cx="86455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pic>
        <p:nvPicPr>
          <p:cNvPr id="1029" name="Picture 7" descr="UoG_White2(vec)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9888" y="273050"/>
            <a:ext cx="202882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TextBox 6"/>
          <p:cNvSpPr txBox="1">
            <a:spLocks noChangeArrowheads="1"/>
          </p:cNvSpPr>
          <p:nvPr/>
        </p:nvSpPr>
        <p:spPr bwMode="auto">
          <a:xfrm>
            <a:off x="107950" y="6443663"/>
            <a:ext cx="8856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n-US" sz="1600">
                <a:solidFill>
                  <a:srgbClr val="7030A0"/>
                </a:solidFill>
              </a:rPr>
              <a:t>Academic Development Unit</a:t>
            </a:r>
            <a:r>
              <a:rPr lang="en-GB" altLang="en-US"/>
              <a:t>					                              </a:t>
            </a:r>
            <a:fld id="{6A92124C-BC85-45BB-8631-98B651AE1070}" type="slidenum">
              <a:rPr lang="en-GB" altLang="en-US" sz="1400"/>
              <a:pPr algn="ctr"/>
              <a:t>‹#›</a:t>
            </a:fld>
            <a:endParaRPr lang="en-US" alt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randomBar/>
  </p:transition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00206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002060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002060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002060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002060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53247F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53247F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53247F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53247F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onomicsnetwork.ac.uk/handbook/" TargetMode="External"/><Relationship Id="rId2" Type="http://schemas.openxmlformats.org/officeDocument/2006/relationships/hyperlink" Target="https://www.heacademy.ac.uk/professional-recognition/hea-fellowship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conomicsnetwork.ac.uk/dee2015" TargetMode="External"/><Relationship Id="rId5" Type="http://schemas.openxmlformats.org/officeDocument/2006/relationships/hyperlink" Target="http://www.economicsnetwork.ac.uk/showcase" TargetMode="External"/><Relationship Id="rId4" Type="http://schemas.openxmlformats.org/officeDocument/2006/relationships/hyperlink" Target="http://www.economicsnetwork.ac.uk/ire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onomicsnetwork.ac.uk/handbook/" TargetMode="External"/><Relationship Id="rId2" Type="http://schemas.openxmlformats.org/officeDocument/2006/relationships/hyperlink" Target="https://www.heacademy.ac.uk/professional-recognition/hea-fellowship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conomicsnetwork.ac.uk/dee2015" TargetMode="External"/><Relationship Id="rId5" Type="http://schemas.openxmlformats.org/officeDocument/2006/relationships/hyperlink" Target="http://www.economicsnetwork.ac.uk/showcase" TargetMode="External"/><Relationship Id="rId4" Type="http://schemas.openxmlformats.org/officeDocument/2006/relationships/hyperlink" Target="http://www.economicsnetwork.ac.uk/ire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018655"/>
          </a:xfrm>
        </p:spPr>
        <p:txBody>
          <a:bodyPr/>
          <a:lstStyle/>
          <a:p>
            <a:pPr algn="ctr"/>
            <a:r>
              <a:rPr lang="en-US" dirty="0" smtClean="0"/>
              <a:t>An Introduction to HEA Fellowships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581128"/>
            <a:ext cx="6400800" cy="1752600"/>
          </a:xfrm>
        </p:spPr>
        <p:txBody>
          <a:bodyPr/>
          <a:lstStyle/>
          <a:p>
            <a:r>
              <a:rPr lang="en-GB" dirty="0" smtClean="0"/>
              <a:t>Ros </a:t>
            </a:r>
            <a:r>
              <a:rPr lang="en-GB" dirty="0" smtClean="0"/>
              <a:t>O’Leary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14823"/>
      </p:ext>
    </p:extLst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878909"/>
      </p:ext>
    </p:extLst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645525" cy="4680520"/>
          </a:xfrm>
        </p:spPr>
        <p:txBody>
          <a:bodyPr/>
          <a:lstStyle/>
          <a:p>
            <a:r>
              <a:rPr lang="en-US" dirty="0" smtClean="0"/>
              <a:t>Using the UK PSF:</a:t>
            </a:r>
          </a:p>
          <a:p>
            <a:pPr lvl="1"/>
            <a:r>
              <a:rPr lang="en-GB" dirty="0" smtClean="0"/>
              <a:t>Think about some likely examples/case studies where you can demonstrate your engagement with the areas of activity</a:t>
            </a:r>
            <a:endParaRPr lang="en-GB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7504" y="413792"/>
            <a:ext cx="8645525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Generating ideas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1027" name="Picture 3" descr="C:\Users\s2113007\AppData\Local\Microsoft\Windows\Temporary Internet Files\Content.IE5\1LRDC71F\light-bulb-14735-medium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2000" y="3122400"/>
            <a:ext cx="360000" cy="61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s2113007\AppData\Local\Microsoft\Windows\Temporary Internet Files\Content.IE5\1LRDC71F\light-bulb-14735-medium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7904" y="2924944"/>
            <a:ext cx="1908192" cy="3250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1819567"/>
      </p:ext>
    </p:extLst>
  </p:cSld>
  <p:clrMapOvr>
    <a:masterClrMapping/>
  </p:clrMapOvr>
  <p:transition>
    <p:randomBa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875" y="269776"/>
            <a:ext cx="8645525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Pedagogic Research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238" y="1628800"/>
            <a:ext cx="8645525" cy="3751262"/>
          </a:xfrm>
        </p:spPr>
        <p:txBody>
          <a:bodyPr/>
          <a:lstStyle/>
          <a:p>
            <a:pPr lvl="0"/>
            <a:r>
              <a:rPr lang="en-GB" i="1" dirty="0" smtClean="0"/>
              <a:t>Associate Fellow</a:t>
            </a:r>
            <a:r>
              <a:rPr lang="en-GB" dirty="0" smtClean="0"/>
              <a:t>: Relevant </a:t>
            </a:r>
            <a:r>
              <a:rPr lang="en-GB" dirty="0"/>
              <a:t>professional practices, subject and pedagogic research and/or scholarship within the above </a:t>
            </a:r>
            <a:r>
              <a:rPr lang="en-GB" dirty="0" smtClean="0"/>
              <a:t>activities</a:t>
            </a:r>
          </a:p>
          <a:p>
            <a:pPr marL="0" lvl="0" indent="0">
              <a:buNone/>
            </a:pPr>
            <a:r>
              <a:rPr lang="en-GB" dirty="0" smtClean="0"/>
              <a:t> </a:t>
            </a:r>
          </a:p>
          <a:p>
            <a:r>
              <a:rPr lang="en-GB" i="1" dirty="0" smtClean="0"/>
              <a:t>Fellow</a:t>
            </a:r>
            <a:r>
              <a:rPr lang="en-GB" dirty="0" smtClean="0"/>
              <a:t>: Successful </a:t>
            </a:r>
            <a:r>
              <a:rPr lang="en-GB" dirty="0"/>
              <a:t>incorporation of subject and pedagogic research and/ or scholarship within the above activities, as part of an integrated approach to academic practice 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195618"/>
      </p:ext>
    </p:extLst>
  </p:cSld>
  <p:clrMapOvr>
    <a:masterClrMapping/>
  </p:clrMapOvr>
  <p:transition>
    <p:randomBa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9776"/>
            <a:ext cx="8645525" cy="1143000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Scholarship of </a:t>
            </a:r>
            <a:r>
              <a:rPr lang="en-GB" dirty="0" smtClean="0">
                <a:solidFill>
                  <a:schemeClr val="bg1"/>
                </a:solidFill>
              </a:rPr>
              <a:t>T&amp;L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238" y="1333922"/>
            <a:ext cx="8645525" cy="3751262"/>
          </a:xfrm>
        </p:spPr>
        <p:txBody>
          <a:bodyPr/>
          <a:lstStyle/>
          <a:p>
            <a:pPr lvl="0"/>
            <a:r>
              <a:rPr lang="en-US" sz="2800" dirty="0" smtClean="0"/>
              <a:t>Engagement </a:t>
            </a:r>
            <a:r>
              <a:rPr lang="en-US" sz="2800" dirty="0"/>
              <a:t>with the scholarly contributions of others on teaching and learning.</a:t>
            </a:r>
          </a:p>
          <a:p>
            <a:pPr lvl="0"/>
            <a:r>
              <a:rPr lang="en-US" sz="2800" dirty="0"/>
              <a:t>Reflection on one's own teaching practice and the learning of students within the context of a particular discipline.</a:t>
            </a:r>
          </a:p>
          <a:p>
            <a:pPr lvl="0"/>
            <a:r>
              <a:rPr lang="en-US" sz="2800" dirty="0"/>
              <a:t>Communication and dissemination of aspects of practice and theoretical ideas about teaching and learning in general and teaching and learning within the discipline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sz="1800" dirty="0" smtClean="0"/>
              <a:t>Martin</a:t>
            </a:r>
            <a:r>
              <a:rPr lang="en-US" sz="1800" dirty="0"/>
              <a:t>, E., Benjamin, J., Prosser, M., and </a:t>
            </a:r>
            <a:r>
              <a:rPr lang="en-US" sz="1800" dirty="0" err="1"/>
              <a:t>Trigwell</a:t>
            </a:r>
            <a:r>
              <a:rPr lang="en-US" sz="1800" dirty="0"/>
              <a:t>, K. (1999). 'Scholarship of Teaching: A Study of the Approaches of Academic Staff'. </a:t>
            </a:r>
            <a:r>
              <a:rPr lang="en-US" sz="1800" dirty="0" err="1"/>
              <a:t>pps</a:t>
            </a:r>
            <a:r>
              <a:rPr lang="en-US" sz="1800" dirty="0"/>
              <a:t>. 326-331 in </a:t>
            </a:r>
            <a:r>
              <a:rPr lang="en-US" sz="1800" i="1" dirty="0"/>
              <a:t>Improving Student Learning: Improving Student Learning Outcomes</a:t>
            </a:r>
            <a:r>
              <a:rPr lang="en-US" sz="1800" dirty="0"/>
              <a:t>. C. Rust (ed.). </a:t>
            </a:r>
            <a:r>
              <a:rPr lang="en-US" sz="1800" dirty="0" smtClean="0"/>
              <a:t>Oxford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181592"/>
      </p:ext>
    </p:extLst>
  </p:cSld>
  <p:clrMapOvr>
    <a:masterClrMapping/>
  </p:clrMapOvr>
  <p:transition>
    <p:randomBa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875" y="269776"/>
            <a:ext cx="8645525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CPD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238" y="1628800"/>
            <a:ext cx="8645525" cy="3751262"/>
          </a:xfrm>
        </p:spPr>
        <p:txBody>
          <a:bodyPr/>
          <a:lstStyle/>
          <a:p>
            <a:r>
              <a:rPr lang="en-GB" i="1" dirty="0" smtClean="0"/>
              <a:t>Associate Fellow</a:t>
            </a:r>
            <a:r>
              <a:rPr lang="en-GB" dirty="0" smtClean="0"/>
              <a:t>: </a:t>
            </a:r>
            <a:r>
              <a:rPr lang="en-GB" dirty="0"/>
              <a:t>Successful engagement, where appropriate, in professional development activity related to teaching, learning and assessment </a:t>
            </a:r>
            <a:r>
              <a:rPr lang="en-GB" dirty="0" smtClean="0"/>
              <a:t>responsibilities</a:t>
            </a:r>
          </a:p>
          <a:p>
            <a:r>
              <a:rPr lang="en-GB" i="1" dirty="0" smtClean="0"/>
              <a:t>Fellow</a:t>
            </a:r>
            <a:r>
              <a:rPr lang="en-GB" dirty="0" smtClean="0"/>
              <a:t>: </a:t>
            </a:r>
            <a:r>
              <a:rPr lang="en-GB" dirty="0"/>
              <a:t>Successful engagement in continuing professional development in relation to teaching, learning, assessment and, where appropriate, related professional practices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872027"/>
      </p:ext>
    </p:extLst>
  </p:cSld>
  <p:clrMapOvr>
    <a:masterClrMapping/>
  </p:clrMapOvr>
  <p:transition>
    <p:randomBa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645525" cy="4680520"/>
          </a:xfrm>
        </p:spPr>
        <p:txBody>
          <a:bodyPr/>
          <a:lstStyle/>
          <a:p>
            <a:r>
              <a:rPr lang="en-GB" sz="2400" dirty="0" smtClean="0"/>
              <a:t>HEA </a:t>
            </a:r>
            <a:r>
              <a:rPr lang="en-GB" sz="2400" dirty="0" smtClean="0"/>
              <a:t>Fellowship site:</a:t>
            </a:r>
          </a:p>
          <a:p>
            <a:pPr marL="0" indent="0">
              <a:buNone/>
            </a:pPr>
            <a:r>
              <a:rPr lang="en-GB" sz="2400" dirty="0">
                <a:hlinkClick r:id="rId2"/>
              </a:rPr>
              <a:t>https://</a:t>
            </a:r>
            <a:r>
              <a:rPr lang="en-GB" sz="2400" dirty="0" smtClean="0">
                <a:hlinkClick r:id="rId2"/>
              </a:rPr>
              <a:t>www.heacademy.ac.uk/professional-recognition/hea-fellowships</a:t>
            </a:r>
            <a:endParaRPr lang="en-GB" sz="2400" dirty="0" smtClean="0"/>
          </a:p>
          <a:p>
            <a:r>
              <a:rPr lang="en-GB" sz="2400" dirty="0" smtClean="0"/>
              <a:t>The Handbook for Economics Lecturers</a:t>
            </a:r>
          </a:p>
          <a:p>
            <a:pPr marL="0" indent="0">
              <a:buNone/>
            </a:pPr>
            <a:r>
              <a:rPr lang="en-GB" sz="2400" dirty="0">
                <a:hlinkClick r:id="rId3"/>
              </a:rPr>
              <a:t>http://www.economicsnetwork.ac.uk/handbook</a:t>
            </a:r>
            <a:r>
              <a:rPr lang="en-GB" sz="2400" dirty="0" smtClean="0">
                <a:hlinkClick r:id="rId3"/>
              </a:rPr>
              <a:t>/</a:t>
            </a:r>
            <a:endParaRPr lang="en-GB" sz="2400" dirty="0" smtClean="0"/>
          </a:p>
          <a:p>
            <a:r>
              <a:rPr lang="en-GB" sz="2400" dirty="0" smtClean="0"/>
              <a:t>International Review of Economics Education</a:t>
            </a:r>
          </a:p>
          <a:p>
            <a:pPr marL="0" indent="0">
              <a:buNone/>
            </a:pPr>
            <a:r>
              <a:rPr lang="en-GB" sz="2400" dirty="0">
                <a:hlinkClick r:id="rId4"/>
              </a:rPr>
              <a:t>http://</a:t>
            </a:r>
            <a:r>
              <a:rPr lang="en-GB" sz="2400" dirty="0" smtClean="0">
                <a:hlinkClick r:id="rId4"/>
              </a:rPr>
              <a:t>www.economicsnetwork.ac.uk/iree</a:t>
            </a:r>
            <a:endParaRPr lang="en-GB" sz="2400" dirty="0" smtClean="0"/>
          </a:p>
          <a:p>
            <a:r>
              <a:rPr lang="en-GB" sz="2400" dirty="0" smtClean="0"/>
              <a:t>Ideas Bank</a:t>
            </a:r>
          </a:p>
          <a:p>
            <a:pPr marL="0" indent="0">
              <a:buNone/>
            </a:pPr>
            <a:r>
              <a:rPr lang="en-GB" sz="2400" dirty="0">
                <a:hlinkClick r:id="rId5"/>
              </a:rPr>
              <a:t>http://</a:t>
            </a:r>
            <a:r>
              <a:rPr lang="en-GB" sz="2400" dirty="0" smtClean="0">
                <a:hlinkClick r:id="rId5"/>
              </a:rPr>
              <a:t>www.economicsnetwork.ac.uk/showcase</a:t>
            </a: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Developments in Economics Education 2015</a:t>
            </a:r>
          </a:p>
          <a:p>
            <a:pPr marL="0" indent="0">
              <a:buNone/>
            </a:pPr>
            <a:r>
              <a:rPr lang="en-GB" sz="2400" dirty="0" smtClean="0">
                <a:hlinkClick r:id="rId6"/>
              </a:rPr>
              <a:t>http</a:t>
            </a:r>
            <a:r>
              <a:rPr lang="en-GB" sz="2400" dirty="0">
                <a:hlinkClick r:id="rId6"/>
              </a:rPr>
              <a:t>://</a:t>
            </a:r>
            <a:r>
              <a:rPr lang="en-GB" sz="2400" dirty="0" smtClean="0">
                <a:hlinkClick r:id="rId6"/>
              </a:rPr>
              <a:t>www.economicsnetwork.ac.uk/dee2015</a:t>
            </a: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800" y="269776"/>
            <a:ext cx="8645525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Key resources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784943"/>
      </p:ext>
    </p:extLst>
  </p:cSld>
  <p:clrMapOvr>
    <a:masterClrMapping/>
  </p:clrMapOvr>
  <p:transition>
    <p:randomBa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955" y="341784"/>
            <a:ext cx="8645525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The session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44824"/>
            <a:ext cx="8645525" cy="375126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Overview of the HEA Fellowship Scheme, including: Associate </a:t>
            </a:r>
            <a:r>
              <a:rPr lang="en-GB" dirty="0" smtClean="0"/>
              <a:t>Fellow and Fellow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Explore </a:t>
            </a:r>
            <a:r>
              <a:rPr lang="en-GB" dirty="0" smtClean="0"/>
              <a:t>what you might include in your </a:t>
            </a:r>
            <a:r>
              <a:rPr lang="en-GB" dirty="0" smtClean="0"/>
              <a:t>application / your institutional assessment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2882931"/>
      </p:ext>
    </p:extLst>
  </p:cSld>
  <p:clrMapOvr>
    <a:masterClrMapping/>
  </p:clrMapOvr>
  <p:transition>
    <p:randomBa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955" y="341784"/>
            <a:ext cx="8645525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Overview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981994"/>
            <a:ext cx="8645525" cy="3751262"/>
          </a:xfrm>
        </p:spPr>
        <p:txBody>
          <a:bodyPr/>
          <a:lstStyle/>
          <a:p>
            <a:r>
              <a:rPr lang="en-GB" dirty="0" smtClean="0"/>
              <a:t>Higher </a:t>
            </a:r>
            <a:r>
              <a:rPr lang="en-GB" dirty="0"/>
              <a:t>Education Academy (HEA) </a:t>
            </a:r>
            <a:endParaRPr lang="en-GB" dirty="0" smtClean="0"/>
          </a:p>
          <a:p>
            <a:pPr lvl="1"/>
            <a:r>
              <a:rPr lang="en-GB" dirty="0" smtClean="0"/>
              <a:t>national </a:t>
            </a:r>
            <a:r>
              <a:rPr lang="en-GB" dirty="0"/>
              <a:t>body for enhancing learning and teaching in higher education (HE</a:t>
            </a:r>
            <a:r>
              <a:rPr lang="en-GB" dirty="0" smtClean="0"/>
              <a:t>)</a:t>
            </a:r>
          </a:p>
          <a:p>
            <a:r>
              <a:rPr lang="en-GB" dirty="0" smtClean="0"/>
              <a:t>UK Professional Standards Framework (UK PSF)</a:t>
            </a:r>
          </a:p>
          <a:p>
            <a:pPr lvl="1"/>
            <a:r>
              <a:rPr lang="en-GB" dirty="0" smtClean="0"/>
              <a:t>A </a:t>
            </a:r>
            <a:r>
              <a:rPr lang="en-GB" dirty="0"/>
              <a:t>nationally-recognised framework for benchmarking success within HE teaching and </a:t>
            </a:r>
            <a:r>
              <a:rPr lang="en-GB" dirty="0" smtClean="0"/>
              <a:t>learning (Funding Councils, NUS, Universities UK </a:t>
            </a:r>
            <a:r>
              <a:rPr lang="en-GB" dirty="0" err="1" smtClean="0"/>
              <a:t>etc</a:t>
            </a:r>
            <a:r>
              <a:rPr lang="en-GB" dirty="0" smtClean="0"/>
              <a:t>)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82723818"/>
      </p:ext>
    </p:extLst>
  </p:cSld>
  <p:clrMapOvr>
    <a:masterClrMapping/>
  </p:clrMapOvr>
  <p:transition>
    <p:randomBa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955" y="341784"/>
            <a:ext cx="8645525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Overview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37978"/>
            <a:ext cx="8645525" cy="3751262"/>
          </a:xfrm>
        </p:spPr>
        <p:txBody>
          <a:bodyPr/>
          <a:lstStyle/>
          <a:p>
            <a:r>
              <a:rPr lang="en-GB" sz="2400" dirty="0" smtClean="0"/>
              <a:t>Uses </a:t>
            </a:r>
            <a:r>
              <a:rPr lang="en-GB" sz="2400" dirty="0"/>
              <a:t>the UK PSF to recognises HE teaching and learning knowledge and experience</a:t>
            </a:r>
          </a:p>
          <a:p>
            <a:r>
              <a:rPr lang="en-GB" sz="2400" dirty="0"/>
              <a:t>Increasingly is a requirement of employment in HE</a:t>
            </a:r>
          </a:p>
          <a:p>
            <a:r>
              <a:rPr lang="en-GB" sz="2400" dirty="0"/>
              <a:t>Many institutional new lecturer, </a:t>
            </a:r>
            <a:r>
              <a:rPr lang="en-GB" sz="2400" dirty="0" smtClean="0"/>
              <a:t>GTA/preparing </a:t>
            </a:r>
            <a:r>
              <a:rPr lang="en-GB" sz="2400" dirty="0"/>
              <a:t>to teach programmes accredited to the </a:t>
            </a:r>
            <a:r>
              <a:rPr lang="en-GB" sz="2400" dirty="0" smtClean="0"/>
              <a:t>scheme</a:t>
            </a:r>
          </a:p>
          <a:p>
            <a:r>
              <a:rPr lang="en-GB" sz="2400" dirty="0" smtClean="0"/>
              <a:t>This Economics Network training can be used to exempt parts of institutional training/ to support your institutional training</a:t>
            </a:r>
          </a:p>
          <a:p>
            <a:r>
              <a:rPr lang="en-GB" sz="2400" dirty="0" smtClean="0"/>
              <a:t>EN workshops endorsed by the RES, SES (and HEA)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60592951"/>
      </p:ext>
    </p:extLst>
  </p:cSld>
  <p:clrMapOvr>
    <a:masterClrMapping/>
  </p:clrMapOvr>
  <p:transition>
    <p:randomBa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955" y="341784"/>
            <a:ext cx="8645525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Associate Fellows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21954"/>
            <a:ext cx="8645525" cy="3751262"/>
          </a:xfrm>
        </p:spPr>
        <p:txBody>
          <a:bodyPr/>
          <a:lstStyle/>
          <a:p>
            <a:r>
              <a:rPr lang="en-GB" sz="2800" dirty="0" smtClean="0"/>
              <a:t>an </a:t>
            </a:r>
            <a:r>
              <a:rPr lang="en-GB" sz="2800" dirty="0"/>
              <a:t>early-career researcher with some teaching responsibilities (e.g. PhD student, graduate training assistant, contract post-doc)</a:t>
            </a:r>
          </a:p>
          <a:p>
            <a:r>
              <a:rPr lang="en-GB" sz="2800" dirty="0"/>
              <a:t>new to HE teaching, have a limited teaching portfolio or teach part-time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3716107"/>
      </p:ext>
    </p:extLst>
  </p:cSld>
  <p:clrMapOvr>
    <a:masterClrMapping/>
  </p:clrMapOvr>
  <p:transition>
    <p:randomBa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955" y="341784"/>
            <a:ext cx="8645525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Fellows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21954"/>
            <a:ext cx="8645525" cy="3751262"/>
          </a:xfrm>
        </p:spPr>
        <p:txBody>
          <a:bodyPr/>
          <a:lstStyle/>
          <a:p>
            <a:r>
              <a:rPr lang="en-GB" sz="2800" dirty="0"/>
              <a:t>an early-career academic</a:t>
            </a:r>
          </a:p>
          <a:p>
            <a:r>
              <a:rPr lang="en-GB" sz="2800" dirty="0"/>
              <a:t>in a subject-specific role with substantive teaching and learning responsibilities</a:t>
            </a:r>
          </a:p>
          <a:p>
            <a:r>
              <a:rPr lang="en-GB" sz="2800" dirty="0"/>
              <a:t>an experienced academic, relatively new to UK HE. You’ll be in a role with sometimes significant, teaching-only </a:t>
            </a:r>
            <a:r>
              <a:rPr lang="en-GB" sz="2800" dirty="0" smtClean="0"/>
              <a:t>responsibilities.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2379227"/>
      </p:ext>
    </p:extLst>
  </p:cSld>
  <p:clrMapOvr>
    <a:masterClrMapping/>
  </p:clrMapOvr>
  <p:transition>
    <p:randomBa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3528" y="1484784"/>
            <a:ext cx="4068452" cy="286232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en-US" b="1" dirty="0" smtClean="0"/>
              <a:t>Area </a:t>
            </a:r>
            <a:r>
              <a:rPr lang="en-US" b="1" dirty="0"/>
              <a:t>of Activity</a:t>
            </a:r>
            <a:endParaRPr lang="en-US" dirty="0"/>
          </a:p>
          <a:p>
            <a:pPr lvl="0"/>
            <a:r>
              <a:rPr lang="en-US" dirty="0"/>
              <a:t>A1 Designing and planning learning activities and/or frameworks of study</a:t>
            </a:r>
          </a:p>
          <a:p>
            <a:pPr lvl="0"/>
            <a:r>
              <a:rPr lang="en-US" dirty="0"/>
              <a:t>A2 Teach and/or support learning</a:t>
            </a:r>
          </a:p>
          <a:p>
            <a:pPr lvl="0"/>
            <a:r>
              <a:rPr lang="en-US" dirty="0"/>
              <a:t>A3 Assess and give feedback to learners</a:t>
            </a:r>
          </a:p>
          <a:p>
            <a:pPr lvl="0"/>
            <a:r>
              <a:rPr lang="en-US" dirty="0"/>
              <a:t>A4 Develop effective learning environments and approaches to student support and guidance</a:t>
            </a:r>
          </a:p>
          <a:p>
            <a:pPr lvl="0"/>
            <a:r>
              <a:rPr lang="en-US" dirty="0"/>
              <a:t>A5 Engage in CPD</a:t>
            </a:r>
          </a:p>
        </p:txBody>
      </p:sp>
      <p:sp>
        <p:nvSpPr>
          <p:cNvPr id="4" name="Rectangle 3"/>
          <p:cNvSpPr/>
          <p:nvPr/>
        </p:nvSpPr>
        <p:spPr>
          <a:xfrm>
            <a:off x="4547821" y="549199"/>
            <a:ext cx="4320480" cy="3970318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en-US" b="1" dirty="0" smtClean="0"/>
              <a:t>Core </a:t>
            </a:r>
            <a:r>
              <a:rPr lang="en-US" b="1" dirty="0"/>
              <a:t>Knowledge</a:t>
            </a:r>
            <a:endParaRPr lang="en-US" dirty="0"/>
          </a:p>
          <a:p>
            <a:pPr lvl="0"/>
            <a:r>
              <a:rPr lang="en-US" dirty="0"/>
              <a:t>K1 The subject material</a:t>
            </a:r>
          </a:p>
          <a:p>
            <a:pPr lvl="0"/>
            <a:r>
              <a:rPr lang="en-US" dirty="0"/>
              <a:t>K2 Appropriate methods for teaching and learning in the subject area and at the level of the academic framework</a:t>
            </a:r>
          </a:p>
          <a:p>
            <a:pPr lvl="0"/>
            <a:r>
              <a:rPr lang="en-US" dirty="0"/>
              <a:t>K3 How students learn, both generally and within their subject/disciplinary areas</a:t>
            </a:r>
          </a:p>
          <a:p>
            <a:pPr lvl="0"/>
            <a:r>
              <a:rPr lang="en-US" dirty="0"/>
              <a:t>K4 The use and value of appropriate learning technologies</a:t>
            </a:r>
          </a:p>
          <a:p>
            <a:pPr lvl="0"/>
            <a:r>
              <a:rPr lang="en-US" dirty="0"/>
              <a:t>K5 The implications of quality assurance and quality enhancement for academic and professional practice and a particular focus on teaching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107504" y="4700867"/>
            <a:ext cx="8904823" cy="2031325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en-US" b="1" dirty="0"/>
              <a:t>Professional Values</a:t>
            </a:r>
            <a:endParaRPr lang="en-US" dirty="0"/>
          </a:p>
          <a:p>
            <a:pPr lvl="0"/>
            <a:r>
              <a:rPr lang="en-US" dirty="0"/>
              <a:t>V1 Respect individual learners and diverse learning communities</a:t>
            </a:r>
          </a:p>
          <a:p>
            <a:pPr lvl="0"/>
            <a:r>
              <a:rPr lang="en-US" dirty="0"/>
              <a:t>V2 Promote participation in higher education and equality of opportunity for learners</a:t>
            </a:r>
          </a:p>
          <a:p>
            <a:pPr lvl="0"/>
            <a:r>
              <a:rPr lang="en-US" dirty="0"/>
              <a:t>V3 Use evidence-informed approaches and the outcomes from research, scholarship and CPD</a:t>
            </a:r>
          </a:p>
          <a:p>
            <a:pPr lvl="0"/>
            <a:r>
              <a:rPr lang="en-US" dirty="0"/>
              <a:t>V4 Acknowledge the wider context in which HE operates </a:t>
            </a:r>
            <a:r>
              <a:rPr lang="en-US" dirty="0" err="1"/>
              <a:t>recognising</a:t>
            </a:r>
            <a:r>
              <a:rPr lang="en-US" dirty="0"/>
              <a:t> the implications for professional practice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23528" y="476672"/>
            <a:ext cx="4068452" cy="513606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2060"/>
                </a:solidFill>
                <a:latin typeface="Arial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53247F"/>
                </a:solidFill>
                <a:latin typeface="Arial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53247F"/>
                </a:solidFill>
                <a:latin typeface="Arial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53247F"/>
                </a:solidFill>
                <a:latin typeface="Arial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53247F"/>
                </a:solidFill>
                <a:latin typeface="Arial" charset="0"/>
              </a:defRPr>
            </a:lvl9pPr>
          </a:lstStyle>
          <a:p>
            <a:r>
              <a:rPr lang="en-GB" sz="2300" kern="0" dirty="0" smtClean="0"/>
              <a:t>UK Professional Standards Framework</a:t>
            </a:r>
            <a:endParaRPr lang="en-US" sz="2300" kern="0" dirty="0"/>
          </a:p>
        </p:txBody>
      </p:sp>
    </p:spTree>
    <p:extLst>
      <p:ext uri="{BB962C8B-B14F-4D97-AF65-F5344CB8AC3E}">
        <p14:creationId xmlns:p14="http://schemas.microsoft.com/office/powerpoint/2010/main" val="2484042960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780928"/>
            <a:ext cx="8645525" cy="4680520"/>
          </a:xfrm>
        </p:spPr>
        <p:txBody>
          <a:bodyPr/>
          <a:lstStyle/>
          <a:p>
            <a:r>
              <a:rPr lang="en-US" sz="2800" dirty="0" smtClean="0"/>
              <a:t>Reflection on your practice (Account of Professional Practice): </a:t>
            </a:r>
          </a:p>
          <a:p>
            <a:pPr lvl="1"/>
            <a:r>
              <a:rPr lang="en-US" dirty="0"/>
              <a:t>Associate Fellows: </a:t>
            </a:r>
          </a:p>
          <a:p>
            <a:pPr lvl="2"/>
            <a:r>
              <a:rPr lang="en-US" sz="2000" dirty="0"/>
              <a:t>two of the areas of </a:t>
            </a:r>
            <a:r>
              <a:rPr lang="en-US" sz="2000" dirty="0" smtClean="0"/>
              <a:t>activity (700 </a:t>
            </a:r>
            <a:r>
              <a:rPr lang="en-US" sz="2000" dirty="0"/>
              <a:t>words each, 1400 in </a:t>
            </a:r>
            <a:r>
              <a:rPr lang="en-US" sz="2000" dirty="0" smtClean="0"/>
              <a:t>total)</a:t>
            </a:r>
            <a:endParaRPr lang="en-US" sz="2000" dirty="0"/>
          </a:p>
          <a:p>
            <a:pPr lvl="1"/>
            <a:r>
              <a:rPr lang="en-US" dirty="0"/>
              <a:t>Fellows: </a:t>
            </a:r>
          </a:p>
          <a:p>
            <a:pPr lvl="2"/>
            <a:r>
              <a:rPr lang="en-US" sz="2000" dirty="0"/>
              <a:t>all areas of </a:t>
            </a:r>
            <a:r>
              <a:rPr lang="en-US" sz="2000" dirty="0" smtClean="0"/>
              <a:t>activity  (600 </a:t>
            </a:r>
            <a:r>
              <a:rPr lang="en-US" sz="2000" dirty="0"/>
              <a:t>words each, 3000 in </a:t>
            </a:r>
            <a:r>
              <a:rPr lang="en-US" sz="2000" dirty="0" smtClean="0"/>
              <a:t>total)</a:t>
            </a:r>
            <a:endParaRPr lang="en-US" sz="2000" dirty="0"/>
          </a:p>
          <a:p>
            <a:pPr lvl="1"/>
            <a:r>
              <a:rPr lang="en-US" dirty="0" smtClean="0"/>
              <a:t>you’ll </a:t>
            </a:r>
            <a:r>
              <a:rPr lang="en-US" dirty="0"/>
              <a:t>need to reference </a:t>
            </a:r>
            <a:r>
              <a:rPr lang="en-US" dirty="0" smtClean="0"/>
              <a:t>UKPSF dimensions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7504" y="1340768"/>
            <a:ext cx="8645525" cy="1143000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Your application / institutional assessment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842553"/>
      </p:ext>
    </p:extLst>
  </p:cSld>
  <p:clrMapOvr>
    <a:masterClrMapping/>
  </p:clrMapOvr>
  <p:transition>
    <p:randomBa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645525" cy="4680520"/>
          </a:xfrm>
        </p:spPr>
        <p:txBody>
          <a:bodyPr/>
          <a:lstStyle/>
          <a:p>
            <a:r>
              <a:rPr lang="en-GB" sz="2400" dirty="0" smtClean="0"/>
              <a:t>HEA </a:t>
            </a:r>
            <a:r>
              <a:rPr lang="en-GB" sz="2400" dirty="0" smtClean="0"/>
              <a:t>Fellowship site:</a:t>
            </a:r>
          </a:p>
          <a:p>
            <a:pPr marL="0" indent="0">
              <a:buNone/>
            </a:pPr>
            <a:r>
              <a:rPr lang="en-GB" sz="2400" dirty="0">
                <a:hlinkClick r:id="rId2"/>
              </a:rPr>
              <a:t>https://</a:t>
            </a:r>
            <a:r>
              <a:rPr lang="en-GB" sz="2400" dirty="0" smtClean="0">
                <a:hlinkClick r:id="rId2"/>
              </a:rPr>
              <a:t>www.heacademy.ac.uk/professional-recognition/hea-fellowships</a:t>
            </a:r>
            <a:endParaRPr lang="en-GB" sz="2400" dirty="0" smtClean="0"/>
          </a:p>
          <a:p>
            <a:r>
              <a:rPr lang="en-GB" sz="2400" dirty="0" smtClean="0"/>
              <a:t>The Handbook for Economics Lecturers</a:t>
            </a:r>
          </a:p>
          <a:p>
            <a:pPr marL="0" indent="0">
              <a:buNone/>
            </a:pPr>
            <a:r>
              <a:rPr lang="en-GB" sz="2400" dirty="0">
                <a:hlinkClick r:id="rId3"/>
              </a:rPr>
              <a:t>http://www.economicsnetwork.ac.uk/handbook</a:t>
            </a:r>
            <a:r>
              <a:rPr lang="en-GB" sz="2400" dirty="0" smtClean="0">
                <a:hlinkClick r:id="rId3"/>
              </a:rPr>
              <a:t>/</a:t>
            </a:r>
            <a:endParaRPr lang="en-GB" sz="2400" dirty="0" smtClean="0"/>
          </a:p>
          <a:p>
            <a:r>
              <a:rPr lang="en-GB" sz="2400" dirty="0" smtClean="0"/>
              <a:t>International Review of Economics Education</a:t>
            </a:r>
          </a:p>
          <a:p>
            <a:pPr marL="0" indent="0">
              <a:buNone/>
            </a:pPr>
            <a:r>
              <a:rPr lang="en-GB" sz="2400" dirty="0">
                <a:hlinkClick r:id="rId4"/>
              </a:rPr>
              <a:t>http://</a:t>
            </a:r>
            <a:r>
              <a:rPr lang="en-GB" sz="2400" dirty="0" smtClean="0">
                <a:hlinkClick r:id="rId4"/>
              </a:rPr>
              <a:t>www.economicsnetwork.ac.uk/iree</a:t>
            </a:r>
            <a:endParaRPr lang="en-GB" sz="2400" dirty="0" smtClean="0"/>
          </a:p>
          <a:p>
            <a:r>
              <a:rPr lang="en-GB" sz="2400" dirty="0" smtClean="0"/>
              <a:t>Ideas Bank</a:t>
            </a:r>
          </a:p>
          <a:p>
            <a:pPr marL="0" indent="0">
              <a:buNone/>
            </a:pPr>
            <a:r>
              <a:rPr lang="en-GB" sz="2400" dirty="0">
                <a:hlinkClick r:id="rId5"/>
              </a:rPr>
              <a:t>http://</a:t>
            </a:r>
            <a:r>
              <a:rPr lang="en-GB" sz="2400" dirty="0" smtClean="0">
                <a:hlinkClick r:id="rId5"/>
              </a:rPr>
              <a:t>www.economicsnetwork.ac.uk/showcase</a:t>
            </a: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Developments in Economics Education 2015</a:t>
            </a:r>
          </a:p>
          <a:p>
            <a:pPr marL="0" indent="0">
              <a:buNone/>
            </a:pPr>
            <a:r>
              <a:rPr lang="en-GB" sz="2400" dirty="0" smtClean="0">
                <a:hlinkClick r:id="rId6"/>
              </a:rPr>
              <a:t>http</a:t>
            </a:r>
            <a:r>
              <a:rPr lang="en-GB" sz="2400" dirty="0">
                <a:hlinkClick r:id="rId6"/>
              </a:rPr>
              <a:t>://</a:t>
            </a:r>
            <a:r>
              <a:rPr lang="en-GB" sz="2400" dirty="0" smtClean="0">
                <a:hlinkClick r:id="rId6"/>
              </a:rPr>
              <a:t>www.economicsnetwork.ac.uk/dee2015</a:t>
            </a: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800" y="269776"/>
            <a:ext cx="8645525" cy="114300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Key resources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865667"/>
      </p:ext>
    </p:extLst>
  </p:cSld>
  <p:clrMapOvr>
    <a:masterClrMapping/>
  </p:clrMapOvr>
  <p:transition>
    <p:randomBar/>
  </p:transition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18BF773F2D3445AB70C5AD854B8A89" ma:contentTypeVersion="0" ma:contentTypeDescription="Create a new document." ma:contentTypeScope="" ma:versionID="bc9fe79c105f006dfbb050b9bc16fad4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4441A54-C268-4A8E-ABBD-517AB6DC57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B4288709-EDCB-40C4-B7C2-7637EE3AAC99}">
  <ds:schemaRefs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C494A02-5EC8-458C-9710-FED14153EE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 Template</Template>
  <TotalTime>753</TotalTime>
  <Words>721</Words>
  <Application>Microsoft Office PowerPoint</Application>
  <PresentationFormat>On-screen Show (4:3)</PresentationFormat>
  <Paragraphs>93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Blank Presentation</vt:lpstr>
      <vt:lpstr>An Introduction to HEA Fellowships</vt:lpstr>
      <vt:lpstr>The session</vt:lpstr>
      <vt:lpstr>Overview</vt:lpstr>
      <vt:lpstr>Overview</vt:lpstr>
      <vt:lpstr>Associate Fellows</vt:lpstr>
      <vt:lpstr>Fellows</vt:lpstr>
      <vt:lpstr>PowerPoint Presentation</vt:lpstr>
      <vt:lpstr>Your application / institutional assessment</vt:lpstr>
      <vt:lpstr>Key resources</vt:lpstr>
      <vt:lpstr>PowerPoint Presentation</vt:lpstr>
      <vt:lpstr>Generating ideas</vt:lpstr>
      <vt:lpstr>Pedagogic Research</vt:lpstr>
      <vt:lpstr>Scholarship of T&amp;L</vt:lpstr>
      <vt:lpstr>CPD</vt:lpstr>
      <vt:lpstr>Key resources</vt:lpstr>
    </vt:vector>
  </TitlesOfParts>
  <Company>University of Gloucestershire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PD7017: learning environments in higher education</dc:title>
  <dc:creator>O'LEARY, Ros</dc:creator>
  <cp:lastModifiedBy>O'LEARY, Ros</cp:lastModifiedBy>
  <cp:revision>67</cp:revision>
  <cp:lastPrinted>2015-03-24T09:34:49Z</cp:lastPrinted>
  <dcterms:created xsi:type="dcterms:W3CDTF">2014-09-08T10:25:56Z</dcterms:created>
  <dcterms:modified xsi:type="dcterms:W3CDTF">2015-04-15T13:48:18Z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0x0101005D18BF773F2D3445AB70C5AD854B8A89</vt:lpwstr>
  </property>
</Properties>
</file>