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7" r:id="rId3"/>
    <p:sldId id="306" r:id="rId4"/>
    <p:sldId id="307" r:id="rId5"/>
    <p:sldId id="284" r:id="rId6"/>
    <p:sldId id="287" r:id="rId7"/>
    <p:sldId id="264" r:id="rId8"/>
    <p:sldId id="267" r:id="rId9"/>
    <p:sldId id="260" r:id="rId10"/>
    <p:sldId id="298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>
      <p:cViewPr varScale="1">
        <p:scale>
          <a:sx n="69" d="100"/>
          <a:sy n="69" d="100"/>
        </p:scale>
        <p:origin x="66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268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9B64B-8757-4527-AA5C-531033FE98B2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7B0C9-BFA4-4331-AAC8-CD81F5B8CF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956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B0C9-BFA4-4331-AAC8-CD81F5B8CFA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696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B0C9-BFA4-4331-AAC8-CD81F5B8CFA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044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B0C9-BFA4-4331-AAC8-CD81F5B8CFA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3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B0C9-BFA4-4331-AAC8-CD81F5B8CFA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857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B0C9-BFA4-4331-AAC8-CD81F5B8CFA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4660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B0C9-BFA4-4331-AAC8-CD81F5B8CFA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7995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B0C9-BFA4-4331-AAC8-CD81F5B8CFA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1967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B0C9-BFA4-4331-AAC8-CD81F5B8CFA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9648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A7B0C9-BFA4-4331-AAC8-CD81F5B8CFA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247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672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2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735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3260ED9-CB06-4C0D-9B7E-19D26668BDA6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B93B72C-A3F2-4C46-B2EC-631C728210F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795866" y="904875"/>
            <a:ext cx="6671733" cy="9144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200" b="1" cap="all" dirty="0" smtClean="0">
                <a:solidFill>
                  <a:srgbClr val="002A4C"/>
                </a:solidFill>
                <a:latin typeface="Arial"/>
                <a:cs typeface="Arial"/>
              </a:rPr>
              <a:t>TITLE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795338" y="1819275"/>
            <a:ext cx="6672262" cy="367506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800"/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erat. </a:t>
            </a:r>
            <a:r>
              <a:rPr lang="fr-FR" sz="2000" b="1" dirty="0" err="1" smtClean="0">
                <a:solidFill>
                  <a:srgbClr val="F473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fr-FR" sz="2000" b="1" dirty="0" smtClean="0">
                <a:solidFill>
                  <a:srgbClr val="F473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b="1" dirty="0" err="1" smtClean="0">
                <a:solidFill>
                  <a:srgbClr val="F473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fr-FR" sz="2000" b="1" dirty="0" smtClean="0">
                <a:solidFill>
                  <a:srgbClr val="F473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b="1" dirty="0" err="1" smtClean="0">
                <a:solidFill>
                  <a:srgbClr val="F473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massa ut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000" dirty="0" smtClean="0">
              <a:solidFill>
                <a:srgbClr val="002A4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tristique id est id,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massa ut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GB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000" dirty="0" smtClean="0">
              <a:solidFill>
                <a:srgbClr val="002A4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en-GB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en-GB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GB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dui </a:t>
            </a:r>
            <a:r>
              <a:rPr lang="en-GB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GB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GB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GB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GB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GB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GB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dictum.</a:t>
            </a:r>
          </a:p>
          <a:p>
            <a:pPr marL="0" indent="0">
              <a:buNone/>
            </a:pPr>
            <a:endParaRPr lang="en-GB" sz="2000" dirty="0" smtClean="0">
              <a:solidFill>
                <a:srgbClr val="002A4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non ex et,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 err="1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fr-FR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est</a:t>
            </a:r>
            <a:r>
              <a:rPr lang="en-GB" sz="2000" dirty="0" smtClean="0">
                <a:solidFill>
                  <a:srgbClr val="002A4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6274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288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46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526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61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194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28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19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FB7A-19B6-4FF9-A621-180B096F2A98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5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FB7A-19B6-4FF9-A621-180B096F2A98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A6C8A-89E3-4AB7-ACAA-221EEC398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285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44" y="247260"/>
            <a:ext cx="2014241" cy="40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61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://www.qucosa.de/fileadmin/data/qucosa/documents/21069/CEPIE_WP_04_2016-1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gentoa.tandfonline.com/doi/full/10.1080/23322039.2015.1115619" TargetMode="External"/><Relationship Id="rId5" Type="http://schemas.openxmlformats.org/officeDocument/2006/relationships/hyperlink" Target="http://www.economicsnetwork.ac.uk/showcase/" TargetMode="External"/><Relationship Id="rId4" Type="http://schemas.openxmlformats.org/officeDocument/2006/relationships/hyperlink" Target="http://www.economicsnetwork.ac.uk/showcase/geerling_multimedia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2d_dtTZQyUM" TargetMode="External"/><Relationship Id="rId5" Type="http://schemas.openxmlformats.org/officeDocument/2006/relationships/hyperlink" Target="https://www.youtube.com/watch?v=BGX4nMrnxg0" TargetMode="External"/><Relationship Id="rId4" Type="http://schemas.openxmlformats.org/officeDocument/2006/relationships/hyperlink" Target="https://www.youtube.com/watch?v=pwGQDtC-h18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VqnuZlqKI7Y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://core-econ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tandupeconomist.com/videos/" TargetMode="External"/><Relationship Id="rId5" Type="http://schemas.openxmlformats.org/officeDocument/2006/relationships/hyperlink" Target="http://freakonomics.com/blog/" TargetMode="External"/><Relationship Id="rId4" Type="http://schemas.openxmlformats.org/officeDocument/2006/relationships/hyperlink" Target="http://journals.sagepub.com/doi/pdf/10.1177/056943451665374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027" descr="Explosive%20Experiments%20K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4624"/>
            <a:ext cx="1952761" cy="249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149080"/>
            <a:ext cx="6400800" cy="1728192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GB" sz="4000" dirty="0" smtClean="0">
                <a:solidFill>
                  <a:srgbClr val="4078AB"/>
                </a:solidFill>
              </a:rPr>
              <a:t>Caroline Elliott and Jon Guest</a:t>
            </a:r>
            <a:r>
              <a:rPr lang="en-GB" sz="2400" dirty="0" smtClean="0">
                <a:solidFill>
                  <a:srgbClr val="4078AB"/>
                </a:solidFill>
              </a:rPr>
              <a:t/>
            </a:r>
            <a:br>
              <a:rPr lang="en-GB" sz="2400" dirty="0" smtClean="0">
                <a:solidFill>
                  <a:srgbClr val="4078AB"/>
                </a:solidFill>
              </a:rPr>
            </a:br>
            <a:r>
              <a:rPr lang="en-GB" sz="2400" dirty="0" smtClean="0">
                <a:solidFill>
                  <a:srgbClr val="4078AB"/>
                </a:solidFill>
              </a:rPr>
              <a:t>c.elliott4@aston.ac.uk</a:t>
            </a:r>
          </a:p>
          <a:p>
            <a:pPr>
              <a:spcAft>
                <a:spcPts val="1200"/>
              </a:spcAft>
            </a:pPr>
            <a:r>
              <a:rPr lang="en-GB" sz="2400" dirty="0" smtClean="0">
                <a:solidFill>
                  <a:srgbClr val="4078AB"/>
                </a:solidFill>
              </a:rPr>
              <a:t>j.guest1@aston.ac.uk</a:t>
            </a:r>
          </a:p>
          <a:p>
            <a:pPr>
              <a:spcAft>
                <a:spcPts val="1200"/>
              </a:spcAft>
            </a:pPr>
            <a:endParaRPr lang="en-GB" sz="1800" dirty="0">
              <a:solidFill>
                <a:srgbClr val="5E92C2"/>
              </a:solidFill>
            </a:endParaRPr>
          </a:p>
        </p:txBody>
      </p:sp>
      <p:pic>
        <p:nvPicPr>
          <p:cNvPr id="1026" name="Picture 2" descr="P:\Publicity\Logo 2012\poster_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188640"/>
            <a:ext cx="3816424" cy="1919661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0" y="6309320"/>
            <a:ext cx="914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7C327B"/>
                </a:solidFill>
              </a:rPr>
              <a:t>www.economicsnetwork.ac.uk</a:t>
            </a:r>
            <a:endParaRPr lang="en-GB" dirty="0">
              <a:solidFill>
                <a:srgbClr val="7C327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6104" y="2276872"/>
            <a:ext cx="7772400" cy="1470025"/>
          </a:xfrm>
        </p:spPr>
        <p:txBody>
          <a:bodyPr>
            <a:noAutofit/>
          </a:bodyPr>
          <a:lstStyle/>
          <a:p>
            <a:r>
              <a:rPr lang="en-GB" sz="5100" dirty="0" smtClean="0">
                <a:solidFill>
                  <a:srgbClr val="7C327B"/>
                </a:solidFill>
              </a:rPr>
              <a:t>Games and Media in Teaching</a:t>
            </a:r>
            <a:endParaRPr lang="en-GB" sz="51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24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Games</a:t>
            </a:r>
            <a:endParaRPr lang="en-GB" sz="54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8" name="Rectangle 4099"/>
          <p:cNvSpPr txBox="1">
            <a:spLocks noChangeArrowheads="1"/>
          </p:cNvSpPr>
          <p:nvPr/>
        </p:nvSpPr>
        <p:spPr>
          <a:xfrm>
            <a:off x="554950" y="1444452"/>
            <a:ext cx="7720012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65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Game/experiments </a:t>
            </a:r>
            <a:r>
              <a:rPr lang="en-GB" altLang="en-US" dirty="0">
                <a:solidFill>
                  <a:schemeClr val="accent1">
                    <a:lumMod val="75000"/>
                  </a:schemeClr>
                </a:solidFill>
              </a:rPr>
              <a:t>developed by researchers to test the predictions of an economic theory</a:t>
            </a:r>
          </a:p>
          <a:p>
            <a:pPr>
              <a:spcBef>
                <a:spcPct val="65000"/>
              </a:spcBef>
            </a:pPr>
            <a:r>
              <a:rPr lang="en-GB" altLang="en-US" dirty="0">
                <a:solidFill>
                  <a:schemeClr val="accent1">
                    <a:lumMod val="75000"/>
                  </a:schemeClr>
                </a:solidFill>
              </a:rPr>
              <a:t>Some of these games can be adapted so they can be used in the classroom.</a:t>
            </a:r>
          </a:p>
          <a:p>
            <a:pPr lvl="1">
              <a:spcBef>
                <a:spcPts val="1200"/>
              </a:spcBef>
            </a:pPr>
            <a:r>
              <a:rPr lang="en-GB" altLang="en-US" dirty="0">
                <a:solidFill>
                  <a:schemeClr val="accent1">
                    <a:lumMod val="75000"/>
                  </a:schemeClr>
                </a:solidFill>
              </a:rPr>
              <a:t>In-class – paper-based</a:t>
            </a:r>
          </a:p>
          <a:p>
            <a:pPr lvl="1">
              <a:spcBef>
                <a:spcPts val="1200"/>
              </a:spcBef>
            </a:pPr>
            <a:r>
              <a:rPr lang="en-GB" altLang="en-US" dirty="0">
                <a:solidFill>
                  <a:schemeClr val="accent1">
                    <a:lumMod val="75000"/>
                  </a:schemeClr>
                </a:solidFill>
              </a:rPr>
              <a:t>In-class – computerised/on-line</a:t>
            </a:r>
          </a:p>
          <a:p>
            <a:pPr lvl="1">
              <a:spcBef>
                <a:spcPts val="1200"/>
              </a:spcBef>
            </a:pPr>
            <a:r>
              <a:rPr lang="en-GB" altLang="en-US" dirty="0">
                <a:solidFill>
                  <a:schemeClr val="accent1">
                    <a:lumMod val="75000"/>
                  </a:schemeClr>
                </a:solidFill>
              </a:rPr>
              <a:t>Out of class/homework - computerised</a:t>
            </a:r>
          </a:p>
          <a:p>
            <a:pPr>
              <a:spcBef>
                <a:spcPct val="65000"/>
              </a:spcBef>
            </a:pPr>
            <a:endParaRPr lang="en-GB" altLang="en-US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19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Paper-based</a:t>
            </a:r>
            <a:endParaRPr lang="en-GB" sz="54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8" name="Rectangle 4099"/>
          <p:cNvSpPr txBox="1">
            <a:spLocks noChangeArrowheads="1"/>
          </p:cNvSpPr>
          <p:nvPr/>
        </p:nvSpPr>
        <p:spPr>
          <a:xfrm>
            <a:off x="452388" y="3109897"/>
            <a:ext cx="7720012" cy="35326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65000"/>
              </a:spcBef>
              <a:buNone/>
            </a:pPr>
            <a:endParaRPr lang="en-GB" alt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ct val="65000"/>
              </a:spcBef>
            </a:pPr>
            <a:r>
              <a:rPr lang="en-GB" altLang="en-US" dirty="0">
                <a:solidFill>
                  <a:schemeClr val="accent1">
                    <a:lumMod val="75000"/>
                  </a:schemeClr>
                </a:solidFill>
              </a:rPr>
              <a:t>Playing cards used as a low cost method to facilitate decision making</a:t>
            </a:r>
          </a:p>
          <a:p>
            <a:pPr>
              <a:spcBef>
                <a:spcPct val="65000"/>
              </a:spcBef>
            </a:pPr>
            <a:r>
              <a:rPr lang="en-GB" altLang="en-US" dirty="0">
                <a:solidFill>
                  <a:schemeClr val="accent1">
                    <a:lumMod val="75000"/>
                  </a:schemeClr>
                </a:solidFill>
              </a:rPr>
              <a:t>Games typically played over a number of rounds – results communicated at the end of each round</a:t>
            </a:r>
          </a:p>
          <a:p>
            <a:pPr>
              <a:spcBef>
                <a:spcPct val="65000"/>
              </a:spcBef>
            </a:pPr>
            <a:endParaRPr lang="en-GB" alt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ct val="65000"/>
              </a:spcBef>
            </a:pPr>
            <a:endParaRPr lang="en-GB" altLang="en-US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" name="Picture 2" descr="Image result for playing card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48" y="1237695"/>
            <a:ext cx="4733591" cy="2705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Related ima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3075" y="1237694"/>
            <a:ext cx="4650123" cy="2713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3353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Some potential benefits</a:t>
            </a:r>
            <a:endParaRPr lang="en-GB" sz="54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8" name="Rectangle 4099"/>
          <p:cNvSpPr txBox="1">
            <a:spLocks noChangeArrowheads="1"/>
          </p:cNvSpPr>
          <p:nvPr/>
        </p:nvSpPr>
        <p:spPr>
          <a:xfrm>
            <a:off x="554950" y="1444452"/>
            <a:ext cx="7720012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65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Promote a more active learning environment </a:t>
            </a:r>
          </a:p>
          <a:p>
            <a:pPr>
              <a:spcBef>
                <a:spcPct val="65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Potential way of dealing with heterogeneity</a:t>
            </a:r>
          </a:p>
          <a:p>
            <a:pPr>
              <a:spcBef>
                <a:spcPct val="65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Fun/engaging</a:t>
            </a:r>
          </a:p>
          <a:p>
            <a:pPr>
              <a:spcBef>
                <a:spcPct val="65000"/>
              </a:spcBef>
            </a:pPr>
            <a:r>
              <a:rPr lang="en-GB" altLang="en-US" dirty="0" smtClean="0">
                <a:solidFill>
                  <a:schemeClr val="accent1">
                    <a:lumMod val="75000"/>
                  </a:schemeClr>
                </a:solidFill>
              </a:rPr>
              <a:t>Maintains concentration</a:t>
            </a:r>
          </a:p>
        </p:txBody>
      </p:sp>
    </p:spTree>
    <p:extLst>
      <p:ext uri="{BB962C8B-B14F-4D97-AF65-F5344CB8AC3E}">
        <p14:creationId xmlns:p14="http://schemas.microsoft.com/office/powerpoint/2010/main" val="1622765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On-Line Vs Paper-Based</a:t>
            </a:r>
            <a:endParaRPr lang="en-GB" sz="54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10" name="Rectangle 1027"/>
          <p:cNvSpPr txBox="1">
            <a:spLocks noChangeArrowheads="1"/>
          </p:cNvSpPr>
          <p:nvPr/>
        </p:nvSpPr>
        <p:spPr>
          <a:xfrm>
            <a:off x="763180" y="1378375"/>
            <a:ext cx="7739062" cy="4897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30000"/>
              </a:spcBef>
            </a:pPr>
            <a:r>
              <a:rPr lang="en-GB" altLang="en-US" sz="2700" dirty="0" smtClean="0">
                <a:solidFill>
                  <a:schemeClr val="accent1">
                    <a:lumMod val="75000"/>
                  </a:schemeClr>
                </a:solidFill>
              </a:rPr>
              <a:t>On-line</a:t>
            </a:r>
          </a:p>
          <a:p>
            <a:pPr lvl="1">
              <a:spcBef>
                <a:spcPct val="30000"/>
              </a:spcBef>
            </a:pPr>
            <a:r>
              <a:rPr lang="en-GB" alt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Veconlab</a:t>
            </a: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GB" alt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Econport</a:t>
            </a: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GB" alt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Aplia</a:t>
            </a: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GB" alt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Feele</a:t>
            </a: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GB" alt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Moblab</a:t>
            </a:r>
            <a:endParaRPr lang="en-GB" alt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spcBef>
                <a:spcPct val="30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Reduce costs/run with bigger classes</a:t>
            </a:r>
          </a:p>
          <a:p>
            <a:pPr>
              <a:spcBef>
                <a:spcPct val="30000"/>
              </a:spcBef>
            </a:pPr>
            <a:r>
              <a:rPr lang="en-GB" altLang="en-US" sz="2700" dirty="0" smtClean="0">
                <a:solidFill>
                  <a:schemeClr val="accent1">
                    <a:lumMod val="75000"/>
                  </a:schemeClr>
                </a:solidFill>
              </a:rPr>
              <a:t>Paper based</a:t>
            </a:r>
          </a:p>
          <a:p>
            <a:pPr lvl="1">
              <a:spcBef>
                <a:spcPct val="30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Greater social interaction/impact of the tutor/speed of rounds</a:t>
            </a:r>
          </a:p>
          <a:p>
            <a:pPr>
              <a:spcBef>
                <a:spcPct val="30000"/>
              </a:spcBef>
            </a:pPr>
            <a:r>
              <a:rPr lang="en-GB" altLang="en-US" sz="2700" dirty="0" smtClean="0">
                <a:solidFill>
                  <a:schemeClr val="accent1">
                    <a:lumMod val="75000"/>
                  </a:schemeClr>
                </a:solidFill>
              </a:rPr>
              <a:t>Carter and Emerson (2012)</a:t>
            </a:r>
          </a:p>
          <a:p>
            <a:pPr lvl="1">
              <a:spcBef>
                <a:spcPct val="30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No significant differences on learning</a:t>
            </a:r>
          </a:p>
          <a:p>
            <a:pPr lvl="1">
              <a:spcBef>
                <a:spcPct val="30000"/>
              </a:spcBef>
            </a:pPr>
            <a:r>
              <a:rPr lang="en-GB" altLang="en-US" sz="2400" dirty="0" smtClean="0">
                <a:solidFill>
                  <a:schemeClr val="accent1">
                    <a:lumMod val="75000"/>
                  </a:schemeClr>
                </a:solidFill>
              </a:rPr>
              <a:t>Paper – based → more favourable views on learning</a:t>
            </a:r>
          </a:p>
          <a:p>
            <a:pPr lvl="1">
              <a:spcBef>
                <a:spcPct val="30000"/>
              </a:spcBef>
            </a:pPr>
            <a:endParaRPr lang="en-GB" altLang="en-US" sz="2300" dirty="0" smtClean="0"/>
          </a:p>
        </p:txBody>
      </p:sp>
    </p:spTree>
    <p:extLst>
      <p:ext uri="{BB962C8B-B14F-4D97-AF65-F5344CB8AC3E}">
        <p14:creationId xmlns:p14="http://schemas.microsoft.com/office/powerpoint/2010/main" val="2572706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Games and Experiments </a:t>
            </a: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Resources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268760"/>
            <a:ext cx="84969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dirty="0" smtClean="0">
              <a:hlinkClick r:id="rId4"/>
            </a:endParaRPr>
          </a:p>
          <a:p>
            <a:r>
              <a:rPr lang="en-GB" sz="2400" dirty="0" smtClean="0">
                <a:hlinkClick r:id="rId4"/>
              </a:rPr>
              <a:t>https</a:t>
            </a:r>
            <a:r>
              <a:rPr lang="en-GB" sz="2400" dirty="0">
                <a:hlinkClick r:id="rId4"/>
              </a:rPr>
              <a:t>://www.economicsnetwork.ac.uk/themes/games</a:t>
            </a:r>
          </a:p>
          <a:p>
            <a:endParaRPr lang="en-GB" sz="2400" dirty="0" smtClean="0">
              <a:hlinkClick r:id="rId5"/>
            </a:endParaRPr>
          </a:p>
          <a:p>
            <a:r>
              <a:rPr lang="en-GB" sz="2400" dirty="0" smtClean="0">
                <a:hlinkClick r:id="rId5"/>
              </a:rPr>
              <a:t>http</a:t>
            </a:r>
            <a:r>
              <a:rPr lang="en-GB" sz="2400" dirty="0">
                <a:hlinkClick r:id="rId5"/>
              </a:rPr>
              <a:t>://</a:t>
            </a:r>
            <a:r>
              <a:rPr lang="en-GB" sz="2400" dirty="0" smtClean="0">
                <a:hlinkClick r:id="rId5"/>
              </a:rPr>
              <a:t>www.economicsnetwork.ac.uk/showcase/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 smtClean="0">
                <a:hlinkClick r:id="rId6"/>
              </a:rPr>
              <a:t>Cogent Economics and Finance Special Issue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 smtClean="0">
                <a:hlinkClick r:id="rId7"/>
              </a:rPr>
              <a:t>Trading pit large numbers</a:t>
            </a:r>
            <a:endParaRPr lang="en-GB" sz="2400" dirty="0" smtClean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 smtClean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4445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Media in Teaching</a:t>
            </a:r>
            <a:endParaRPr lang="en-GB" sz="54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772816"/>
            <a:ext cx="864096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Class introductions</a:t>
            </a: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Oligopoly competition 1</a:t>
            </a:r>
            <a:endParaRPr lang="en-GB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Concept introductions</a:t>
            </a: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Negative externalities: Pollution</a:t>
            </a:r>
            <a:endParaRPr lang="en-GB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Insights</a:t>
            </a: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  <a:hlinkClick r:id="rId6"/>
              </a:rPr>
              <a:t>Nash equilibrium concept</a:t>
            </a:r>
            <a:endParaRPr lang="en-GB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Integrated material:</a:t>
            </a: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0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478" y="96560"/>
            <a:ext cx="8229600" cy="1143000"/>
          </a:xfrm>
        </p:spPr>
        <p:txBody>
          <a:bodyPr>
            <a:normAutofit/>
          </a:bodyPr>
          <a:lstStyle/>
          <a:p>
            <a:r>
              <a:rPr lang="en-GB" sz="5000" u="sng" dirty="0" smtClean="0">
                <a:solidFill>
                  <a:schemeClr val="accent1">
                    <a:lumMod val="75000"/>
                  </a:schemeClr>
                </a:solidFill>
              </a:rPr>
              <a:t>A Modern Prisoners’ Dilemma</a:t>
            </a:r>
            <a:endParaRPr lang="en-GB" sz="5000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537017"/>
              </p:ext>
            </p:extLst>
          </p:nvPr>
        </p:nvGraphicFramePr>
        <p:xfrm>
          <a:off x="499255" y="1916832"/>
          <a:ext cx="6096000" cy="1381760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Man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Woman</a:t>
                      </a:r>
                    </a:p>
                    <a:p>
                      <a:r>
                        <a:rPr lang="en-GB" dirty="0" smtClean="0"/>
                        <a:t>Keep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Share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Keep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0, 0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250000,</a:t>
                      </a:r>
                      <a:r>
                        <a:rPr lang="en-GB" baseline="0" dirty="0" smtClean="0"/>
                        <a:t> 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Share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0, 250000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125000, 125000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22851" y="5301208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smtClean="0">
                <a:hlinkClick r:id="rId3"/>
              </a:rPr>
              <a:t>http://www.youtube.com/watch?v=VqnuZlqKI7Y</a:t>
            </a:r>
            <a:endParaRPr lang="en-GB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67544" y="3789040"/>
            <a:ext cx="670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Man’s payoffs stated first, payoffs represent $</a:t>
            </a:r>
          </a:p>
          <a:p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Did they make the correct decision?</a:t>
            </a:r>
          </a:p>
          <a:p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1484784"/>
            <a:ext cx="6771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accent1">
                    <a:lumMod val="75000"/>
                  </a:schemeClr>
                </a:solidFill>
              </a:rPr>
              <a:t>Bachelor Pad: Series 1 Finale</a:t>
            </a:r>
            <a:endParaRPr lang="en-GB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2843808" y="292494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436096" y="292494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59832" y="321297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83768" y="292494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483768" y="3212976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60032" y="292494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237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Other Media in Teaching</a:t>
            </a:r>
            <a:endParaRPr lang="en-GB" sz="54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268760"/>
            <a:ext cx="84969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Stories in the news:</a:t>
            </a:r>
          </a:p>
          <a:p>
            <a:pPr lvl="1"/>
            <a:r>
              <a:rPr lang="en-GB" sz="2400" dirty="0" smtClean="0"/>
              <a:t>The Economist</a:t>
            </a:r>
          </a:p>
          <a:p>
            <a:pPr lvl="1"/>
            <a:r>
              <a:rPr lang="en-GB" sz="2400" dirty="0" smtClean="0"/>
              <a:t>Newspaper articles</a:t>
            </a:r>
          </a:p>
          <a:p>
            <a:pPr lvl="1"/>
            <a:r>
              <a:rPr lang="en-GB" sz="2400" dirty="0" smtClean="0"/>
              <a:t>Television news</a:t>
            </a:r>
          </a:p>
          <a:p>
            <a:endParaRPr lang="en-GB" sz="2400" dirty="0" smtClean="0"/>
          </a:p>
          <a:p>
            <a:r>
              <a:rPr lang="en-GB" sz="2400" dirty="0" smtClean="0">
                <a:hlinkClick r:id="rId4"/>
              </a:rPr>
              <a:t>The Ten Greatest Films for Teaching Economics</a:t>
            </a:r>
            <a:endParaRPr lang="en-GB" sz="2400" dirty="0"/>
          </a:p>
          <a:p>
            <a:r>
              <a:rPr lang="en-GB" sz="2400" dirty="0" smtClean="0"/>
              <a:t>Blogs</a:t>
            </a:r>
          </a:p>
          <a:p>
            <a:r>
              <a:rPr lang="en-GB" sz="2400" dirty="0" smtClean="0">
                <a:hlinkClick r:id="rId5"/>
              </a:rPr>
              <a:t>http://freakonomics.com/blog/</a:t>
            </a:r>
            <a:r>
              <a:rPr lang="en-GB" sz="2400" dirty="0" smtClean="0"/>
              <a:t> </a:t>
            </a:r>
            <a:endParaRPr lang="en-GB" sz="2400" dirty="0"/>
          </a:p>
          <a:p>
            <a:r>
              <a:rPr lang="en-GB" sz="2400" dirty="0" smtClean="0"/>
              <a:t>Stand-up Economist</a:t>
            </a:r>
          </a:p>
          <a:p>
            <a:r>
              <a:rPr lang="en-GB" sz="2400" dirty="0" smtClean="0">
                <a:hlinkClick r:id="rId6"/>
              </a:rPr>
              <a:t>http://standupeconomist.com/videos/</a:t>
            </a:r>
            <a:endParaRPr lang="en-GB" sz="2400" dirty="0" smtClean="0"/>
          </a:p>
          <a:p>
            <a:r>
              <a:rPr lang="en-GB" sz="2400" dirty="0" smtClean="0"/>
              <a:t>Core</a:t>
            </a:r>
          </a:p>
          <a:p>
            <a:r>
              <a:rPr lang="en-GB" sz="2400" dirty="0" smtClean="0">
                <a:hlinkClick r:id="rId7"/>
              </a:rPr>
              <a:t>http://core-econ.org/</a:t>
            </a:r>
            <a:endParaRPr lang="en-GB" sz="2400" dirty="0" smtClean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9060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1000&quot;&gt;&lt;object type=&quot;3&quot; unique_id=&quot;11001&quot;&gt;&lt;property id=&quot;20148&quot; value=&quot;5&quot;/&gt;&lt;property id=&quot;20300&quot; value=&quot;Slide 1 - &amp;quot;Games and Media in Teaching&amp;quot;&quot;/&gt;&lt;property id=&quot;20307&quot; value=&quot;257&quot;/&gt;&lt;/object&gt;&lt;object type=&quot;3&quot; unique_id=&quot;11009&quot;&gt;&lt;property id=&quot;20148&quot; value=&quot;5&quot;/&gt;&lt;property id=&quot;20300&quot; value=&quot;Slide 4 - &amp;quot;Some potential benefits&amp;quot;&quot;/&gt;&lt;property id=&quot;20307&quot; value=&quot;284&quot;/&gt;&lt;/object&gt;&lt;object type=&quot;3&quot; unique_id=&quot;11010&quot;&gt;&lt;property id=&quot;20148&quot; value=&quot;5&quot;/&gt;&lt;property id=&quot;20300&quot; value=&quot;Slide 5 - &amp;quot;On-Line Vs Paper-Based&amp;quot;&quot;/&gt;&lt;property id=&quot;20307&quot; value=&quot;287&quot;/&gt;&lt;/object&gt;&lt;object type=&quot;3&quot; unique_id=&quot;11013&quot;&gt;&lt;property id=&quot;20148&quot; value=&quot;5&quot;/&gt;&lt;property id=&quot;20300&quot; value=&quot;Slide 6 - &amp;quot;Games and Experiments  Resources&amp;quot;&quot;/&gt;&lt;property id=&quot;20307&quot; value=&quot;264&quot;/&gt;&lt;/object&gt;&lt;object type=&quot;3&quot; unique_id=&quot;11014&quot;&gt;&lt;property id=&quot;20148&quot; value=&quot;5&quot;/&gt;&lt;property id=&quot;20300&quot; value=&quot;Slide 7 - &amp;quot;Media in Teaching&amp;quot;&quot;/&gt;&lt;property id=&quot;20307&quot; value=&quot;267&quot;/&gt;&lt;/object&gt;&lt;object type=&quot;3&quot; unique_id=&quot;11015&quot;&gt;&lt;property id=&quot;20148&quot; value=&quot;5&quot;/&gt;&lt;property id=&quot;20300&quot; value=&quot;Slide 8 - &amp;quot;A Modern Prisoners’ Dilemma&amp;quot;&quot;/&gt;&lt;property id=&quot;20307&quot; value=&quot;260&quot;/&gt;&lt;/object&gt;&lt;object type=&quot;3&quot; unique_id=&quot;11016&quot;&gt;&lt;property id=&quot;20148&quot; value=&quot;5&quot;/&gt;&lt;property id=&quot;20300&quot; value=&quot;Slide 9 - &amp;quot;Other Media in Teaching&amp;quot;&quot;/&gt;&lt;property id=&quot;20307&quot; value=&quot;298&quot;/&gt;&lt;/object&gt;&lt;object type=&quot;3&quot; unique_id=&quot;15784&quot;&gt;&lt;property id=&quot;20148&quot; value=&quot;5&quot;/&gt;&lt;property id=&quot;20300&quot; value=&quot;Slide 2 - &amp;quot;Games&amp;quot;&quot;/&gt;&lt;property id=&quot;20307&quot; value=&quot;306&quot;/&gt;&lt;/object&gt;&lt;object type=&quot;3&quot; unique_id=&quot;15785&quot;&gt;&lt;property id=&quot;20148&quot; value=&quot;5&quot;/&gt;&lt;property id=&quot;20300&quot; value=&quot;Slide 3 - &amp;quot;Paper-based&amp;quot;&quot;/&gt;&lt;property id=&quot;20307&quot; value=&quot;307&quot;/&gt;&lt;/object&gt;&lt;/object&gt;&lt;object type=&quot;8&quot; unique_id=&quot;1103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Custom 3">
      <a:dk1>
        <a:srgbClr val="00315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281</Words>
  <Application>Microsoft Office PowerPoint</Application>
  <PresentationFormat>On-screen Show (4:3)</PresentationFormat>
  <Paragraphs>107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Custom Design</vt:lpstr>
      <vt:lpstr>Games and Media in Teaching</vt:lpstr>
      <vt:lpstr>Games</vt:lpstr>
      <vt:lpstr>Paper-based</vt:lpstr>
      <vt:lpstr>Some potential benefits</vt:lpstr>
      <vt:lpstr>On-Line Vs Paper-Based</vt:lpstr>
      <vt:lpstr>Games and Experiments  Resources</vt:lpstr>
      <vt:lpstr>Media in Teaching</vt:lpstr>
      <vt:lpstr>A Modern Prisoners’ Dilemma</vt:lpstr>
      <vt:lpstr>Other Media in Teaching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Games and the Media in Teaching</dc:title>
  <dc:creator>Caroline</dc:creator>
  <cp:lastModifiedBy>Guest, Jon</cp:lastModifiedBy>
  <cp:revision>30</cp:revision>
  <dcterms:created xsi:type="dcterms:W3CDTF">2015-03-25T14:18:24Z</dcterms:created>
  <dcterms:modified xsi:type="dcterms:W3CDTF">2018-04-15T10:02:46Z</dcterms:modified>
</cp:coreProperties>
</file>