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537" r:id="rId2"/>
    <p:sldId id="497" r:id="rId3"/>
    <p:sldId id="538" r:id="rId4"/>
    <p:sldId id="536" r:id="rId5"/>
    <p:sldId id="540" r:id="rId6"/>
    <p:sldId id="541" r:id="rId7"/>
    <p:sldId id="534" r:id="rId8"/>
    <p:sldId id="531" r:id="rId9"/>
    <p:sldId id="542" r:id="rId10"/>
    <p:sldId id="532" r:id="rId11"/>
  </p:sldIdLst>
  <p:sldSz cx="9144000" cy="6858000" type="screen4x3"/>
  <p:notesSz cx="6742113" cy="9872663"/>
  <p:defaultTextStyle>
    <a:defPPr>
      <a:defRPr lang="en-GB"/>
    </a:defPPr>
    <a:lvl1pPr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413BD"/>
    <a:srgbClr val="4B0082"/>
    <a:srgbClr val="990033"/>
    <a:srgbClr val="005960"/>
    <a:srgbClr val="330066"/>
    <a:srgbClr val="00666D"/>
    <a:srgbClr val="005F8E"/>
    <a:srgbClr val="006699"/>
    <a:srgbClr val="3264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 autoAdjust="0"/>
  </p:normalViewPr>
  <p:slideViewPr>
    <p:cSldViewPr snapToGrid="0">
      <p:cViewPr varScale="1">
        <p:scale>
          <a:sx n="92" d="100"/>
          <a:sy n="92" d="100"/>
        </p:scale>
        <p:origin x="-20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900" y="2298"/>
      </p:cViewPr>
      <p:guideLst>
        <p:guide orient="horz" pos="3109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11113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t" anchorCtr="0" compatLnSpc="1">
            <a:prstTxWarp prst="textNoShape">
              <a:avLst/>
            </a:prstTxWarp>
          </a:bodyPr>
          <a:lstStyle>
            <a:lvl1pPr defTabSz="913097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9525" y="11113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t" anchorCtr="0" compatLnSpc="1">
            <a:prstTxWarp prst="textNoShape">
              <a:avLst/>
            </a:prstTxWarp>
          </a:bodyPr>
          <a:lstStyle>
            <a:lvl1pPr algn="r" defTabSz="913097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9401175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b" anchorCtr="0" compatLnSpc="1">
            <a:prstTxWarp prst="textNoShape">
              <a:avLst/>
            </a:prstTxWarp>
          </a:bodyPr>
          <a:lstStyle>
            <a:lvl1pPr defTabSz="913097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r>
              <a:rPr lang="en-GB"/>
              <a:t>Loughborough, 8/5/12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525" y="9401175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b" anchorCtr="0" compatLnSpc="1">
            <a:prstTxWarp prst="textNoShape">
              <a:avLst/>
            </a:prstTxWarp>
          </a:bodyPr>
          <a:lstStyle>
            <a:lvl1pPr algn="r" defTabSz="913097">
              <a:spcBef>
                <a:spcPct val="0"/>
              </a:spcBef>
              <a:defRPr sz="1000" b="0">
                <a:latin typeface="Times New Roman" charset="0"/>
              </a:defRPr>
            </a:lvl1pPr>
          </a:lstStyle>
          <a:p>
            <a:pPr>
              <a:defRPr/>
            </a:pPr>
            <a:fld id="{B71EE52A-5A3C-4A4E-B6A6-646BFBF4F0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1952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11113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t" anchorCtr="0" compatLnSpc="1">
            <a:prstTxWarp prst="textNoShape">
              <a:avLst/>
            </a:prstTxWarp>
          </a:bodyPr>
          <a:lstStyle>
            <a:lvl1pPr defTabSz="761702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11113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t" anchorCtr="0" compatLnSpc="1">
            <a:prstTxWarp prst="textNoShape">
              <a:avLst/>
            </a:prstTxWarp>
          </a:bodyPr>
          <a:lstStyle>
            <a:lvl1pPr algn="r" defTabSz="761702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401175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b" anchorCtr="0" compatLnSpc="1">
            <a:prstTxWarp prst="textNoShape">
              <a:avLst/>
            </a:prstTxWarp>
          </a:bodyPr>
          <a:lstStyle>
            <a:lvl1pPr defTabSz="761702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401175"/>
            <a:ext cx="29225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48" tIns="0" rIns="19048" bIns="0" numCol="1" anchor="b" anchorCtr="0" compatLnSpc="1">
            <a:prstTxWarp prst="textNoShape">
              <a:avLst/>
            </a:prstTxWarp>
          </a:bodyPr>
          <a:lstStyle>
            <a:lvl1pPr algn="r" defTabSz="761702">
              <a:spcBef>
                <a:spcPct val="0"/>
              </a:spcBef>
              <a:defRPr sz="1000" b="0" i="1">
                <a:latin typeface="Times New Roman" charset="0"/>
              </a:defRPr>
            </a:lvl1pPr>
          </a:lstStyle>
          <a:p>
            <a:pPr>
              <a:defRPr/>
            </a:pPr>
            <a:fld id="{6D047A19-44C1-4A6F-A2CA-10E69ECA99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3475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2" tIns="46036" rIns="92072" bIns="460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1563" y="863600"/>
            <a:ext cx="4595812" cy="3448050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pic>
        <p:nvPicPr>
          <p:cNvPr id="22536" name="Picture 8" descr="logo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76200"/>
            <a:ext cx="1157288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4276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041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35C9647-817A-446F-888F-743B8206E585}" type="slidenum">
              <a:rPr lang="en-GB" altLang="en-US" sz="1000" b="0" smtClean="0">
                <a:latin typeface="Times New Roman" pitchFamily="18" charset="0"/>
              </a:rPr>
              <a:pPr/>
              <a:t>1</a:t>
            </a:fld>
            <a:endParaRPr lang="en-GB" altLang="en-US" sz="1000" b="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9638" y="769938"/>
            <a:ext cx="4924425" cy="3694112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94238"/>
            <a:ext cx="4945063" cy="4465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041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377AF68-0262-4071-8C81-115A9E5D3EE8}" type="slidenum">
              <a:rPr lang="en-GB" sz="1000" b="0" smtClean="0">
                <a:latin typeface="Times New Roman" charset="0"/>
              </a:rPr>
              <a:pPr/>
              <a:t>10</a:t>
            </a:fld>
            <a:endParaRPr lang="en-GB" sz="1000" b="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047A19-44C1-4A6F-A2CA-10E69ECA993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041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0CAFF3A-D5AC-42CE-ACB8-C4A6FC85159B}" type="slidenum">
              <a:rPr lang="en-GB" altLang="en-US" sz="1000" b="0" smtClean="0">
                <a:latin typeface="Times New Roman" pitchFamily="18" charset="0"/>
              </a:rPr>
              <a:pPr/>
              <a:t>3</a:t>
            </a:fld>
            <a:endParaRPr lang="en-GB" altLang="en-US" sz="1000" b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041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377AF68-0262-4071-8C81-115A9E5D3EE8}" type="slidenum">
              <a:rPr lang="en-GB" sz="1000" b="0" smtClean="0">
                <a:latin typeface="Times New Roman" charset="0"/>
              </a:rPr>
              <a:pPr/>
              <a:t>4</a:t>
            </a:fld>
            <a:endParaRPr lang="en-GB" sz="1000" b="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28834" indent="-280321" defTabSz="912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21283" indent="-224257" defTabSz="912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69796" indent="-224257" defTabSz="912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18309" indent="-224257" defTabSz="912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66823" indent="-224257" defTabSz="912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15336" indent="-224257" defTabSz="912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63849" indent="-224257" defTabSz="912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12362" indent="-224257" defTabSz="912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777C6FC-311B-48CE-A69A-04CCB3D23135}" type="slidenum">
              <a:rPr lang="en-GB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GB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041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377AF68-0262-4071-8C81-115A9E5D3EE8}" type="slidenum">
              <a:rPr lang="en-GB" sz="1000" b="0" smtClean="0">
                <a:latin typeface="Times New Roman" charset="0"/>
              </a:rPr>
              <a:pPr/>
              <a:t>6</a:t>
            </a:fld>
            <a:endParaRPr lang="en-GB" sz="1000" b="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760413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760413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60413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60413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377AF68-0262-4071-8C81-115A9E5D3EE8}" type="slidenum">
              <a:rPr lang="en-GB" sz="1000" b="0" smtClean="0">
                <a:latin typeface="Times New Roman" charset="0"/>
              </a:rPr>
              <a:pPr/>
              <a:t>7</a:t>
            </a:fld>
            <a:endParaRPr lang="en-GB" sz="1000" b="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254B70-C7F1-47CB-AA41-A4E341294039}" type="slidenum">
              <a:rPr lang="en-GB">
                <a:solidFill>
                  <a:srgbClr val="000000"/>
                </a:solidFill>
              </a:rPr>
              <a:pPr/>
              <a:t>8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7713"/>
            <a:ext cx="4916487" cy="3687762"/>
          </a:xfrm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5846CD-5A8D-4AA9-965C-227AA551F7BA}" type="slidenum">
              <a:rPr lang="en-GB" smtClean="0">
                <a:solidFill>
                  <a:srgbClr val="000000"/>
                </a:solidFill>
              </a:rPr>
              <a:pPr/>
              <a:t>9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7713"/>
            <a:ext cx="4916487" cy="3687762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949" y="4689515"/>
            <a:ext cx="4944216" cy="4442698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22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706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5163" y="304800"/>
            <a:ext cx="1966912" cy="5926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4425" y="304800"/>
            <a:ext cx="5748338" cy="5926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78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23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845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3013" y="1624013"/>
            <a:ext cx="3792537" cy="4606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7950" y="1624013"/>
            <a:ext cx="3794125" cy="4606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00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93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77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450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128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7783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economics.ltsn.ac.uk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4425" y="304800"/>
            <a:ext cx="628808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43013" y="1624013"/>
            <a:ext cx="7739062" cy="460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27" name="Rectangle 15"/>
          <p:cNvSpPr>
            <a:spLocks noChangeArrowheads="1"/>
          </p:cNvSpPr>
          <p:nvPr userDrawn="1"/>
        </p:nvSpPr>
        <p:spPr bwMode="auto">
          <a:xfrm>
            <a:off x="0" y="0"/>
            <a:ext cx="561975" cy="6858000"/>
          </a:xfrm>
          <a:prstGeom prst="rect">
            <a:avLst/>
          </a:prstGeom>
          <a:solidFill>
            <a:srgbClr val="008080"/>
          </a:solidFill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90129" name="Text Box 17">
            <a:hlinkClick r:id="rId13"/>
          </p:cNvPr>
          <p:cNvSpPr txBox="1">
            <a:spLocks noChangeArrowheads="1"/>
          </p:cNvSpPr>
          <p:nvPr userDrawn="1"/>
        </p:nvSpPr>
        <p:spPr bwMode="auto">
          <a:xfrm>
            <a:off x="117475" y="1355725"/>
            <a:ext cx="385763" cy="45720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b="0">
              <a:latin typeface="Times New Roman" charset="0"/>
            </a:endParaRPr>
          </a:p>
        </p:txBody>
      </p:sp>
      <p:sp>
        <p:nvSpPr>
          <p:cNvPr id="90131" name="Text Box 19"/>
          <p:cNvSpPr txBox="1">
            <a:spLocks noChangeArrowheads="1"/>
          </p:cNvSpPr>
          <p:nvPr userDrawn="1"/>
        </p:nvSpPr>
        <p:spPr bwMode="auto">
          <a:xfrm rot="16200000" flipH="1">
            <a:off x="-2665413" y="3321051"/>
            <a:ext cx="5853113" cy="51911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</a:rPr>
              <a:t>www.economicsnetwork.ac.uk</a:t>
            </a:r>
          </a:p>
        </p:txBody>
      </p:sp>
      <p:sp>
        <p:nvSpPr>
          <p:cNvPr id="90133" name="Rectangle 21"/>
          <p:cNvSpPr>
            <a:spLocks noChangeArrowheads="1"/>
          </p:cNvSpPr>
          <p:nvPr userDrawn="1"/>
        </p:nvSpPr>
        <p:spPr bwMode="auto">
          <a:xfrm>
            <a:off x="561975" y="0"/>
            <a:ext cx="561975" cy="6858000"/>
          </a:xfrm>
          <a:prstGeom prst="rect">
            <a:avLst/>
          </a:prstGeom>
          <a:solidFill>
            <a:srgbClr val="B38DFF"/>
          </a:solidFill>
          <a:ln w="12699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90134" name="Line 22"/>
          <p:cNvSpPr>
            <a:spLocks noChangeShapeType="1"/>
          </p:cNvSpPr>
          <p:nvPr userDrawn="1"/>
        </p:nvSpPr>
        <p:spPr bwMode="auto">
          <a:xfrm>
            <a:off x="549275" y="1411288"/>
            <a:ext cx="56356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90137" name="Line 25"/>
          <p:cNvSpPr>
            <a:spLocks noChangeShapeType="1"/>
          </p:cNvSpPr>
          <p:nvPr userDrawn="1"/>
        </p:nvSpPr>
        <p:spPr bwMode="auto">
          <a:xfrm>
            <a:off x="1125538" y="6353175"/>
            <a:ext cx="80184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90138" name="Line 26"/>
          <p:cNvSpPr>
            <a:spLocks noChangeShapeType="1"/>
          </p:cNvSpPr>
          <p:nvPr userDrawn="1"/>
        </p:nvSpPr>
        <p:spPr bwMode="auto">
          <a:xfrm>
            <a:off x="563563" y="6345238"/>
            <a:ext cx="56356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90152" name="Line 40"/>
          <p:cNvSpPr>
            <a:spLocks noChangeShapeType="1"/>
          </p:cNvSpPr>
          <p:nvPr userDrawn="1"/>
        </p:nvSpPr>
        <p:spPr bwMode="auto">
          <a:xfrm>
            <a:off x="1112838" y="1419225"/>
            <a:ext cx="80311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90155" name="Rectangle 43"/>
          <p:cNvSpPr>
            <a:spLocks noChangeArrowheads="1"/>
          </p:cNvSpPr>
          <p:nvPr userDrawn="1"/>
        </p:nvSpPr>
        <p:spPr bwMode="auto">
          <a:xfrm>
            <a:off x="3652838" y="2957513"/>
            <a:ext cx="9144000" cy="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  <p:pic>
        <p:nvPicPr>
          <p:cNvPr id="1037" name="Picture 45" descr="\\ilrt-vader1.ilrt.bris.ac.uk\ILRT_User_Data\cmxjs\My Documents\My Pictures\poster_logo..gi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775" y="300038"/>
            <a:ext cx="176053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8000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3200" b="1">
          <a:solidFill>
            <a:srgbClr val="3A009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50000"/>
        </a:spcBef>
        <a:spcAft>
          <a:spcPct val="0"/>
        </a:spcAft>
        <a:buChar char="–"/>
        <a:defRPr sz="2800" b="1">
          <a:solidFill>
            <a:srgbClr val="006666"/>
          </a:solidFill>
          <a:latin typeface="+mn-lt"/>
        </a:defRPr>
      </a:lvl2pPr>
      <a:lvl3pPr marL="1143000" indent="-228600" algn="l" rtl="0" eaLnBrk="0" fontAlgn="base" hangingPunct="0">
        <a:spcBef>
          <a:spcPct val="50000"/>
        </a:spcBef>
        <a:spcAft>
          <a:spcPct val="0"/>
        </a:spcAft>
        <a:buChar char="•"/>
        <a:defRPr sz="2400" b="1">
          <a:solidFill>
            <a:srgbClr val="005F8E"/>
          </a:solidFill>
          <a:latin typeface="+mn-lt"/>
        </a:defRPr>
      </a:lvl3pPr>
      <a:lvl4pPr marL="1600200" indent="-228600" algn="l" rtl="0" eaLnBrk="0" fontAlgn="base" hangingPunct="0">
        <a:spcBef>
          <a:spcPct val="50000"/>
        </a:spcBef>
        <a:spcAft>
          <a:spcPct val="0"/>
        </a:spcAft>
        <a:buChar char="–"/>
        <a:defRPr sz="2000" b="1">
          <a:solidFill>
            <a:srgbClr val="0033CC"/>
          </a:solidFill>
          <a:latin typeface="+mn-lt"/>
        </a:defRPr>
      </a:lvl4pPr>
      <a:lvl5pPr marL="20574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 b="1">
          <a:solidFill>
            <a:srgbClr val="0033CC"/>
          </a:solidFill>
          <a:latin typeface="+mn-lt"/>
        </a:defRPr>
      </a:lvl5pPr>
      <a:lvl6pPr marL="25146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 b="1">
          <a:solidFill>
            <a:srgbClr val="0033CC"/>
          </a:solidFill>
          <a:latin typeface="+mn-lt"/>
        </a:defRPr>
      </a:lvl6pPr>
      <a:lvl7pPr marL="29718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 b="1">
          <a:solidFill>
            <a:srgbClr val="0033CC"/>
          </a:solidFill>
          <a:latin typeface="+mn-lt"/>
        </a:defRPr>
      </a:lvl7pPr>
      <a:lvl8pPr marL="34290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 b="1">
          <a:solidFill>
            <a:srgbClr val="0033CC"/>
          </a:solidFill>
          <a:latin typeface="+mn-lt"/>
        </a:defRPr>
      </a:lvl8pPr>
      <a:lvl9pPr marL="3886200" indent="-228600" algn="l" rtl="0" eaLnBrk="0" fontAlgn="base" hangingPunct="0">
        <a:spcBef>
          <a:spcPct val="50000"/>
        </a:spcBef>
        <a:spcAft>
          <a:spcPct val="0"/>
        </a:spcAft>
        <a:buChar char="»"/>
        <a:defRPr sz="2000" b="1">
          <a:solidFill>
            <a:srgbClr val="0033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onathan.guest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rgs/alice26a.gi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.socrative.com/login/studen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.socrative.com/teache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1154113" y="3074988"/>
            <a:ext cx="7989887" cy="2947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har char="•"/>
              <a:defRPr sz="3200" b="1">
                <a:solidFill>
                  <a:srgbClr val="3A0098"/>
                </a:solidFill>
                <a:latin typeface="Arial" charset="0"/>
              </a:defRPr>
            </a:lvl1pPr>
            <a:lvl2pPr marL="742950" indent="-285750">
              <a:buChar char="–"/>
              <a:defRPr sz="2800" b="1">
                <a:solidFill>
                  <a:srgbClr val="006666"/>
                </a:solidFill>
                <a:latin typeface="Arial" charset="0"/>
              </a:defRPr>
            </a:lvl2pPr>
            <a:lvl3pPr marL="1143000" indent="-228600">
              <a:buChar char="•"/>
              <a:defRPr sz="2400" b="1">
                <a:solidFill>
                  <a:srgbClr val="005F8E"/>
                </a:solidFill>
                <a:latin typeface="Arial" charset="0"/>
              </a:defRPr>
            </a:lvl3pPr>
            <a:lvl4pPr marL="1600200" indent="-228600">
              <a:buChar char="–"/>
              <a:defRPr sz="2000" b="1">
                <a:solidFill>
                  <a:srgbClr val="0033CC"/>
                </a:solidFill>
                <a:latin typeface="Arial" charset="0"/>
              </a:defRPr>
            </a:lvl4pPr>
            <a:lvl5pPr marL="2057400" indent="-228600"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»"/>
              <a:defRPr sz="2000" b="1">
                <a:solidFill>
                  <a:srgbClr val="0033CC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dirty="0">
                <a:solidFill>
                  <a:srgbClr val="00666D"/>
                </a:solidFill>
              </a:rPr>
              <a:t>Jon Guest 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dirty="0">
                <a:solidFill>
                  <a:srgbClr val="00666D"/>
                </a:solidFill>
              </a:rPr>
              <a:t>National Teaching Fellow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dirty="0">
                <a:solidFill>
                  <a:srgbClr val="00666D"/>
                </a:solidFill>
              </a:rPr>
              <a:t>Associate of the Economics Network</a:t>
            </a:r>
          </a:p>
          <a:p>
            <a:pPr algn="ctr">
              <a:spcBef>
                <a:spcPct val="20000"/>
              </a:spcBef>
              <a:buFontTx/>
              <a:buNone/>
            </a:pPr>
            <a:r>
              <a:rPr lang="en-US" altLang="en-US" dirty="0" smtClean="0">
                <a:solidFill>
                  <a:srgbClr val="00666D"/>
                </a:solidFill>
                <a:hlinkClick r:id="rId3"/>
              </a:rPr>
              <a:t>jonathan.guest@warwick.ac.uk</a:t>
            </a:r>
            <a:endParaRPr lang="en-US" altLang="en-US" dirty="0">
              <a:solidFill>
                <a:srgbClr val="00666D"/>
              </a:solidFill>
            </a:endParaRPr>
          </a:p>
          <a:p>
            <a:pPr algn="ctr">
              <a:spcBef>
                <a:spcPct val="20000"/>
              </a:spcBef>
              <a:buFontTx/>
              <a:buNone/>
            </a:pPr>
            <a:endParaRPr lang="en-US" altLang="en-US" dirty="0">
              <a:solidFill>
                <a:srgbClr val="00666D"/>
              </a:solidFill>
            </a:endParaRP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1276350" y="1527175"/>
            <a:ext cx="7470775" cy="133667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10000"/>
              </a:spcBef>
            </a:pPr>
            <a:r>
              <a:rPr lang="en-GB" altLang="en-US" dirty="0" smtClean="0"/>
              <a:t>Some thoughts on marking and feedback</a:t>
            </a:r>
            <a:endParaRPr lang="en-GB" altLang="en-US" dirty="0" smtClean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5792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u="sng" dirty="0" smtClean="0"/>
              <a:t>Some practical hints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5388" y="1527175"/>
            <a:ext cx="7785326" cy="4802188"/>
          </a:xfrm>
        </p:spPr>
        <p:txBody>
          <a:bodyPr/>
          <a:lstStyle/>
          <a:p>
            <a:r>
              <a:rPr lang="en-GB" sz="2800" dirty="0" smtClean="0"/>
              <a:t>Hold off writing comments until you have read the whole paper – makes notes if </a:t>
            </a:r>
            <a:r>
              <a:rPr lang="en-GB" sz="2800" dirty="0" err="1" smtClean="0"/>
              <a:t>nec</a:t>
            </a:r>
            <a:r>
              <a:rPr lang="en-GB" sz="2800" dirty="0" smtClean="0"/>
              <a:t>.</a:t>
            </a:r>
          </a:p>
          <a:p>
            <a:pPr>
              <a:spcBef>
                <a:spcPts val="300"/>
              </a:spcBef>
            </a:pPr>
            <a:r>
              <a:rPr lang="en-GB" sz="2800" dirty="0" smtClean="0"/>
              <a:t>Indicate a problem – do not rewrite for them</a:t>
            </a:r>
          </a:p>
          <a:p>
            <a:pPr>
              <a:spcBef>
                <a:spcPts val="300"/>
              </a:spcBef>
            </a:pPr>
            <a:r>
              <a:rPr lang="en-GB" sz="2800" dirty="0" smtClean="0"/>
              <a:t>Avoid ‘vague’, ‘confusing’ ‘good’</a:t>
            </a:r>
          </a:p>
          <a:p>
            <a:pPr>
              <a:spcBef>
                <a:spcPts val="300"/>
              </a:spcBef>
            </a:pPr>
            <a:r>
              <a:rPr lang="en-GB" sz="2800" dirty="0" smtClean="0"/>
              <a:t>Limit comments – don’t overwhelm them</a:t>
            </a:r>
          </a:p>
          <a:p>
            <a:pPr>
              <a:spcBef>
                <a:spcPts val="300"/>
              </a:spcBef>
            </a:pPr>
            <a:r>
              <a:rPr lang="en-GB" sz="2800" dirty="0" smtClean="0"/>
              <a:t>Try to link comments to the assessment criteria</a:t>
            </a:r>
          </a:p>
          <a:p>
            <a:pPr>
              <a:spcBef>
                <a:spcPts val="300"/>
              </a:spcBef>
            </a:pPr>
            <a:r>
              <a:rPr lang="en-GB" sz="2800" dirty="0" smtClean="0"/>
              <a:t>Try to distinguish between ‘higher-order’ and ‘lower-order’ issues</a:t>
            </a:r>
          </a:p>
        </p:txBody>
      </p:sp>
    </p:spTree>
    <p:extLst>
      <p:ext uri="{BB962C8B-B14F-4D97-AF65-F5344CB8AC3E}">
        <p14:creationId xmlns:p14="http://schemas.microsoft.com/office/powerpoint/2010/main" val="568803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2" name="Picture 5" descr="alice26th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692696"/>
            <a:ext cx="3131800" cy="56340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99792" y="264964"/>
            <a:ext cx="6444208" cy="6120680"/>
          </a:xfrm>
        </p:spPr>
        <p:txBody>
          <a:bodyPr>
            <a:noAutofit/>
          </a:bodyPr>
          <a:lstStyle/>
          <a:p>
            <a:pPr marL="273050" indent="-273050" eaLnBrk="1" hangingPunct="1">
              <a:spcBef>
                <a:spcPts val="1200"/>
              </a:spcBef>
              <a:spcAft>
                <a:spcPts val="600"/>
              </a:spcAft>
              <a:buClr>
                <a:srgbClr val="EB641B"/>
              </a:buClr>
              <a:buFont typeface="Wingdings" pitchFamily="2" charset="2"/>
              <a:buNone/>
            </a:pPr>
            <a:r>
              <a:rPr lang="en-AU" b="1" i="1" dirty="0" smtClean="0"/>
              <a:t>	</a:t>
            </a:r>
            <a:r>
              <a:rPr lang="en-AU" sz="3000" b="1" i="1" dirty="0" smtClean="0"/>
              <a:t>“[The] pupils got it all by heart; and, when Examination-time came, they wrote it down; and the Examiner said ‘Beautiful! What depth!’ </a:t>
            </a:r>
          </a:p>
          <a:p>
            <a:pPr marL="273050" indent="-273050" eaLnBrk="1" hangingPunct="1">
              <a:spcBef>
                <a:spcPts val="1200"/>
              </a:spcBef>
              <a:spcAft>
                <a:spcPts val="600"/>
              </a:spcAft>
              <a:buClr>
                <a:srgbClr val="EB641B"/>
              </a:buClr>
              <a:buFont typeface="Wingdings" pitchFamily="2" charset="2"/>
              <a:buNone/>
            </a:pPr>
            <a:r>
              <a:rPr lang="en-AU" sz="3000" b="1" i="1" dirty="0" smtClean="0"/>
              <a:t>	They became teachers in their turn, and they said all these things over again; and their pupils wrote it down, and the examiner accepted it; and nobody had the ghost of an idea what it meant”</a:t>
            </a:r>
            <a:r>
              <a:rPr lang="en-AU" sz="4800" b="1" dirty="0" smtClean="0">
                <a:solidFill>
                  <a:srgbClr val="FF0000"/>
                </a:solidFill>
              </a:rPr>
              <a:t/>
            </a:r>
            <a:br>
              <a:rPr lang="en-AU" sz="4800" b="1" dirty="0" smtClean="0">
                <a:solidFill>
                  <a:srgbClr val="FF0000"/>
                </a:solidFill>
              </a:rPr>
            </a:br>
            <a:r>
              <a:rPr lang="en-AU" sz="3600" b="1" dirty="0" smtClean="0">
                <a:solidFill>
                  <a:srgbClr val="FF0000"/>
                </a:solidFill>
              </a:rPr>
              <a:t>Lewis Carroll, 1893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375" y="227013"/>
            <a:ext cx="6551613" cy="838200"/>
          </a:xfrm>
        </p:spPr>
        <p:txBody>
          <a:bodyPr/>
          <a:lstStyle/>
          <a:p>
            <a:r>
              <a:rPr lang="en-GB" altLang="en-US" sz="3200" u="sng" dirty="0" smtClean="0"/>
              <a:t>Some thoughts on marking and feedback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5388" y="1527175"/>
            <a:ext cx="7739062" cy="4802188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altLang="en-US" sz="2800" dirty="0" smtClean="0"/>
              <a:t>What conditions are necessary for feedback to be effective?</a:t>
            </a:r>
            <a:endParaRPr lang="en-GB" altLang="en-US" sz="2800" dirty="0"/>
          </a:p>
          <a:p>
            <a:pPr marL="0" indent="0">
              <a:lnSpc>
                <a:spcPct val="85000"/>
              </a:lnSpc>
              <a:buNone/>
            </a:pPr>
            <a:endParaRPr lang="en-GB" altLang="en-US" sz="2400" dirty="0" smtClean="0">
              <a:hlinkClick r:id="rId3"/>
            </a:endParaRPr>
          </a:p>
          <a:p>
            <a:pPr>
              <a:lnSpc>
                <a:spcPct val="85000"/>
              </a:lnSpc>
            </a:pPr>
            <a:r>
              <a:rPr lang="en-GB" altLang="en-US" sz="2400" dirty="0" smtClean="0">
                <a:hlinkClick r:id="rId3"/>
              </a:rPr>
              <a:t>http://b.socrative.com/login/student/</a:t>
            </a:r>
            <a:endParaRPr lang="en-GB" altLang="en-US" sz="2400" dirty="0" smtClean="0"/>
          </a:p>
          <a:p>
            <a:pPr>
              <a:lnSpc>
                <a:spcPct val="85000"/>
              </a:lnSpc>
            </a:pPr>
            <a:r>
              <a:rPr lang="en-GB" altLang="en-US" sz="2400" dirty="0" smtClean="0"/>
              <a:t>Room number - 313230</a:t>
            </a:r>
          </a:p>
          <a:p>
            <a:pPr>
              <a:lnSpc>
                <a:spcPct val="85000"/>
              </a:lnSpc>
            </a:pPr>
            <a:r>
              <a:rPr lang="en-GB" altLang="en-US" sz="2400" dirty="0" smtClean="0">
                <a:hlinkClick r:id="rId4"/>
              </a:rPr>
              <a:t>http://b.socrative.com/teacher/#live-results</a:t>
            </a:r>
            <a:endParaRPr lang="en-GB" altLang="en-US" sz="2400" dirty="0" smtClean="0"/>
          </a:p>
          <a:p>
            <a:pPr>
              <a:lnSpc>
                <a:spcPct val="85000"/>
              </a:lnSpc>
              <a:spcAft>
                <a:spcPts val="600"/>
              </a:spcAft>
            </a:pPr>
            <a:endParaRPr lang="en-GB" altLang="en-US" sz="2400" dirty="0" smtClean="0"/>
          </a:p>
          <a:p>
            <a:pPr>
              <a:spcBef>
                <a:spcPct val="0"/>
              </a:spcBef>
            </a:pPr>
            <a:r>
              <a:rPr lang="en-GB" altLang="en-US" sz="2400" dirty="0" smtClean="0"/>
              <a:t>How do we provide feedback?</a:t>
            </a:r>
          </a:p>
        </p:txBody>
      </p:sp>
    </p:spTree>
    <p:extLst>
      <p:ext uri="{BB962C8B-B14F-4D97-AF65-F5344CB8AC3E}">
        <p14:creationId xmlns:p14="http://schemas.microsoft.com/office/powerpoint/2010/main" val="829218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u="sng" dirty="0" smtClean="0"/>
              <a:t>Necessary conditions for feedback to effective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5388" y="1527175"/>
            <a:ext cx="7739062" cy="4802188"/>
          </a:xfrm>
        </p:spPr>
        <p:txBody>
          <a:bodyPr/>
          <a:lstStyle/>
          <a:p>
            <a:r>
              <a:rPr lang="en-GB" sz="2600" dirty="0" smtClean="0"/>
              <a:t>Sadler(1989) argues that:</a:t>
            </a:r>
          </a:p>
          <a:p>
            <a:pPr lvl="1">
              <a:spcBef>
                <a:spcPts val="400"/>
              </a:spcBef>
            </a:pPr>
            <a:r>
              <a:rPr lang="en-GB" sz="2400" dirty="0" smtClean="0"/>
              <a:t>They </a:t>
            </a:r>
            <a:r>
              <a:rPr lang="en-GB" sz="2400" dirty="0"/>
              <a:t>must have a good idea of what the required </a:t>
            </a:r>
            <a:r>
              <a:rPr lang="en-GB" sz="2400" dirty="0" smtClean="0"/>
              <a:t>standard is -  what </a:t>
            </a:r>
            <a:r>
              <a:rPr lang="en-GB" sz="2400" dirty="0"/>
              <a:t>a ‘good’ piece of work looks like</a:t>
            </a:r>
          </a:p>
          <a:p>
            <a:pPr lvl="1">
              <a:spcBef>
                <a:spcPts val="400"/>
              </a:spcBef>
            </a:pPr>
            <a:r>
              <a:rPr lang="en-GB" sz="2400" dirty="0"/>
              <a:t>They must be able to compare the current standard of their own work with the goal or standard </a:t>
            </a:r>
            <a:r>
              <a:rPr lang="en-GB" sz="2400" dirty="0" smtClean="0"/>
              <a:t>expected and identify any gaps.</a:t>
            </a:r>
            <a:endParaRPr lang="en-GB" sz="2400" dirty="0"/>
          </a:p>
          <a:p>
            <a:pPr lvl="1"/>
            <a:r>
              <a:rPr lang="en-GB" sz="2400" dirty="0"/>
              <a:t>They must be </a:t>
            </a:r>
            <a:r>
              <a:rPr lang="en-GB" sz="2400" dirty="0" smtClean="0"/>
              <a:t>able/know </a:t>
            </a:r>
            <a:r>
              <a:rPr lang="en-GB" sz="2400" dirty="0"/>
              <a:t>how to make the </a:t>
            </a:r>
            <a:r>
              <a:rPr lang="en-GB" sz="2400" dirty="0" smtClean="0"/>
              <a:t>changes required </a:t>
            </a:r>
            <a:r>
              <a:rPr lang="en-GB" sz="2400" dirty="0"/>
              <a:t>in order to close that </a:t>
            </a:r>
            <a:r>
              <a:rPr lang="en-GB" sz="2400" dirty="0" smtClean="0"/>
              <a:t>gap.</a:t>
            </a:r>
            <a:endParaRPr lang="en-GB" sz="2400" dirty="0"/>
          </a:p>
          <a:p>
            <a:pPr>
              <a:spcBef>
                <a:spcPct val="0"/>
              </a:spcBef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7784309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910" y="404947"/>
            <a:ext cx="8026400" cy="536575"/>
          </a:xfrm>
        </p:spPr>
        <p:txBody>
          <a:bodyPr/>
          <a:lstStyle/>
          <a:p>
            <a:pPr algn="ctr" eaLnBrk="1" hangingPunct="1"/>
            <a:r>
              <a:rPr lang="en-GB" altLang="en-US" sz="3600" u="sng" dirty="0" smtClean="0"/>
              <a:t>Characteristics of Effective Feedback 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1734" y="1416609"/>
            <a:ext cx="8012113" cy="5595937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Gibbs and Simpson (2004) argue that feedback supports learning if it is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dirty="0" smtClean="0"/>
              <a:t>Understandable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dirty="0" smtClean="0"/>
              <a:t>Timely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 sz="3200" dirty="0" smtClean="0"/>
              <a:t>Acted upon by the student</a:t>
            </a:r>
          </a:p>
          <a:p>
            <a:pPr lvl="1" eaLnBrk="1" hangingPunct="1">
              <a:lnSpc>
                <a:spcPct val="120000"/>
              </a:lnSpc>
            </a:pPr>
            <a:endParaRPr lang="en-US" altLang="en-US" sz="3200" dirty="0" smtClean="0"/>
          </a:p>
          <a:p>
            <a:pPr eaLnBrk="1" hangingPunct="1">
              <a:lnSpc>
                <a:spcPct val="120000"/>
              </a:lnSpc>
            </a:pPr>
            <a:endParaRPr lang="en-US" altLang="en-US" dirty="0" smtClean="0"/>
          </a:p>
          <a:p>
            <a:pPr eaLnBrk="1" hangingPunct="1">
              <a:lnSpc>
                <a:spcPct val="120000"/>
              </a:lnSpc>
            </a:pPr>
            <a:endParaRPr lang="en-US" altLang="en-US" dirty="0" smtClean="0"/>
          </a:p>
          <a:p>
            <a:pPr eaLnBrk="1" hangingPunct="1">
              <a:lnSpc>
                <a:spcPct val="120000"/>
              </a:lnSpc>
            </a:pPr>
            <a:endParaRPr lang="en-US" altLang="en-US" dirty="0" smtClean="0"/>
          </a:p>
          <a:p>
            <a:pPr eaLnBrk="1" hangingPunct="1"/>
            <a:endParaRPr lang="en-GB" alt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5253281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9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221B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9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221B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9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221B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59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59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9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221B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0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6025" y="215900"/>
            <a:ext cx="6288088" cy="838200"/>
          </a:xfrm>
        </p:spPr>
        <p:txBody>
          <a:bodyPr/>
          <a:lstStyle/>
          <a:p>
            <a:r>
              <a:rPr lang="en-GB" u="sng" dirty="0" smtClean="0"/>
              <a:t>Question?</a:t>
            </a:r>
            <a:r>
              <a:rPr lang="en-GB" dirty="0" smtClean="0"/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5388" y="1527175"/>
            <a:ext cx="7739062" cy="4802188"/>
          </a:xfrm>
        </p:spPr>
        <p:txBody>
          <a:bodyPr/>
          <a:lstStyle/>
          <a:p>
            <a:r>
              <a:rPr lang="en-GB" dirty="0" smtClean="0"/>
              <a:t>How do we communicate the standard required to the students?</a:t>
            </a:r>
          </a:p>
          <a:p>
            <a:pPr lvl="1"/>
            <a:r>
              <a:rPr lang="en-GB" dirty="0" smtClean="0"/>
              <a:t>Both before and after </a:t>
            </a:r>
          </a:p>
          <a:p>
            <a:r>
              <a:rPr lang="en-GB" dirty="0" smtClean="0"/>
              <a:t>What methods do or should we use?</a:t>
            </a:r>
          </a:p>
          <a:p>
            <a:r>
              <a:rPr lang="en-GB" dirty="0" smtClean="0"/>
              <a:t>How effective are they?</a:t>
            </a:r>
          </a:p>
          <a:p>
            <a:endParaRPr lang="en-GB" sz="2800" dirty="0" smtClean="0"/>
          </a:p>
          <a:p>
            <a:endParaRPr lang="en-GB" sz="2800" dirty="0"/>
          </a:p>
          <a:p>
            <a:pPr>
              <a:spcBef>
                <a:spcPct val="0"/>
              </a:spcBef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8801717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u="sng" dirty="0" smtClean="0"/>
              <a:t>Student comments from a focus </a:t>
            </a:r>
            <a:r>
              <a:rPr lang="en-GB" sz="3600" u="sng" dirty="0"/>
              <a:t>g</a:t>
            </a:r>
            <a:r>
              <a:rPr lang="en-GB" sz="3600" u="sng" dirty="0" smtClean="0"/>
              <a:t>roup at Coventry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5388" y="1527175"/>
            <a:ext cx="7739062" cy="4802188"/>
          </a:xfrm>
        </p:spPr>
        <p:txBody>
          <a:bodyPr/>
          <a:lstStyle/>
          <a:p>
            <a:r>
              <a:rPr lang="en-GB" sz="2600" dirty="0"/>
              <a:t>“We are often given a marks scheme but it is written in lecturer’s language</a:t>
            </a:r>
            <a:r>
              <a:rPr lang="en-GB" sz="2600" dirty="0" smtClean="0"/>
              <a:t>”</a:t>
            </a:r>
            <a:endParaRPr lang="en-GB" sz="2600" dirty="0"/>
          </a:p>
          <a:p>
            <a:r>
              <a:rPr lang="en-GB" sz="2600" dirty="0"/>
              <a:t>“It is difficult to apply what was said in the assessment criteria as the language is very general and difficult to apply to a particular assignment</a:t>
            </a:r>
            <a:r>
              <a:rPr lang="en-GB" sz="2600" dirty="0" smtClean="0"/>
              <a:t>”</a:t>
            </a:r>
            <a:endParaRPr lang="en-GB" sz="2800" dirty="0"/>
          </a:p>
          <a:p>
            <a:r>
              <a:rPr lang="en-GB" sz="2600" dirty="0" smtClean="0"/>
              <a:t>“Lecturers </a:t>
            </a:r>
            <a:r>
              <a:rPr lang="en-GB" sz="2600" dirty="0"/>
              <a:t>weighted various aspects of the assessment criteria differently. It is not always obvious what different lecturers </a:t>
            </a:r>
            <a:r>
              <a:rPr lang="en-GB" sz="2600" dirty="0" smtClean="0"/>
              <a:t>wanted”</a:t>
            </a:r>
            <a:endParaRPr lang="en-GB" sz="2600" dirty="0"/>
          </a:p>
          <a:p>
            <a:endParaRPr lang="en-GB" sz="2800" dirty="0" smtClean="0"/>
          </a:p>
          <a:p>
            <a:endParaRPr lang="en-GB" sz="2800" dirty="0"/>
          </a:p>
          <a:p>
            <a:pPr>
              <a:spcBef>
                <a:spcPct val="0"/>
              </a:spcBef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6462941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3600" u="sng" dirty="0" smtClean="0"/>
              <a:t>Can written feedback alone fill the gap?</a:t>
            </a:r>
            <a:endParaRPr lang="en-GB" sz="3600" u="sng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1230313" y="1497013"/>
            <a:ext cx="7739062" cy="4606925"/>
          </a:xfrm>
          <a:noFill/>
          <a:ln/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3000" dirty="0" smtClean="0"/>
              <a:t>Is the gap identified in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600" dirty="0"/>
              <a:t>C</a:t>
            </a:r>
            <a:r>
              <a:rPr lang="en-GB" sz="2600" dirty="0" smtClean="0"/>
              <a:t>urriculum content – knowledge/ understanding of a relevant theory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sz="2200" dirty="0" smtClean="0"/>
              <a:t>‘Theory not developed in enough detail’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GB" sz="2200" dirty="0" smtClean="0"/>
              <a:t>‘Theory not applied to the question’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600" dirty="0" smtClean="0"/>
              <a:t>Academic skills</a:t>
            </a:r>
            <a:endParaRPr lang="en-GB" sz="26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2600" dirty="0" smtClean="0"/>
          </a:p>
          <a:p>
            <a:endParaRPr lang="en-GB" sz="3000" dirty="0" smtClean="0"/>
          </a:p>
          <a:p>
            <a:pPr>
              <a:spcBef>
                <a:spcPts val="0"/>
              </a:spcBef>
              <a:buNone/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09274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uiExpand="1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u="sng" dirty="0" smtClean="0"/>
              <a:t>Timing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243013" y="1524001"/>
            <a:ext cx="7739062" cy="4706938"/>
          </a:xfrm>
          <a:noFill/>
        </p:spPr>
        <p:txBody>
          <a:bodyPr/>
          <a:lstStyle/>
          <a:p>
            <a:pPr eaLnBrk="1" hangingPunct="1">
              <a:spcBef>
                <a:spcPct val="30000"/>
              </a:spcBef>
            </a:pPr>
            <a:r>
              <a:rPr lang="en-GB" sz="3000" dirty="0" smtClean="0"/>
              <a:t>Timing seems to be crucial – Needs to be received why it still matters to them</a:t>
            </a:r>
          </a:p>
          <a:p>
            <a:pPr eaLnBrk="1" hangingPunct="1">
              <a:spcBef>
                <a:spcPct val="30000"/>
              </a:spcBef>
            </a:pPr>
            <a:r>
              <a:rPr lang="en-GB" sz="3000" dirty="0" smtClean="0"/>
              <a:t>Sell by date! Best before!</a:t>
            </a:r>
          </a:p>
          <a:p>
            <a:pPr eaLnBrk="1" hangingPunct="1">
              <a:spcBef>
                <a:spcPct val="30000"/>
              </a:spcBef>
            </a:pPr>
            <a:r>
              <a:rPr lang="en-GB" sz="3000" dirty="0" smtClean="0"/>
              <a:t>Difficult with big numbers </a:t>
            </a:r>
          </a:p>
          <a:p>
            <a:pPr eaLnBrk="1" hangingPunct="1">
              <a:spcBef>
                <a:spcPct val="30000"/>
              </a:spcBef>
            </a:pPr>
            <a:r>
              <a:rPr lang="en-GB" sz="3000" dirty="0" smtClean="0"/>
              <a:t>Some ideas</a:t>
            </a:r>
          </a:p>
          <a:p>
            <a:pPr lvl="1" eaLnBrk="1" hangingPunct="1">
              <a:spcBef>
                <a:spcPct val="30000"/>
              </a:spcBef>
            </a:pPr>
            <a:r>
              <a:rPr lang="en-GB" sz="2600" dirty="0" smtClean="0"/>
              <a:t>What I was looking for</a:t>
            </a:r>
          </a:p>
          <a:p>
            <a:pPr lvl="1" eaLnBrk="1" hangingPunct="1">
              <a:spcBef>
                <a:spcPct val="30000"/>
              </a:spcBef>
            </a:pPr>
            <a:r>
              <a:rPr lang="en-GB" sz="2600" dirty="0" smtClean="0"/>
              <a:t>Feedback before you mark them all</a:t>
            </a:r>
          </a:p>
          <a:p>
            <a:pPr lvl="1" eaLnBrk="1" hangingPunct="1">
              <a:spcBef>
                <a:spcPct val="30000"/>
              </a:spcBef>
            </a:pPr>
            <a:r>
              <a:rPr lang="en-GB" sz="2600" dirty="0" smtClean="0"/>
              <a:t>Example of a good piece of work</a:t>
            </a:r>
          </a:p>
          <a:p>
            <a:pPr eaLnBrk="1" hangingPunct="1">
              <a:spcBef>
                <a:spcPct val="30000"/>
              </a:spcBef>
            </a:pP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EconomicsLTS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0000CC"/>
      </a:folHlink>
    </a:clrScheme>
    <a:fontScheme name="EconomicsLTS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bg2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bg2"/>
          </a:solidFill>
          <a:prstDash val="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nomicsLTS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nomicsLTS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nomicsLTS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nomicsLTS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nomicsLTS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nomicsLTS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nomicsLTS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P:\Projects\Ltsn\Presentations\EconomicsLTSN.pot</Template>
  <TotalTime>8337</TotalTime>
  <Pages>13</Pages>
  <Words>419</Words>
  <Application>Microsoft Office PowerPoint</Application>
  <PresentationFormat>On-screen Show (4:3)</PresentationFormat>
  <Paragraphs>71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EconomicsLTSN</vt:lpstr>
      <vt:lpstr>Some thoughts on marking and feedback</vt:lpstr>
      <vt:lpstr>PowerPoint Presentation</vt:lpstr>
      <vt:lpstr>Some thoughts on marking and feedback</vt:lpstr>
      <vt:lpstr>Necessary conditions for feedback to effective </vt:lpstr>
      <vt:lpstr>Characteristics of Effective Feedback </vt:lpstr>
      <vt:lpstr>Question? </vt:lpstr>
      <vt:lpstr>Student comments from a focus group at Coventry </vt:lpstr>
      <vt:lpstr>Can written feedback alone fill the gap?</vt:lpstr>
      <vt:lpstr>Timing</vt:lpstr>
      <vt:lpstr>Some practical hints </vt:lpstr>
    </vt:vector>
  </TitlesOfParts>
  <Company>Coventry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Tutorial</dc:title>
  <dc:creator>Jon Guest</dc:creator>
  <cp:lastModifiedBy>Caroline</cp:lastModifiedBy>
  <cp:revision>328</cp:revision>
  <cp:lastPrinted>2001-05-09T09:01:33Z</cp:lastPrinted>
  <dcterms:created xsi:type="dcterms:W3CDTF">2000-11-21T10:38:36Z</dcterms:created>
  <dcterms:modified xsi:type="dcterms:W3CDTF">2015-10-02T14:20:45Z</dcterms:modified>
</cp:coreProperties>
</file>