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5" r:id="rId3"/>
    <p:sldId id="287" r:id="rId4"/>
    <p:sldId id="286" r:id="rId5"/>
    <p:sldId id="270" r:id="rId6"/>
    <p:sldId id="271" r:id="rId7"/>
    <p:sldId id="289" r:id="rId8"/>
    <p:sldId id="274" r:id="rId9"/>
    <p:sldId id="273" r:id="rId10"/>
    <p:sldId id="281" r:id="rId11"/>
    <p:sldId id="280" r:id="rId12"/>
    <p:sldId id="284" r:id="rId13"/>
    <p:sldId id="282" r:id="rId14"/>
    <p:sldId id="288" r:id="rId15"/>
    <p:sldId id="276" r:id="rId16"/>
    <p:sldId id="279" r:id="rId17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39" autoAdjust="0"/>
  </p:normalViewPr>
  <p:slideViewPr>
    <p:cSldViewPr>
      <p:cViewPr varScale="1">
        <p:scale>
          <a:sx n="84" d="100"/>
          <a:sy n="84" d="100"/>
        </p:scale>
        <p:origin x="-1258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918" y="-90"/>
      </p:cViewPr>
      <p:guideLst>
        <p:guide orient="horz" pos="3127"/>
        <p:guide pos="21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T:\Teaching\TeachingResearch\Lecture%20Attendance%20Teaching%20Staff%20(Responses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T:\Teaching\TeachingResearch\ECON20110survey_2012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T:\Teaching\TeachingResearch\ECON20110survey_2012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% of </a:t>
            </a:r>
            <a:r>
              <a:rPr lang="en-US" dirty="0" smtClean="0"/>
              <a:t>respondents (multiple answers possible)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% of respondents</c:v>
          </c:tx>
          <c:invertIfNegative val="0"/>
          <c:cat>
            <c:strRef>
              <c:f>'[Lecture Attendance Teaching Staff (Responses).xlsx]Key'!$N$3:$T$3</c:f>
              <c:strCache>
                <c:ptCount val="7"/>
                <c:pt idx="0">
                  <c:v>Meet other Students</c:v>
                </c:pt>
                <c:pt idx="1">
                  <c:v>Test Understanding</c:v>
                </c:pt>
                <c:pt idx="2">
                  <c:v>Material not covered elsewhere</c:v>
                </c:pt>
                <c:pt idx="3">
                  <c:v>Sets scope of Module</c:v>
                </c:pt>
                <c:pt idx="4">
                  <c:v>Ask Lecturer Questions</c:v>
                </c:pt>
                <c:pt idx="5">
                  <c:v>Gives week a structure</c:v>
                </c:pt>
                <c:pt idx="6">
                  <c:v>Lecturer exlains well</c:v>
                </c:pt>
              </c:strCache>
            </c:strRef>
          </c:cat>
          <c:val>
            <c:numRef>
              <c:f>'[Lecture Attendance Teaching Staff (Responses).xlsx]Key'!$N$4:$T$4</c:f>
              <c:numCache>
                <c:formatCode>0%</c:formatCode>
                <c:ptCount val="7"/>
                <c:pt idx="0">
                  <c:v>0.1388888888888889</c:v>
                </c:pt>
                <c:pt idx="1">
                  <c:v>0.27777777777777779</c:v>
                </c:pt>
                <c:pt idx="2">
                  <c:v>0.3888888888888889</c:v>
                </c:pt>
                <c:pt idx="3">
                  <c:v>0.3888888888888889</c:v>
                </c:pt>
                <c:pt idx="4">
                  <c:v>0.44444444444444442</c:v>
                </c:pt>
                <c:pt idx="5">
                  <c:v>0.47222222222222221</c:v>
                </c:pt>
                <c:pt idx="6">
                  <c:v>0.83333333333333337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68504576"/>
        <c:axId val="60657664"/>
      </c:barChart>
      <c:catAx>
        <c:axId val="6850457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0657664"/>
        <c:crosses val="autoZero"/>
        <c:auto val="1"/>
        <c:lblAlgn val="ctr"/>
        <c:lblOffset val="100"/>
        <c:noMultiLvlLbl val="0"/>
      </c:catAx>
      <c:valAx>
        <c:axId val="6065766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685045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dirty="0"/>
              <a:t>% of </a:t>
            </a:r>
            <a:r>
              <a:rPr lang="en-GB" dirty="0" smtClean="0"/>
              <a:t>respondents </a:t>
            </a:r>
            <a:r>
              <a:rPr lang="en-US" sz="1800" b="1" i="0" u="none" strike="noStrike" baseline="0" dirty="0" smtClean="0">
                <a:effectLst/>
              </a:rPr>
              <a:t>(multiple answers possible)</a:t>
            </a:r>
            <a:endParaRPr lang="en-GB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Year 2</c:v>
          </c:tx>
          <c:invertIfNegative val="0"/>
          <c:cat>
            <c:strRef>
              <c:f>'Summary Stats'!$H$31:$H$35</c:f>
              <c:strCache>
                <c:ptCount val="5"/>
                <c:pt idx="0">
                  <c:v>Meet other Students</c:v>
                </c:pt>
                <c:pt idx="1">
                  <c:v>Test Understanding</c:v>
                </c:pt>
                <c:pt idx="2">
                  <c:v>Gives week a structure</c:v>
                </c:pt>
                <c:pt idx="3">
                  <c:v>Material not covered elsewhere</c:v>
                </c:pt>
                <c:pt idx="4">
                  <c:v>Lecturer exlains well</c:v>
                </c:pt>
              </c:strCache>
            </c:strRef>
          </c:cat>
          <c:val>
            <c:numRef>
              <c:f>'Summary Stats'!$I$31:$I$35</c:f>
              <c:numCache>
                <c:formatCode>0%</c:formatCode>
                <c:ptCount val="5"/>
                <c:pt idx="0">
                  <c:v>0.19138755980861244</c:v>
                </c:pt>
                <c:pt idx="1">
                  <c:v>0.27272727272727271</c:v>
                </c:pt>
                <c:pt idx="2">
                  <c:v>0.44976076555023925</c:v>
                </c:pt>
                <c:pt idx="3">
                  <c:v>0.59330143540669855</c:v>
                </c:pt>
                <c:pt idx="4">
                  <c:v>0.68421052631578949</c:v>
                </c:pt>
              </c:numCache>
            </c:numRef>
          </c:val>
        </c:ser>
        <c:ser>
          <c:idx val="1"/>
          <c:order val="1"/>
          <c:tx>
            <c:v>Year 1</c:v>
          </c:tx>
          <c:invertIfNegative val="0"/>
          <c:cat>
            <c:strRef>
              <c:f>'Summary Stats'!$H$31:$H$35</c:f>
              <c:strCache>
                <c:ptCount val="5"/>
                <c:pt idx="0">
                  <c:v>Meet other Students</c:v>
                </c:pt>
                <c:pt idx="1">
                  <c:v>Test Understanding</c:v>
                </c:pt>
                <c:pt idx="2">
                  <c:v>Gives week a structure</c:v>
                </c:pt>
                <c:pt idx="3">
                  <c:v>Material not covered elsewhere</c:v>
                </c:pt>
                <c:pt idx="4">
                  <c:v>Lecturer exlains well</c:v>
                </c:pt>
              </c:strCache>
            </c:strRef>
          </c:cat>
          <c:val>
            <c:numRef>
              <c:f>'Summary Stats'!$J$31:$J$35</c:f>
              <c:numCache>
                <c:formatCode>0%</c:formatCode>
                <c:ptCount val="5"/>
                <c:pt idx="0">
                  <c:v>0.21678321678321677</c:v>
                </c:pt>
                <c:pt idx="1">
                  <c:v>0.32167832167832167</c:v>
                </c:pt>
                <c:pt idx="2">
                  <c:v>0.41258741258741261</c:v>
                </c:pt>
                <c:pt idx="3">
                  <c:v>0.39160839160839161</c:v>
                </c:pt>
                <c:pt idx="4">
                  <c:v>0.48951048951048953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61089664"/>
        <c:axId val="61091200"/>
      </c:barChart>
      <c:catAx>
        <c:axId val="6108966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1091200"/>
        <c:crosses val="autoZero"/>
        <c:auto val="1"/>
        <c:lblAlgn val="ctr"/>
        <c:lblOffset val="100"/>
        <c:noMultiLvlLbl val="0"/>
      </c:catAx>
      <c:valAx>
        <c:axId val="61091200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crossAx val="610896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% of respondents (multiple answers possible)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'Summary Stats'!$I$21</c:f>
              <c:strCache>
                <c:ptCount val="1"/>
                <c:pt idx="0">
                  <c:v>Year 2</c:v>
                </c:pt>
              </c:strCache>
            </c:strRef>
          </c:tx>
          <c:invertIfNegative val="0"/>
          <c:cat>
            <c:strRef>
              <c:f>'Summary Stats'!$H$22:$H$26</c:f>
              <c:strCache>
                <c:ptCount val="5"/>
                <c:pt idx="0">
                  <c:v>Boring</c:v>
                </c:pt>
                <c:pt idx="1">
                  <c:v>Recordings available</c:v>
                </c:pt>
                <c:pt idx="2">
                  <c:v>No exclusive material</c:v>
                </c:pt>
                <c:pt idx="3">
                  <c:v>Lecturer just reads off slides</c:v>
                </c:pt>
                <c:pt idx="4">
                  <c:v>Inconvenient Time</c:v>
                </c:pt>
              </c:strCache>
            </c:strRef>
          </c:cat>
          <c:val>
            <c:numRef>
              <c:f>'Summary Stats'!$I$22:$I$26</c:f>
              <c:numCache>
                <c:formatCode>0%</c:formatCode>
                <c:ptCount val="5"/>
                <c:pt idx="0">
                  <c:v>0.1674641148325359</c:v>
                </c:pt>
                <c:pt idx="1">
                  <c:v>0.20574162679425836</c:v>
                </c:pt>
                <c:pt idx="2">
                  <c:v>0.21531100478468901</c:v>
                </c:pt>
                <c:pt idx="3">
                  <c:v>0.23923444976076555</c:v>
                </c:pt>
                <c:pt idx="4">
                  <c:v>0.53110047846889952</c:v>
                </c:pt>
              </c:numCache>
            </c:numRef>
          </c:val>
        </c:ser>
        <c:ser>
          <c:idx val="1"/>
          <c:order val="1"/>
          <c:tx>
            <c:strRef>
              <c:f>'Summary Stats'!$J$21</c:f>
              <c:strCache>
                <c:ptCount val="1"/>
                <c:pt idx="0">
                  <c:v>Year 1</c:v>
                </c:pt>
              </c:strCache>
            </c:strRef>
          </c:tx>
          <c:invertIfNegative val="0"/>
          <c:cat>
            <c:strRef>
              <c:f>'Summary Stats'!$H$22:$H$26</c:f>
              <c:strCache>
                <c:ptCount val="5"/>
                <c:pt idx="0">
                  <c:v>Boring</c:v>
                </c:pt>
                <c:pt idx="1">
                  <c:v>Recordings available</c:v>
                </c:pt>
                <c:pt idx="2">
                  <c:v>No exclusive material</c:v>
                </c:pt>
                <c:pt idx="3">
                  <c:v>Lecturer just reads off slides</c:v>
                </c:pt>
                <c:pt idx="4">
                  <c:v>Inconvenient Time</c:v>
                </c:pt>
              </c:strCache>
            </c:strRef>
          </c:cat>
          <c:val>
            <c:numRef>
              <c:f>'Summary Stats'!$J$22:$J$26</c:f>
              <c:numCache>
                <c:formatCode>0%</c:formatCode>
                <c:ptCount val="5"/>
                <c:pt idx="0">
                  <c:v>0.24475524475524477</c:v>
                </c:pt>
                <c:pt idx="1">
                  <c:v>0.11888111888111888</c:v>
                </c:pt>
                <c:pt idx="2">
                  <c:v>0.36363636363636365</c:v>
                </c:pt>
                <c:pt idx="3">
                  <c:v>0.23776223776223776</c:v>
                </c:pt>
                <c:pt idx="4">
                  <c:v>0.36363636363636365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3"/>
        <c:axId val="60823040"/>
        <c:axId val="60824576"/>
      </c:barChart>
      <c:catAx>
        <c:axId val="6082304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0824576"/>
        <c:crosses val="autoZero"/>
        <c:auto val="1"/>
        <c:lblAlgn val="ctr"/>
        <c:lblOffset val="100"/>
        <c:noMultiLvlLbl val="0"/>
      </c:catAx>
      <c:valAx>
        <c:axId val="60824576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crossAx val="6082304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3A57A-64A1-4FFD-911A-A4D526D63902}" type="datetimeFigureOut">
              <a:rPr lang="en-GB" smtClean="0"/>
              <a:t>18/10/2013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66501-176F-403A-87D2-E88FDC7CA3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681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225CA-2977-44BD-BB2D-3EE86E2FA788}" type="datetimeFigureOut">
              <a:rPr lang="en-GB" smtClean="0"/>
              <a:t>18/10/2013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34D22-0B99-42FC-A7E1-188EEB20DD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824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34D22-0B99-42FC-A7E1-188EEB20DD1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0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r>
              <a:rPr lang="en-GB" dirty="0" smtClean="0"/>
              <a:t>Lectures -</a:t>
            </a:r>
            <a:br>
              <a:rPr lang="en-GB" dirty="0" smtClean="0"/>
            </a:br>
            <a:r>
              <a:rPr lang="en-GB" dirty="0" smtClean="0"/>
              <a:t>What is Class contact for?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Ralf Becker</a:t>
            </a:r>
          </a:p>
          <a:p>
            <a:r>
              <a:rPr lang="en-GB" dirty="0" smtClean="0"/>
              <a:t>The University of Manchester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54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the problem?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Why are standard lectures sub-optimal?</a:t>
            </a:r>
          </a:p>
          <a:p>
            <a:r>
              <a:rPr lang="en-GB" sz="2400" dirty="0" smtClean="0"/>
              <a:t>Speed of delivery (variety of student needs)</a:t>
            </a:r>
          </a:p>
          <a:p>
            <a:r>
              <a:rPr lang="en-GB" sz="2400" dirty="0" smtClean="0"/>
              <a:t>Inability to return to delivery (unless lecture capture)</a:t>
            </a:r>
          </a:p>
          <a:p>
            <a:r>
              <a:rPr lang="en-GB" sz="2400" dirty="0" smtClean="0"/>
              <a:t>Big logistical effort (timetabling, room requirements, transport)</a:t>
            </a:r>
          </a:p>
          <a:p>
            <a:pPr marL="0" indent="0">
              <a:buNone/>
            </a:pPr>
            <a:r>
              <a:rPr lang="en-GB" sz="2400" dirty="0" smtClean="0"/>
              <a:t>These can be addressed by online clips / textbooks / online resources. As demonstrated by MOOCS </a:t>
            </a:r>
            <a:r>
              <a:rPr lang="en-GB" sz="2400" dirty="0"/>
              <a:t>and Khan </a:t>
            </a:r>
            <a:r>
              <a:rPr lang="en-GB" sz="2400" dirty="0" smtClean="0"/>
              <a:t>Academy.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4682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What do we want to achieve with class contact?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dirty="0" smtClean="0"/>
              <a:t>The somewhat radical view:</a:t>
            </a:r>
          </a:p>
          <a:p>
            <a:r>
              <a:rPr lang="en-GB" sz="2800" dirty="0" smtClean="0"/>
              <a:t>Activities which benefit from teacher-student or student-student contact</a:t>
            </a:r>
          </a:p>
          <a:p>
            <a:r>
              <a:rPr lang="en-GB" sz="2800" dirty="0" smtClean="0"/>
              <a:t>Use our comparative advantage. Lecturers are often expert in areas, hence use lecturers for the more subtle points not the delivery of the standard material)</a:t>
            </a:r>
          </a:p>
          <a:p>
            <a:r>
              <a:rPr lang="en-GB" sz="2800" dirty="0" smtClean="0"/>
              <a:t>Anything else can be delivered cheaper and more flexibly in other ways (reading, online clips, assessments, tutorials, PASS, etc.)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4589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use face to face contact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Small group contact is excellent (e.g. inverted classroom) …. But </a:t>
            </a:r>
            <a:r>
              <a:rPr lang="en-GB" dirty="0" smtClean="0"/>
              <a:t>expensive</a:t>
            </a:r>
          </a:p>
          <a:p>
            <a:r>
              <a:rPr lang="en-GB" dirty="0" smtClean="0"/>
              <a:t>Large group contact? What to do?</a:t>
            </a:r>
          </a:p>
          <a:p>
            <a:r>
              <a:rPr lang="en-GB" dirty="0"/>
              <a:t>Certainly not abolish it! (check with Student Union and your Dean!) - For University a cheap way to deliver contact hours</a:t>
            </a:r>
          </a:p>
          <a:p>
            <a:r>
              <a:rPr lang="en-GB" dirty="0" smtClean="0"/>
              <a:t>We </a:t>
            </a:r>
            <a:r>
              <a:rPr lang="en-GB" dirty="0"/>
              <a:t>need to think about what a lecture delivers better than any other vehicle (small group teaching, self-study, online clips, etc.)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282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GB" dirty="0" smtClean="0"/>
              <a:t>My “manifesto”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To convince you that the alternative “material delivery” possibilities allow us to re-evaluate how we deliver material to students and what we can do in lectures</a:t>
            </a:r>
            <a:endParaRPr lang="en-GB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902194"/>
              </p:ext>
            </p:extLst>
          </p:nvPr>
        </p:nvGraphicFramePr>
        <p:xfrm>
          <a:off x="304800" y="2590800"/>
          <a:ext cx="8458200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828800"/>
                <a:gridCol w="3448050"/>
                <a:gridCol w="2114550"/>
              </a:tblGrid>
              <a:tr h="381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Lectures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Reading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Online / Supported Self Study</a:t>
                      </a:r>
                      <a:endParaRPr lang="en-GB" dirty="0"/>
                    </a:p>
                  </a:txBody>
                  <a:tcPr/>
                </a:tc>
              </a:tr>
              <a:tr h="1417320">
                <a:tc>
                  <a:txBody>
                    <a:bodyPr/>
                    <a:lstStyle/>
                    <a:p>
                      <a:r>
                        <a:rPr lang="en-GB" dirty="0" smtClean="0"/>
                        <a:t>So</a:t>
                      </a:r>
                      <a:r>
                        <a:rPr lang="en-GB" baseline="0" dirty="0" smtClean="0"/>
                        <a:t> far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Main Material delivery vehicle (examples where possible)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Used to supplement Lecture Material (alternative expositions) or for Reading intensive</a:t>
                      </a:r>
                      <a:r>
                        <a:rPr lang="en-GB" baseline="0" dirty="0" smtClean="0"/>
                        <a:t> subjects (e.g. Economic History)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Online quizzes</a:t>
                      </a:r>
                      <a:endParaRPr lang="en-GB" dirty="0"/>
                    </a:p>
                  </a:txBody>
                  <a:tcPr/>
                </a:tc>
              </a:tr>
              <a:tr h="1310509">
                <a:tc>
                  <a:txBody>
                    <a:bodyPr/>
                    <a:lstStyle/>
                    <a:p>
                      <a:r>
                        <a:rPr lang="en-GB" dirty="0" smtClean="0"/>
                        <a:t>Better 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Extensive examples / illustrations; Feedback</a:t>
                      </a:r>
                      <a:r>
                        <a:rPr lang="en-GB" baseline="0" dirty="0" smtClean="0"/>
                        <a:t> on understanding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Used to supplement Lecture Material (alternative expositions) or for Reading intensive</a:t>
                      </a:r>
                      <a:r>
                        <a:rPr lang="en-GB" baseline="0" dirty="0" smtClean="0"/>
                        <a:t> subjects (e.g. Economic History)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Main Material delivery vehicle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590800" y="3962400"/>
            <a:ext cx="4507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5334000"/>
            <a:ext cx="4507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20556" y="5350463"/>
            <a:ext cx="9444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2/3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43937" y="4689358"/>
            <a:ext cx="9444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2/3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19818" y="3981472"/>
            <a:ext cx="4507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229600" y="3962400"/>
            <a:ext cx="4507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666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GB" dirty="0" smtClean="0"/>
              <a:t>Online Clips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295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I think that much of what we currently do in Lectures can be better delivered/explained through Online Clips</a:t>
            </a:r>
          </a:p>
          <a:p>
            <a:r>
              <a:rPr lang="en-GB" dirty="0" smtClean="0"/>
              <a:t>Online clips are great for</a:t>
            </a:r>
          </a:p>
          <a:p>
            <a:pPr lvl="1"/>
            <a:r>
              <a:rPr lang="en-GB" dirty="0" smtClean="0"/>
              <a:t>explaining complicated/formal matters</a:t>
            </a:r>
          </a:p>
          <a:p>
            <a:pPr lvl="1"/>
            <a:r>
              <a:rPr lang="en-GB" dirty="0" smtClean="0"/>
              <a:t>allowing students to slow down and speed up</a:t>
            </a:r>
          </a:p>
          <a:p>
            <a:pPr lvl="1"/>
            <a:r>
              <a:rPr lang="en-GB" dirty="0" smtClean="0"/>
              <a:t>being available all across the term</a:t>
            </a:r>
          </a:p>
          <a:p>
            <a:pPr lvl="1"/>
            <a:r>
              <a:rPr lang="en-GB" dirty="0" smtClean="0"/>
              <a:t>Incorporating software work/demos</a:t>
            </a:r>
          </a:p>
          <a:p>
            <a:pPr lvl="1"/>
            <a:r>
              <a:rPr lang="en-GB" dirty="0" smtClean="0"/>
              <a:t>Incorporated MC Questions</a:t>
            </a:r>
          </a:p>
          <a:p>
            <a:r>
              <a:rPr lang="en-GB" dirty="0" smtClean="0"/>
              <a:t>But considerable up-front investment</a:t>
            </a:r>
          </a:p>
          <a:p>
            <a:r>
              <a:rPr lang="en-GB" dirty="0"/>
              <a:t>R</a:t>
            </a:r>
            <a:r>
              <a:rPr lang="en-GB" dirty="0" smtClean="0"/>
              <a:t>equires clear understanding by students that online delivery is integral to course and needs to be consumed weekly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09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8" t="28799" r="5693" b="19255"/>
          <a:stretch/>
        </p:blipFill>
        <p:spPr bwMode="auto">
          <a:xfrm>
            <a:off x="447183" y="1295400"/>
            <a:ext cx="8023655" cy="4769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3400" y="649069"/>
            <a:ext cx="5169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How are online clips used?</a:t>
            </a:r>
            <a:endParaRPr lang="en-GB" sz="3600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197692" y="2184904"/>
            <a:ext cx="920454" cy="2057400"/>
          </a:xfrm>
          <a:prstGeom prst="straightConnector1">
            <a:avLst/>
          </a:prstGeom>
          <a:ln w="635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17609605">
            <a:off x="2403333" y="2615751"/>
            <a:ext cx="1429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Lecture</a:t>
            </a:r>
            <a:endParaRPr lang="en-GB" sz="3200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505200" y="2286000"/>
            <a:ext cx="1159349" cy="2133600"/>
          </a:xfrm>
          <a:prstGeom prst="straightConnector1">
            <a:avLst/>
          </a:prstGeom>
          <a:ln w="635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7876574">
            <a:off x="4123888" y="2507155"/>
            <a:ext cx="1081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Exam</a:t>
            </a:r>
            <a:endParaRPr lang="en-GB" sz="3200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7353236" y="2971800"/>
            <a:ext cx="1159349" cy="2133600"/>
          </a:xfrm>
          <a:prstGeom prst="straightConnector1">
            <a:avLst/>
          </a:prstGeom>
          <a:ln w="635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7876574">
            <a:off x="6870311" y="3251128"/>
            <a:ext cx="20182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Resit-Exam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to do in lectures?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Very much depends on your course unit and your students</a:t>
            </a:r>
          </a:p>
          <a:p>
            <a:r>
              <a:rPr lang="en-GB" dirty="0" smtClean="0"/>
              <a:t>Activities that are interactive </a:t>
            </a:r>
          </a:p>
          <a:p>
            <a:pPr lvl="1"/>
            <a:r>
              <a:rPr lang="en-GB" dirty="0" smtClean="0"/>
              <a:t>Perhaps slow walk through example</a:t>
            </a:r>
          </a:p>
          <a:p>
            <a:pPr lvl="1"/>
            <a:r>
              <a:rPr lang="en-GB" dirty="0" smtClean="0"/>
              <a:t>Discussion of empirical applications</a:t>
            </a:r>
          </a:p>
          <a:p>
            <a:pPr lvl="1"/>
            <a:r>
              <a:rPr lang="en-GB" dirty="0" smtClean="0"/>
              <a:t>Link from theory to reality</a:t>
            </a:r>
          </a:p>
          <a:p>
            <a:pPr lvl="1"/>
            <a:r>
              <a:rPr lang="en-GB" dirty="0" smtClean="0"/>
              <a:t>Clicker Sessions</a:t>
            </a:r>
          </a:p>
          <a:p>
            <a:pPr lvl="1"/>
            <a:r>
              <a:rPr lang="en-GB" dirty="0" smtClean="0"/>
              <a:t>Classroom experiments</a:t>
            </a:r>
          </a:p>
          <a:p>
            <a:r>
              <a:rPr lang="en-GB" dirty="0" smtClean="0"/>
              <a:t>Focus on intuition, not technicalities (if the latter are important part of syllabus think whether online clips may be more </a:t>
            </a:r>
            <a:r>
              <a:rPr lang="en-GB" dirty="0" smtClean="0"/>
              <a:t>useful or if textbooks do a good job)</a:t>
            </a:r>
            <a:endParaRPr lang="en-GB" dirty="0" smtClean="0"/>
          </a:p>
          <a:p>
            <a:r>
              <a:rPr lang="en-GB" dirty="0" smtClean="0"/>
              <a:t>And more than anything else, BE ENTHUSIASTIC, motivate students to want to learn more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22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Big Class Contact - 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Context</a:t>
            </a:r>
          </a:p>
          <a:p>
            <a:r>
              <a:rPr lang="en-GB" dirty="0" smtClean="0"/>
              <a:t>Current practice</a:t>
            </a:r>
          </a:p>
          <a:p>
            <a:r>
              <a:rPr lang="en-GB" dirty="0" smtClean="0"/>
              <a:t>Staff/Student Views</a:t>
            </a:r>
          </a:p>
          <a:p>
            <a:r>
              <a:rPr lang="en-GB" dirty="0" smtClean="0"/>
              <a:t>What is the problem</a:t>
            </a:r>
          </a:p>
          <a:p>
            <a:r>
              <a:rPr lang="en-GB" dirty="0" smtClean="0"/>
              <a:t>What we </a:t>
            </a:r>
            <a:r>
              <a:rPr lang="en-GB" dirty="0"/>
              <a:t>should </a:t>
            </a:r>
            <a:r>
              <a:rPr lang="en-GB" dirty="0" smtClean="0"/>
              <a:t>do</a:t>
            </a:r>
          </a:p>
          <a:p>
            <a:pPr lvl="1"/>
            <a:r>
              <a:rPr lang="en-GB" dirty="0" smtClean="0"/>
              <a:t>A personal “manifesto”</a:t>
            </a:r>
          </a:p>
          <a:p>
            <a:pPr lvl="1"/>
            <a:r>
              <a:rPr lang="en-GB" dirty="0" smtClean="0"/>
              <a:t>Role of online clips</a:t>
            </a:r>
          </a:p>
          <a:p>
            <a:r>
              <a:rPr lang="en-GB" dirty="0" smtClean="0"/>
              <a:t>Your own thoughts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86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 MOOCS a threat?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don’t think that MOOCs will replace Brick and Mortar </a:t>
            </a:r>
            <a:r>
              <a:rPr lang="en-GB" dirty="0" smtClean="0"/>
              <a:t>Universities</a:t>
            </a:r>
          </a:p>
          <a:p>
            <a:r>
              <a:rPr lang="en-GB" dirty="0" smtClean="0"/>
              <a:t>But caused me to rethink the role of lectures, which they don’t use.</a:t>
            </a:r>
            <a:endParaRPr lang="en-GB" dirty="0"/>
          </a:p>
          <a:p>
            <a:r>
              <a:rPr lang="en-GB" dirty="0"/>
              <a:t>But why not use what they do well ourselves?</a:t>
            </a:r>
          </a:p>
          <a:p>
            <a:r>
              <a:rPr lang="en-GB" dirty="0"/>
              <a:t>We need to use the asset we have (potential of face to face teacher-student and student-student interaction) </a:t>
            </a:r>
            <a:r>
              <a:rPr lang="en-GB" dirty="0" smtClean="0"/>
              <a:t>better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66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Practice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Basically unchanged</a:t>
            </a:r>
          </a:p>
          <a:p>
            <a:r>
              <a:rPr lang="en-GB" dirty="0" smtClean="0"/>
              <a:t>Should it change? (Record shop or Bicycle?)</a:t>
            </a:r>
          </a:p>
          <a:p>
            <a:r>
              <a:rPr lang="en-GB" dirty="0" smtClean="0"/>
              <a:t>Lecture introduces topics</a:t>
            </a:r>
          </a:p>
          <a:p>
            <a:pPr lvl="1"/>
            <a:r>
              <a:rPr lang="en-GB" dirty="0" smtClean="0"/>
              <a:t>Topic motivation</a:t>
            </a:r>
          </a:p>
          <a:p>
            <a:pPr lvl="1"/>
            <a:r>
              <a:rPr lang="en-GB" dirty="0" smtClean="0"/>
              <a:t>Technical/Formal things</a:t>
            </a:r>
          </a:p>
          <a:p>
            <a:pPr lvl="1"/>
            <a:r>
              <a:rPr lang="en-GB" dirty="0" smtClean="0"/>
              <a:t>Limitations</a:t>
            </a:r>
          </a:p>
          <a:p>
            <a:pPr lvl="1"/>
            <a:r>
              <a:rPr lang="en-GB" dirty="0" smtClean="0"/>
              <a:t>Some examples</a:t>
            </a:r>
          </a:p>
          <a:p>
            <a:r>
              <a:rPr lang="en-GB" dirty="0" smtClean="0"/>
              <a:t>Students are given additional readings</a:t>
            </a:r>
          </a:p>
          <a:p>
            <a:r>
              <a:rPr lang="en-GB" dirty="0" smtClean="0"/>
              <a:t>Followed up-by tutorials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486400" y="2785408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Mostly used as first contact with new material. (Just as textbooks are written with that in mind</a:t>
            </a:r>
            <a:r>
              <a:rPr lang="en-GB" sz="2400" dirty="0" smtClean="0">
                <a:solidFill>
                  <a:srgbClr val="FF0000"/>
                </a:solidFill>
              </a:rPr>
              <a:t>).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6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Lecturer’s 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142999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smtClean="0"/>
              <a:t>Why do student’s come to Lectures?</a:t>
            </a:r>
          </a:p>
          <a:p>
            <a:r>
              <a:rPr lang="en-GB" dirty="0" smtClean="0"/>
              <a:t>Responses from 36 FT Teaching Staff in Economics, The University of Manchester</a:t>
            </a:r>
            <a:endParaRPr lang="en-GB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2273389"/>
              </p:ext>
            </p:extLst>
          </p:nvPr>
        </p:nvGraphicFramePr>
        <p:xfrm>
          <a:off x="762000" y="2590800"/>
          <a:ext cx="7255492" cy="3798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2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GB" dirty="0" smtClean="0"/>
              <a:t>The Student’s View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142999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smtClean="0"/>
              <a:t>Why do student’s come to Lectures?</a:t>
            </a:r>
          </a:p>
          <a:p>
            <a:r>
              <a:rPr lang="en-GB" dirty="0" smtClean="0"/>
              <a:t>Responses from 143 Year 1 and 209 Year 2 Students of Statistics and Econometrics, The University of Manchester</a:t>
            </a:r>
            <a:endParaRPr lang="en-GB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7373862"/>
              </p:ext>
            </p:extLst>
          </p:nvPr>
        </p:nvGraphicFramePr>
        <p:xfrm>
          <a:off x="228600" y="2438400"/>
          <a:ext cx="8534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4049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Are these good reasons to have lectures?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Lecturer explains well (yes, but would probably explain well in an online clip as well)</a:t>
            </a:r>
          </a:p>
          <a:p>
            <a:r>
              <a:rPr lang="en-GB" dirty="0" smtClean="0"/>
              <a:t>Material not covered in any other way (no, this is really “blackmail” to come to lecture)</a:t>
            </a:r>
          </a:p>
          <a:p>
            <a:r>
              <a:rPr lang="en-GB" dirty="0" smtClean="0"/>
              <a:t>Gives week a structure (well, very expensive way to do that)</a:t>
            </a:r>
          </a:p>
          <a:p>
            <a:r>
              <a:rPr lang="en-GB" dirty="0" smtClean="0"/>
              <a:t>Test understanding (excellent reason for the small percentage of students who come prepared)</a:t>
            </a:r>
          </a:p>
          <a:p>
            <a:r>
              <a:rPr lang="en-GB" dirty="0" smtClean="0"/>
              <a:t>Meet other students (indeed a good reason and good use of peers, but what is the lecturers role?)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862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GB" dirty="0" smtClean="0"/>
              <a:t>The Student’s View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142999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smtClean="0"/>
              <a:t>Why do student’s </a:t>
            </a:r>
            <a:r>
              <a:rPr lang="en-GB" b="1" dirty="0" smtClean="0">
                <a:solidFill>
                  <a:srgbClr val="FF0000"/>
                </a:solidFill>
              </a:rPr>
              <a:t>miss</a:t>
            </a:r>
            <a:r>
              <a:rPr lang="en-GB" b="1" dirty="0" smtClean="0"/>
              <a:t> Lectures?</a:t>
            </a:r>
          </a:p>
          <a:p>
            <a:r>
              <a:rPr lang="en-GB" dirty="0" smtClean="0"/>
              <a:t>Responses from 143 Year 1 and 209 Year 2 Students of Statistics and Econometrics, The University of Manchester</a:t>
            </a:r>
            <a:endParaRPr lang="en-GB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9968924"/>
              </p:ext>
            </p:extLst>
          </p:nvPr>
        </p:nvGraphicFramePr>
        <p:xfrm>
          <a:off x="381000" y="2514600"/>
          <a:ext cx="8458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6853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so far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If they attend, then because …</a:t>
            </a:r>
          </a:p>
          <a:p>
            <a:r>
              <a:rPr lang="en-GB" dirty="0" smtClean="0"/>
              <a:t>Lecturer </a:t>
            </a:r>
            <a:r>
              <a:rPr lang="en-GB" dirty="0"/>
              <a:t>explains </a:t>
            </a:r>
            <a:r>
              <a:rPr lang="en-GB" dirty="0" smtClean="0"/>
              <a:t>well,</a:t>
            </a:r>
          </a:p>
          <a:p>
            <a:r>
              <a:rPr lang="en-GB" dirty="0" smtClean="0"/>
              <a:t>Students think it is the only way material is accessible, …</a:t>
            </a:r>
          </a:p>
          <a:p>
            <a:r>
              <a:rPr lang="en-GB" dirty="0" smtClean="0"/>
              <a:t>But please not before 11am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781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877</Words>
  <Application>Microsoft Office PowerPoint</Application>
  <PresentationFormat>On-screen Show (4:3)</PresentationFormat>
  <Paragraphs>111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Lectures - What is Class contact for?</vt:lpstr>
      <vt:lpstr>Big Class Contact - Outline</vt:lpstr>
      <vt:lpstr>Are MOOCS a threat?</vt:lpstr>
      <vt:lpstr>Current Practice</vt:lpstr>
      <vt:lpstr>The Lecturer’s View</vt:lpstr>
      <vt:lpstr>The Student’s View</vt:lpstr>
      <vt:lpstr>Are these good reasons to have lectures?</vt:lpstr>
      <vt:lpstr>The Student’s View</vt:lpstr>
      <vt:lpstr>Summary so far</vt:lpstr>
      <vt:lpstr>What’s the problem?</vt:lpstr>
      <vt:lpstr>What do we want to achieve with class contact?</vt:lpstr>
      <vt:lpstr>How to use face to face contact</vt:lpstr>
      <vt:lpstr>My “manifesto”</vt:lpstr>
      <vt:lpstr>Online Clips</vt:lpstr>
      <vt:lpstr>PowerPoint Presentation</vt:lpstr>
      <vt:lpstr>What to do in lectures?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Ralf Becker</dc:creator>
  <cp:lastModifiedBy>Ralf Becker</cp:lastModifiedBy>
  <cp:revision>49</cp:revision>
  <cp:lastPrinted>2013-09-04T09:58:56Z</cp:lastPrinted>
  <dcterms:created xsi:type="dcterms:W3CDTF">2006-08-16T00:00:00Z</dcterms:created>
  <dcterms:modified xsi:type="dcterms:W3CDTF">2013-10-18T20:07:55Z</dcterms:modified>
</cp:coreProperties>
</file>