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handoutMasterIdLst>
    <p:handoutMasterId r:id="rId25"/>
  </p:handoutMasterIdLst>
  <p:sldIdLst>
    <p:sldId id="256" r:id="rId5"/>
    <p:sldId id="296" r:id="rId6"/>
    <p:sldId id="305" r:id="rId7"/>
    <p:sldId id="350" r:id="rId8"/>
    <p:sldId id="333" r:id="rId9"/>
    <p:sldId id="295" r:id="rId10"/>
    <p:sldId id="334" r:id="rId11"/>
    <p:sldId id="335" r:id="rId12"/>
    <p:sldId id="336" r:id="rId13"/>
    <p:sldId id="342" r:id="rId14"/>
    <p:sldId id="351" r:id="rId15"/>
    <p:sldId id="352" r:id="rId16"/>
    <p:sldId id="348" r:id="rId17"/>
    <p:sldId id="346" r:id="rId18"/>
    <p:sldId id="347" r:id="rId19"/>
    <p:sldId id="343" r:id="rId20"/>
    <p:sldId id="344" r:id="rId21"/>
    <p:sldId id="345" r:id="rId22"/>
    <p:sldId id="349"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C0"/>
    <a:srgbClr val="0D7976"/>
    <a:srgbClr val="0F8F8C"/>
    <a:srgbClr val="00BC8B"/>
    <a:srgbClr val="008A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662" autoAdjust="0"/>
    <p:restoredTop sz="97158" autoAdjust="0"/>
  </p:normalViewPr>
  <p:slideViewPr>
    <p:cSldViewPr>
      <p:cViewPr>
        <p:scale>
          <a:sx n="79" d="100"/>
          <a:sy n="79" d="100"/>
        </p:scale>
        <p:origin x="-95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FBC23F2-6772-4FA7-B5CD-AA6B2E2F6DCE}" type="datetimeFigureOut">
              <a:rPr lang="en-US" smtClean="0"/>
              <a:t>4/14/2016</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024D830-5B45-479F-A228-62DE210FF3D7}" type="slidenum">
              <a:rPr lang="en-US" smtClean="0"/>
              <a:t>‹#›</a:t>
            </a:fld>
            <a:endParaRPr lang="en-US"/>
          </a:p>
        </p:txBody>
      </p:sp>
    </p:spTree>
    <p:extLst>
      <p:ext uri="{BB962C8B-B14F-4D97-AF65-F5344CB8AC3E}">
        <p14:creationId xmlns:p14="http://schemas.microsoft.com/office/powerpoint/2010/main" val="3451044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633A75E-2CA7-430C-AAEF-A5C363E32AA2}" type="datetimeFigureOut">
              <a:rPr lang="en-US" smtClean="0"/>
              <a:t>4/14/2016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6766EAB-AC8D-44D7-B18B-F2EEA1B854FD}" type="slidenum">
              <a:rPr lang="en-US" smtClean="0"/>
              <a:t>‹#›</a:t>
            </a:fld>
            <a:endParaRPr lang="en-US"/>
          </a:p>
        </p:txBody>
      </p:sp>
    </p:spTree>
    <p:extLst>
      <p:ext uri="{BB962C8B-B14F-4D97-AF65-F5344CB8AC3E}">
        <p14:creationId xmlns:p14="http://schemas.microsoft.com/office/powerpoint/2010/main" val="258140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Descriptor</a:t>
            </a:r>
            <a:r>
              <a:rPr lang="en-GB" baseline="0" dirty="0" smtClean="0"/>
              <a:t> 2 – successful engagement/knowledge across all </a:t>
            </a:r>
            <a:endParaRPr lang="en-US" dirty="0"/>
          </a:p>
        </p:txBody>
      </p:sp>
      <p:sp>
        <p:nvSpPr>
          <p:cNvPr id="4" name="Slide Number Placeholder 3"/>
          <p:cNvSpPr>
            <a:spLocks noGrp="1"/>
          </p:cNvSpPr>
          <p:nvPr>
            <p:ph type="sldNum" sz="quarter" idx="10"/>
          </p:nvPr>
        </p:nvSpPr>
        <p:spPr/>
        <p:txBody>
          <a:bodyPr/>
          <a:lstStyle/>
          <a:p>
            <a:fld id="{A6766EAB-AC8D-44D7-B18B-F2EEA1B854FD}" type="slidenum">
              <a:rPr lang="en-US" smtClean="0"/>
              <a:t>6</a:t>
            </a:fld>
            <a:endParaRPr lang="en-US"/>
          </a:p>
        </p:txBody>
      </p:sp>
    </p:spTree>
    <p:extLst>
      <p:ext uri="{BB962C8B-B14F-4D97-AF65-F5344CB8AC3E}">
        <p14:creationId xmlns:p14="http://schemas.microsoft.com/office/powerpoint/2010/main" val="660468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766EAB-AC8D-44D7-B18B-F2EEA1B854FD}" type="slidenum">
              <a:rPr lang="en-US" smtClean="0"/>
              <a:t>9</a:t>
            </a:fld>
            <a:endParaRPr lang="en-US"/>
          </a:p>
        </p:txBody>
      </p:sp>
    </p:spTree>
    <p:extLst>
      <p:ext uri="{BB962C8B-B14F-4D97-AF65-F5344CB8AC3E}">
        <p14:creationId xmlns:p14="http://schemas.microsoft.com/office/powerpoint/2010/main" val="1495909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Reflecting upon your teaching, and acting upon this reflection is a key principle of the PGCAP.</a:t>
            </a:r>
          </a:p>
          <a:p>
            <a:endParaRPr lang="en-US" dirty="0"/>
          </a:p>
        </p:txBody>
      </p:sp>
      <p:sp>
        <p:nvSpPr>
          <p:cNvPr id="4" name="Slide Number Placeholder 3"/>
          <p:cNvSpPr>
            <a:spLocks noGrp="1"/>
          </p:cNvSpPr>
          <p:nvPr>
            <p:ph type="sldNum" sz="quarter" idx="10"/>
          </p:nvPr>
        </p:nvSpPr>
        <p:spPr/>
        <p:txBody>
          <a:bodyPr/>
          <a:lstStyle/>
          <a:p>
            <a:fld id="{A6766EAB-AC8D-44D7-B18B-F2EEA1B854FD}" type="slidenum">
              <a:rPr lang="en-US" smtClean="0"/>
              <a:t>11</a:t>
            </a:fld>
            <a:endParaRPr lang="en-US" dirty="0"/>
          </a:p>
        </p:txBody>
      </p:sp>
    </p:spTree>
    <p:extLst>
      <p:ext uri="{BB962C8B-B14F-4D97-AF65-F5344CB8AC3E}">
        <p14:creationId xmlns:p14="http://schemas.microsoft.com/office/powerpoint/2010/main" val="522552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Tree>
    <p:extLst>
      <p:ext uri="{BB962C8B-B14F-4D97-AF65-F5344CB8AC3E}">
        <p14:creationId xmlns:p14="http://schemas.microsoft.com/office/powerpoint/2010/main" val="1772428878"/>
      </p:ext>
    </p:extLst>
  </p:cSld>
  <p:clrMapOvr>
    <a:masterClrMapping/>
  </p:clrMapOvr>
  <p:transition>
    <p:randomBa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74991809"/>
      </p:ext>
    </p:extLst>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4813" y="1619250"/>
            <a:ext cx="2160587" cy="50101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69875" y="1619250"/>
            <a:ext cx="6332538" cy="5010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1528775"/>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07242264"/>
      </p:ext>
    </p:extLst>
  </p:cSld>
  <p:clrMapOvr>
    <a:masterClrMapping/>
  </p:clrMapOvr>
  <p:transition>
    <p:randomBa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7"/>
          <p:cNvSpPr txBox="1">
            <a:spLocks noChangeArrowheads="1"/>
          </p:cNvSpPr>
          <p:nvPr/>
        </p:nvSpPr>
        <p:spPr bwMode="auto">
          <a:xfrm>
            <a:off x="107950" y="6443663"/>
            <a:ext cx="8856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altLang="en-US" sz="1600">
                <a:solidFill>
                  <a:srgbClr val="7030A0"/>
                </a:solidFill>
              </a:rPr>
              <a:t>Academic Development Unit</a:t>
            </a:r>
            <a:r>
              <a:rPr lang="en-GB" altLang="en-US"/>
              <a:t>					                              </a:t>
            </a:r>
            <a:fld id="{6B197F6A-2FD9-47A7-9AE5-BE348109BC3E}" type="slidenum">
              <a:rPr lang="en-GB" altLang="en-US" sz="1400"/>
              <a:pPr algn="ctr"/>
              <a:t>‹#›</a:t>
            </a:fld>
            <a:endParaRPr lang="en-US" altLang="en-US" sz="1400"/>
          </a:p>
        </p:txBody>
      </p:sp>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9747510"/>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107950" y="6443663"/>
            <a:ext cx="8856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altLang="en-US" sz="1600">
                <a:solidFill>
                  <a:srgbClr val="7030A0"/>
                </a:solidFill>
              </a:rPr>
              <a:t>Academic Development Unit</a:t>
            </a:r>
            <a:r>
              <a:rPr lang="en-GB" altLang="en-US"/>
              <a:t>					                              </a:t>
            </a:r>
            <a:fld id="{F9E8C62D-8028-454D-98E2-AC2BD482CECC}" type="slidenum">
              <a:rPr lang="en-GB" altLang="en-US" sz="1400"/>
              <a:pPr algn="ctr"/>
              <a:t>‹#›</a:t>
            </a:fld>
            <a:endParaRPr lang="en-US" altLang="en-US" sz="140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69875" y="2878138"/>
            <a:ext cx="4246563" cy="35659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8838" y="2878138"/>
            <a:ext cx="4246562" cy="35659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70609402"/>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7"/>
          <p:cNvSpPr txBox="1">
            <a:spLocks noChangeArrowheads="1"/>
          </p:cNvSpPr>
          <p:nvPr/>
        </p:nvSpPr>
        <p:spPr bwMode="auto">
          <a:xfrm>
            <a:off x="107950" y="6443663"/>
            <a:ext cx="8856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altLang="en-US" sz="1600">
                <a:solidFill>
                  <a:srgbClr val="7030A0"/>
                </a:solidFill>
              </a:rPr>
              <a:t>Academic Development Unit</a:t>
            </a:r>
            <a:r>
              <a:rPr lang="en-GB" altLang="en-US"/>
              <a:t>					                              </a:t>
            </a:r>
            <a:fld id="{9CAA70D7-3CF1-4ABB-9314-43146F193C48}" type="slidenum">
              <a:rPr lang="en-GB" altLang="en-US" sz="1400"/>
              <a:pPr algn="ctr"/>
              <a:t>‹#›</a:t>
            </a:fld>
            <a:endParaRPr lang="en-US" altLang="en-US" sz="1400"/>
          </a:p>
        </p:txBody>
      </p:sp>
      <p:sp>
        <p:nvSpPr>
          <p:cNvPr id="2" name="Title 1"/>
          <p:cNvSpPr>
            <a:spLocks noGrp="1"/>
          </p:cNvSpPr>
          <p:nvPr>
            <p:ph type="title"/>
          </p:nvPr>
        </p:nvSpPr>
        <p:spPr>
          <a:xfrm>
            <a:off x="457200" y="44624"/>
            <a:ext cx="5915000" cy="922114"/>
          </a:xfrm>
        </p:spPr>
        <p:txBody>
          <a:bodyPr/>
          <a:lstStyle>
            <a:lvl1pPr>
              <a:defRPr>
                <a:solidFill>
                  <a:schemeClr val="bg1"/>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03650250"/>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7"/>
          <p:cNvSpPr txBox="1">
            <a:spLocks noChangeArrowheads="1"/>
          </p:cNvSpPr>
          <p:nvPr/>
        </p:nvSpPr>
        <p:spPr bwMode="auto">
          <a:xfrm>
            <a:off x="107950" y="6443663"/>
            <a:ext cx="8856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altLang="en-US" sz="1600">
                <a:solidFill>
                  <a:srgbClr val="7030A0"/>
                </a:solidFill>
              </a:rPr>
              <a:t>Academic Development Unit</a:t>
            </a:r>
            <a:r>
              <a:rPr lang="en-GB" altLang="en-US"/>
              <a:t>					                              </a:t>
            </a:r>
            <a:fld id="{BDB0265F-108B-4C0C-A66D-CCD8187283F8}" type="slidenum">
              <a:rPr lang="en-GB" altLang="en-US" sz="1400"/>
              <a:pPr algn="ctr"/>
              <a:t>‹#›</a:t>
            </a:fld>
            <a:endParaRPr lang="en-US" altLang="en-US" sz="140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49034256"/>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107950" y="6443663"/>
            <a:ext cx="8856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altLang="en-US" dirty="0"/>
              <a:t>				</a:t>
            </a:r>
            <a:endParaRPr lang="en-US" altLang="en-US" sz="1400" dirty="0"/>
          </a:p>
        </p:txBody>
      </p:sp>
    </p:spTree>
    <p:extLst>
      <p:ext uri="{BB962C8B-B14F-4D97-AF65-F5344CB8AC3E}">
        <p14:creationId xmlns:p14="http://schemas.microsoft.com/office/powerpoint/2010/main" val="725597249"/>
      </p:ext>
    </p:extLst>
  </p:cSld>
  <p:clrMapOvr>
    <a:masterClrMapping/>
  </p:clrMapOvr>
  <p:transition>
    <p:randomBa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3008313" cy="864096"/>
          </a:xfrm>
        </p:spPr>
        <p:txBody>
          <a:bodyPr anchor="b"/>
          <a:lstStyle>
            <a:lvl1pPr algn="l">
              <a:defRPr sz="2000" b="1">
                <a:solidFill>
                  <a:srgbClr val="002060"/>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2132856"/>
            <a:ext cx="3008313" cy="39933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38737903"/>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412775"/>
            <a:ext cx="5486400" cy="3314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4244793"/>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49238" y="2852738"/>
            <a:ext cx="8645525" cy="375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7"/>
          <p:cNvSpPr>
            <a:spLocks noChangeArrowheads="1"/>
          </p:cNvSpPr>
          <p:nvPr/>
        </p:nvSpPr>
        <p:spPr bwMode="auto">
          <a:xfrm>
            <a:off x="0" y="0"/>
            <a:ext cx="9144000" cy="1258888"/>
          </a:xfrm>
          <a:prstGeom prst="rect">
            <a:avLst/>
          </a:prstGeom>
          <a:solidFill>
            <a:srgbClr val="002060"/>
          </a:solidFill>
          <a:ln>
            <a:noFill/>
          </a:ln>
        </p:spPr>
        <p:txBody>
          <a:bodyPr wrap="none" anchor="ct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fontAlgn="auto">
              <a:spcBef>
                <a:spcPts val="0"/>
              </a:spcBef>
              <a:spcAft>
                <a:spcPts val="0"/>
              </a:spcAft>
              <a:defRPr/>
            </a:pPr>
            <a:endParaRPr lang="en-GB" altLang="en-US" smtClean="0">
              <a:cs typeface="+mn-cs"/>
            </a:endParaRPr>
          </a:p>
        </p:txBody>
      </p:sp>
      <p:sp>
        <p:nvSpPr>
          <p:cNvPr id="1028" name="Rectangle 2"/>
          <p:cNvSpPr>
            <a:spLocks noGrp="1" noChangeArrowheads="1"/>
          </p:cNvSpPr>
          <p:nvPr>
            <p:ph type="title"/>
          </p:nvPr>
        </p:nvSpPr>
        <p:spPr bwMode="auto">
          <a:xfrm>
            <a:off x="269875" y="1619250"/>
            <a:ext cx="8645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pic>
        <p:nvPicPr>
          <p:cNvPr id="1029" name="Picture 7" descr="UoG_White2(vec)"/>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19888" y="273050"/>
            <a:ext cx="20288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6"/>
          <p:cNvSpPr txBox="1">
            <a:spLocks noChangeArrowheads="1"/>
          </p:cNvSpPr>
          <p:nvPr/>
        </p:nvSpPr>
        <p:spPr bwMode="auto">
          <a:xfrm>
            <a:off x="107950" y="6443663"/>
            <a:ext cx="8856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altLang="en-US" dirty="0" smtClean="0"/>
              <a:t>			</a:t>
            </a:r>
            <a:r>
              <a:rPr lang="en-GB" altLang="en-US" dirty="0"/>
              <a:t>				                              </a:t>
            </a:r>
            <a:fld id="{6A92124C-BC85-45BB-8631-98B651AE1070}" type="slidenum">
              <a:rPr lang="en-GB" altLang="en-US" sz="1400"/>
              <a:pPr algn="ctr"/>
              <a:t>‹#›</a:t>
            </a:fld>
            <a:endParaRPr lang="en-US" altLang="en-US" sz="14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Bar/>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400" b="1">
          <a:solidFill>
            <a:srgbClr val="002060"/>
          </a:solidFill>
          <a:latin typeface="+mj-lt"/>
          <a:ea typeface="+mj-ea"/>
          <a:cs typeface="+mj-cs"/>
        </a:defRPr>
      </a:lvl1pPr>
      <a:lvl2pPr algn="l" rtl="0" eaLnBrk="1" fontAlgn="base" hangingPunct="1">
        <a:lnSpc>
          <a:spcPct val="90000"/>
        </a:lnSpc>
        <a:spcBef>
          <a:spcPct val="0"/>
        </a:spcBef>
        <a:spcAft>
          <a:spcPct val="0"/>
        </a:spcAft>
        <a:defRPr sz="4400" b="1">
          <a:solidFill>
            <a:srgbClr val="002060"/>
          </a:solidFill>
          <a:latin typeface="Arial" charset="0"/>
        </a:defRPr>
      </a:lvl2pPr>
      <a:lvl3pPr algn="l" rtl="0" eaLnBrk="1" fontAlgn="base" hangingPunct="1">
        <a:lnSpc>
          <a:spcPct val="90000"/>
        </a:lnSpc>
        <a:spcBef>
          <a:spcPct val="0"/>
        </a:spcBef>
        <a:spcAft>
          <a:spcPct val="0"/>
        </a:spcAft>
        <a:defRPr sz="4400" b="1">
          <a:solidFill>
            <a:srgbClr val="002060"/>
          </a:solidFill>
          <a:latin typeface="Arial" charset="0"/>
        </a:defRPr>
      </a:lvl3pPr>
      <a:lvl4pPr algn="l" rtl="0" eaLnBrk="1" fontAlgn="base" hangingPunct="1">
        <a:lnSpc>
          <a:spcPct val="90000"/>
        </a:lnSpc>
        <a:spcBef>
          <a:spcPct val="0"/>
        </a:spcBef>
        <a:spcAft>
          <a:spcPct val="0"/>
        </a:spcAft>
        <a:defRPr sz="4400" b="1">
          <a:solidFill>
            <a:srgbClr val="002060"/>
          </a:solidFill>
          <a:latin typeface="Arial" charset="0"/>
        </a:defRPr>
      </a:lvl4pPr>
      <a:lvl5pPr algn="l" rtl="0" eaLnBrk="1" fontAlgn="base" hangingPunct="1">
        <a:lnSpc>
          <a:spcPct val="90000"/>
        </a:lnSpc>
        <a:spcBef>
          <a:spcPct val="0"/>
        </a:spcBef>
        <a:spcAft>
          <a:spcPct val="0"/>
        </a:spcAft>
        <a:defRPr sz="4400" b="1">
          <a:solidFill>
            <a:srgbClr val="002060"/>
          </a:solidFill>
          <a:latin typeface="Arial" charset="0"/>
        </a:defRPr>
      </a:lvl5pPr>
      <a:lvl6pPr marL="457200" algn="l" rtl="0" eaLnBrk="1" fontAlgn="base" hangingPunct="1">
        <a:lnSpc>
          <a:spcPct val="90000"/>
        </a:lnSpc>
        <a:spcBef>
          <a:spcPct val="0"/>
        </a:spcBef>
        <a:spcAft>
          <a:spcPct val="0"/>
        </a:spcAft>
        <a:defRPr sz="4400" b="1">
          <a:solidFill>
            <a:srgbClr val="53247F"/>
          </a:solidFill>
          <a:latin typeface="Arial" charset="0"/>
        </a:defRPr>
      </a:lvl6pPr>
      <a:lvl7pPr marL="914400" algn="l" rtl="0" eaLnBrk="1" fontAlgn="base" hangingPunct="1">
        <a:lnSpc>
          <a:spcPct val="90000"/>
        </a:lnSpc>
        <a:spcBef>
          <a:spcPct val="0"/>
        </a:spcBef>
        <a:spcAft>
          <a:spcPct val="0"/>
        </a:spcAft>
        <a:defRPr sz="4400" b="1">
          <a:solidFill>
            <a:srgbClr val="53247F"/>
          </a:solidFill>
          <a:latin typeface="Arial" charset="0"/>
        </a:defRPr>
      </a:lvl7pPr>
      <a:lvl8pPr marL="1371600" algn="l" rtl="0" eaLnBrk="1" fontAlgn="base" hangingPunct="1">
        <a:lnSpc>
          <a:spcPct val="90000"/>
        </a:lnSpc>
        <a:spcBef>
          <a:spcPct val="0"/>
        </a:spcBef>
        <a:spcAft>
          <a:spcPct val="0"/>
        </a:spcAft>
        <a:defRPr sz="4400" b="1">
          <a:solidFill>
            <a:srgbClr val="53247F"/>
          </a:solidFill>
          <a:latin typeface="Arial" charset="0"/>
        </a:defRPr>
      </a:lvl8pPr>
      <a:lvl9pPr marL="1828800" algn="l" rtl="0" eaLnBrk="1" fontAlgn="base" hangingPunct="1">
        <a:lnSpc>
          <a:spcPct val="90000"/>
        </a:lnSpc>
        <a:spcBef>
          <a:spcPct val="0"/>
        </a:spcBef>
        <a:spcAft>
          <a:spcPct val="0"/>
        </a:spcAft>
        <a:defRPr sz="4400" b="1">
          <a:solidFill>
            <a:srgbClr val="53247F"/>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economicsnetwork.ac.uk/handbook/" TargetMode="External"/><Relationship Id="rId2" Type="http://schemas.openxmlformats.org/officeDocument/2006/relationships/hyperlink" Target="https://www.heacademy.ac.uk/professional-recognition/hea-fellowships" TargetMode="External"/><Relationship Id="rId1" Type="http://schemas.openxmlformats.org/officeDocument/2006/relationships/slideLayout" Target="../slideLayouts/slideLayout2.xml"/><Relationship Id="rId5" Type="http://schemas.openxmlformats.org/officeDocument/2006/relationships/hyperlink" Target="http://www.economicsnetwork.ac.uk/showcase" TargetMode="External"/><Relationship Id="rId4" Type="http://schemas.openxmlformats.org/officeDocument/2006/relationships/hyperlink" Target="http://www.economicsnetwork.ac.uk/ire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economicsnetwork.ac.uk/handbook/" TargetMode="External"/><Relationship Id="rId2" Type="http://schemas.openxmlformats.org/officeDocument/2006/relationships/hyperlink" Target="https://www.heacademy.ac.uk/professional-recognition/hea-fellowships" TargetMode="External"/><Relationship Id="rId1" Type="http://schemas.openxmlformats.org/officeDocument/2006/relationships/slideLayout" Target="../slideLayouts/slideLayout2.xml"/><Relationship Id="rId6" Type="http://schemas.openxmlformats.org/officeDocument/2006/relationships/hyperlink" Target="http://www.economicsnetwork.ac.uk/dee2015" TargetMode="External"/><Relationship Id="rId5" Type="http://schemas.openxmlformats.org/officeDocument/2006/relationships/hyperlink" Target="http://www.economicsnetwork.ac.uk/showcase" TargetMode="External"/><Relationship Id="rId4" Type="http://schemas.openxmlformats.org/officeDocument/2006/relationships/hyperlink" Target="http://www.economicsnetwork.ac.uk/ire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018655"/>
          </a:xfrm>
        </p:spPr>
        <p:txBody>
          <a:bodyPr/>
          <a:lstStyle/>
          <a:p>
            <a:pPr algn="ctr"/>
            <a:r>
              <a:rPr lang="en-GB" sz="4000" dirty="0" smtClean="0"/>
              <a:t>The UKPSF and the HEA Fellowship scheme</a:t>
            </a:r>
            <a:endParaRPr lang="en-GB" sz="4000" dirty="0"/>
          </a:p>
        </p:txBody>
      </p:sp>
      <p:sp>
        <p:nvSpPr>
          <p:cNvPr id="3" name="Subtitle 2"/>
          <p:cNvSpPr>
            <a:spLocks noGrp="1"/>
          </p:cNvSpPr>
          <p:nvPr>
            <p:ph type="subTitle" idx="1"/>
          </p:nvPr>
        </p:nvSpPr>
        <p:spPr>
          <a:xfrm>
            <a:off x="1403648" y="4581128"/>
            <a:ext cx="6400800" cy="1752600"/>
          </a:xfrm>
        </p:spPr>
        <p:txBody>
          <a:bodyPr/>
          <a:lstStyle/>
          <a:p>
            <a:r>
              <a:rPr lang="en-GB" dirty="0" smtClean="0"/>
              <a:t>Ros O’Leary</a:t>
            </a:r>
            <a:endParaRPr lang="en-US" dirty="0"/>
          </a:p>
        </p:txBody>
      </p:sp>
    </p:spTree>
    <p:extLst>
      <p:ext uri="{BB962C8B-B14F-4D97-AF65-F5344CB8AC3E}">
        <p14:creationId xmlns:p14="http://schemas.microsoft.com/office/powerpoint/2010/main" val="261114823"/>
      </p:ext>
    </p:extLst>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15440597"/>
              </p:ext>
            </p:extLst>
          </p:nvPr>
        </p:nvGraphicFramePr>
        <p:xfrm>
          <a:off x="251520" y="1988840"/>
          <a:ext cx="8645524" cy="3925824"/>
        </p:xfrm>
        <a:graphic>
          <a:graphicData uri="http://schemas.openxmlformats.org/drawingml/2006/table">
            <a:tbl>
              <a:tblPr firstRow="1" firstCol="1" bandRow="1">
                <a:tableStyleId>{5C22544A-7EE6-4342-B048-85BDC9FD1C3A}</a:tableStyleId>
              </a:tblPr>
              <a:tblGrid>
                <a:gridCol w="1368152"/>
                <a:gridCol w="2160240"/>
                <a:gridCol w="2232248"/>
                <a:gridCol w="2884884"/>
              </a:tblGrid>
              <a:tr h="223056">
                <a:tc>
                  <a:txBody>
                    <a:bodyPr/>
                    <a:lstStyle/>
                    <a:p>
                      <a:pPr>
                        <a:lnSpc>
                          <a:spcPct val="115000"/>
                        </a:lnSpc>
                        <a:spcAft>
                          <a:spcPts val="0"/>
                        </a:spcAft>
                      </a:pPr>
                      <a:r>
                        <a:rPr lang="en-GB" sz="1400" dirty="0">
                          <a:effectLst/>
                        </a:rPr>
                        <a:t> </a:t>
                      </a:r>
                      <a:endParaRPr lang="en-GB" sz="1400" dirty="0">
                        <a:effectLst/>
                        <a:latin typeface="Calibri"/>
                        <a:ea typeface="SimSun"/>
                        <a:cs typeface="Times New Roman"/>
                      </a:endParaRPr>
                    </a:p>
                  </a:txBody>
                  <a:tcPr marL="60987" marR="60987" marT="0" marB="0"/>
                </a:tc>
                <a:tc>
                  <a:txBody>
                    <a:bodyPr/>
                    <a:lstStyle/>
                    <a:p>
                      <a:pPr>
                        <a:lnSpc>
                          <a:spcPct val="115000"/>
                        </a:lnSpc>
                        <a:spcAft>
                          <a:spcPts val="0"/>
                        </a:spcAft>
                      </a:pPr>
                      <a:r>
                        <a:rPr lang="en-GB" sz="1400" dirty="0">
                          <a:effectLst/>
                        </a:rPr>
                        <a:t>Descriptor 1, HEA Associate Fellow</a:t>
                      </a:r>
                      <a:endParaRPr lang="en-GB" sz="1400" dirty="0">
                        <a:effectLst/>
                        <a:latin typeface="Calibri"/>
                        <a:ea typeface="SimSun"/>
                        <a:cs typeface="Times New Roman"/>
                      </a:endParaRPr>
                    </a:p>
                  </a:txBody>
                  <a:tcPr marL="60987" marR="60987" marT="0" marB="0"/>
                </a:tc>
                <a:tc>
                  <a:txBody>
                    <a:bodyPr/>
                    <a:lstStyle/>
                    <a:p>
                      <a:pPr>
                        <a:lnSpc>
                          <a:spcPct val="115000"/>
                        </a:lnSpc>
                        <a:spcAft>
                          <a:spcPts val="0"/>
                        </a:spcAft>
                      </a:pPr>
                      <a:r>
                        <a:rPr lang="en-GB" sz="1400">
                          <a:effectLst/>
                        </a:rPr>
                        <a:t>Descriptor 2, HEA Fellow</a:t>
                      </a:r>
                      <a:endParaRPr lang="en-GB" sz="1400">
                        <a:effectLst/>
                        <a:latin typeface="Calibri"/>
                        <a:ea typeface="SimSun"/>
                        <a:cs typeface="Times New Roman"/>
                      </a:endParaRPr>
                    </a:p>
                  </a:txBody>
                  <a:tcPr marL="60987" marR="60987" marT="0" marB="0"/>
                </a:tc>
                <a:tc>
                  <a:txBody>
                    <a:bodyPr/>
                    <a:lstStyle/>
                    <a:p>
                      <a:pPr>
                        <a:lnSpc>
                          <a:spcPct val="115000"/>
                        </a:lnSpc>
                        <a:spcAft>
                          <a:spcPts val="0"/>
                        </a:spcAft>
                      </a:pPr>
                      <a:r>
                        <a:rPr lang="en-GB" sz="1400">
                          <a:effectLst/>
                        </a:rPr>
                        <a:t>Descriptor 3, HEA Senior Fellow</a:t>
                      </a:r>
                      <a:endParaRPr lang="en-GB" sz="1400">
                        <a:effectLst/>
                        <a:latin typeface="Calibri"/>
                        <a:ea typeface="SimSun"/>
                        <a:cs typeface="Times New Roman"/>
                      </a:endParaRPr>
                    </a:p>
                  </a:txBody>
                  <a:tcPr marL="60987" marR="60987" marT="0" marB="0"/>
                </a:tc>
              </a:tr>
              <a:tr h="171442">
                <a:tc>
                  <a:txBody>
                    <a:bodyPr/>
                    <a:lstStyle/>
                    <a:p>
                      <a:pPr>
                        <a:lnSpc>
                          <a:spcPct val="115000"/>
                        </a:lnSpc>
                        <a:spcAft>
                          <a:spcPts val="0"/>
                        </a:spcAft>
                      </a:pPr>
                      <a:r>
                        <a:rPr lang="en-GB" sz="1400" dirty="0" smtClean="0">
                          <a:effectLst/>
                        </a:rPr>
                        <a:t>Length</a:t>
                      </a:r>
                      <a:endParaRPr lang="en-GB" sz="1400" dirty="0">
                        <a:effectLst/>
                        <a:latin typeface="Calibri"/>
                        <a:ea typeface="SimSun"/>
                        <a:cs typeface="Times New Roman"/>
                      </a:endParaRPr>
                    </a:p>
                  </a:txBody>
                  <a:tcPr marL="60987" marR="60987" marT="0" marB="0"/>
                </a:tc>
                <a:tc>
                  <a:txBody>
                    <a:bodyPr/>
                    <a:lstStyle/>
                    <a:p>
                      <a:pPr>
                        <a:lnSpc>
                          <a:spcPct val="115000"/>
                        </a:lnSpc>
                        <a:spcAft>
                          <a:spcPts val="0"/>
                        </a:spcAft>
                      </a:pPr>
                      <a:r>
                        <a:rPr lang="en-GB" sz="1400" dirty="0" smtClean="0">
                          <a:effectLst/>
                        </a:rPr>
                        <a:t>1,400 words</a:t>
                      </a:r>
                      <a:endParaRPr lang="en-GB" sz="1400" dirty="0">
                        <a:effectLst/>
                        <a:latin typeface="Calibri"/>
                        <a:ea typeface="SimSun"/>
                        <a:cs typeface="Times New Roman"/>
                      </a:endParaRPr>
                    </a:p>
                  </a:txBody>
                  <a:tcPr marL="60987" marR="60987" marT="0" marB="0"/>
                </a:tc>
                <a:tc>
                  <a:txBody>
                    <a:bodyPr/>
                    <a:lstStyle/>
                    <a:p>
                      <a:pPr>
                        <a:lnSpc>
                          <a:spcPct val="115000"/>
                        </a:lnSpc>
                        <a:spcAft>
                          <a:spcPts val="0"/>
                        </a:spcAft>
                      </a:pPr>
                      <a:r>
                        <a:rPr lang="en-GB" sz="1400" dirty="0">
                          <a:effectLst/>
                        </a:rPr>
                        <a:t>3,000 </a:t>
                      </a:r>
                      <a:r>
                        <a:rPr lang="en-GB" sz="1400" dirty="0" smtClean="0">
                          <a:effectLst/>
                        </a:rPr>
                        <a:t>words</a:t>
                      </a:r>
                      <a:endParaRPr lang="en-GB" sz="1400" dirty="0">
                        <a:effectLst/>
                        <a:latin typeface="Calibri"/>
                        <a:ea typeface="SimSun"/>
                        <a:cs typeface="Times New Roman"/>
                      </a:endParaRPr>
                    </a:p>
                  </a:txBody>
                  <a:tcPr marL="60987" marR="60987" marT="0" marB="0"/>
                </a:tc>
                <a:tc>
                  <a:txBody>
                    <a:bodyPr/>
                    <a:lstStyle/>
                    <a:p>
                      <a:pPr>
                        <a:lnSpc>
                          <a:spcPct val="115000"/>
                        </a:lnSpc>
                        <a:spcAft>
                          <a:spcPts val="0"/>
                        </a:spcAft>
                      </a:pPr>
                      <a:r>
                        <a:rPr lang="en-GB" sz="1400" dirty="0">
                          <a:effectLst/>
                        </a:rPr>
                        <a:t>6,000 </a:t>
                      </a:r>
                      <a:r>
                        <a:rPr lang="en-GB" sz="1400" dirty="0" smtClean="0">
                          <a:effectLst/>
                        </a:rPr>
                        <a:t>words</a:t>
                      </a:r>
                      <a:endParaRPr lang="en-GB" sz="1400" dirty="0">
                        <a:effectLst/>
                        <a:latin typeface="Calibri"/>
                        <a:ea typeface="SimSun"/>
                        <a:cs typeface="Times New Roman"/>
                      </a:endParaRPr>
                    </a:p>
                  </a:txBody>
                  <a:tcPr marL="60987" marR="60987" marT="0" marB="0"/>
                </a:tc>
              </a:tr>
              <a:tr h="1371538">
                <a:tc>
                  <a:txBody>
                    <a:bodyPr/>
                    <a:lstStyle/>
                    <a:p>
                      <a:pPr>
                        <a:lnSpc>
                          <a:spcPct val="115000"/>
                        </a:lnSpc>
                        <a:spcAft>
                          <a:spcPts val="0"/>
                        </a:spcAft>
                      </a:pPr>
                      <a:r>
                        <a:rPr lang="en-GB" sz="1400">
                          <a:effectLst/>
                        </a:rPr>
                        <a:t>Format </a:t>
                      </a:r>
                      <a:endParaRPr lang="en-GB" sz="1400">
                        <a:effectLst/>
                        <a:latin typeface="Calibri"/>
                        <a:ea typeface="SimSun"/>
                        <a:cs typeface="Times New Roman"/>
                      </a:endParaRPr>
                    </a:p>
                  </a:txBody>
                  <a:tcPr marL="60987" marR="60987" marT="0" marB="0"/>
                </a:tc>
                <a:tc>
                  <a:txBody>
                    <a:bodyPr/>
                    <a:lstStyle/>
                    <a:p>
                      <a:pPr>
                        <a:lnSpc>
                          <a:spcPct val="115000"/>
                        </a:lnSpc>
                        <a:spcAft>
                          <a:spcPts val="0"/>
                        </a:spcAft>
                      </a:pPr>
                      <a:r>
                        <a:rPr lang="en-GB" sz="1400" dirty="0">
                          <a:effectLst/>
                        </a:rPr>
                        <a:t>2 areas of Activity </a:t>
                      </a:r>
                      <a:r>
                        <a:rPr lang="en-GB" sz="1400" dirty="0" smtClean="0">
                          <a:effectLst/>
                        </a:rPr>
                        <a:t>(from </a:t>
                      </a:r>
                      <a:r>
                        <a:rPr lang="en-GB" sz="1400" dirty="0">
                          <a:effectLst/>
                        </a:rPr>
                        <a:t>the </a:t>
                      </a:r>
                      <a:r>
                        <a:rPr lang="en-GB" sz="1400" dirty="0" smtClean="0">
                          <a:effectLst/>
                        </a:rPr>
                        <a:t>UKPSF, 700 words each )</a:t>
                      </a:r>
                      <a:endParaRPr lang="en-GB" sz="1400" dirty="0">
                        <a:effectLst/>
                        <a:latin typeface="Calibri"/>
                        <a:ea typeface="SimSun"/>
                        <a:cs typeface="Times New Roman"/>
                      </a:endParaRPr>
                    </a:p>
                  </a:txBody>
                  <a:tcPr marL="60987" marR="60987" marT="0" marB="0"/>
                </a:tc>
                <a:tc>
                  <a:txBody>
                    <a:bodyPr/>
                    <a:lstStyle/>
                    <a:p>
                      <a:pPr>
                        <a:lnSpc>
                          <a:spcPct val="115000"/>
                        </a:lnSpc>
                        <a:spcAft>
                          <a:spcPts val="0"/>
                        </a:spcAft>
                      </a:pPr>
                      <a:r>
                        <a:rPr lang="en-GB" sz="1400" dirty="0">
                          <a:effectLst/>
                        </a:rPr>
                        <a:t>All 5 Areas of Activity (from the </a:t>
                      </a:r>
                      <a:r>
                        <a:rPr lang="en-GB" sz="1400" dirty="0" smtClean="0">
                          <a:effectLst/>
                        </a:rPr>
                        <a:t>UKPSF)</a:t>
                      </a:r>
                      <a:endParaRPr lang="en-GB" sz="1400" dirty="0">
                        <a:effectLst/>
                        <a:latin typeface="Calibri"/>
                        <a:ea typeface="SimSun"/>
                        <a:cs typeface="Times New Roman"/>
                      </a:endParaRPr>
                    </a:p>
                  </a:txBody>
                  <a:tcPr marL="60987" marR="60987" marT="0" marB="0"/>
                </a:tc>
                <a:tc>
                  <a:txBody>
                    <a:bodyPr/>
                    <a:lstStyle/>
                    <a:p>
                      <a:pPr marL="342900" lvl="0" indent="-342900">
                        <a:lnSpc>
                          <a:spcPct val="115000"/>
                        </a:lnSpc>
                        <a:spcAft>
                          <a:spcPts val="0"/>
                        </a:spcAft>
                        <a:buClr>
                          <a:srgbClr val="000000"/>
                        </a:buClr>
                        <a:buFont typeface="+mj-lt"/>
                        <a:buAutoNum type="romanLcParenR"/>
                      </a:pPr>
                      <a:r>
                        <a:rPr lang="en-GB" sz="1400" dirty="0">
                          <a:effectLst/>
                        </a:rPr>
                        <a:t>Account of professional practice (reflection on experience)</a:t>
                      </a:r>
                    </a:p>
                    <a:p>
                      <a:pPr marL="342900" lvl="0" indent="-342900">
                        <a:lnSpc>
                          <a:spcPct val="115000"/>
                        </a:lnSpc>
                        <a:spcAft>
                          <a:spcPts val="0"/>
                        </a:spcAft>
                        <a:buClr>
                          <a:srgbClr val="000000"/>
                        </a:buClr>
                        <a:buFont typeface="+mj-lt"/>
                        <a:buAutoNum type="romanLcParenR"/>
                      </a:pPr>
                      <a:r>
                        <a:rPr lang="en-GB" sz="1400" dirty="0">
                          <a:effectLst/>
                        </a:rPr>
                        <a:t>2 case studies focusing on particular areas of experience, at least one focusing on impact beyond own teaching</a:t>
                      </a:r>
                    </a:p>
                    <a:p>
                      <a:pPr marL="457200">
                        <a:lnSpc>
                          <a:spcPct val="115000"/>
                        </a:lnSpc>
                        <a:spcAft>
                          <a:spcPts val="0"/>
                        </a:spcAft>
                      </a:pPr>
                      <a:r>
                        <a:rPr lang="en-GB" sz="1400" dirty="0">
                          <a:effectLst/>
                        </a:rPr>
                        <a:t>(all UKPSF dimensions, including areas of activity demonstrated)</a:t>
                      </a:r>
                      <a:endParaRPr lang="en-GB" sz="1400" dirty="0">
                        <a:effectLst/>
                        <a:latin typeface="Calibri"/>
                        <a:ea typeface="SimSun"/>
                        <a:cs typeface="Times New Roman"/>
                      </a:endParaRPr>
                    </a:p>
                  </a:txBody>
                  <a:tcPr marL="60987" marR="60987" marT="0" marB="0"/>
                </a:tc>
              </a:tr>
              <a:tr h="521781">
                <a:tc>
                  <a:txBody>
                    <a:bodyPr/>
                    <a:lstStyle/>
                    <a:p>
                      <a:pPr>
                        <a:lnSpc>
                          <a:spcPct val="115000"/>
                        </a:lnSpc>
                        <a:spcAft>
                          <a:spcPts val="0"/>
                        </a:spcAft>
                      </a:pPr>
                      <a:r>
                        <a:rPr lang="en-GB" sz="1400" dirty="0">
                          <a:effectLst/>
                        </a:rPr>
                        <a:t>Focus of narrative</a:t>
                      </a:r>
                      <a:endParaRPr lang="en-GB" sz="1400" dirty="0">
                        <a:effectLst/>
                        <a:latin typeface="Calibri"/>
                        <a:ea typeface="SimSun"/>
                        <a:cs typeface="Times New Roman"/>
                      </a:endParaRPr>
                    </a:p>
                  </a:txBody>
                  <a:tcPr marL="60987" marR="60987" marT="0" marB="0"/>
                </a:tc>
                <a:tc>
                  <a:txBody>
                    <a:bodyPr/>
                    <a:lstStyle/>
                    <a:p>
                      <a:pPr>
                        <a:lnSpc>
                          <a:spcPct val="115000"/>
                        </a:lnSpc>
                        <a:spcAft>
                          <a:spcPts val="0"/>
                        </a:spcAft>
                      </a:pPr>
                      <a:r>
                        <a:rPr lang="en-GB" sz="1400">
                          <a:effectLst/>
                        </a:rPr>
                        <a:t>Own practice</a:t>
                      </a:r>
                      <a:endParaRPr lang="en-GB" sz="1400">
                        <a:effectLst/>
                        <a:latin typeface="Calibri"/>
                        <a:ea typeface="SimSun"/>
                        <a:cs typeface="Times New Roman"/>
                      </a:endParaRPr>
                    </a:p>
                  </a:txBody>
                  <a:tcPr marL="60987" marR="60987" marT="0" marB="0"/>
                </a:tc>
                <a:tc>
                  <a:txBody>
                    <a:bodyPr/>
                    <a:lstStyle/>
                    <a:p>
                      <a:pPr>
                        <a:lnSpc>
                          <a:spcPct val="115000"/>
                        </a:lnSpc>
                        <a:spcAft>
                          <a:spcPts val="0"/>
                        </a:spcAft>
                      </a:pPr>
                      <a:r>
                        <a:rPr lang="en-GB" sz="1400" dirty="0">
                          <a:effectLst/>
                        </a:rPr>
                        <a:t>Own practice</a:t>
                      </a:r>
                      <a:endParaRPr lang="en-GB" sz="1400" dirty="0">
                        <a:effectLst/>
                        <a:latin typeface="Calibri"/>
                        <a:ea typeface="SimSun"/>
                        <a:cs typeface="Times New Roman"/>
                      </a:endParaRPr>
                    </a:p>
                  </a:txBody>
                  <a:tcPr marL="60987" marR="60987" marT="0" marB="0"/>
                </a:tc>
                <a:tc>
                  <a:txBody>
                    <a:bodyPr/>
                    <a:lstStyle/>
                    <a:p>
                      <a:pPr>
                        <a:lnSpc>
                          <a:spcPct val="115000"/>
                        </a:lnSpc>
                        <a:spcAft>
                          <a:spcPts val="0"/>
                        </a:spcAft>
                      </a:pPr>
                      <a:r>
                        <a:rPr lang="en-US" sz="1400" dirty="0">
                          <a:effectLst/>
                        </a:rPr>
                        <a:t>Impact on own, and other colleagues’ practice across teams, department and/or institution</a:t>
                      </a:r>
                      <a:endParaRPr lang="en-GB" sz="1400" dirty="0">
                        <a:effectLst/>
                        <a:latin typeface="Calibri"/>
                        <a:ea typeface="SimSun"/>
                        <a:cs typeface="Times New Roman"/>
                      </a:endParaRPr>
                    </a:p>
                  </a:txBody>
                  <a:tcPr marL="60987" marR="60987" marT="0" marB="0"/>
                </a:tc>
              </a:tr>
            </a:tbl>
          </a:graphicData>
        </a:graphic>
      </p:graphicFrame>
      <p:sp>
        <p:nvSpPr>
          <p:cNvPr id="4" name="Title 1"/>
          <p:cNvSpPr txBox="1">
            <a:spLocks/>
          </p:cNvSpPr>
          <p:nvPr/>
        </p:nvSpPr>
        <p:spPr>
          <a:xfrm>
            <a:off x="107504" y="188640"/>
            <a:ext cx="8645525" cy="1143000"/>
          </a:xfrm>
          <a:prstGeom prst="rect">
            <a:avLst/>
          </a:prstGeom>
        </p:spPr>
        <p:txBody>
          <a:bodyPr/>
          <a:lstStyle>
            <a:lvl1pPr algn="l" rtl="0" eaLnBrk="1" fontAlgn="base" hangingPunct="1">
              <a:lnSpc>
                <a:spcPct val="90000"/>
              </a:lnSpc>
              <a:spcBef>
                <a:spcPct val="0"/>
              </a:spcBef>
              <a:spcAft>
                <a:spcPct val="0"/>
              </a:spcAft>
              <a:defRPr sz="4400" b="1">
                <a:solidFill>
                  <a:srgbClr val="002060"/>
                </a:solidFill>
                <a:latin typeface="+mj-lt"/>
                <a:ea typeface="+mj-ea"/>
                <a:cs typeface="+mj-cs"/>
              </a:defRPr>
            </a:lvl1pPr>
            <a:lvl2pPr algn="l" rtl="0" eaLnBrk="1" fontAlgn="base" hangingPunct="1">
              <a:lnSpc>
                <a:spcPct val="90000"/>
              </a:lnSpc>
              <a:spcBef>
                <a:spcPct val="0"/>
              </a:spcBef>
              <a:spcAft>
                <a:spcPct val="0"/>
              </a:spcAft>
              <a:defRPr sz="4400" b="1">
                <a:solidFill>
                  <a:srgbClr val="002060"/>
                </a:solidFill>
                <a:latin typeface="Arial" charset="0"/>
              </a:defRPr>
            </a:lvl2pPr>
            <a:lvl3pPr algn="l" rtl="0" eaLnBrk="1" fontAlgn="base" hangingPunct="1">
              <a:lnSpc>
                <a:spcPct val="90000"/>
              </a:lnSpc>
              <a:spcBef>
                <a:spcPct val="0"/>
              </a:spcBef>
              <a:spcAft>
                <a:spcPct val="0"/>
              </a:spcAft>
              <a:defRPr sz="4400" b="1">
                <a:solidFill>
                  <a:srgbClr val="002060"/>
                </a:solidFill>
                <a:latin typeface="Arial" charset="0"/>
              </a:defRPr>
            </a:lvl3pPr>
            <a:lvl4pPr algn="l" rtl="0" eaLnBrk="1" fontAlgn="base" hangingPunct="1">
              <a:lnSpc>
                <a:spcPct val="90000"/>
              </a:lnSpc>
              <a:spcBef>
                <a:spcPct val="0"/>
              </a:spcBef>
              <a:spcAft>
                <a:spcPct val="0"/>
              </a:spcAft>
              <a:defRPr sz="4400" b="1">
                <a:solidFill>
                  <a:srgbClr val="002060"/>
                </a:solidFill>
                <a:latin typeface="Arial" charset="0"/>
              </a:defRPr>
            </a:lvl4pPr>
            <a:lvl5pPr algn="l" rtl="0" eaLnBrk="1" fontAlgn="base" hangingPunct="1">
              <a:lnSpc>
                <a:spcPct val="90000"/>
              </a:lnSpc>
              <a:spcBef>
                <a:spcPct val="0"/>
              </a:spcBef>
              <a:spcAft>
                <a:spcPct val="0"/>
              </a:spcAft>
              <a:defRPr sz="4400" b="1">
                <a:solidFill>
                  <a:srgbClr val="002060"/>
                </a:solidFill>
                <a:latin typeface="Arial" charset="0"/>
              </a:defRPr>
            </a:lvl5pPr>
            <a:lvl6pPr marL="457200" algn="l" rtl="0" eaLnBrk="1" fontAlgn="base" hangingPunct="1">
              <a:lnSpc>
                <a:spcPct val="90000"/>
              </a:lnSpc>
              <a:spcBef>
                <a:spcPct val="0"/>
              </a:spcBef>
              <a:spcAft>
                <a:spcPct val="0"/>
              </a:spcAft>
              <a:defRPr sz="4400" b="1">
                <a:solidFill>
                  <a:srgbClr val="53247F"/>
                </a:solidFill>
                <a:latin typeface="Arial" charset="0"/>
              </a:defRPr>
            </a:lvl6pPr>
            <a:lvl7pPr marL="914400" algn="l" rtl="0" eaLnBrk="1" fontAlgn="base" hangingPunct="1">
              <a:lnSpc>
                <a:spcPct val="90000"/>
              </a:lnSpc>
              <a:spcBef>
                <a:spcPct val="0"/>
              </a:spcBef>
              <a:spcAft>
                <a:spcPct val="0"/>
              </a:spcAft>
              <a:defRPr sz="4400" b="1">
                <a:solidFill>
                  <a:srgbClr val="53247F"/>
                </a:solidFill>
                <a:latin typeface="Arial" charset="0"/>
              </a:defRPr>
            </a:lvl7pPr>
            <a:lvl8pPr marL="1371600" algn="l" rtl="0" eaLnBrk="1" fontAlgn="base" hangingPunct="1">
              <a:lnSpc>
                <a:spcPct val="90000"/>
              </a:lnSpc>
              <a:spcBef>
                <a:spcPct val="0"/>
              </a:spcBef>
              <a:spcAft>
                <a:spcPct val="0"/>
              </a:spcAft>
              <a:defRPr sz="4400" b="1">
                <a:solidFill>
                  <a:srgbClr val="53247F"/>
                </a:solidFill>
                <a:latin typeface="Arial" charset="0"/>
              </a:defRPr>
            </a:lvl8pPr>
            <a:lvl9pPr marL="1828800" algn="l" rtl="0" eaLnBrk="1" fontAlgn="base" hangingPunct="1">
              <a:lnSpc>
                <a:spcPct val="90000"/>
              </a:lnSpc>
              <a:spcBef>
                <a:spcPct val="0"/>
              </a:spcBef>
              <a:spcAft>
                <a:spcPct val="0"/>
              </a:spcAft>
              <a:defRPr sz="4400" b="1">
                <a:solidFill>
                  <a:srgbClr val="53247F"/>
                </a:solidFill>
                <a:latin typeface="Arial" charset="0"/>
              </a:defRPr>
            </a:lvl9pPr>
          </a:lstStyle>
          <a:p>
            <a:r>
              <a:rPr lang="en-GB" kern="0" dirty="0" smtClean="0">
                <a:solidFill>
                  <a:schemeClr val="bg1"/>
                </a:solidFill>
              </a:rPr>
              <a:t>Applications</a:t>
            </a:r>
            <a:endParaRPr lang="en-GB" kern="0" dirty="0">
              <a:solidFill>
                <a:schemeClr val="bg1"/>
              </a:solidFill>
            </a:endParaRPr>
          </a:p>
        </p:txBody>
      </p:sp>
    </p:spTree>
    <p:extLst>
      <p:ext uri="{BB962C8B-B14F-4D97-AF65-F5344CB8AC3E}">
        <p14:creationId xmlns:p14="http://schemas.microsoft.com/office/powerpoint/2010/main" val="4254542169"/>
      </p:ext>
    </p:extLst>
  </p:cSld>
  <p:clrMapOvr>
    <a:masterClrMapping/>
  </p:clrMapOvr>
  <p:transition>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31" y="227469"/>
            <a:ext cx="8645525" cy="1143000"/>
          </a:xfrm>
        </p:spPr>
        <p:txBody>
          <a:bodyPr/>
          <a:lstStyle/>
          <a:p>
            <a:r>
              <a:rPr lang="en-GB" dirty="0" smtClean="0">
                <a:solidFill>
                  <a:schemeClr val="bg1"/>
                </a:solidFill>
              </a:rPr>
              <a:t>What is reflection? </a:t>
            </a:r>
            <a:endParaRPr lang="en-US" dirty="0">
              <a:solidFill>
                <a:schemeClr val="bg1"/>
              </a:solidFill>
            </a:endParaRPr>
          </a:p>
        </p:txBody>
      </p:sp>
      <p:sp>
        <p:nvSpPr>
          <p:cNvPr id="4" name="Rectangle 3"/>
          <p:cNvSpPr/>
          <p:nvPr/>
        </p:nvSpPr>
        <p:spPr>
          <a:xfrm>
            <a:off x="395536" y="1844824"/>
            <a:ext cx="7920880" cy="1938992"/>
          </a:xfrm>
          <a:prstGeom prst="rect">
            <a:avLst/>
          </a:prstGeom>
        </p:spPr>
        <p:txBody>
          <a:bodyPr wrap="square">
            <a:spAutoFit/>
          </a:bodyPr>
          <a:lstStyle/>
          <a:p>
            <a:r>
              <a:rPr lang="en-GB" sz="2400" i="1" dirty="0" smtClean="0">
                <a:solidFill>
                  <a:srgbClr val="00B050"/>
                </a:solidFill>
              </a:rPr>
              <a:t>Reflection </a:t>
            </a:r>
            <a:r>
              <a:rPr lang="en-GB" sz="2400" i="1" dirty="0">
                <a:solidFill>
                  <a:srgbClr val="00B050"/>
                </a:solidFill>
              </a:rPr>
              <a:t>on your practice involves the process of deeply thinking about your actions, experiences, feelings and values. It also involves critically analysing this thinking in order to learn and plan changes to your practice. </a:t>
            </a:r>
            <a:endParaRPr lang="en-GB" sz="2400" i="1" dirty="0" smtClean="0">
              <a:solidFill>
                <a:srgbClr val="00B050"/>
              </a:solidFill>
            </a:endParaRPr>
          </a:p>
        </p:txBody>
      </p:sp>
      <p:sp>
        <p:nvSpPr>
          <p:cNvPr id="6" name="Rectangle 5"/>
          <p:cNvSpPr/>
          <p:nvPr/>
        </p:nvSpPr>
        <p:spPr>
          <a:xfrm>
            <a:off x="711277" y="3790209"/>
            <a:ext cx="7488832" cy="1631216"/>
          </a:xfrm>
          <a:prstGeom prst="rect">
            <a:avLst/>
          </a:prstGeom>
        </p:spPr>
        <p:txBody>
          <a:bodyPr wrap="square">
            <a:spAutoFit/>
          </a:bodyPr>
          <a:lstStyle/>
          <a:p>
            <a:r>
              <a:rPr lang="en-GB" sz="2000" i="1" dirty="0">
                <a:solidFill>
                  <a:srgbClr val="0070C0"/>
                </a:solidFill>
              </a:rPr>
              <a:t>Typically we do this by asking ourselves the following questions:</a:t>
            </a:r>
          </a:p>
          <a:p>
            <a:pPr lvl="1"/>
            <a:r>
              <a:rPr lang="en-GB" sz="2000" i="1" dirty="0">
                <a:solidFill>
                  <a:srgbClr val="0070C0"/>
                </a:solidFill>
              </a:rPr>
              <a:t>What did </a:t>
            </a:r>
            <a:r>
              <a:rPr lang="en-GB" sz="2000" i="1" dirty="0" smtClean="0">
                <a:solidFill>
                  <a:srgbClr val="0070C0"/>
                </a:solidFill>
              </a:rPr>
              <a:t>I </a:t>
            </a:r>
            <a:r>
              <a:rPr lang="en-GB" sz="2000" i="1" dirty="0" smtClean="0">
                <a:solidFill>
                  <a:srgbClr val="0070C0"/>
                </a:solidFill>
              </a:rPr>
              <a:t>do</a:t>
            </a:r>
            <a:r>
              <a:rPr lang="en-GB" sz="2000" i="1" dirty="0">
                <a:solidFill>
                  <a:srgbClr val="0070C0"/>
                </a:solidFill>
              </a:rPr>
              <a:t>?</a:t>
            </a:r>
          </a:p>
          <a:p>
            <a:pPr lvl="1"/>
            <a:r>
              <a:rPr lang="en-GB" sz="2000" i="1" dirty="0">
                <a:solidFill>
                  <a:srgbClr val="0070C0"/>
                </a:solidFill>
              </a:rPr>
              <a:t>How did </a:t>
            </a:r>
            <a:r>
              <a:rPr lang="en-GB" sz="2000" i="1" dirty="0" smtClean="0">
                <a:solidFill>
                  <a:srgbClr val="0070C0"/>
                </a:solidFill>
              </a:rPr>
              <a:t>I do </a:t>
            </a:r>
            <a:r>
              <a:rPr lang="en-GB" sz="2000" i="1" dirty="0">
                <a:solidFill>
                  <a:srgbClr val="0070C0"/>
                </a:solidFill>
              </a:rPr>
              <a:t>it?</a:t>
            </a:r>
          </a:p>
          <a:p>
            <a:pPr lvl="1"/>
            <a:r>
              <a:rPr lang="en-GB" sz="2000" i="1" dirty="0">
                <a:solidFill>
                  <a:srgbClr val="0070C0"/>
                </a:solidFill>
              </a:rPr>
              <a:t>So what? (what have we learnt)</a:t>
            </a:r>
          </a:p>
          <a:p>
            <a:pPr lvl="1"/>
            <a:r>
              <a:rPr lang="en-GB" sz="2000" i="1" dirty="0">
                <a:solidFill>
                  <a:srgbClr val="0070C0"/>
                </a:solidFill>
              </a:rPr>
              <a:t>What changes/improvements can </a:t>
            </a:r>
            <a:r>
              <a:rPr lang="en-GB" sz="2000" i="1" dirty="0" smtClean="0">
                <a:solidFill>
                  <a:srgbClr val="0070C0"/>
                </a:solidFill>
              </a:rPr>
              <a:t>I make</a:t>
            </a:r>
            <a:r>
              <a:rPr lang="en-GB" sz="2000" i="1" dirty="0">
                <a:solidFill>
                  <a:srgbClr val="0070C0"/>
                </a:solidFill>
              </a:rPr>
              <a:t>?</a:t>
            </a:r>
          </a:p>
        </p:txBody>
      </p:sp>
    </p:spTree>
    <p:extLst>
      <p:ext uri="{BB962C8B-B14F-4D97-AF65-F5344CB8AC3E}">
        <p14:creationId xmlns:p14="http://schemas.microsoft.com/office/powerpoint/2010/main" val="292641382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https://uplimited.files.wordpress.com/2013/02/cyc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36712"/>
            <a:ext cx="8992870" cy="5365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372557"/>
      </p:ext>
    </p:extLst>
  </p:cSld>
  <p:clrMapOvr>
    <a:masterClrMapping/>
  </p:clrMapOvr>
  <p:transition>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75" y="269776"/>
            <a:ext cx="8645525" cy="1143000"/>
          </a:xfrm>
        </p:spPr>
        <p:txBody>
          <a:bodyPr/>
          <a:lstStyle/>
          <a:p>
            <a:r>
              <a:rPr lang="en-GB" dirty="0" smtClean="0">
                <a:solidFill>
                  <a:schemeClr val="bg1"/>
                </a:solidFill>
              </a:rPr>
              <a:t>CPD</a:t>
            </a:r>
            <a:endParaRPr lang="en-US" dirty="0">
              <a:solidFill>
                <a:schemeClr val="bg1"/>
              </a:solidFill>
            </a:endParaRPr>
          </a:p>
        </p:txBody>
      </p:sp>
      <p:sp>
        <p:nvSpPr>
          <p:cNvPr id="3" name="Content Placeholder 2"/>
          <p:cNvSpPr>
            <a:spLocks noGrp="1"/>
          </p:cNvSpPr>
          <p:nvPr>
            <p:ph idx="1"/>
          </p:nvPr>
        </p:nvSpPr>
        <p:spPr>
          <a:xfrm>
            <a:off x="249238" y="1477938"/>
            <a:ext cx="8645525" cy="3751262"/>
          </a:xfrm>
        </p:spPr>
        <p:txBody>
          <a:bodyPr/>
          <a:lstStyle/>
          <a:p>
            <a:r>
              <a:rPr lang="en-GB" i="1" dirty="0" smtClean="0"/>
              <a:t>Associate Fellow</a:t>
            </a:r>
            <a:r>
              <a:rPr lang="en-GB" dirty="0" smtClean="0"/>
              <a:t>: </a:t>
            </a:r>
            <a:r>
              <a:rPr lang="en-GB" sz="2400" dirty="0"/>
              <a:t>Successful engagement, where appropriate, in professional development activity related to teaching, learning and assessment </a:t>
            </a:r>
            <a:r>
              <a:rPr lang="en-GB" sz="2400" dirty="0" smtClean="0"/>
              <a:t>responsibilities</a:t>
            </a:r>
          </a:p>
          <a:p>
            <a:r>
              <a:rPr lang="en-GB" i="1" dirty="0" smtClean="0"/>
              <a:t>Fellow</a:t>
            </a:r>
            <a:r>
              <a:rPr lang="en-GB" dirty="0" smtClean="0"/>
              <a:t>: </a:t>
            </a:r>
            <a:r>
              <a:rPr lang="en-GB" sz="2400" dirty="0" smtClean="0"/>
              <a:t>Successful engagement in continuing professional development in relation to teaching, learning, assessment and, where appropriate, related professional practices</a:t>
            </a:r>
          </a:p>
          <a:p>
            <a:r>
              <a:rPr lang="en-GB" i="1" dirty="0" smtClean="0"/>
              <a:t>Senior Fellow</a:t>
            </a:r>
            <a:r>
              <a:rPr lang="en-GB" dirty="0" smtClean="0"/>
              <a:t>: </a:t>
            </a:r>
            <a:r>
              <a:rPr lang="en-GB" sz="2400" dirty="0" smtClean="0"/>
              <a:t>Successful engagement in continuing professional development in relation to teaching, learning, assessment, scholarship and, as appropriate, related academic or professional practices.</a:t>
            </a:r>
            <a:endParaRPr lang="en-US" sz="2400" dirty="0" smtClean="0"/>
          </a:p>
          <a:p>
            <a:pPr lvl="0"/>
            <a:endParaRPr lang="en-US" dirty="0"/>
          </a:p>
          <a:p>
            <a:endParaRPr lang="en-US" dirty="0"/>
          </a:p>
        </p:txBody>
      </p:sp>
    </p:spTree>
    <p:extLst>
      <p:ext uri="{BB962C8B-B14F-4D97-AF65-F5344CB8AC3E}">
        <p14:creationId xmlns:p14="http://schemas.microsoft.com/office/powerpoint/2010/main" val="4191630033"/>
      </p:ext>
    </p:extLst>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75" y="269776"/>
            <a:ext cx="8645525" cy="1143000"/>
          </a:xfrm>
        </p:spPr>
        <p:txBody>
          <a:bodyPr/>
          <a:lstStyle/>
          <a:p>
            <a:r>
              <a:rPr lang="en-GB" dirty="0" smtClean="0">
                <a:solidFill>
                  <a:schemeClr val="bg1"/>
                </a:solidFill>
              </a:rPr>
              <a:t>Pedagogic Research</a:t>
            </a:r>
            <a:endParaRPr lang="en-US" dirty="0">
              <a:solidFill>
                <a:schemeClr val="bg1"/>
              </a:solidFill>
            </a:endParaRPr>
          </a:p>
        </p:txBody>
      </p:sp>
      <p:sp>
        <p:nvSpPr>
          <p:cNvPr id="3" name="Content Placeholder 2"/>
          <p:cNvSpPr>
            <a:spLocks noGrp="1"/>
          </p:cNvSpPr>
          <p:nvPr>
            <p:ph idx="1"/>
          </p:nvPr>
        </p:nvSpPr>
        <p:spPr>
          <a:xfrm>
            <a:off x="251520" y="1412776"/>
            <a:ext cx="8645525" cy="3751262"/>
          </a:xfrm>
        </p:spPr>
        <p:txBody>
          <a:bodyPr/>
          <a:lstStyle/>
          <a:p>
            <a:pPr lvl="0"/>
            <a:r>
              <a:rPr lang="en-GB" i="1" dirty="0" smtClean="0"/>
              <a:t>Associate Fellow</a:t>
            </a:r>
            <a:r>
              <a:rPr lang="en-GB" dirty="0" smtClean="0"/>
              <a:t>: </a:t>
            </a:r>
            <a:r>
              <a:rPr lang="en-GB" sz="2800" dirty="0" smtClean="0"/>
              <a:t>Relevant </a:t>
            </a:r>
            <a:r>
              <a:rPr lang="en-GB" sz="2800" dirty="0"/>
              <a:t>professional practices, subject and pedagogic research and/or scholarship within the above </a:t>
            </a:r>
            <a:r>
              <a:rPr lang="en-GB" sz="2800" dirty="0" smtClean="0"/>
              <a:t>activities</a:t>
            </a:r>
          </a:p>
          <a:p>
            <a:r>
              <a:rPr lang="en-GB" i="1" dirty="0" smtClean="0"/>
              <a:t>Fellow</a:t>
            </a:r>
            <a:r>
              <a:rPr lang="en-GB" dirty="0" smtClean="0"/>
              <a:t>: </a:t>
            </a:r>
            <a:r>
              <a:rPr lang="en-GB" sz="2800" dirty="0" smtClean="0"/>
              <a:t>Successful </a:t>
            </a:r>
            <a:r>
              <a:rPr lang="en-GB" sz="2800" dirty="0"/>
              <a:t>incorporation of subject and pedagogic research and/ or scholarship within the above activities, as part of an integrated approach to academic practice </a:t>
            </a:r>
            <a:endParaRPr lang="en-GB" sz="2800" dirty="0" smtClean="0"/>
          </a:p>
          <a:p>
            <a:r>
              <a:rPr lang="en-GB" dirty="0" smtClean="0"/>
              <a:t>Senior Fellow: </a:t>
            </a:r>
            <a:r>
              <a:rPr lang="en-GB" sz="2800" dirty="0" smtClean="0"/>
              <a:t>Successful </a:t>
            </a:r>
            <a:r>
              <a:rPr lang="en-GB" sz="2800" dirty="0"/>
              <a:t>incorporation of subject and pedagogic research and/or scholarship within the above activities, as part of an integrated approach to academic practice.</a:t>
            </a:r>
            <a:endParaRPr lang="en-US" sz="2800" dirty="0"/>
          </a:p>
          <a:p>
            <a:pPr lvl="0"/>
            <a:endParaRPr lang="en-US" dirty="0"/>
          </a:p>
          <a:p>
            <a:endParaRPr lang="en-US" dirty="0"/>
          </a:p>
        </p:txBody>
      </p:sp>
    </p:spTree>
    <p:extLst>
      <p:ext uri="{BB962C8B-B14F-4D97-AF65-F5344CB8AC3E}">
        <p14:creationId xmlns:p14="http://schemas.microsoft.com/office/powerpoint/2010/main" val="2292313470"/>
      </p:ext>
    </p:extLst>
  </p:cSld>
  <p:clrMapOvr>
    <a:masterClrMapping/>
  </p:clrMapOvr>
  <p:transition>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9776"/>
            <a:ext cx="8645525" cy="1143000"/>
          </a:xfrm>
        </p:spPr>
        <p:txBody>
          <a:bodyPr/>
          <a:lstStyle/>
          <a:p>
            <a:r>
              <a:rPr lang="en-GB" dirty="0">
                <a:solidFill>
                  <a:schemeClr val="bg1"/>
                </a:solidFill>
              </a:rPr>
              <a:t>Scholarship of </a:t>
            </a:r>
            <a:r>
              <a:rPr lang="en-GB" dirty="0" smtClean="0">
                <a:solidFill>
                  <a:schemeClr val="bg1"/>
                </a:solidFill>
              </a:rPr>
              <a:t>T&amp;L</a:t>
            </a:r>
            <a:endParaRPr lang="en-US" dirty="0">
              <a:solidFill>
                <a:schemeClr val="bg1"/>
              </a:solidFill>
            </a:endParaRPr>
          </a:p>
        </p:txBody>
      </p:sp>
      <p:sp>
        <p:nvSpPr>
          <p:cNvPr id="3" name="Content Placeholder 2"/>
          <p:cNvSpPr>
            <a:spLocks noGrp="1"/>
          </p:cNvSpPr>
          <p:nvPr>
            <p:ph idx="1"/>
          </p:nvPr>
        </p:nvSpPr>
        <p:spPr>
          <a:xfrm>
            <a:off x="249238" y="1333922"/>
            <a:ext cx="8645525" cy="3751262"/>
          </a:xfrm>
        </p:spPr>
        <p:txBody>
          <a:bodyPr/>
          <a:lstStyle/>
          <a:p>
            <a:pPr lvl="0"/>
            <a:r>
              <a:rPr lang="en-US" sz="2800" dirty="0" smtClean="0"/>
              <a:t>Engagement </a:t>
            </a:r>
            <a:r>
              <a:rPr lang="en-US" sz="2800" dirty="0"/>
              <a:t>with the scholarly contributions of others on teaching and learning.</a:t>
            </a:r>
          </a:p>
          <a:p>
            <a:pPr lvl="0"/>
            <a:r>
              <a:rPr lang="en-US" sz="2800" dirty="0"/>
              <a:t>Reflection on one's own teaching practice and the learning of students within the context of a particular discipline.</a:t>
            </a:r>
          </a:p>
          <a:p>
            <a:pPr lvl="0"/>
            <a:r>
              <a:rPr lang="en-US" sz="2800" dirty="0"/>
              <a:t>Communication and dissemination of aspects of practice and theoretical ideas about teaching and learning in general and teaching and learning within the discipline</a:t>
            </a:r>
            <a:r>
              <a:rPr lang="en-US" dirty="0"/>
              <a:t>.</a:t>
            </a:r>
          </a:p>
          <a:p>
            <a:pPr marL="0" indent="0">
              <a:buNone/>
            </a:pPr>
            <a:r>
              <a:rPr lang="en-US" sz="1800" dirty="0" smtClean="0"/>
              <a:t>Martin</a:t>
            </a:r>
            <a:r>
              <a:rPr lang="en-US" sz="1800" dirty="0"/>
              <a:t>, E., Benjamin, J., Prosser, M., and </a:t>
            </a:r>
            <a:r>
              <a:rPr lang="en-US" sz="1800" dirty="0" err="1"/>
              <a:t>Trigwell</a:t>
            </a:r>
            <a:r>
              <a:rPr lang="en-US" sz="1800" dirty="0"/>
              <a:t>, K. (1999). 'Scholarship of Teaching: A Study of the Approaches of Academic Staff'. </a:t>
            </a:r>
            <a:r>
              <a:rPr lang="en-US" sz="1800" dirty="0" err="1"/>
              <a:t>pps</a:t>
            </a:r>
            <a:r>
              <a:rPr lang="en-US" sz="1800" dirty="0"/>
              <a:t>. 326-331 in </a:t>
            </a:r>
            <a:r>
              <a:rPr lang="en-US" sz="1800" i="1" dirty="0"/>
              <a:t>Improving Student Learning: Improving Student Learning Outcomes</a:t>
            </a:r>
            <a:r>
              <a:rPr lang="en-US" sz="1800" dirty="0"/>
              <a:t>. C. Rust (ed.). </a:t>
            </a:r>
            <a:r>
              <a:rPr lang="en-US" sz="1800" dirty="0" smtClean="0"/>
              <a:t>Oxford</a:t>
            </a:r>
            <a:endParaRPr lang="en-US" dirty="0"/>
          </a:p>
        </p:txBody>
      </p:sp>
    </p:spTree>
    <p:extLst>
      <p:ext uri="{BB962C8B-B14F-4D97-AF65-F5344CB8AC3E}">
        <p14:creationId xmlns:p14="http://schemas.microsoft.com/office/powerpoint/2010/main" val="735091866"/>
      </p:ext>
    </p:extLst>
  </p:cSld>
  <p:clrMapOvr>
    <a:masterClrMapping/>
  </p:clrMapOvr>
  <p:transition>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412776"/>
            <a:ext cx="8645525" cy="4680520"/>
          </a:xfrm>
        </p:spPr>
        <p:txBody>
          <a:bodyPr/>
          <a:lstStyle/>
          <a:p>
            <a:r>
              <a:rPr lang="en-GB" sz="2400" dirty="0" smtClean="0"/>
              <a:t>HEA Fellowship site:</a:t>
            </a:r>
          </a:p>
          <a:p>
            <a:pPr marL="0" indent="0">
              <a:buNone/>
            </a:pPr>
            <a:r>
              <a:rPr lang="en-GB" sz="2400" dirty="0">
                <a:hlinkClick r:id="rId2"/>
              </a:rPr>
              <a:t>https://</a:t>
            </a:r>
            <a:r>
              <a:rPr lang="en-GB" sz="2400" dirty="0" smtClean="0">
                <a:hlinkClick r:id="rId2"/>
              </a:rPr>
              <a:t>www.heacademy.ac.uk/professional-recognition/hea-fellowships</a:t>
            </a:r>
            <a:endParaRPr lang="en-GB" sz="2400" dirty="0" smtClean="0"/>
          </a:p>
          <a:p>
            <a:r>
              <a:rPr lang="en-GB" sz="2400" dirty="0" smtClean="0"/>
              <a:t>The Handbook for Economics Lecturers</a:t>
            </a:r>
          </a:p>
          <a:p>
            <a:pPr marL="0" indent="0">
              <a:buNone/>
            </a:pPr>
            <a:r>
              <a:rPr lang="en-GB" sz="2400" dirty="0">
                <a:hlinkClick r:id="rId3"/>
              </a:rPr>
              <a:t>http://www.economicsnetwork.ac.uk/handbook</a:t>
            </a:r>
            <a:r>
              <a:rPr lang="en-GB" sz="2400" dirty="0" smtClean="0">
                <a:hlinkClick r:id="rId3"/>
              </a:rPr>
              <a:t>/</a:t>
            </a:r>
            <a:endParaRPr lang="en-GB" sz="2400" dirty="0" smtClean="0"/>
          </a:p>
          <a:p>
            <a:r>
              <a:rPr lang="en-GB" sz="2400" dirty="0" smtClean="0"/>
              <a:t>International Review of Economics Education</a:t>
            </a:r>
          </a:p>
          <a:p>
            <a:pPr marL="0" indent="0">
              <a:buNone/>
            </a:pPr>
            <a:r>
              <a:rPr lang="en-GB" sz="2400" dirty="0">
                <a:hlinkClick r:id="rId4"/>
              </a:rPr>
              <a:t>http://</a:t>
            </a:r>
            <a:r>
              <a:rPr lang="en-GB" sz="2400" dirty="0" smtClean="0">
                <a:hlinkClick r:id="rId4"/>
              </a:rPr>
              <a:t>www.economicsnetwork.ac.uk/iree</a:t>
            </a:r>
            <a:endParaRPr lang="en-GB" sz="2400" dirty="0" smtClean="0"/>
          </a:p>
          <a:p>
            <a:r>
              <a:rPr lang="en-GB" sz="2400" dirty="0" smtClean="0"/>
              <a:t>Ideas Bank</a:t>
            </a:r>
          </a:p>
          <a:p>
            <a:pPr marL="0" indent="0">
              <a:buNone/>
            </a:pPr>
            <a:r>
              <a:rPr lang="en-GB" sz="2400" dirty="0">
                <a:hlinkClick r:id="rId5"/>
              </a:rPr>
              <a:t>http://</a:t>
            </a:r>
            <a:r>
              <a:rPr lang="en-GB" sz="2400" dirty="0" smtClean="0">
                <a:hlinkClick r:id="rId5"/>
              </a:rPr>
              <a:t>www.economicsnetwork.ac.uk/showcase</a:t>
            </a:r>
            <a:endParaRPr lang="en-GB" sz="2400" dirty="0" smtClean="0"/>
          </a:p>
          <a:p>
            <a:pPr marL="0" indent="0">
              <a:buNone/>
            </a:pPr>
            <a:endParaRPr lang="en-GB" sz="2400" dirty="0" smtClean="0"/>
          </a:p>
          <a:p>
            <a:pPr marL="0" indent="0">
              <a:buNone/>
            </a:pPr>
            <a:endParaRPr lang="en-GB" sz="2400" dirty="0" smtClean="0"/>
          </a:p>
          <a:p>
            <a:pPr marL="0" indent="0">
              <a:buNone/>
            </a:pPr>
            <a:endParaRPr lang="en-GB" sz="2400" dirty="0" smtClean="0"/>
          </a:p>
          <a:p>
            <a:pPr marL="0" indent="0">
              <a:buNone/>
            </a:pPr>
            <a:endParaRPr lang="en-GB" sz="2400" dirty="0" smtClean="0"/>
          </a:p>
          <a:p>
            <a:pPr marL="0" indent="0">
              <a:buNone/>
            </a:pPr>
            <a:endParaRPr lang="en-GB" dirty="0"/>
          </a:p>
        </p:txBody>
      </p:sp>
      <p:sp>
        <p:nvSpPr>
          <p:cNvPr id="4" name="Title 1"/>
          <p:cNvSpPr>
            <a:spLocks noGrp="1"/>
          </p:cNvSpPr>
          <p:nvPr>
            <p:ph type="title"/>
          </p:nvPr>
        </p:nvSpPr>
        <p:spPr>
          <a:xfrm>
            <a:off x="16800" y="269776"/>
            <a:ext cx="8645525" cy="1143000"/>
          </a:xfrm>
        </p:spPr>
        <p:txBody>
          <a:bodyPr/>
          <a:lstStyle/>
          <a:p>
            <a:r>
              <a:rPr lang="en-GB" dirty="0" smtClean="0">
                <a:solidFill>
                  <a:schemeClr val="bg1"/>
                </a:solidFill>
              </a:rPr>
              <a:t>Key resources</a:t>
            </a:r>
            <a:endParaRPr lang="en-GB" dirty="0">
              <a:solidFill>
                <a:schemeClr val="bg1"/>
              </a:solidFill>
            </a:endParaRPr>
          </a:p>
        </p:txBody>
      </p:sp>
    </p:spTree>
    <p:extLst>
      <p:ext uri="{BB962C8B-B14F-4D97-AF65-F5344CB8AC3E}">
        <p14:creationId xmlns:p14="http://schemas.microsoft.com/office/powerpoint/2010/main" val="1305569343"/>
      </p:ext>
    </p:extLst>
  </p:cSld>
  <p:clrMapOvr>
    <a:masterClrMapping/>
  </p:clrMapOvr>
  <p:transition>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3804994"/>
      </p:ext>
    </p:extLst>
  </p:cSld>
  <p:clrMapOvr>
    <a:masterClrMapping/>
  </p:clrMapOvr>
  <p:transition>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645525" cy="4680520"/>
          </a:xfrm>
        </p:spPr>
        <p:txBody>
          <a:bodyPr/>
          <a:lstStyle/>
          <a:p>
            <a:r>
              <a:rPr lang="en-US" dirty="0" smtClean="0"/>
              <a:t>Using the UK PSF:</a:t>
            </a:r>
          </a:p>
          <a:p>
            <a:pPr lvl="1"/>
            <a:r>
              <a:rPr lang="en-GB" dirty="0" smtClean="0"/>
              <a:t>Think about some likely examples/case studies where you can demonstrate your engagement with the areas of activity</a:t>
            </a:r>
            <a:endParaRPr lang="en-GB" dirty="0"/>
          </a:p>
        </p:txBody>
      </p:sp>
      <p:sp>
        <p:nvSpPr>
          <p:cNvPr id="4" name="Title 1"/>
          <p:cNvSpPr>
            <a:spLocks noGrp="1"/>
          </p:cNvSpPr>
          <p:nvPr>
            <p:ph type="title"/>
          </p:nvPr>
        </p:nvSpPr>
        <p:spPr>
          <a:xfrm>
            <a:off x="107504" y="413792"/>
            <a:ext cx="8645525" cy="1143000"/>
          </a:xfrm>
        </p:spPr>
        <p:txBody>
          <a:bodyPr/>
          <a:lstStyle/>
          <a:p>
            <a:r>
              <a:rPr lang="en-GB" dirty="0" smtClean="0">
                <a:solidFill>
                  <a:schemeClr val="bg1"/>
                </a:solidFill>
              </a:rPr>
              <a:t>Generating ideas</a:t>
            </a:r>
            <a:endParaRPr lang="en-GB" dirty="0">
              <a:solidFill>
                <a:schemeClr val="bg1"/>
              </a:solidFill>
            </a:endParaRPr>
          </a:p>
        </p:txBody>
      </p:sp>
      <p:pic>
        <p:nvPicPr>
          <p:cNvPr id="1027" name="Picture 3" descr="C:\Users\s2113007\AppData\Local\Microsoft\Windows\Temporary Internet Files\Content.IE5\1LRDC71F\light-bulb-14735-medium[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2000" y="3122400"/>
            <a:ext cx="360000" cy="613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2113007\AppData\Local\Microsoft\Windows\Temporary Internet Files\Content.IE5\1LRDC71F\light-bulb-14735-mediu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7904" y="2924944"/>
            <a:ext cx="1908192" cy="325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331069"/>
      </p:ext>
    </p:extLst>
  </p:cSld>
  <p:clrMapOvr>
    <a:masterClrMapping/>
  </p:clrMapOvr>
  <p:transition>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412776"/>
            <a:ext cx="8645525" cy="4680520"/>
          </a:xfrm>
        </p:spPr>
        <p:txBody>
          <a:bodyPr/>
          <a:lstStyle/>
          <a:p>
            <a:r>
              <a:rPr lang="en-GB" sz="2400" dirty="0" smtClean="0"/>
              <a:t>HEA Fellowship site:</a:t>
            </a:r>
          </a:p>
          <a:p>
            <a:pPr marL="0" indent="0">
              <a:buNone/>
            </a:pPr>
            <a:r>
              <a:rPr lang="en-GB" sz="2400" dirty="0">
                <a:hlinkClick r:id="rId2"/>
              </a:rPr>
              <a:t>https://</a:t>
            </a:r>
            <a:r>
              <a:rPr lang="en-GB" sz="2400" dirty="0" smtClean="0">
                <a:hlinkClick r:id="rId2"/>
              </a:rPr>
              <a:t>www.heacademy.ac.uk/professional-recognition/hea-fellowships</a:t>
            </a:r>
            <a:endParaRPr lang="en-GB" sz="2400" dirty="0" smtClean="0"/>
          </a:p>
          <a:p>
            <a:r>
              <a:rPr lang="en-GB" sz="2400" dirty="0" smtClean="0"/>
              <a:t>The Handbook for Economics Lecturers</a:t>
            </a:r>
          </a:p>
          <a:p>
            <a:pPr marL="0" indent="0">
              <a:buNone/>
            </a:pPr>
            <a:r>
              <a:rPr lang="en-GB" sz="2400" dirty="0">
                <a:hlinkClick r:id="rId3"/>
              </a:rPr>
              <a:t>http://www.economicsnetwork.ac.uk/handbook</a:t>
            </a:r>
            <a:r>
              <a:rPr lang="en-GB" sz="2400" dirty="0" smtClean="0">
                <a:hlinkClick r:id="rId3"/>
              </a:rPr>
              <a:t>/</a:t>
            </a:r>
            <a:endParaRPr lang="en-GB" sz="2400" dirty="0" smtClean="0"/>
          </a:p>
          <a:p>
            <a:r>
              <a:rPr lang="en-GB" sz="2400" dirty="0" smtClean="0"/>
              <a:t>International Review of Economics Education</a:t>
            </a:r>
          </a:p>
          <a:p>
            <a:pPr marL="0" indent="0">
              <a:buNone/>
            </a:pPr>
            <a:r>
              <a:rPr lang="en-GB" sz="2400" dirty="0">
                <a:hlinkClick r:id="rId4"/>
              </a:rPr>
              <a:t>http://</a:t>
            </a:r>
            <a:r>
              <a:rPr lang="en-GB" sz="2400" dirty="0" smtClean="0">
                <a:hlinkClick r:id="rId4"/>
              </a:rPr>
              <a:t>www.economicsnetwork.ac.uk/iree</a:t>
            </a:r>
            <a:endParaRPr lang="en-GB" sz="2400" dirty="0" smtClean="0"/>
          </a:p>
          <a:p>
            <a:r>
              <a:rPr lang="en-GB" sz="2400" dirty="0" smtClean="0"/>
              <a:t>Ideas Bank</a:t>
            </a:r>
          </a:p>
          <a:p>
            <a:pPr marL="0" indent="0">
              <a:buNone/>
            </a:pPr>
            <a:r>
              <a:rPr lang="en-GB" sz="2400" dirty="0">
                <a:hlinkClick r:id="rId5"/>
              </a:rPr>
              <a:t>http://</a:t>
            </a:r>
            <a:r>
              <a:rPr lang="en-GB" sz="2400" dirty="0" smtClean="0">
                <a:hlinkClick r:id="rId5"/>
              </a:rPr>
              <a:t>www.economicsnetwork.ac.uk/showcase</a:t>
            </a:r>
            <a:endParaRPr lang="en-GB" sz="2400" dirty="0" smtClean="0"/>
          </a:p>
          <a:p>
            <a:pPr marL="0" indent="0">
              <a:buNone/>
            </a:pPr>
            <a:r>
              <a:rPr lang="en-GB" sz="2400" dirty="0" smtClean="0"/>
              <a:t>Developments in Economics Education 2015</a:t>
            </a:r>
          </a:p>
          <a:p>
            <a:pPr marL="0" indent="0">
              <a:buNone/>
            </a:pPr>
            <a:r>
              <a:rPr lang="en-GB" sz="2400" dirty="0" smtClean="0">
                <a:hlinkClick r:id="rId6"/>
              </a:rPr>
              <a:t>http</a:t>
            </a:r>
            <a:r>
              <a:rPr lang="en-GB" sz="2400" dirty="0">
                <a:hlinkClick r:id="rId6"/>
              </a:rPr>
              <a:t>://</a:t>
            </a:r>
            <a:r>
              <a:rPr lang="en-GB" sz="2400" dirty="0" smtClean="0">
                <a:hlinkClick r:id="rId6"/>
              </a:rPr>
              <a:t>www.economicsnetwork.ac.uk/dee2015</a:t>
            </a:r>
            <a:endParaRPr lang="en-GB" sz="2400" dirty="0" smtClean="0"/>
          </a:p>
          <a:p>
            <a:pPr marL="0" indent="0">
              <a:buNone/>
            </a:pPr>
            <a:endParaRPr lang="en-GB" sz="2400" dirty="0" smtClean="0"/>
          </a:p>
          <a:p>
            <a:pPr marL="0" indent="0">
              <a:buNone/>
            </a:pPr>
            <a:endParaRPr lang="en-GB" sz="2400" dirty="0" smtClean="0"/>
          </a:p>
          <a:p>
            <a:pPr marL="0" indent="0">
              <a:buNone/>
            </a:pPr>
            <a:endParaRPr lang="en-GB" sz="2400" dirty="0" smtClean="0"/>
          </a:p>
          <a:p>
            <a:pPr marL="0" indent="0">
              <a:buNone/>
            </a:pPr>
            <a:endParaRPr lang="en-GB" sz="2400" dirty="0" smtClean="0"/>
          </a:p>
          <a:p>
            <a:pPr marL="0" indent="0">
              <a:buNone/>
            </a:pPr>
            <a:endParaRPr lang="en-GB" dirty="0"/>
          </a:p>
        </p:txBody>
      </p:sp>
      <p:sp>
        <p:nvSpPr>
          <p:cNvPr id="4" name="Title 1"/>
          <p:cNvSpPr>
            <a:spLocks noGrp="1"/>
          </p:cNvSpPr>
          <p:nvPr>
            <p:ph type="title"/>
          </p:nvPr>
        </p:nvSpPr>
        <p:spPr>
          <a:xfrm>
            <a:off x="16800" y="269776"/>
            <a:ext cx="8645525" cy="1143000"/>
          </a:xfrm>
        </p:spPr>
        <p:txBody>
          <a:bodyPr/>
          <a:lstStyle/>
          <a:p>
            <a:r>
              <a:rPr lang="en-GB" dirty="0" smtClean="0">
                <a:solidFill>
                  <a:schemeClr val="bg1"/>
                </a:solidFill>
              </a:rPr>
              <a:t>Key resources</a:t>
            </a:r>
            <a:endParaRPr lang="en-GB" dirty="0">
              <a:solidFill>
                <a:schemeClr val="bg1"/>
              </a:solidFill>
            </a:endParaRPr>
          </a:p>
        </p:txBody>
      </p:sp>
    </p:spTree>
    <p:extLst>
      <p:ext uri="{BB962C8B-B14F-4D97-AF65-F5344CB8AC3E}">
        <p14:creationId xmlns:p14="http://schemas.microsoft.com/office/powerpoint/2010/main" val="653801678"/>
      </p:ext>
    </p:extLst>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44824"/>
            <a:ext cx="8645525" cy="3751262"/>
          </a:xfrm>
        </p:spPr>
        <p:txBody>
          <a:bodyPr/>
          <a:lstStyle/>
          <a:p>
            <a:pPr marL="514350" indent="-514350">
              <a:buFont typeface="+mj-lt"/>
              <a:buAutoNum type="arabicPeriod"/>
            </a:pPr>
            <a:r>
              <a:rPr lang="en-GB" dirty="0" smtClean="0"/>
              <a:t>Overview of the HEA Fellowship and the UKPSF </a:t>
            </a:r>
          </a:p>
          <a:p>
            <a:pPr marL="514350" indent="-514350">
              <a:buFont typeface="+mj-lt"/>
              <a:buAutoNum type="arabicPeriod"/>
            </a:pPr>
            <a:r>
              <a:rPr lang="en-GB" dirty="0" smtClean="0"/>
              <a:t>Explore </a:t>
            </a:r>
            <a:r>
              <a:rPr lang="en-GB" dirty="0"/>
              <a:t>what you might include in your application / your institutional assessment</a:t>
            </a:r>
          </a:p>
        </p:txBody>
      </p:sp>
    </p:spTree>
    <p:extLst>
      <p:ext uri="{BB962C8B-B14F-4D97-AF65-F5344CB8AC3E}">
        <p14:creationId xmlns:p14="http://schemas.microsoft.com/office/powerpoint/2010/main" val="3782882931"/>
      </p:ext>
    </p:extLst>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955" y="341784"/>
            <a:ext cx="8645525" cy="1143000"/>
          </a:xfrm>
        </p:spPr>
        <p:txBody>
          <a:bodyPr/>
          <a:lstStyle/>
          <a:p>
            <a:r>
              <a:rPr lang="en-GB" dirty="0" smtClean="0">
                <a:solidFill>
                  <a:schemeClr val="bg1"/>
                </a:solidFill>
              </a:rPr>
              <a:t>Overview</a:t>
            </a:r>
            <a:endParaRPr lang="en-GB" dirty="0">
              <a:solidFill>
                <a:schemeClr val="bg1"/>
              </a:solidFill>
            </a:endParaRPr>
          </a:p>
        </p:txBody>
      </p:sp>
      <p:sp>
        <p:nvSpPr>
          <p:cNvPr id="3" name="Content Placeholder 2"/>
          <p:cNvSpPr>
            <a:spLocks noGrp="1"/>
          </p:cNvSpPr>
          <p:nvPr>
            <p:ph idx="1"/>
          </p:nvPr>
        </p:nvSpPr>
        <p:spPr>
          <a:xfrm>
            <a:off x="251520" y="1693962"/>
            <a:ext cx="8645525" cy="3751262"/>
          </a:xfrm>
        </p:spPr>
        <p:txBody>
          <a:bodyPr/>
          <a:lstStyle/>
          <a:p>
            <a:r>
              <a:rPr lang="en-GB" dirty="0" smtClean="0"/>
              <a:t>Higher </a:t>
            </a:r>
            <a:r>
              <a:rPr lang="en-GB" dirty="0"/>
              <a:t>Education Academy (HEA) </a:t>
            </a:r>
            <a:endParaRPr lang="en-GB" dirty="0" smtClean="0"/>
          </a:p>
          <a:p>
            <a:pPr lvl="1"/>
            <a:r>
              <a:rPr lang="en-GB" sz="2400" dirty="0" smtClean="0"/>
              <a:t>national </a:t>
            </a:r>
            <a:r>
              <a:rPr lang="en-GB" sz="2400" dirty="0"/>
              <a:t>body for enhancing learning and teaching in higher education (HE</a:t>
            </a:r>
            <a:r>
              <a:rPr lang="en-GB" sz="2400" dirty="0" smtClean="0"/>
              <a:t>)</a:t>
            </a:r>
          </a:p>
          <a:p>
            <a:r>
              <a:rPr lang="en-GB" dirty="0" smtClean="0"/>
              <a:t>UK Professional Standards Framework (UKPSF)</a:t>
            </a:r>
          </a:p>
          <a:p>
            <a:pPr lvl="1"/>
            <a:r>
              <a:rPr lang="en-GB" sz="2400" dirty="0" smtClean="0"/>
              <a:t>A </a:t>
            </a:r>
            <a:r>
              <a:rPr lang="en-GB" sz="2400" dirty="0"/>
              <a:t>nationally-recognised framework for benchmarking success within HE teaching and </a:t>
            </a:r>
            <a:r>
              <a:rPr lang="en-GB" sz="2400" dirty="0" smtClean="0"/>
              <a:t>learning (Funding Councils, NUS, Universities UK </a:t>
            </a:r>
            <a:r>
              <a:rPr lang="en-GB" sz="2400" dirty="0" err="1" smtClean="0"/>
              <a:t>etc</a:t>
            </a:r>
            <a:r>
              <a:rPr lang="en-GB" sz="2400" dirty="0" smtClean="0"/>
              <a:t>)</a:t>
            </a:r>
          </a:p>
          <a:p>
            <a:pPr lvl="1"/>
            <a:r>
              <a:rPr lang="en-GB" sz="2400" dirty="0" smtClean="0"/>
              <a:t>Mapped to the HEA Fellowship scheme</a:t>
            </a:r>
          </a:p>
        </p:txBody>
      </p:sp>
    </p:spTree>
    <p:extLst>
      <p:ext uri="{BB962C8B-B14F-4D97-AF65-F5344CB8AC3E}">
        <p14:creationId xmlns:p14="http://schemas.microsoft.com/office/powerpoint/2010/main" val="26059295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955" y="341784"/>
            <a:ext cx="8645525" cy="1143000"/>
          </a:xfrm>
        </p:spPr>
        <p:txBody>
          <a:bodyPr/>
          <a:lstStyle/>
          <a:p>
            <a:r>
              <a:rPr lang="en-GB" dirty="0" smtClean="0">
                <a:solidFill>
                  <a:schemeClr val="bg1"/>
                </a:solidFill>
              </a:rPr>
              <a:t>HEA Fellowships</a:t>
            </a:r>
            <a:endParaRPr lang="en-GB" dirty="0">
              <a:solidFill>
                <a:schemeClr val="bg1"/>
              </a:solidFill>
            </a:endParaRPr>
          </a:p>
        </p:txBody>
      </p:sp>
      <p:sp>
        <p:nvSpPr>
          <p:cNvPr id="3" name="Content Placeholder 2"/>
          <p:cNvSpPr>
            <a:spLocks noGrp="1"/>
          </p:cNvSpPr>
          <p:nvPr>
            <p:ph idx="1"/>
          </p:nvPr>
        </p:nvSpPr>
        <p:spPr>
          <a:xfrm>
            <a:off x="251520" y="1693962"/>
            <a:ext cx="8645525" cy="3751262"/>
          </a:xfrm>
        </p:spPr>
        <p:txBody>
          <a:bodyPr/>
          <a:lstStyle/>
          <a:p>
            <a:r>
              <a:rPr lang="en-GB" sz="3600" dirty="0" smtClean="0"/>
              <a:t>4 categories:</a:t>
            </a:r>
          </a:p>
          <a:p>
            <a:pPr lvl="1"/>
            <a:r>
              <a:rPr lang="en-GB" sz="2800" dirty="0" smtClean="0"/>
              <a:t>Associate Fellow</a:t>
            </a:r>
          </a:p>
          <a:p>
            <a:pPr lvl="1"/>
            <a:r>
              <a:rPr lang="en-GB" sz="2800" dirty="0" smtClean="0"/>
              <a:t>Fellow</a:t>
            </a:r>
          </a:p>
          <a:p>
            <a:pPr lvl="1"/>
            <a:r>
              <a:rPr lang="en-GB" sz="2800" dirty="0" smtClean="0"/>
              <a:t>Senior Fellow</a:t>
            </a:r>
          </a:p>
          <a:p>
            <a:pPr lvl="1"/>
            <a:r>
              <a:rPr lang="en-GB" sz="2800" dirty="0" smtClean="0"/>
              <a:t>Principal Fellow</a:t>
            </a:r>
            <a:endParaRPr lang="en-GB" sz="2800" dirty="0" smtClean="0"/>
          </a:p>
        </p:txBody>
      </p:sp>
    </p:spTree>
    <p:extLst>
      <p:ext uri="{BB962C8B-B14F-4D97-AF65-F5344CB8AC3E}">
        <p14:creationId xmlns:p14="http://schemas.microsoft.com/office/powerpoint/2010/main" val="24764888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269776"/>
            <a:ext cx="8645525" cy="1143000"/>
          </a:xfrm>
        </p:spPr>
        <p:txBody>
          <a:bodyPr/>
          <a:lstStyle/>
          <a:p>
            <a:r>
              <a:rPr lang="en-GB" dirty="0" smtClean="0">
                <a:solidFill>
                  <a:schemeClr val="bg1"/>
                </a:solidFill>
              </a:rPr>
              <a:t>HEA Fellowship scheme</a:t>
            </a:r>
            <a:endParaRPr lang="en-GB" dirty="0">
              <a:solidFill>
                <a:schemeClr val="bg1"/>
              </a:solidFill>
            </a:endParaRPr>
          </a:p>
        </p:txBody>
      </p:sp>
      <p:sp>
        <p:nvSpPr>
          <p:cNvPr id="3" name="Content Placeholder 2"/>
          <p:cNvSpPr>
            <a:spLocks noGrp="1"/>
          </p:cNvSpPr>
          <p:nvPr>
            <p:ph idx="1"/>
          </p:nvPr>
        </p:nvSpPr>
        <p:spPr>
          <a:xfrm>
            <a:off x="251520" y="1556792"/>
            <a:ext cx="8645525" cy="3751262"/>
          </a:xfrm>
        </p:spPr>
        <p:txBody>
          <a:bodyPr/>
          <a:lstStyle/>
          <a:p>
            <a:r>
              <a:rPr lang="en-GB" sz="2800" dirty="0" smtClean="0"/>
              <a:t>Uses </a:t>
            </a:r>
            <a:r>
              <a:rPr lang="en-GB" sz="2800" dirty="0"/>
              <a:t>the UK PSF to recognises HE teaching and learning knowledge and experience</a:t>
            </a:r>
          </a:p>
          <a:p>
            <a:r>
              <a:rPr lang="en-GB" sz="2800" dirty="0"/>
              <a:t>Increasingly is a requirement of employment in HE</a:t>
            </a:r>
          </a:p>
          <a:p>
            <a:r>
              <a:rPr lang="en-GB" sz="2800" dirty="0"/>
              <a:t>Many institutional new lecturer, </a:t>
            </a:r>
            <a:r>
              <a:rPr lang="en-GB" sz="2800" dirty="0" smtClean="0"/>
              <a:t>GTA/preparing </a:t>
            </a:r>
            <a:r>
              <a:rPr lang="en-GB" sz="2800" dirty="0"/>
              <a:t>to teach programmes accredited to the </a:t>
            </a:r>
            <a:r>
              <a:rPr lang="en-GB" sz="2800" dirty="0" smtClean="0"/>
              <a:t>scheme</a:t>
            </a:r>
          </a:p>
          <a:p>
            <a:r>
              <a:rPr lang="en-GB" sz="2800" dirty="0" smtClean="0"/>
              <a:t>This Economics Network training can be used to exempt parts of institutional training/ to support your institutional training</a:t>
            </a:r>
          </a:p>
          <a:p>
            <a:r>
              <a:rPr lang="en-GB" sz="2800" dirty="0" smtClean="0"/>
              <a:t>EN workshops endorsed by the RES, SES</a:t>
            </a:r>
            <a:endParaRPr lang="en-GB" sz="2800" dirty="0"/>
          </a:p>
        </p:txBody>
      </p:sp>
    </p:spTree>
    <p:extLst>
      <p:ext uri="{BB962C8B-B14F-4D97-AF65-F5344CB8AC3E}">
        <p14:creationId xmlns:p14="http://schemas.microsoft.com/office/powerpoint/2010/main" val="338521535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23528" y="1484784"/>
            <a:ext cx="4068452" cy="2862322"/>
          </a:xfrm>
          <a:prstGeom prst="rect">
            <a:avLst/>
          </a:prstGeom>
          <a:ln>
            <a:solidFill>
              <a:srgbClr val="00B0F0"/>
            </a:solidFill>
          </a:ln>
        </p:spPr>
        <p:txBody>
          <a:bodyPr wrap="square">
            <a:spAutoFit/>
          </a:bodyPr>
          <a:lstStyle/>
          <a:p>
            <a:r>
              <a:rPr lang="en-US" b="1" dirty="0" smtClean="0"/>
              <a:t>Area </a:t>
            </a:r>
            <a:r>
              <a:rPr lang="en-US" b="1" dirty="0"/>
              <a:t>of Activity</a:t>
            </a:r>
            <a:endParaRPr lang="en-US" dirty="0"/>
          </a:p>
          <a:p>
            <a:pPr lvl="0"/>
            <a:r>
              <a:rPr lang="en-US" dirty="0"/>
              <a:t>A1 Designing and planning learning activities and/or frameworks of study</a:t>
            </a:r>
          </a:p>
          <a:p>
            <a:pPr lvl="0"/>
            <a:r>
              <a:rPr lang="en-US" dirty="0"/>
              <a:t>A2 Teach and/or support learning</a:t>
            </a:r>
          </a:p>
          <a:p>
            <a:pPr lvl="0"/>
            <a:r>
              <a:rPr lang="en-US" dirty="0"/>
              <a:t>A3 Assess and give feedback to learners</a:t>
            </a:r>
          </a:p>
          <a:p>
            <a:pPr lvl="0"/>
            <a:r>
              <a:rPr lang="en-US" dirty="0"/>
              <a:t>A4 Develop effective learning environments and approaches to student support and guidance</a:t>
            </a:r>
          </a:p>
          <a:p>
            <a:pPr lvl="0"/>
            <a:r>
              <a:rPr lang="en-US" dirty="0"/>
              <a:t>A5 Engage in CPD</a:t>
            </a:r>
          </a:p>
        </p:txBody>
      </p:sp>
      <p:sp>
        <p:nvSpPr>
          <p:cNvPr id="4" name="Rectangle 3"/>
          <p:cNvSpPr/>
          <p:nvPr/>
        </p:nvSpPr>
        <p:spPr>
          <a:xfrm>
            <a:off x="4547821" y="549199"/>
            <a:ext cx="4320480" cy="3970318"/>
          </a:xfrm>
          <a:prstGeom prst="rect">
            <a:avLst/>
          </a:prstGeom>
          <a:ln>
            <a:solidFill>
              <a:srgbClr val="00B0F0"/>
            </a:solidFill>
          </a:ln>
        </p:spPr>
        <p:txBody>
          <a:bodyPr wrap="square">
            <a:spAutoFit/>
          </a:bodyPr>
          <a:lstStyle/>
          <a:p>
            <a:r>
              <a:rPr lang="en-US" b="1" dirty="0" smtClean="0"/>
              <a:t>Core </a:t>
            </a:r>
            <a:r>
              <a:rPr lang="en-US" b="1" dirty="0"/>
              <a:t>Knowledge</a:t>
            </a:r>
            <a:endParaRPr lang="en-US" dirty="0"/>
          </a:p>
          <a:p>
            <a:pPr lvl="0"/>
            <a:r>
              <a:rPr lang="en-US" dirty="0"/>
              <a:t>K1 The subject material</a:t>
            </a:r>
          </a:p>
          <a:p>
            <a:pPr lvl="0"/>
            <a:r>
              <a:rPr lang="en-US" dirty="0"/>
              <a:t>K2 Appropriate methods for teaching and learning in the subject area and at the level of the academic framework</a:t>
            </a:r>
          </a:p>
          <a:p>
            <a:pPr lvl="0"/>
            <a:r>
              <a:rPr lang="en-US" dirty="0"/>
              <a:t>K3 How students learn, both generally and within their subject/disciplinary areas</a:t>
            </a:r>
          </a:p>
          <a:p>
            <a:pPr lvl="0"/>
            <a:r>
              <a:rPr lang="en-US" dirty="0"/>
              <a:t>K4 The use and value of appropriate learning technologies</a:t>
            </a:r>
          </a:p>
          <a:p>
            <a:pPr lvl="0"/>
            <a:r>
              <a:rPr lang="en-US" dirty="0"/>
              <a:t>K5 The implications of quality assurance and quality enhancement for academic and professional practice and a particular focus on teaching</a:t>
            </a:r>
          </a:p>
        </p:txBody>
      </p:sp>
      <p:sp>
        <p:nvSpPr>
          <p:cNvPr id="6" name="Rectangle 5"/>
          <p:cNvSpPr/>
          <p:nvPr/>
        </p:nvSpPr>
        <p:spPr>
          <a:xfrm>
            <a:off x="107504" y="4700867"/>
            <a:ext cx="8904823" cy="2031325"/>
          </a:xfrm>
          <a:prstGeom prst="rect">
            <a:avLst/>
          </a:prstGeom>
          <a:ln>
            <a:solidFill>
              <a:srgbClr val="00B0F0"/>
            </a:solidFill>
          </a:ln>
        </p:spPr>
        <p:txBody>
          <a:bodyPr wrap="square">
            <a:spAutoFit/>
          </a:bodyPr>
          <a:lstStyle/>
          <a:p>
            <a:r>
              <a:rPr lang="en-US" b="1" dirty="0"/>
              <a:t>Professional Values</a:t>
            </a:r>
            <a:endParaRPr lang="en-US" dirty="0"/>
          </a:p>
          <a:p>
            <a:pPr lvl="0"/>
            <a:r>
              <a:rPr lang="en-US" dirty="0"/>
              <a:t>V1 Respect individual learners and diverse learning communities</a:t>
            </a:r>
          </a:p>
          <a:p>
            <a:pPr lvl="0"/>
            <a:r>
              <a:rPr lang="en-US" dirty="0"/>
              <a:t>V2 Promote participation in higher education and equality of opportunity for learners</a:t>
            </a:r>
          </a:p>
          <a:p>
            <a:pPr lvl="0"/>
            <a:r>
              <a:rPr lang="en-US" dirty="0"/>
              <a:t>V3 Use evidence-informed approaches and the outcomes from research, scholarship and CPD</a:t>
            </a:r>
          </a:p>
          <a:p>
            <a:pPr lvl="0"/>
            <a:r>
              <a:rPr lang="en-US" dirty="0"/>
              <a:t>V4 Acknowledge the wider context in which HE operates </a:t>
            </a:r>
            <a:r>
              <a:rPr lang="en-US" dirty="0" err="1"/>
              <a:t>recognising</a:t>
            </a:r>
            <a:r>
              <a:rPr lang="en-US" dirty="0"/>
              <a:t> the implications for professional practice</a:t>
            </a:r>
          </a:p>
        </p:txBody>
      </p:sp>
      <p:sp>
        <p:nvSpPr>
          <p:cNvPr id="8" name="Title 1"/>
          <p:cNvSpPr txBox="1">
            <a:spLocks/>
          </p:cNvSpPr>
          <p:nvPr/>
        </p:nvSpPr>
        <p:spPr>
          <a:xfrm>
            <a:off x="323528" y="476672"/>
            <a:ext cx="4068452" cy="513606"/>
          </a:xfrm>
          <a:prstGeom prst="rect">
            <a:avLst/>
          </a:prstGeom>
        </p:spPr>
        <p:txBody>
          <a:bodyPr/>
          <a:lstStyle>
            <a:lvl1pPr algn="l" rtl="0" eaLnBrk="1" fontAlgn="base" hangingPunct="1">
              <a:lnSpc>
                <a:spcPct val="90000"/>
              </a:lnSpc>
              <a:spcBef>
                <a:spcPct val="0"/>
              </a:spcBef>
              <a:spcAft>
                <a:spcPct val="0"/>
              </a:spcAft>
              <a:defRPr sz="4400" b="1">
                <a:solidFill>
                  <a:srgbClr val="002060"/>
                </a:solidFill>
                <a:latin typeface="+mj-lt"/>
                <a:ea typeface="+mj-ea"/>
                <a:cs typeface="+mj-cs"/>
              </a:defRPr>
            </a:lvl1pPr>
            <a:lvl2pPr algn="l" rtl="0" eaLnBrk="1" fontAlgn="base" hangingPunct="1">
              <a:lnSpc>
                <a:spcPct val="90000"/>
              </a:lnSpc>
              <a:spcBef>
                <a:spcPct val="0"/>
              </a:spcBef>
              <a:spcAft>
                <a:spcPct val="0"/>
              </a:spcAft>
              <a:defRPr sz="4400" b="1">
                <a:solidFill>
                  <a:srgbClr val="002060"/>
                </a:solidFill>
                <a:latin typeface="Arial" charset="0"/>
              </a:defRPr>
            </a:lvl2pPr>
            <a:lvl3pPr algn="l" rtl="0" eaLnBrk="1" fontAlgn="base" hangingPunct="1">
              <a:lnSpc>
                <a:spcPct val="90000"/>
              </a:lnSpc>
              <a:spcBef>
                <a:spcPct val="0"/>
              </a:spcBef>
              <a:spcAft>
                <a:spcPct val="0"/>
              </a:spcAft>
              <a:defRPr sz="4400" b="1">
                <a:solidFill>
                  <a:srgbClr val="002060"/>
                </a:solidFill>
                <a:latin typeface="Arial" charset="0"/>
              </a:defRPr>
            </a:lvl3pPr>
            <a:lvl4pPr algn="l" rtl="0" eaLnBrk="1" fontAlgn="base" hangingPunct="1">
              <a:lnSpc>
                <a:spcPct val="90000"/>
              </a:lnSpc>
              <a:spcBef>
                <a:spcPct val="0"/>
              </a:spcBef>
              <a:spcAft>
                <a:spcPct val="0"/>
              </a:spcAft>
              <a:defRPr sz="4400" b="1">
                <a:solidFill>
                  <a:srgbClr val="002060"/>
                </a:solidFill>
                <a:latin typeface="Arial" charset="0"/>
              </a:defRPr>
            </a:lvl4pPr>
            <a:lvl5pPr algn="l" rtl="0" eaLnBrk="1" fontAlgn="base" hangingPunct="1">
              <a:lnSpc>
                <a:spcPct val="90000"/>
              </a:lnSpc>
              <a:spcBef>
                <a:spcPct val="0"/>
              </a:spcBef>
              <a:spcAft>
                <a:spcPct val="0"/>
              </a:spcAft>
              <a:defRPr sz="4400" b="1">
                <a:solidFill>
                  <a:srgbClr val="002060"/>
                </a:solidFill>
                <a:latin typeface="Arial" charset="0"/>
              </a:defRPr>
            </a:lvl5pPr>
            <a:lvl6pPr marL="457200" algn="l" rtl="0" eaLnBrk="1" fontAlgn="base" hangingPunct="1">
              <a:lnSpc>
                <a:spcPct val="90000"/>
              </a:lnSpc>
              <a:spcBef>
                <a:spcPct val="0"/>
              </a:spcBef>
              <a:spcAft>
                <a:spcPct val="0"/>
              </a:spcAft>
              <a:defRPr sz="4400" b="1">
                <a:solidFill>
                  <a:srgbClr val="53247F"/>
                </a:solidFill>
                <a:latin typeface="Arial" charset="0"/>
              </a:defRPr>
            </a:lvl6pPr>
            <a:lvl7pPr marL="914400" algn="l" rtl="0" eaLnBrk="1" fontAlgn="base" hangingPunct="1">
              <a:lnSpc>
                <a:spcPct val="90000"/>
              </a:lnSpc>
              <a:spcBef>
                <a:spcPct val="0"/>
              </a:spcBef>
              <a:spcAft>
                <a:spcPct val="0"/>
              </a:spcAft>
              <a:defRPr sz="4400" b="1">
                <a:solidFill>
                  <a:srgbClr val="53247F"/>
                </a:solidFill>
                <a:latin typeface="Arial" charset="0"/>
              </a:defRPr>
            </a:lvl7pPr>
            <a:lvl8pPr marL="1371600" algn="l" rtl="0" eaLnBrk="1" fontAlgn="base" hangingPunct="1">
              <a:lnSpc>
                <a:spcPct val="90000"/>
              </a:lnSpc>
              <a:spcBef>
                <a:spcPct val="0"/>
              </a:spcBef>
              <a:spcAft>
                <a:spcPct val="0"/>
              </a:spcAft>
              <a:defRPr sz="4400" b="1">
                <a:solidFill>
                  <a:srgbClr val="53247F"/>
                </a:solidFill>
                <a:latin typeface="Arial" charset="0"/>
              </a:defRPr>
            </a:lvl8pPr>
            <a:lvl9pPr marL="1828800" algn="l" rtl="0" eaLnBrk="1" fontAlgn="base" hangingPunct="1">
              <a:lnSpc>
                <a:spcPct val="90000"/>
              </a:lnSpc>
              <a:spcBef>
                <a:spcPct val="0"/>
              </a:spcBef>
              <a:spcAft>
                <a:spcPct val="0"/>
              </a:spcAft>
              <a:defRPr sz="4400" b="1">
                <a:solidFill>
                  <a:srgbClr val="53247F"/>
                </a:solidFill>
                <a:latin typeface="Arial" charset="0"/>
              </a:defRPr>
            </a:lvl9pPr>
          </a:lstStyle>
          <a:p>
            <a:r>
              <a:rPr lang="en-GB" sz="2300" kern="0" dirty="0" smtClean="0"/>
              <a:t>UK Professional Standards Framework</a:t>
            </a:r>
            <a:endParaRPr lang="en-US" sz="2300" kern="0" dirty="0"/>
          </a:p>
        </p:txBody>
      </p:sp>
    </p:spTree>
    <p:extLst>
      <p:ext uri="{BB962C8B-B14F-4D97-AF65-F5344CB8AC3E}">
        <p14:creationId xmlns:p14="http://schemas.microsoft.com/office/powerpoint/2010/main" val="248404296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955" y="341784"/>
            <a:ext cx="8645525" cy="1143000"/>
          </a:xfrm>
        </p:spPr>
        <p:txBody>
          <a:bodyPr/>
          <a:lstStyle/>
          <a:p>
            <a:r>
              <a:rPr lang="en-GB" dirty="0" smtClean="0">
                <a:solidFill>
                  <a:schemeClr val="bg1"/>
                </a:solidFill>
              </a:rPr>
              <a:t>Associate Fellows</a:t>
            </a:r>
            <a:endParaRPr lang="en-GB" dirty="0">
              <a:solidFill>
                <a:schemeClr val="bg1"/>
              </a:solidFill>
            </a:endParaRPr>
          </a:p>
        </p:txBody>
      </p:sp>
      <p:sp>
        <p:nvSpPr>
          <p:cNvPr id="3" name="Content Placeholder 2"/>
          <p:cNvSpPr>
            <a:spLocks noGrp="1"/>
          </p:cNvSpPr>
          <p:nvPr>
            <p:ph idx="1"/>
          </p:nvPr>
        </p:nvSpPr>
        <p:spPr>
          <a:xfrm>
            <a:off x="251520" y="1621954"/>
            <a:ext cx="8645525" cy="3751262"/>
          </a:xfrm>
        </p:spPr>
        <p:txBody>
          <a:bodyPr/>
          <a:lstStyle/>
          <a:p>
            <a:r>
              <a:rPr lang="en-GB" sz="2800" dirty="0" smtClean="0"/>
              <a:t>an </a:t>
            </a:r>
            <a:r>
              <a:rPr lang="en-GB" sz="2800" dirty="0"/>
              <a:t>early-career researcher with some teaching responsibilities (e.g. PhD student, graduate training assistant, contract post-doc)</a:t>
            </a:r>
          </a:p>
          <a:p>
            <a:r>
              <a:rPr lang="en-GB" sz="2800" dirty="0"/>
              <a:t>new to HE teaching, have a limited teaching portfolio or teach part-time</a:t>
            </a:r>
          </a:p>
          <a:p>
            <a:pPr marL="457200" lvl="1" indent="0">
              <a:buNone/>
            </a:pPr>
            <a:endParaRPr lang="en-GB" dirty="0"/>
          </a:p>
        </p:txBody>
      </p:sp>
    </p:spTree>
    <p:extLst>
      <p:ext uri="{BB962C8B-B14F-4D97-AF65-F5344CB8AC3E}">
        <p14:creationId xmlns:p14="http://schemas.microsoft.com/office/powerpoint/2010/main" val="3401179245"/>
      </p:ext>
    </p:extLst>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955" y="341784"/>
            <a:ext cx="8645525" cy="1143000"/>
          </a:xfrm>
        </p:spPr>
        <p:txBody>
          <a:bodyPr/>
          <a:lstStyle/>
          <a:p>
            <a:r>
              <a:rPr lang="en-GB" dirty="0" smtClean="0">
                <a:solidFill>
                  <a:schemeClr val="bg1"/>
                </a:solidFill>
              </a:rPr>
              <a:t>Fellows</a:t>
            </a:r>
            <a:endParaRPr lang="en-GB" dirty="0">
              <a:solidFill>
                <a:schemeClr val="bg1"/>
              </a:solidFill>
            </a:endParaRPr>
          </a:p>
        </p:txBody>
      </p:sp>
      <p:sp>
        <p:nvSpPr>
          <p:cNvPr id="3" name="Content Placeholder 2"/>
          <p:cNvSpPr>
            <a:spLocks noGrp="1"/>
          </p:cNvSpPr>
          <p:nvPr>
            <p:ph idx="1"/>
          </p:nvPr>
        </p:nvSpPr>
        <p:spPr>
          <a:xfrm>
            <a:off x="251520" y="1621954"/>
            <a:ext cx="8645525" cy="3751262"/>
          </a:xfrm>
        </p:spPr>
        <p:txBody>
          <a:bodyPr/>
          <a:lstStyle/>
          <a:p>
            <a:r>
              <a:rPr lang="en-GB" sz="2800" dirty="0"/>
              <a:t>an early-career academic</a:t>
            </a:r>
          </a:p>
          <a:p>
            <a:r>
              <a:rPr lang="en-GB" sz="2800" dirty="0"/>
              <a:t>in a subject-specific role with substantive teaching and learning responsibilities</a:t>
            </a:r>
          </a:p>
          <a:p>
            <a:r>
              <a:rPr lang="en-GB" sz="2800" dirty="0"/>
              <a:t>an experienced academic, relatively new to UK HE. You’ll be in a role with sometimes significant, teaching-only </a:t>
            </a:r>
            <a:r>
              <a:rPr lang="en-GB" sz="2800" dirty="0" smtClean="0"/>
              <a:t>responsibilities.</a:t>
            </a:r>
            <a:endParaRPr lang="en-GB" dirty="0"/>
          </a:p>
        </p:txBody>
      </p:sp>
    </p:spTree>
    <p:extLst>
      <p:ext uri="{BB962C8B-B14F-4D97-AF65-F5344CB8AC3E}">
        <p14:creationId xmlns:p14="http://schemas.microsoft.com/office/powerpoint/2010/main" val="77136895"/>
      </p:ext>
    </p:extLst>
  </p:cSld>
  <p:clrMapOvr>
    <a:masterClrMapping/>
  </p:clrMapOvr>
  <p:transition>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955" y="341784"/>
            <a:ext cx="8645525" cy="1143000"/>
          </a:xfrm>
        </p:spPr>
        <p:txBody>
          <a:bodyPr/>
          <a:lstStyle/>
          <a:p>
            <a:r>
              <a:rPr lang="en-GB" dirty="0" smtClean="0">
                <a:solidFill>
                  <a:schemeClr val="bg1"/>
                </a:solidFill>
              </a:rPr>
              <a:t>Senior Fellows</a:t>
            </a:r>
            <a:endParaRPr lang="en-GB" dirty="0">
              <a:solidFill>
                <a:schemeClr val="bg1"/>
              </a:solidFill>
            </a:endParaRPr>
          </a:p>
        </p:txBody>
      </p:sp>
      <p:sp>
        <p:nvSpPr>
          <p:cNvPr id="3" name="Content Placeholder 2"/>
          <p:cNvSpPr>
            <a:spLocks noGrp="1"/>
          </p:cNvSpPr>
          <p:nvPr>
            <p:ph idx="1"/>
          </p:nvPr>
        </p:nvSpPr>
        <p:spPr>
          <a:xfrm>
            <a:off x="251520" y="1484784"/>
            <a:ext cx="8784976" cy="3751262"/>
          </a:xfrm>
        </p:spPr>
        <p:txBody>
          <a:bodyPr/>
          <a:lstStyle/>
          <a:p>
            <a:r>
              <a:rPr lang="en-US" sz="2800" dirty="0"/>
              <a:t>You’ll have an established record relating to teaching and learning and management/leadership of specific aspects of teaching provision. You are likely to lead, or be a member of, established academic teams. You may be:</a:t>
            </a:r>
          </a:p>
          <a:p>
            <a:pPr lvl="1"/>
            <a:r>
              <a:rPr lang="en-US" sz="2200" dirty="0"/>
              <a:t>an experienced member of academic staff with significant responsibility for leading, managing or </a:t>
            </a:r>
            <a:r>
              <a:rPr lang="en-US" sz="2200" dirty="0" err="1"/>
              <a:t>organising</a:t>
            </a:r>
            <a:r>
              <a:rPr lang="en-US" sz="2200" dirty="0"/>
              <a:t> </a:t>
            </a:r>
            <a:r>
              <a:rPr lang="en-US" sz="2200" dirty="0" err="1"/>
              <a:t>programmes</a:t>
            </a:r>
            <a:r>
              <a:rPr lang="en-US" sz="2200" dirty="0"/>
              <a:t> for subjects/disciplines</a:t>
            </a:r>
          </a:p>
          <a:p>
            <a:pPr lvl="1"/>
            <a:r>
              <a:rPr lang="en-US" sz="2200" dirty="0"/>
              <a:t>an experienced subject mentor or someone who supports those new to teaching</a:t>
            </a:r>
          </a:p>
          <a:p>
            <a:pPr lvl="1"/>
            <a:r>
              <a:rPr lang="en-US" sz="2200" dirty="0"/>
              <a:t>an experienced member of staff with departmental or wider teaching/learning support advisory responsibilities within your </a:t>
            </a:r>
            <a:r>
              <a:rPr lang="en-US" sz="2200" dirty="0" smtClean="0"/>
              <a:t>institution</a:t>
            </a:r>
            <a:endParaRPr lang="en-US" sz="2200" dirty="0"/>
          </a:p>
        </p:txBody>
      </p:sp>
    </p:spTree>
    <p:extLst>
      <p:ext uri="{BB962C8B-B14F-4D97-AF65-F5344CB8AC3E}">
        <p14:creationId xmlns:p14="http://schemas.microsoft.com/office/powerpoint/2010/main" val="1656112006"/>
      </p:ext>
    </p:extLst>
  </p:cSld>
  <p:clrMapOvr>
    <a:masterClrMapping/>
  </p:clrMapOvr>
  <p:transition>
    <p:randomBa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18BF773F2D3445AB70C5AD854B8A89" ma:contentTypeVersion="0" ma:contentTypeDescription="Create a new document." ma:contentTypeScope="" ma:versionID="bc9fe79c105f006dfbb050b9bc16fad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C494A02-5EC8-458C-9710-FED14153EE4B}">
  <ds:schemaRefs>
    <ds:schemaRef ds:uri="http://schemas.microsoft.com/sharepoint/v3/contenttype/forms"/>
  </ds:schemaRefs>
</ds:datastoreItem>
</file>

<file path=customXml/itemProps2.xml><?xml version="1.0" encoding="utf-8"?>
<ds:datastoreItem xmlns:ds="http://schemas.openxmlformats.org/officeDocument/2006/customXml" ds:itemID="{04441A54-C268-4A8E-ABBD-517AB6DC57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4288709-EDCB-40C4-B7C2-7637EE3AAC99}">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dcmitype/"/>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University of Gloucestershire_ADU Powerpoint Template (Blue)</Template>
  <TotalTime>854</TotalTime>
  <Words>989</Words>
  <Application>Microsoft Office PowerPoint</Application>
  <PresentationFormat>On-screen Show (4:3)</PresentationFormat>
  <Paragraphs>125</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Blank Presentation</vt:lpstr>
      <vt:lpstr>The UKPSF and the HEA Fellowship scheme</vt:lpstr>
      <vt:lpstr>PowerPoint Presentation</vt:lpstr>
      <vt:lpstr>Overview</vt:lpstr>
      <vt:lpstr>HEA Fellowships</vt:lpstr>
      <vt:lpstr>HEA Fellowship scheme</vt:lpstr>
      <vt:lpstr>PowerPoint Presentation</vt:lpstr>
      <vt:lpstr>Associate Fellows</vt:lpstr>
      <vt:lpstr>Fellows</vt:lpstr>
      <vt:lpstr>Senior Fellows</vt:lpstr>
      <vt:lpstr>PowerPoint Presentation</vt:lpstr>
      <vt:lpstr>What is reflection? </vt:lpstr>
      <vt:lpstr>PowerPoint Presentation</vt:lpstr>
      <vt:lpstr>CPD</vt:lpstr>
      <vt:lpstr>Pedagogic Research</vt:lpstr>
      <vt:lpstr>Scholarship of T&amp;L</vt:lpstr>
      <vt:lpstr>Key resources</vt:lpstr>
      <vt:lpstr>PowerPoint Presentation</vt:lpstr>
      <vt:lpstr>Generating ideas</vt:lpstr>
      <vt:lpstr>Key resources</vt:lpstr>
    </vt:vector>
  </TitlesOfParts>
  <Company>University of Gloucestershire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PD7017: learning environments in higher education</dc:title>
  <dc:creator>O'LEARY, Ros</dc:creator>
  <cp:lastModifiedBy>RL O'Leary</cp:lastModifiedBy>
  <cp:revision>84</cp:revision>
  <cp:lastPrinted>2015-03-24T09:34:49Z</cp:lastPrinted>
  <dcterms:created xsi:type="dcterms:W3CDTF">2014-09-08T10:25:56Z</dcterms:created>
  <dcterms:modified xsi:type="dcterms:W3CDTF">2016-04-14T06:41:54Z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0x0101005D18BF773F2D3445AB70C5AD854B8A89</vt:lpwstr>
  </property>
</Properties>
</file>