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0" r:id="rId2"/>
    <p:sldId id="293" r:id="rId3"/>
    <p:sldId id="285" r:id="rId4"/>
    <p:sldId id="274" r:id="rId5"/>
    <p:sldId id="286" r:id="rId6"/>
    <p:sldId id="295" r:id="rId7"/>
    <p:sldId id="271" r:id="rId8"/>
    <p:sldId id="294" r:id="rId9"/>
    <p:sldId id="265" r:id="rId10"/>
    <p:sldId id="289" r:id="rId11"/>
    <p:sldId id="273" r:id="rId12"/>
  </p:sldIdLst>
  <p:sldSz cx="9144000" cy="6858000" type="screen4x3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144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13/04/2018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712" units="cm"/>
          <inkml:channel name="Y" type="integer" max="14498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9-18T13:47:31.67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5900 13928 387 0,'0'0'105'0,"-20"7"-23"15,20-7-24-15,-20 4-35 0,20-4-16 16,0 0-1-16,-21-2-1 0,21 2 2 15,0 0-3-15,0 0 2 0,-13-18-1 16,13 18-3-16,0 0 0 0,-2-20 1 16,2 20-2-16,0 0-1 0,6-22-4 15,-6 22 4-15,0 0-4 0,16-24 6 0,-16 24-5 16,17-17 2-16,-17 17-3 0,26-21 4 15,-26 21 1-15,32-21-3 0,-15 15 0 16,0-2-3-16,0 2 4 0,1 1 1 16,1 5-2-16,-1-1-1 0,5 5 1 15,-4 0-1-15,3 2 0 0,-1 3 2 16,1 5 1-16,-1 0-3 0,-1 4 5 15,1 1-3-15,-5 2 3 0,2 4-3 16,-3-1 5-16,-2 2-6 0,-3 1 3 16,0 1-3-16,-3 1 1 0,-4 1 1 0,-2 2-1 15,-2-1 1-15,-4 1-1 0,-3-3 1 16,-1 1 0-16,-3-4 1 0,-1 0-2 15,-3-2 3-15,0-3-2 0,-1-4 3 16,0-4-3-16,-2-5 2 0,1 0-1 16,1-1 2-16,0-6-1 0,17-1-3 15,-29-3 4-15,29 3 0 0,-19-1 1 16,19 1-2-16,0 0 1 0,0 0-3 15,0 0 0-15,0 0 2 0,0 0-3 16,0 0-4-16,4-18 3 0,-4 18-1 0,24 0 1 16,-24 0 1-16,33 1-1 0,-15 4-1 15,2 0 0-15,2 2 5 0,1 0-4 16,-1 3 2-16,1 3-4 0,-2 3 4 15,-2 2-3-15,1-1 4 0,1 4-3 16,-2 1 2-16,-2 2 1 0,0 0-3 0,0 4 3 16,-2 1-3-16,2-3 3 0,-4 3-4 15,0 1 3-15,-1 0-3 16,0 2 1-16,-3-2-1 0,-1 0 3 15,-2 0 0-15,0 3-2 0,-4-1 4 0,-3-2-2 16,-2 0 0-16,-1-1-1 0,-3 0 2 16,-7-3-1-16,0 1 0 0,-7-2 0 15,-2-2 2-15,-3 0-1 0,-3-6 1 16,-4 0 0-16,-2-3 2 0,-4-5 1 15,-1-2-1-15,-5-8 1 0,1-3-2 0,0-5 0 16,-1-1 2-16,3-4-1 0,1-5-5 16,5 0 2-16,2-1 0 15,5 0 2-15,4 3-3 0,3 4 2 16,2-1-4-16,20 14 3 0,-30-21 1 0,30 21 0 15,-20-13-1-15,20 13-1 0,0 0 1 16,0 0-1-16,0 0 0 0,0 0 0 16,0 0-3-16,0 0 0 0,0 0-2 15,0 0 0-15,0 0 0 0,22-7-112 16,-22 7-45-16,24 7-9 0,-24-7 0 0,25-3 113 15</inkml:trace>
  <inkml:trace contextRef="#ctx0" brushRef="#br0" timeOffset="2700.8048">4958 13962 406 0,'0'0'130'0,"0"0"-36"0,-13-22-54 15,13 22-33-15,1-28-5 0,-1 28 2 16,8-31-8-16,-4 14 9 0,-4 17-7 16,12-34 4-16,-12 34-5 0,13-28 3 15,-13 28-1-15,12-22 0 0,-12 22 2 0,0 0-2 16,0 0-5-16,18-12 3 15,-18 12 0-15,0 0 1 0,13 20 1 16,-13-20-1-16,8 27 0 0,-1-8-2 16,-1 8 8-16,2 6-4 0,-1 4 3 0,1 5-5 15,-2 6 4-15,1 6-4 0,-1 9 3 16,0 3 2-16,-4-2-6 0,1 5 6 15,-3 0-4-15,1 0-1 0,-2-2 3 16,1 0-2-16,-3-5 1 0,2-3-1 16,-2-2 2-16,1-5-3 0,-2-5 0 0,0-4 5 15,-1-7-4-15,-2-5 1 0,2-6 0 16,-2-5 2-16,7-20 0 15,-12 25 3-15,12-25-2 0,0 0-2 16,0 0 2-16,0 0-2 0,-17-1 2 0,17 1-1 16,0 0-1-16,8-23-4 0,-8 23 1 15,8-29-70-15,-8 29-86 0,21-22-11 16,-21 22-7-16,21-16 74 0,-21 16 102 15</inkml:trace>
  <inkml:trace contextRef="#ctx0" brushRef="#br0" timeOffset="4214.0075">4181 13153 341 0,'0'0'134'0,"-15"24"-27"15,15-24-44-15,0 0-55 0,-18 0-5 0,18 0 2 16,0 0 1-16,0 0 0 0,0 0-3 15,0-21 6-15,0 21-8 0,9-20 0 16,-9 20-3-16,16-30 3 0,-16 30-5 16,17-33 3-16,-17 33 3 0,18-33-3 15,-18 33 0-15,17-32 1 0,-17 32 1 0,14-21-2 16,-14 21 1-16,10-18-2 15,-10 18 0-15,0 0-1 0,0 0 1 16,0 0-2-16,0 0 0 0,0 0 1 16,16 20-1-16,-16-20 2 0,0 30 0 0,0-30 3 15,1 35-4-15,1-12 4 0,-2 2 0 16,-2 1-4-16,2 3 6 0,0 1-6 15,0 2 4-15,-1-1-5 0,1-2 7 16,0-1-6-16,1-5 3 0,2-3 1 16,-3-20-1-16,4 29 1 0,-4-29 0 0,4 17 0 15,-4-17 3-15,0 0-2 0,0 0 1 16,0 0 1-16,0 0-3 0,0 0 2 15,5-17-4-15,-5 17-65 16,0 0-66-16,1-19-24 0,-1 19-18 0,0 0 36 16,-1-19 138-16</inkml:trace>
  <inkml:trace contextRef="#ctx0" brushRef="#br0" timeOffset="4572.8081">4216 13449 329 0,'-21'-3'132'0,"21"3"-25"0,0 0-33 0,0 0-46 16,0 0-26-16,0 0 1 0,0 0-3 16,0 0 0-16,0 0 3 0,0 0-3 15,0 0 0-15,9-24-1 0,-9 24 1 16,0 0-2-16,24-19 5 0,-24 19-4 15,28-14-1-15,-28 14 0 0,35-15 1 16,-15 11 0-16,0-3 1 0,1 4-1 16,-1 1-3-16,-2-2 2 0,-1 1 2 15,-17 3-73-15,20-5-82 0,-20 5-12 16,17 5-9-16,-17-5 84 0,0 0 92 0</inkml:trace>
  <inkml:trace contextRef="#ctx0" brushRef="#br0" timeOffset="5586.8099">5076 13719 381 0,'0'0'123'0,"0"0"-26"0,-25-14-44 15,25 14-46-15,0 0-6 0,0 0-1 16,-17-8-2-16,17 8 1 0,0 0-1 15,-17 10 1-15,17-10-1 0,0 0 2 16,-14 24-1-16,14-24 0 0,-8 22 0 16,8-22 1-16,-7 29-1 0,4-10 2 15,3-19 2-15,-2 33-4 0,2-33 3 0,-3 32-3 16,3-32 4-16,-1 33-5 0,1-33 3 15,-3 25-3-15,3-25 2 0,-2 23-1 16,2-23 1-16,0 0 0 0,0 0 3 16,0 0-4-16,-7 17 1 0,7-17-4 15,0 0-97-15,0 0-32 0,0 0-30 0,17-12-5 16,-17 12 83-16</inkml:trace>
  <inkml:trace contextRef="#ctx0" brushRef="#br0" timeOffset="6257.6111">5030 15003 375 0,'0'0'108'0,"0"0"-20"15,-22 7-37-15,22-7-33 0,0 0-17 16,-17 5 0-16,17-5-3 0,0 0 3 15,-17 9-3-15,17-9 3 0,0 0-1 16,0 0 2-16,0 0 0 0,0 0-1 16,0 0-1-16,0 0 2 0,0 0 1 15,0 0-2-15,0 0 1 0,0 0-3 16,22-12 1-16,-22 12 1 0,29-16 0 0,-12 7-2 15,3 3 1-15,1-1-1 0,-1-2 1 16,1 2-1-16,-2 2 3 0,0-3-3 16,-1 6 0-16,-1-4 1 0,-17 6 0 15,29-1-1-15,-29 1 0 0,23 7 1 16,-23-7-3-16,0 0 3 0,18 10-2 0,-18-10 1 15,0 0 0-15,0 0-1 16,0 0 1-16,0 0-2 0,0 0-34 16,0 0-73-16,0 0-41 0,0 0-15 15,7-28-5-15,-7 28 171 0</inkml:trace>
  <inkml:trace contextRef="#ctx0" brushRef="#br0" timeOffset="8426.0149">4314 13760 361 0,'-28'-24'143'16,"28"24"-37"-16,-26-15-71 0,26 15-31 15,-25-19-2-15,25 19 0 0,-28-12-1 16,28 12 0-16,-32-6-2 0,14 3 0 16,-2 4 2-16,0 3-1 0,-3 3-1 15,-1 1 0-15,-2 6 0 0,-2 1 2 16,-2 4-1-16,-2 5 0 0,0 1 0 0,0 3-3 15,1 3 5-15,1-1-3 0,2 3 3 16,3 3-4-16,3-3 4 0,3-1-3 16,5 0 1-16,2-1 3 0,4-2-3 15,3 0 1-15,5 0-4 0,3-4 4 16,3 0-2-16,5 0 3 0,1 0-4 0,1-1 3 15,3 2-3-15,1-4 3 16,2-1 0-16,1 3 0 0,1-3-1 16,2-1 1-16,0-3-2 0,5 0 0 15,-2-3 1-15,3-2 0 0,2 1-3 0,0-3 3 16,1 3-2-16,2 0 1 0,-1 0 1 15,-1-1-1-15,2 2 0 0,-3 3 1 16,1 0 2-16,-2 4-5 0,-2-2 5 16,-3-2-6-16,-1 3 8 0,-1-1-8 15,-4 1 7-15,-2 0-6 0,-1-2 1 0,-16-18 2 16,25 34 0-16,-13-13 1 0,-4-2-4 15,-2-2 4-15,-1 4-4 16,-2-4 3-16,-3 4 1 0,-3 0 0 16,-3 1 1-16,-3-3-2 0,-3 3-1 0,-3-4 1 15,-4 2 1-15,-5 2-1 0,-1-3-1 16,-4-2 1-16,-4-3-3 0,-4-2 4 15,-4-3-1-15,-1 2 1 0,-1-10 0 16,-2-5 0-16,0-5 3 0,-1-1-3 16,1-9-1-16,4-1 2 0,3-2 1 0,4-5-2 15,4-5 2-15,3 0-2 0,4 0 1 16,5-3-1-16,5 0 3 0,3-3-5 15,2-2 2-15,5 1 0 16,3-2-2-16,3 2 2 0,2-2-2 0,3 2 2 16,3 3-2-16,3 5 3 0,2-2-2 15,2 4 0-15,5 0 1 0,2 1-2 16,2 5 2-16,2 3-2 0,3 2 0 15,-2-3-1-15,2 5 3 0,-1 0-2 16,-3 7 1-16,-2 1-1 0,1 0 3 0,-4-2-4 16,0 2 5-16,-3 0-4 0,-1-3 1 15,0 5-1-15,1-7 2 0,-2-4-1 16,-1 2-1-16,0-1 1 0,-1-3 0 15,0 0 0-15,-4-2 1 0,0 0-3 16,-3-2 2-16,-1 3-1 0,-3-5 2 16,-2 0 5-16,-2 1-7 0,-4-1 3 15,-1 2-4-15,-4 0 5 0,-1 2-4 16,-4 0 3-16,-5 4-4 0,-1 1-3 15,-2 5 5-15,-3 1 1 0,1 3-1 0,-2 0-1 16,-2 3 2-16,4 4-1 0,-1-1 0 16,3 2-1-16,2 0 1 0,2 1-1 15,17-2 1-15,-23 0 0 0,23 0-2 16,0 0 2-16,0 0-3 0,0 0-11 15,9-23-143-15,8 21-14 0,-17 2-3 16,41-12 35-16,-20-1 139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C344B-A380-4DA7-8A4F-1A966D64C3A4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F8B7-ACE2-4022-98AF-05AD5590BC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08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F8B7-ACE2-4022-98AF-05AD5590BCA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55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F8B7-ACE2-4022-98AF-05AD5590BCA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58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13/04/2018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230188"/>
            <a:ext cx="757168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2286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wsei.ubc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ubc.ca/wpvc/intro-physics-active-clas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ubc.ca/wpvc/video-05-an-active-maths-clas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99022"/>
            <a:ext cx="6858000" cy="1413336"/>
          </a:xfrm>
        </p:spPr>
        <p:txBody>
          <a:bodyPr>
            <a:normAutofit fontScale="90000"/>
          </a:bodyPr>
          <a:lstStyle/>
          <a:p>
            <a:r>
              <a:rPr lang="en-GB" sz="5400" dirty="0"/>
              <a:t>Teaching Analytical Sessions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58803"/>
            <a:ext cx="6858000" cy="1241822"/>
          </a:xfrm>
        </p:spPr>
        <p:txBody>
          <a:bodyPr>
            <a:normAutofit fontScale="70000" lnSpcReduction="20000"/>
          </a:bodyPr>
          <a:lstStyle/>
          <a:p>
            <a:r>
              <a:rPr lang="en-GB" sz="3400" dirty="0">
                <a:solidFill>
                  <a:srgbClr val="002060"/>
                </a:solidFill>
              </a:rPr>
              <a:t>Edmund Cannon &amp; Guglielmo Volpe</a:t>
            </a:r>
          </a:p>
          <a:p>
            <a:r>
              <a:rPr lang="en-GB" sz="2700">
                <a:solidFill>
                  <a:schemeClr val="bg2">
                    <a:lumMod val="25000"/>
                  </a:schemeClr>
                </a:solidFill>
              </a:rPr>
              <a:t>New Lecturers’ </a:t>
            </a:r>
            <a:r>
              <a:rPr lang="en-GB" sz="2700" dirty="0">
                <a:solidFill>
                  <a:schemeClr val="bg2">
                    <a:lumMod val="25000"/>
                  </a:schemeClr>
                </a:solidFill>
              </a:rPr>
              <a:t>Workshop</a:t>
            </a:r>
          </a:p>
          <a:p>
            <a:r>
              <a:rPr lang="en-GB" sz="2600">
                <a:solidFill>
                  <a:schemeClr val="bg2">
                    <a:lumMod val="25000"/>
                  </a:schemeClr>
                </a:solidFill>
              </a:rPr>
              <a:t>Oxford </a:t>
            </a:r>
            <a:r>
              <a:rPr lang="en-GB" sz="2600" dirty="0">
                <a:solidFill>
                  <a:schemeClr val="bg2">
                    <a:lumMod val="25000"/>
                  </a:schemeClr>
                </a:solidFill>
              </a:rPr>
              <a:t>University</a:t>
            </a:r>
          </a:p>
          <a:p>
            <a:r>
              <a:rPr lang="en-GB" sz="2600">
                <a:solidFill>
                  <a:schemeClr val="bg2">
                    <a:lumMod val="25000"/>
                  </a:schemeClr>
                </a:solidFill>
              </a:rPr>
              <a:t>April 2018</a:t>
            </a:r>
            <a:endParaRPr lang="en-GB" sz="2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860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34" y="308158"/>
            <a:ext cx="8276200" cy="1325563"/>
          </a:xfrm>
        </p:spPr>
        <p:txBody>
          <a:bodyPr/>
          <a:lstStyle/>
          <a:p>
            <a:r>
              <a:rPr lang="en-GB"/>
              <a:t>What is the purpose of teaching this stuff?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049" y="1769354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How would you mark the following question?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7F41CC-37A7-41FB-8955-E5E4217B7C1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77049" y="2959469"/>
          <a:ext cx="1837677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7677">
                  <a:extLst>
                    <a:ext uri="{9D8B030D-6E8A-4147-A177-3AD203B41FA5}">
                      <a16:colId xmlns:a16="http://schemas.microsoft.com/office/drawing/2014/main" val="25201721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5400"/>
                        <a:t>671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55275"/>
                  </a:ext>
                </a:extLst>
              </a:tr>
              <a:tr h="367635">
                <a:tc>
                  <a:txBody>
                    <a:bodyPr/>
                    <a:lstStyle/>
                    <a:p>
                      <a:pPr algn="r"/>
                      <a:r>
                        <a:rPr lang="en-GB" sz="5400"/>
                        <a:t>+ 143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105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54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18919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CC4643A-70AA-46EF-A2D8-FFB6A828DA9F}"/>
                  </a:ext>
                </a:extLst>
              </p14:cNvPr>
              <p14:cNvContentPartPr/>
              <p14:nvPr/>
            </p14:nvContentPartPr>
            <p14:xfrm>
              <a:off x="1330560" y="4668840"/>
              <a:ext cx="1013040" cy="8049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CC4643A-70AA-46EF-A2D8-FFB6A828DA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1200" y="4659480"/>
                <a:ext cx="1031760" cy="82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018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85" y="538428"/>
            <a:ext cx="7984010" cy="764124"/>
          </a:xfrm>
        </p:spPr>
        <p:txBody>
          <a:bodyPr/>
          <a:lstStyle/>
          <a:p>
            <a:r>
              <a:rPr lang="en-GB" dirty="0"/>
              <a:t>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5" y="1942263"/>
            <a:ext cx="7886700" cy="38912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dirty="0">
                <a:solidFill>
                  <a:srgbClr val="C00000"/>
                </a:solidFill>
              </a:rPr>
              <a:t>Where on the spectrum from pure theory to very applied?</a:t>
            </a:r>
          </a:p>
          <a:p>
            <a:pPr lvl="1">
              <a:buNone/>
            </a:pPr>
            <a:r>
              <a:rPr lang="en-GB" dirty="0" err="1"/>
              <a:t>nb</a:t>
            </a:r>
            <a:r>
              <a:rPr lang="en-GB" dirty="0"/>
              <a:t> may have more than one stream, so need to fit in with department’s plan</a:t>
            </a:r>
          </a:p>
          <a:p>
            <a:pPr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rgbClr val="C00000"/>
                </a:solidFill>
              </a:rPr>
              <a:t>How much should students be estimating equations or handling data?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>
                <a:solidFill>
                  <a:srgbClr val="C00000"/>
                </a:solidFill>
              </a:rPr>
              <a:t>Choice of textbook</a:t>
            </a:r>
          </a:p>
          <a:p>
            <a:pPr lvl="1">
              <a:buNone/>
            </a:pPr>
            <a:r>
              <a:rPr lang="en-GB" dirty="0"/>
              <a:t>Classic example of </a:t>
            </a:r>
            <a:r>
              <a:rPr lang="en-GB" dirty="0" err="1"/>
              <a:t>Hotelling</a:t>
            </a:r>
            <a:r>
              <a:rPr lang="en-GB" dirty="0"/>
              <a:t> competition – they are all the same</a:t>
            </a:r>
          </a:p>
          <a:p>
            <a:pPr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060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030" y="2647689"/>
            <a:ext cx="7886700" cy="13255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Sharing experience in teaching quantitative modules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4603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162" y="1131094"/>
            <a:ext cx="7990188" cy="584951"/>
          </a:xfrm>
        </p:spPr>
        <p:txBody>
          <a:bodyPr>
            <a:normAutofit fontScale="90000"/>
          </a:bodyPr>
          <a:lstStyle/>
          <a:p>
            <a:r>
              <a:rPr lang="en-GB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Bloom’s taxonomy </a:t>
            </a:r>
            <a:r>
              <a:rPr lang="en-GB" sz="21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(not to scale!)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909456"/>
              </p:ext>
            </p:extLst>
          </p:nvPr>
        </p:nvGraphicFramePr>
        <p:xfrm>
          <a:off x="475735" y="1834670"/>
          <a:ext cx="8390239" cy="2948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6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3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en-GB" sz="1800"/>
                        <a:t>Activity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Learner action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Possible question clues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GB" sz="1800"/>
                        <a:t>Knowledge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Recall content in initial form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List, define, label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GB" sz="1800"/>
                        <a:t>Comprehension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Restate material in own words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Describe, summarise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Application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Apply rules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Calculate,</a:t>
                      </a:r>
                      <a:r>
                        <a:rPr lang="en-GB" sz="1800" baseline="0">
                          <a:solidFill>
                            <a:srgbClr val="FF0000"/>
                          </a:solidFill>
                        </a:rPr>
                        <a:t> solve, illustrate</a:t>
                      </a:r>
                      <a:endParaRPr lang="en-GB" sz="180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Analysis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Break complex situations</a:t>
                      </a:r>
                      <a:r>
                        <a:rPr lang="en-GB" sz="1800" baseline="0">
                          <a:solidFill>
                            <a:srgbClr val="FF0000"/>
                          </a:solidFill>
                        </a:rPr>
                        <a:t> into parts</a:t>
                      </a:r>
                      <a:endParaRPr lang="en-GB" sz="180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Analyse, compare, explain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GB" sz="1800"/>
                        <a:t>Synthesis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Combine or rearrange components to form new whole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Combine, rearrange, “what if”, discuss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GB" sz="1800"/>
                        <a:t>Evaluation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Make judgements for a purpose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Discuss, assess,</a:t>
                      </a:r>
                      <a:r>
                        <a:rPr lang="en-GB" sz="1800" baseline="0"/>
                        <a:t> decide, recommend, explain</a:t>
                      </a:r>
                      <a:endParaRPr lang="en-GB" sz="18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987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764" y="854470"/>
            <a:ext cx="7984010" cy="1607376"/>
          </a:xfrm>
        </p:spPr>
        <p:txBody>
          <a:bodyPr>
            <a:noAutofit/>
          </a:bodyPr>
          <a:lstStyle/>
          <a:p>
            <a:r>
              <a:rPr lang="en-GB" sz="2400" dirty="0"/>
              <a:t>In small groups</a:t>
            </a:r>
            <a:r>
              <a:rPr lang="en-GB" sz="2400"/>
              <a:t>: (particular) challenges </a:t>
            </a:r>
            <a:r>
              <a:rPr lang="en-GB" sz="2400" dirty="0"/>
              <a:t>and opportunities of teaching quantitative/</a:t>
            </a:r>
            <a:r>
              <a:rPr lang="en-GB" sz="2400"/>
              <a:t>analytical modules</a:t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>... and potential solutions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0028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85" y="347324"/>
            <a:ext cx="7984010" cy="764124"/>
          </a:xfrm>
        </p:spPr>
        <p:txBody>
          <a:bodyPr/>
          <a:lstStyle/>
          <a:p>
            <a:r>
              <a:rPr lang="en-GB" dirty="0"/>
              <a:t>What do students </a:t>
            </a:r>
            <a:r>
              <a:rPr lang="en-GB" dirty="0" smtClean="0"/>
              <a:t>possibly find </a:t>
            </a:r>
            <a:r>
              <a:rPr lang="en-GB" dirty="0"/>
              <a:t>difficult?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5" y="1450485"/>
            <a:ext cx="7886700" cy="46352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>
                <a:solidFill>
                  <a:srgbClr val="C00000"/>
                </a:solidFill>
              </a:rPr>
              <a:t>The link between maths-theory-economics-data.</a:t>
            </a:r>
          </a:p>
          <a:p>
            <a:pPr lvl="1">
              <a:buNone/>
            </a:pPr>
            <a:r>
              <a:rPr lang="en-GB">
                <a:solidFill>
                  <a:srgbClr val="2F5597"/>
                </a:solidFill>
              </a:rPr>
              <a:t>nb this is the reason we are all here!</a:t>
            </a:r>
          </a:p>
          <a:p>
            <a:pPr>
              <a:buNone/>
            </a:pPr>
            <a:r>
              <a:rPr lang="en-GB" sz="2400">
                <a:solidFill>
                  <a:srgbClr val="C00000"/>
                </a:solidFill>
              </a:rPr>
              <a:t>Right-answer </a:t>
            </a:r>
            <a:r>
              <a:rPr lang="en-GB" sz="2400" dirty="0">
                <a:solidFill>
                  <a:srgbClr val="C00000"/>
                </a:solidFill>
              </a:rPr>
              <a:t>syndrome.</a:t>
            </a:r>
          </a:p>
          <a:p>
            <a:pPr lvl="1">
              <a:buNone/>
            </a:pPr>
            <a:r>
              <a:rPr lang="en-GB" dirty="0"/>
              <a:t>Only interested in the answer, rather than the method for </a:t>
            </a:r>
            <a:r>
              <a:rPr lang="en-GB"/>
              <a:t>finding it (nb not always clear that there is a single right answer).</a:t>
            </a:r>
          </a:p>
          <a:p>
            <a:pPr>
              <a:buNone/>
            </a:pPr>
            <a:r>
              <a:rPr lang="en-GB" sz="2400">
                <a:solidFill>
                  <a:srgbClr val="C00000"/>
                </a:solidFill>
              </a:rPr>
              <a:t>Problem-solving</a:t>
            </a:r>
            <a:r>
              <a:rPr lang="en-GB" sz="2400" dirty="0">
                <a:solidFill>
                  <a:srgbClr val="C00000"/>
                </a:solidFill>
              </a:rPr>
              <a:t>.</a:t>
            </a:r>
          </a:p>
          <a:p>
            <a:pPr lvl="1">
              <a:spcAft>
                <a:spcPts val="600"/>
              </a:spcAft>
              <a:buNone/>
            </a:pPr>
            <a:r>
              <a:rPr lang="en-GB" dirty="0"/>
              <a:t>As opposed </a:t>
            </a:r>
            <a:r>
              <a:rPr lang="en-GB"/>
              <a:t>to </a:t>
            </a:r>
          </a:p>
          <a:p>
            <a:pPr lvl="1">
              <a:spcAft>
                <a:spcPts val="600"/>
              </a:spcAft>
              <a:buNone/>
            </a:pPr>
            <a:r>
              <a:rPr lang="en-GB"/>
              <a:t>	(i) memorising proofs;</a:t>
            </a:r>
          </a:p>
          <a:p>
            <a:pPr lvl="1">
              <a:spcAft>
                <a:spcPts val="600"/>
              </a:spcAft>
              <a:buNone/>
            </a:pPr>
            <a:r>
              <a:rPr lang="en-GB"/>
              <a:t>	(ii) using a standard method to solve a standard question.</a:t>
            </a:r>
          </a:p>
          <a:p>
            <a:pPr lvl="1">
              <a:spcAft>
                <a:spcPts val="600"/>
              </a:spcAft>
              <a:buNone/>
            </a:pPr>
            <a:r>
              <a:rPr lang="en-GB"/>
              <a:t>Ability to solve original questions. Is this </a:t>
            </a:r>
            <a:r>
              <a:rPr lang="en-GB" b="1" i="1"/>
              <a:t>really</a:t>
            </a:r>
            <a:r>
              <a:rPr lang="en-GB"/>
              <a:t> an objective of the course?</a:t>
            </a:r>
            <a:endParaRPr lang="en-GB" dirty="0"/>
          </a:p>
          <a:p>
            <a:pPr>
              <a:buNone/>
            </a:pPr>
            <a:r>
              <a:rPr lang="en-GB" sz="2400">
                <a:solidFill>
                  <a:srgbClr val="C00000"/>
                </a:solidFill>
              </a:rPr>
              <a:t>Abstraction.</a:t>
            </a:r>
          </a:p>
          <a:p>
            <a:pPr lvl="1">
              <a:spcAft>
                <a:spcPts val="600"/>
              </a:spcAft>
              <a:buNone/>
            </a:pPr>
            <a:r>
              <a:rPr lang="en-GB"/>
              <a:t>Should teaching be general-to-specific or specific-to-general? nb evidence for  a framing effect.</a:t>
            </a:r>
          </a:p>
          <a:p>
            <a:pPr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3146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85" y="347324"/>
            <a:ext cx="7984010" cy="764124"/>
          </a:xfrm>
        </p:spPr>
        <p:txBody>
          <a:bodyPr/>
          <a:lstStyle/>
          <a:p>
            <a:r>
              <a:rPr lang="en-GB" dirty="0" smtClean="0"/>
              <a:t>Holistic view?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5" y="1450485"/>
            <a:ext cx="7886700" cy="46352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</a:rPr>
              <a:t>What do we want students to take with them from the module? Intended learning outcomes</a:t>
            </a:r>
          </a:p>
          <a:p>
            <a:pPr marL="0" indent="0">
              <a:buNone/>
            </a:pP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</a:rPr>
              <a:t>How do we mix assessment, teaching methods, content to achieve the ILOs? While at the same time…</a:t>
            </a:r>
          </a:p>
          <a:p>
            <a:pPr lvl="1"/>
            <a:r>
              <a:rPr lang="en-GB" sz="2100" dirty="0">
                <a:solidFill>
                  <a:srgbClr val="2E75B6"/>
                </a:solidFill>
              </a:rPr>
              <a:t>E</a:t>
            </a:r>
            <a:r>
              <a:rPr lang="en-GB" sz="2100" dirty="0" smtClean="0">
                <a:solidFill>
                  <a:srgbClr val="2E75B6"/>
                </a:solidFill>
              </a:rPr>
              <a:t>ngaging student</a:t>
            </a:r>
          </a:p>
          <a:p>
            <a:pPr lvl="1"/>
            <a:r>
              <a:rPr lang="en-GB" sz="2100" dirty="0" smtClean="0">
                <a:solidFill>
                  <a:srgbClr val="2E75B6"/>
                </a:solidFill>
              </a:rPr>
              <a:t>Dealing with heterogeneity</a:t>
            </a:r>
          </a:p>
          <a:p>
            <a:pPr lvl="1"/>
            <a:r>
              <a:rPr lang="en-GB" sz="2100" dirty="0" smtClean="0">
                <a:solidFill>
                  <a:srgbClr val="2E75B6"/>
                </a:solidFill>
              </a:rPr>
              <a:t>Addressing complex topics</a:t>
            </a:r>
          </a:p>
          <a:p>
            <a:pPr lvl="1"/>
            <a:r>
              <a:rPr lang="en-GB" sz="2100" dirty="0" smtClean="0">
                <a:solidFill>
                  <a:srgbClr val="2E75B6"/>
                </a:solidFill>
              </a:rPr>
              <a:t>Dealing with tensions between content coverage and depth of understanding</a:t>
            </a:r>
          </a:p>
          <a:p>
            <a:pPr lvl="1"/>
            <a:r>
              <a:rPr lang="en-GB" sz="2100" dirty="0" smtClean="0">
                <a:solidFill>
                  <a:srgbClr val="2E75B6"/>
                </a:solidFill>
              </a:rPr>
              <a:t>…..</a:t>
            </a:r>
            <a:endParaRPr lang="en-GB" sz="2100" dirty="0" smtClean="0">
              <a:solidFill>
                <a:srgbClr val="2E75B6"/>
              </a:solidFill>
            </a:endParaRPr>
          </a:p>
          <a:p>
            <a:pPr lvl="1"/>
            <a:endParaRPr lang="en-GB" sz="21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61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40" y="204043"/>
            <a:ext cx="7984010" cy="764124"/>
          </a:xfrm>
        </p:spPr>
        <p:txBody>
          <a:bodyPr>
            <a:noAutofit/>
          </a:bodyPr>
          <a:lstStyle/>
          <a:p>
            <a:r>
              <a:rPr lang="en-GB" sz="2800" dirty="0" smtClean="0"/>
              <a:t>Engaging students in the classroom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2822"/>
            <a:ext cx="7886700" cy="5092970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Lectures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Case or problem-based approach?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Theory needs applications and examples (framing effect) - how to do this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Engage students in the learning: flipping? Alternate theory to problem solving/analysis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Eliminate lecture? What should the large-group session be for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marL="342900" lvl="1" indent="0">
              <a:buNone/>
            </a:pPr>
            <a:endParaRPr lang="en-GB" dirty="0" smtClean="0"/>
          </a:p>
          <a:p>
            <a:pPr lvl="1"/>
            <a:r>
              <a:rPr lang="en-GB" sz="2000" dirty="0" smtClean="0">
                <a:solidFill>
                  <a:srgbClr val="FF0000"/>
                </a:solidFill>
              </a:rPr>
              <a:t>Examples</a:t>
            </a:r>
          </a:p>
          <a:p>
            <a:pPr lvl="2"/>
            <a:r>
              <a:rPr lang="en-GB" sz="2000" dirty="0" smtClean="0">
                <a:hlinkClick r:id="rId3"/>
              </a:rPr>
              <a:t>Carl </a:t>
            </a:r>
            <a:r>
              <a:rPr lang="en-GB" sz="2000" dirty="0" err="1" smtClean="0">
                <a:hlinkClick r:id="rId3"/>
              </a:rPr>
              <a:t>Wieman</a:t>
            </a:r>
            <a:r>
              <a:rPr lang="en-GB" sz="2000" dirty="0" smtClean="0">
                <a:hlinkClick r:id="rId3"/>
              </a:rPr>
              <a:t> Science Education Initiative</a:t>
            </a:r>
            <a:endParaRPr lang="en-GB" sz="2000" dirty="0" smtClean="0"/>
          </a:p>
          <a:p>
            <a:pPr lvl="2"/>
            <a:endParaRPr lang="en-GB" sz="1800" dirty="0"/>
          </a:p>
          <a:p>
            <a:pPr lvl="2"/>
            <a:r>
              <a:rPr lang="en-GB" sz="2000" dirty="0" smtClean="0">
                <a:hlinkClick r:id="rId4"/>
              </a:rPr>
              <a:t>Active large lecture teaching </a:t>
            </a:r>
            <a:endParaRPr lang="en-GB" sz="2000" dirty="0"/>
          </a:p>
          <a:p>
            <a:pPr lvl="1"/>
            <a:endParaRPr lang="en-GB" dirty="0"/>
          </a:p>
          <a:p>
            <a:pPr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8656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40" y="204043"/>
            <a:ext cx="7984010" cy="764124"/>
          </a:xfrm>
        </p:spPr>
        <p:txBody>
          <a:bodyPr>
            <a:noAutofit/>
          </a:bodyPr>
          <a:lstStyle/>
          <a:p>
            <a:r>
              <a:rPr lang="en-GB" sz="2800" dirty="0" smtClean="0"/>
              <a:t>Engaging students in the classroom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2822"/>
            <a:ext cx="7886700" cy="5825178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Weekly class activities </a:t>
            </a:r>
            <a:r>
              <a:rPr lang="en-GB" sz="2400" dirty="0">
                <a:solidFill>
                  <a:srgbClr val="C00000"/>
                </a:solidFill>
              </a:rPr>
              <a:t>sets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makes a good problem set?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support you provide to class teachers?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Do students prepare before class or do they start work in class?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Do we need weekly problem set or could be used to e.g. play a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game</a:t>
            </a:r>
          </a:p>
          <a:p>
            <a:pPr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How can value added be provided?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GB" sz="1800" dirty="0"/>
          </a:p>
          <a:p>
            <a:r>
              <a:rPr lang="en-GB" sz="2400" dirty="0">
                <a:solidFill>
                  <a:srgbClr val="C00000"/>
                </a:solidFill>
              </a:rPr>
              <a:t>Computer labs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Problem-based approach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Students drive their learning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GTA to favour learning rather than delivering solutions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Close engagement with students 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en-GB" dirty="0"/>
          </a:p>
          <a:p>
            <a:r>
              <a:rPr lang="en-GB" dirty="0" smtClean="0">
                <a:solidFill>
                  <a:srgbClr val="C00000"/>
                </a:solidFill>
              </a:rPr>
              <a:t>Example</a:t>
            </a:r>
          </a:p>
          <a:p>
            <a:pPr lvl="1"/>
            <a:r>
              <a:rPr lang="en-GB" sz="2000" dirty="0" smtClean="0">
                <a:hlinkClick r:id="rId3"/>
              </a:rPr>
              <a:t>Active maths class (Carl </a:t>
            </a:r>
            <a:r>
              <a:rPr lang="en-GB" sz="2000" dirty="0" err="1" smtClean="0">
                <a:hlinkClick r:id="rId3"/>
              </a:rPr>
              <a:t>Wieman</a:t>
            </a:r>
            <a:r>
              <a:rPr lang="en-GB" sz="2000" dirty="0" smtClean="0">
                <a:hlinkClick r:id="rId3"/>
              </a:rPr>
              <a:t> website)</a:t>
            </a:r>
            <a:endParaRPr lang="en-GB" sz="2000" dirty="0"/>
          </a:p>
          <a:p>
            <a:pPr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1885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294" y="518584"/>
            <a:ext cx="7650956" cy="640556"/>
          </a:xfrm>
        </p:spPr>
        <p:txBody>
          <a:bodyPr>
            <a:normAutofit/>
          </a:bodyPr>
          <a:lstStyle/>
          <a:p>
            <a:r>
              <a:rPr lang="en-GB" sz="2800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27" y="1437423"/>
            <a:ext cx="8315325" cy="438764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C00000"/>
                </a:solidFill>
                <a:latin typeface="+mj-lt"/>
              </a:rPr>
              <a:t>‘Intertwined’ teaching method and assessment approach?</a:t>
            </a:r>
            <a:endParaRPr lang="en-GB" dirty="0">
              <a:solidFill>
                <a:srgbClr val="C00000"/>
              </a:solidFill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Project/problem led/based learning</a:t>
            </a:r>
          </a:p>
          <a:p>
            <a:pPr lvl="1"/>
            <a:r>
              <a:rPr lang="en-GB" dirty="0" smtClean="0">
                <a:latin typeface="+mj-lt"/>
              </a:rPr>
              <a:t>Case study approach</a:t>
            </a:r>
          </a:p>
          <a:p>
            <a:pPr lvl="1"/>
            <a:r>
              <a:rPr lang="en-GB" dirty="0" smtClean="0">
                <a:latin typeface="+mj-lt"/>
              </a:rPr>
              <a:t>Assessment by project</a:t>
            </a:r>
          </a:p>
          <a:p>
            <a:pPr lvl="1"/>
            <a:r>
              <a:rPr lang="en-GB" dirty="0" smtClean="0">
                <a:latin typeface="+mj-lt"/>
              </a:rPr>
              <a:t>Students generated data</a:t>
            </a:r>
          </a:p>
          <a:p>
            <a:pPr lvl="1"/>
            <a:r>
              <a:rPr lang="en-GB" dirty="0" smtClean="0">
                <a:latin typeface="+mj-lt"/>
              </a:rPr>
              <a:t>……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7922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939</TotalTime>
  <Words>482</Words>
  <Application>Microsoft Office PowerPoint</Application>
  <PresentationFormat>On-screen Show (4:3)</PresentationFormat>
  <Paragraphs>99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Teaching Analytical Sessions</vt:lpstr>
      <vt:lpstr>Sharing experience in teaching quantitative modules</vt:lpstr>
      <vt:lpstr>Bloom’s taxonomy (not to scale!) </vt:lpstr>
      <vt:lpstr>In small groups: (particular) challenges and opportunities of teaching quantitative/analytical modules  ... and potential solutions</vt:lpstr>
      <vt:lpstr>What do students possibly find difficult?</vt:lpstr>
      <vt:lpstr>Holistic view?</vt:lpstr>
      <vt:lpstr>Engaging students in the classroom</vt:lpstr>
      <vt:lpstr>Engaging students in the classroom</vt:lpstr>
      <vt:lpstr>Assessment</vt:lpstr>
      <vt:lpstr>What is the purpose of teaching this stuff?</vt:lpstr>
      <vt:lpstr>Curriculum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guglielmo</cp:lastModifiedBy>
  <cp:revision>70</cp:revision>
  <cp:lastPrinted>2015-04-16T13:42:15Z</cp:lastPrinted>
  <dcterms:created xsi:type="dcterms:W3CDTF">2014-08-13T11:11:15Z</dcterms:created>
  <dcterms:modified xsi:type="dcterms:W3CDTF">2018-04-13T01:22:41Z</dcterms:modified>
</cp:coreProperties>
</file>