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60" r:id="rId2"/>
    <p:sldId id="285" r:id="rId3"/>
    <p:sldId id="267" r:id="rId4"/>
    <p:sldId id="274" r:id="rId5"/>
    <p:sldId id="282" r:id="rId6"/>
    <p:sldId id="286" r:id="rId7"/>
    <p:sldId id="287" r:id="rId8"/>
    <p:sldId id="268" r:id="rId9"/>
    <p:sldId id="272" r:id="rId10"/>
    <p:sldId id="271" r:id="rId11"/>
    <p:sldId id="273" r:id="rId12"/>
    <p:sldId id="269" r:id="rId13"/>
    <p:sldId id="265" r:id="rId14"/>
    <p:sldId id="280" r:id="rId15"/>
    <p:sldId id="275" r:id="rId16"/>
    <p:sldId id="281" r:id="rId17"/>
    <p:sldId id="276" r:id="rId18"/>
    <p:sldId id="277" r:id="rId19"/>
    <p:sldId id="279" r:id="rId20"/>
  </p:sldIdLst>
  <p:sldSz cx="9144000" cy="6858000" type="screen4x3"/>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597"/>
    <a:srgbClr val="2E7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0" d="100"/>
          <a:sy n="70" d="100"/>
        </p:scale>
        <p:origin x="1002" y="60"/>
      </p:cViewPr>
      <p:guideLst/>
    </p:cSldViewPr>
  </p:slideViewPr>
  <p:notesTextViewPr>
    <p:cViewPr>
      <p:scale>
        <a:sx n="1" d="1"/>
        <a:sy n="1" d="1"/>
      </p:scale>
      <p:origin x="0" y="0"/>
    </p:cViewPr>
  </p:notesTextViewPr>
  <p:notesViewPr>
    <p:cSldViewPr snapToGrid="0">
      <p:cViewPr varScale="1">
        <p:scale>
          <a:sx n="75" d="100"/>
          <a:sy n="75" d="100"/>
        </p:scale>
        <p:origin x="14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2231" cy="341064"/>
          </a:xfrm>
          <a:prstGeom prst="rect">
            <a:avLst/>
          </a:prstGeom>
        </p:spPr>
        <p:txBody>
          <a:bodyPr vert="horz" lIns="91440" tIns="45720" rIns="91440" bIns="45720" rtlCol="0"/>
          <a:lstStyle>
            <a:lvl1pPr algn="l">
              <a:defRPr sz="1200"/>
            </a:lvl1pPr>
          </a:lstStyle>
          <a:p>
            <a:r>
              <a:rPr lang="en-GB" dirty="0" smtClean="0"/>
              <a:t>The Economics Network</a:t>
            </a:r>
            <a:endParaRPr lang="en-GB" dirty="0"/>
          </a:p>
        </p:txBody>
      </p:sp>
      <p:sp>
        <p:nvSpPr>
          <p:cNvPr id="3" name="Date Placeholder 2"/>
          <p:cNvSpPr>
            <a:spLocks noGrp="1"/>
          </p:cNvSpPr>
          <p:nvPr>
            <p:ph type="dt" sz="quarter" idx="1"/>
          </p:nvPr>
        </p:nvSpPr>
        <p:spPr>
          <a:xfrm>
            <a:off x="5623698" y="0"/>
            <a:ext cx="4302231" cy="341064"/>
          </a:xfrm>
          <a:prstGeom prst="rect">
            <a:avLst/>
          </a:prstGeom>
        </p:spPr>
        <p:txBody>
          <a:bodyPr vert="horz" lIns="91440" tIns="45720" rIns="91440" bIns="45720" rtlCol="0"/>
          <a:lstStyle>
            <a:lvl1pPr algn="r">
              <a:defRPr sz="1200"/>
            </a:lvl1pPr>
          </a:lstStyle>
          <a:p>
            <a:fld id="{2426A96E-30CB-44E0-8B32-47D205747C43}" type="datetimeFigureOut">
              <a:rPr lang="en-GB" smtClean="0"/>
              <a:t>14/04/2016</a:t>
            </a:fld>
            <a:endParaRPr lang="en-GB" dirty="0"/>
          </a:p>
        </p:txBody>
      </p:sp>
      <p:sp>
        <p:nvSpPr>
          <p:cNvPr id="4" name="Footer Placeholder 3"/>
          <p:cNvSpPr>
            <a:spLocks noGrp="1"/>
          </p:cNvSpPr>
          <p:nvPr>
            <p:ph type="ftr" sz="quarter" idx="2"/>
          </p:nvPr>
        </p:nvSpPr>
        <p:spPr>
          <a:xfrm>
            <a:off x="1" y="6456612"/>
            <a:ext cx="4302231" cy="341063"/>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3698" y="6456612"/>
            <a:ext cx="4302231" cy="341063"/>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925" y="0"/>
            <a:ext cx="4303713" cy="341313"/>
          </a:xfrm>
          <a:prstGeom prst="rect">
            <a:avLst/>
          </a:prstGeom>
        </p:spPr>
        <p:txBody>
          <a:bodyPr vert="horz" lIns="91440" tIns="45720" rIns="91440" bIns="45720" rtlCol="0"/>
          <a:lstStyle>
            <a:lvl1pPr algn="r">
              <a:defRPr sz="1200"/>
            </a:lvl1pPr>
          </a:lstStyle>
          <a:p>
            <a:fld id="{1B2C344B-A380-4DA7-8A4F-1A966D64C3A4}" type="datetimeFigureOut">
              <a:rPr lang="en-GB" smtClean="0"/>
              <a:t>14/04/2016</a:t>
            </a:fld>
            <a:endParaRPr lang="en-GB"/>
          </a:p>
        </p:txBody>
      </p:sp>
      <p:sp>
        <p:nvSpPr>
          <p:cNvPr id="4" name="Slide Image Placeholder 3"/>
          <p:cNvSpPr>
            <a:spLocks noGrp="1" noRot="1" noChangeAspect="1"/>
          </p:cNvSpPr>
          <p:nvPr>
            <p:ph type="sldImg" idx="2"/>
          </p:nvPr>
        </p:nvSpPr>
        <p:spPr>
          <a:xfrm>
            <a:off x="3435350" y="849313"/>
            <a:ext cx="3057525"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3271838"/>
            <a:ext cx="7943850" cy="26765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925" y="6456363"/>
            <a:ext cx="4303713" cy="341312"/>
          </a:xfrm>
          <a:prstGeom prst="rect">
            <a:avLst/>
          </a:prstGeom>
        </p:spPr>
        <p:txBody>
          <a:bodyPr vert="horz" lIns="91440" tIns="45720" rIns="91440" bIns="45720" rtlCol="0" anchor="b"/>
          <a:lstStyle>
            <a:lvl1pPr algn="r">
              <a:defRPr sz="1200"/>
            </a:lvl1pPr>
          </a:lstStyle>
          <a:p>
            <a:fld id="{99A7F8B7-ACE2-4022-98AF-05AD5590BCAD}" type="slidenum">
              <a:rPr lang="en-GB" smtClean="0"/>
              <a:t>‹#›</a:t>
            </a:fld>
            <a:endParaRPr lang="en-GB"/>
          </a:p>
        </p:txBody>
      </p:sp>
    </p:spTree>
    <p:extLst>
      <p:ext uri="{BB962C8B-B14F-4D97-AF65-F5344CB8AC3E}">
        <p14:creationId xmlns:p14="http://schemas.microsoft.com/office/powerpoint/2010/main" val="232308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9A7F8B7-ACE2-4022-98AF-05AD5590BCAD}" type="slidenum">
              <a:rPr lang="en-GB" smtClean="0"/>
              <a:t>10</a:t>
            </a:fld>
            <a:endParaRPr lang="en-GB"/>
          </a:p>
        </p:txBody>
      </p:sp>
    </p:spTree>
    <p:extLst>
      <p:ext uri="{BB962C8B-B14F-4D97-AF65-F5344CB8AC3E}">
        <p14:creationId xmlns:p14="http://schemas.microsoft.com/office/powerpoint/2010/main" val="876855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35350" y="849313"/>
            <a:ext cx="3057525" cy="229393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15</a:t>
            </a:fld>
            <a:endParaRPr lang="en-GB"/>
          </a:p>
        </p:txBody>
      </p:sp>
    </p:spTree>
    <p:extLst>
      <p:ext uri="{BB962C8B-B14F-4D97-AF65-F5344CB8AC3E}">
        <p14:creationId xmlns:p14="http://schemas.microsoft.com/office/powerpoint/2010/main" val="1827175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35350" y="849313"/>
            <a:ext cx="3057525" cy="229393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16</a:t>
            </a:fld>
            <a:endParaRPr lang="en-GB"/>
          </a:p>
        </p:txBody>
      </p:sp>
    </p:spTree>
    <p:extLst>
      <p:ext uri="{BB962C8B-B14F-4D97-AF65-F5344CB8AC3E}">
        <p14:creationId xmlns:p14="http://schemas.microsoft.com/office/powerpoint/2010/main" val="297239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35350" y="849313"/>
            <a:ext cx="3057525" cy="229393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1814B88-92D7-4DB7-9422-4FFCD00B980A}" type="slidenum">
              <a:rPr lang="en-GB" smtClean="0"/>
              <a:pPr/>
              <a:t>17</a:t>
            </a:fld>
            <a:endParaRPr lang="en-GB"/>
          </a:p>
        </p:txBody>
      </p:sp>
    </p:spTree>
    <p:extLst>
      <p:ext uri="{BB962C8B-B14F-4D97-AF65-F5344CB8AC3E}">
        <p14:creationId xmlns:p14="http://schemas.microsoft.com/office/powerpoint/2010/main" val="1323327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35350" y="849313"/>
            <a:ext cx="3057525" cy="229393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18</a:t>
            </a:fld>
            <a:endParaRPr lang="en-GB"/>
          </a:p>
        </p:txBody>
      </p:sp>
    </p:spTree>
    <p:extLst>
      <p:ext uri="{BB962C8B-B14F-4D97-AF65-F5344CB8AC3E}">
        <p14:creationId xmlns:p14="http://schemas.microsoft.com/office/powerpoint/2010/main" val="3891633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35350" y="849313"/>
            <a:ext cx="3057525" cy="229393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19</a:t>
            </a:fld>
            <a:endParaRPr lang="en-GB"/>
          </a:p>
        </p:txBody>
      </p:sp>
    </p:spTree>
    <p:extLst>
      <p:ext uri="{BB962C8B-B14F-4D97-AF65-F5344CB8AC3E}">
        <p14:creationId xmlns:p14="http://schemas.microsoft.com/office/powerpoint/2010/main" val="1594778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B71324D-D5C2-4473-815B-037E27FCA57C}" type="datetimeFigureOut">
              <a:rPr lang="en-GB" smtClean="0"/>
              <a:t>14/04/2016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9439219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71324D-D5C2-4473-815B-037E27FCA57C}" type="datetimeFigureOut">
              <a:rPr lang="en-GB" smtClean="0"/>
              <a:t>14/04/2016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71324D-D5C2-4473-815B-037E27FCA57C}" type="datetimeFigureOut">
              <a:rPr lang="en-GB" smtClean="0"/>
              <a:t>14/04/2016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01DCB3A-85A3-4E78-A193-32701C2FC0B3}" type="slidenum">
              <a:rPr lang="en-GB" smtClean="0"/>
              <a:pPr>
                <a:defRPr/>
              </a:pPr>
              <a:t>‹#›</a:t>
            </a:fld>
            <a:endParaRPr lang="en-GB"/>
          </a:p>
        </p:txBody>
      </p:sp>
    </p:spTree>
    <p:extLst>
      <p:ext uri="{BB962C8B-B14F-4D97-AF65-F5344CB8AC3E}">
        <p14:creationId xmlns:p14="http://schemas.microsoft.com/office/powerpoint/2010/main" val="12515107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71324D-D5C2-4473-815B-037E27FCA57C}" type="datetimeFigureOut">
              <a:rPr lang="en-GB" smtClean="0"/>
              <a:t>14/04/2016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lstStyle>
            <a:lvl1pPr>
              <a:defRPr sz="4500"/>
            </a:lvl1pPr>
          </a:lstStyle>
          <a:p>
            <a:r>
              <a:rPr lang="en-US" dirty="0" smtClean="0"/>
              <a:t>Click to edit Master title style</a:t>
            </a:r>
            <a:endParaRPr lang="en-GB"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14/04/2016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B71324D-D5C2-4473-815B-037E27FCA57C}" type="datetimeFigureOut">
              <a:rPr lang="en-GB" smtClean="0"/>
              <a:t>14/04/2016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B71324D-D5C2-4473-815B-037E27FCA57C}" type="datetimeFigureOut">
              <a:rPr lang="en-GB" smtClean="0"/>
              <a:t>14/04/2016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B71324D-D5C2-4473-815B-037E27FCA57C}" type="datetimeFigureOut">
              <a:rPr lang="en-GB" smtClean="0"/>
              <a:t>14/04/2016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14/04/2016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14/04/2016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14/04/2016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B71324D-D5C2-4473-815B-037E27FCA57C}" type="datetimeFigureOut">
              <a:rPr lang="en-GB" smtClean="0"/>
              <a:t>14/04/2016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dirty="0" smtClean="0"/>
              <a:t>The Economics Network</a:t>
            </a:r>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267700" y="230188"/>
            <a:ext cx="757168" cy="647152"/>
          </a:xfrm>
          <a:prstGeom prst="rect">
            <a:avLst/>
          </a:prstGeom>
        </p:spPr>
      </p:pic>
      <p:sp>
        <p:nvSpPr>
          <p:cNvPr id="8" name="Rectangle 7"/>
          <p:cNvSpPr/>
          <p:nvPr userDrawn="1"/>
        </p:nvSpPr>
        <p:spPr>
          <a:xfrm>
            <a:off x="0" y="0"/>
            <a:ext cx="2286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685800" rtl="0" eaLnBrk="1" latinLnBrk="0" hangingPunct="1">
        <a:lnSpc>
          <a:spcPct val="90000"/>
        </a:lnSpc>
        <a:spcBef>
          <a:spcPct val="0"/>
        </a:spcBef>
        <a:buNone/>
        <a:defRPr sz="36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accent5">
              <a:lumMod val="7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accent1">
              <a:lumMod val="7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accent1">
              <a:lumMod val="7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accent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Part%202%20-%20data%20and%20statistics/ECN121%20Standard%20Normal%20Curve.xlsx" TargetMode="External"/><Relationship Id="rId2" Type="http://schemas.openxmlformats.org/officeDocument/2006/relationships/slide" Target="slide17.xml"/><Relationship Id="rId1" Type="http://schemas.openxmlformats.org/officeDocument/2006/relationships/slideLayout" Target="../slideLayouts/slideLayout2.xml"/><Relationship Id="rId4" Type="http://schemas.openxmlformats.org/officeDocument/2006/relationships/hyperlink" Target="Part%202%20-%20data%20and%20statistics/ECN121%20Poisson%20Distribution%20in%20Excel.xlsx" TargetMode="External"/></Relationships>
</file>

<file path=ppt/slides/_rels/slide13.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 Target="slide12.xml"/><Relationship Id="rId4" Type="http://schemas.openxmlformats.org/officeDocument/2006/relationships/notesSlide" Target="../notesSlides/notesSlide4.xml"/></Relationships>
</file>

<file path=ppt/slides/_rels/slide18.xml.rels><?xml version="1.0" encoding="UTF-8" standalone="yes"?>
<Relationships xmlns="http://schemas.openxmlformats.org/package/2006/relationships"><Relationship Id="rId3" Type="http://schemas.openxmlformats.org/officeDocument/2006/relationships/hyperlink" Target="http://www.telegraph.co.uk/science/science-news/8298904/Time-for-a-hug-Youll-need-three-seconds.html"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slide" Target="slide13.xml"/><Relationship Id="rId5" Type="http://schemas.openxmlformats.org/officeDocument/2006/relationships/image" Target="../media/image2.jpeg"/><Relationship Id="rId4" Type="http://schemas.openxmlformats.org/officeDocument/2006/relationships/hyperlink" Target="http://www.dundee.ac.uk/pressreleases/2011/feb11/hugs.ht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slide" Target="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Part%202%20-%20data%20and%20statistics/ECN121%20Cycle%20Hire%20Data.xlsx" TargetMode="External"/><Relationship Id="rId2" Type="http://schemas.openxmlformats.org/officeDocument/2006/relationships/hyperlink" Target="Arts%20council%20grants%20by%20regions.xlsx" TargetMode="External"/><Relationship Id="rId1" Type="http://schemas.openxmlformats.org/officeDocument/2006/relationships/slideLayout" Target="../slideLayouts/slideLayout2.xml"/><Relationship Id="rId4" Type="http://schemas.openxmlformats.org/officeDocument/2006/relationships/hyperlink" Target="Part%202%20-%20data%20and%20statistics/Civil%20aviation%20data%20with%20arrivals%20and%20departures.xls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699022"/>
            <a:ext cx="6858000" cy="1413336"/>
          </a:xfrm>
        </p:spPr>
        <p:txBody>
          <a:bodyPr>
            <a:normAutofit fontScale="90000"/>
          </a:bodyPr>
          <a:lstStyle/>
          <a:p>
            <a:r>
              <a:rPr lang="en-GB" sz="5400" dirty="0"/>
              <a:t>Teaching </a:t>
            </a:r>
            <a:r>
              <a:rPr lang="en-GB" sz="5400" dirty="0" smtClean="0"/>
              <a:t>Analytical Sessions</a:t>
            </a:r>
            <a:endParaRPr lang="en-GB" sz="5400" dirty="0"/>
          </a:p>
        </p:txBody>
      </p:sp>
      <p:sp>
        <p:nvSpPr>
          <p:cNvPr id="3" name="Subtitle 2"/>
          <p:cNvSpPr>
            <a:spLocks noGrp="1"/>
          </p:cNvSpPr>
          <p:nvPr>
            <p:ph type="subTitle" idx="1"/>
          </p:nvPr>
        </p:nvSpPr>
        <p:spPr>
          <a:xfrm>
            <a:off x="1143000" y="3758803"/>
            <a:ext cx="6858000" cy="1241822"/>
          </a:xfrm>
        </p:spPr>
        <p:txBody>
          <a:bodyPr>
            <a:normAutofit fontScale="70000" lnSpcReduction="20000"/>
          </a:bodyPr>
          <a:lstStyle/>
          <a:p>
            <a:r>
              <a:rPr lang="en-GB" sz="3400" dirty="0">
                <a:solidFill>
                  <a:srgbClr val="002060"/>
                </a:solidFill>
              </a:rPr>
              <a:t>Edmund Cannon &amp; Guglielmo Volpe</a:t>
            </a:r>
          </a:p>
          <a:p>
            <a:r>
              <a:rPr lang="en-GB" sz="2700" dirty="0">
                <a:solidFill>
                  <a:schemeClr val="bg2">
                    <a:lumMod val="25000"/>
                  </a:schemeClr>
                </a:solidFill>
              </a:rPr>
              <a:t>New Lecturers’/GTAs’ Workshop</a:t>
            </a:r>
          </a:p>
          <a:p>
            <a:r>
              <a:rPr lang="en-GB" sz="2600" dirty="0" smtClean="0">
                <a:solidFill>
                  <a:schemeClr val="bg2">
                    <a:lumMod val="25000"/>
                  </a:schemeClr>
                </a:solidFill>
              </a:rPr>
              <a:t>Westminster University</a:t>
            </a:r>
          </a:p>
          <a:p>
            <a:r>
              <a:rPr lang="en-GB" sz="2600" dirty="0" smtClean="0">
                <a:solidFill>
                  <a:schemeClr val="bg2">
                    <a:lumMod val="25000"/>
                  </a:schemeClr>
                </a:solidFill>
              </a:rPr>
              <a:t>April 2016</a:t>
            </a:r>
            <a:endParaRPr lang="en-GB" sz="2600" dirty="0">
              <a:solidFill>
                <a:schemeClr val="bg2">
                  <a:lumMod val="25000"/>
                </a:schemeClr>
              </a:solidFill>
            </a:endParaRPr>
          </a:p>
        </p:txBody>
      </p:sp>
    </p:spTree>
    <p:extLst>
      <p:ext uri="{BB962C8B-B14F-4D97-AF65-F5344CB8AC3E}">
        <p14:creationId xmlns:p14="http://schemas.microsoft.com/office/powerpoint/2010/main" val="243986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215" y="239059"/>
            <a:ext cx="7984010" cy="764124"/>
          </a:xfrm>
        </p:spPr>
        <p:txBody>
          <a:bodyPr>
            <a:normAutofit fontScale="90000"/>
          </a:bodyPr>
          <a:lstStyle/>
          <a:p>
            <a:r>
              <a:rPr lang="en-GB" dirty="0" smtClean="0"/>
              <a:t>Different ways of engaging with students in the classroom</a:t>
            </a:r>
            <a:endParaRPr lang="en-GB" dirty="0"/>
          </a:p>
        </p:txBody>
      </p:sp>
      <p:sp>
        <p:nvSpPr>
          <p:cNvPr id="3" name="Content Placeholder 2"/>
          <p:cNvSpPr>
            <a:spLocks noGrp="1"/>
          </p:cNvSpPr>
          <p:nvPr>
            <p:ph idx="1"/>
          </p:nvPr>
        </p:nvSpPr>
        <p:spPr>
          <a:xfrm>
            <a:off x="531340" y="1256894"/>
            <a:ext cx="8310634" cy="5601106"/>
          </a:xfrm>
        </p:spPr>
        <p:txBody>
          <a:bodyPr>
            <a:noAutofit/>
          </a:bodyPr>
          <a:lstStyle/>
          <a:p>
            <a:r>
              <a:rPr lang="en-GB" sz="1800" dirty="0" smtClean="0">
                <a:solidFill>
                  <a:srgbClr val="C00000"/>
                </a:solidFill>
              </a:rPr>
              <a:t>Lectures</a:t>
            </a:r>
          </a:p>
          <a:p>
            <a:pPr lvl="1"/>
            <a:r>
              <a:rPr lang="en-GB" dirty="0" smtClean="0"/>
              <a:t>Case or problem-based approach?</a:t>
            </a:r>
          </a:p>
          <a:p>
            <a:pPr lvl="1"/>
            <a:r>
              <a:rPr lang="en-GB" smtClean="0"/>
              <a:t>Theory needs applications and examples (framing effect) - how to do this</a:t>
            </a:r>
            <a:endParaRPr lang="en-GB" dirty="0" smtClean="0"/>
          </a:p>
          <a:p>
            <a:pPr lvl="1"/>
            <a:r>
              <a:rPr lang="en-GB" dirty="0" smtClean="0"/>
              <a:t>Engage students in the learning: flipping? Alternate theory to problem solving/analysis</a:t>
            </a:r>
          </a:p>
          <a:p>
            <a:pPr lvl="1"/>
            <a:r>
              <a:rPr lang="en-GB" dirty="0" smtClean="0"/>
              <a:t>Eliminate </a:t>
            </a:r>
            <a:r>
              <a:rPr lang="en-GB" smtClean="0"/>
              <a:t>lecture? What should the large-group session be for?</a:t>
            </a:r>
            <a:endParaRPr lang="en-GB" dirty="0" smtClean="0"/>
          </a:p>
          <a:p>
            <a:pPr marL="342900" lvl="1" indent="0">
              <a:buNone/>
            </a:pPr>
            <a:endParaRPr lang="en-GB" dirty="0" smtClean="0"/>
          </a:p>
          <a:p>
            <a:r>
              <a:rPr lang="en-GB" sz="1800" dirty="0" smtClean="0">
                <a:solidFill>
                  <a:srgbClr val="C00000"/>
                </a:solidFill>
              </a:rPr>
              <a:t>Weekly </a:t>
            </a:r>
            <a:r>
              <a:rPr lang="en-GB" sz="1800" dirty="0">
                <a:solidFill>
                  <a:srgbClr val="C00000"/>
                </a:solidFill>
              </a:rPr>
              <a:t>problem sets</a:t>
            </a:r>
          </a:p>
          <a:p>
            <a:pPr lvl="1"/>
            <a:r>
              <a:rPr lang="en-GB" smtClean="0"/>
              <a:t>What makes a good problem set?</a:t>
            </a:r>
          </a:p>
          <a:p>
            <a:pPr lvl="1"/>
            <a:r>
              <a:rPr lang="en-GB" smtClean="0"/>
              <a:t>What support do the GTAs need (regular meetings)?</a:t>
            </a:r>
            <a:endParaRPr lang="en-GB" smtClean="0"/>
          </a:p>
          <a:p>
            <a:pPr lvl="1"/>
            <a:r>
              <a:rPr lang="en-GB" smtClean="0"/>
              <a:t>Do students prepare before class or do they start work in class</a:t>
            </a:r>
            <a:r>
              <a:rPr lang="en-GB" smtClean="0"/>
              <a:t>?</a:t>
            </a:r>
          </a:p>
          <a:p>
            <a:pPr lvl="1"/>
            <a:r>
              <a:rPr lang="en-GB" smtClean="0"/>
              <a:t>Do we need a weekly problem set or could class be used for eg a game?</a:t>
            </a:r>
            <a:endParaRPr lang="en-GB" dirty="0"/>
          </a:p>
          <a:p>
            <a:pPr>
              <a:buNone/>
            </a:pPr>
            <a:endParaRPr lang="en-GB" sz="1800" dirty="0"/>
          </a:p>
          <a:p>
            <a:r>
              <a:rPr lang="en-GB" sz="1800" dirty="0">
                <a:solidFill>
                  <a:srgbClr val="C00000"/>
                </a:solidFill>
              </a:rPr>
              <a:t>Computer labs</a:t>
            </a:r>
          </a:p>
          <a:p>
            <a:pPr lvl="1"/>
            <a:r>
              <a:rPr lang="en-GB" smtClean="0"/>
              <a:t>Problem-based </a:t>
            </a:r>
            <a:r>
              <a:rPr lang="en-GB" dirty="0"/>
              <a:t>approach</a:t>
            </a:r>
          </a:p>
          <a:p>
            <a:pPr lvl="1"/>
            <a:r>
              <a:rPr lang="en-GB" dirty="0"/>
              <a:t>Students drive their learning</a:t>
            </a:r>
          </a:p>
          <a:p>
            <a:pPr lvl="1"/>
            <a:r>
              <a:rPr lang="en-GB" dirty="0"/>
              <a:t>GTA to favour learning rather than delivering solutions</a:t>
            </a:r>
          </a:p>
          <a:p>
            <a:pPr lvl="1"/>
            <a:r>
              <a:rPr lang="en-GB" dirty="0"/>
              <a:t>Close engagement with </a:t>
            </a:r>
            <a:r>
              <a:rPr lang="en-GB"/>
              <a:t>students </a:t>
            </a:r>
            <a:endParaRPr lang="en-GB" dirty="0"/>
          </a:p>
        </p:txBody>
      </p:sp>
    </p:spTree>
    <p:extLst>
      <p:ext uri="{BB962C8B-B14F-4D97-AF65-F5344CB8AC3E}">
        <p14:creationId xmlns:p14="http://schemas.microsoft.com/office/powerpoint/2010/main" val="198656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500"/>
                                        <p:tgtEl>
                                          <p:spTgt spid="3">
                                            <p:txEl>
                                              <p:pRg st="10" end="1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fade">
                                      <p:cBhvr>
                                        <p:cTn id="44" dur="500"/>
                                        <p:tgtEl>
                                          <p:spTgt spid="3">
                                            <p:txEl>
                                              <p:pRg st="13" end="13"/>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Effect transition="in" filter="fade">
                                      <p:cBhvr>
                                        <p:cTn id="47" dur="500"/>
                                        <p:tgtEl>
                                          <p:spTgt spid="3">
                                            <p:txEl>
                                              <p:pRg st="14" end="14"/>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
                                            <p:txEl>
                                              <p:pRg st="15" end="15"/>
                                            </p:txEl>
                                          </p:spTgt>
                                        </p:tgtEl>
                                        <p:attrNameLst>
                                          <p:attrName>style.visibility</p:attrName>
                                        </p:attrNameLst>
                                      </p:cBhvr>
                                      <p:to>
                                        <p:strVal val="visible"/>
                                      </p:to>
                                    </p:set>
                                    <p:animEffect transition="in" filter="fade">
                                      <p:cBhvr>
                                        <p:cTn id="50" dur="500"/>
                                        <p:tgtEl>
                                          <p:spTgt spid="3">
                                            <p:txEl>
                                              <p:pRg st="15" end="15"/>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
                                            <p:txEl>
                                              <p:pRg st="16" end="16"/>
                                            </p:txEl>
                                          </p:spTgt>
                                        </p:tgtEl>
                                        <p:attrNameLst>
                                          <p:attrName>style.visibility</p:attrName>
                                        </p:attrNameLst>
                                      </p:cBhvr>
                                      <p:to>
                                        <p:strVal val="visible"/>
                                      </p:to>
                                    </p:set>
                                    <p:animEffect transition="in" filter="fade">
                                      <p:cBhvr>
                                        <p:cTn id="53"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85" y="538428"/>
            <a:ext cx="7984010" cy="764124"/>
          </a:xfrm>
        </p:spPr>
        <p:txBody>
          <a:bodyPr/>
          <a:lstStyle/>
          <a:p>
            <a:r>
              <a:rPr lang="en-GB" dirty="0" smtClean="0"/>
              <a:t>Curriculum</a:t>
            </a:r>
            <a:endParaRPr lang="en-GB" dirty="0"/>
          </a:p>
        </p:txBody>
      </p:sp>
      <p:sp>
        <p:nvSpPr>
          <p:cNvPr id="3" name="Content Placeholder 2"/>
          <p:cNvSpPr>
            <a:spLocks noGrp="1"/>
          </p:cNvSpPr>
          <p:nvPr>
            <p:ph idx="1"/>
          </p:nvPr>
        </p:nvSpPr>
        <p:spPr>
          <a:xfrm>
            <a:off x="579995" y="1942263"/>
            <a:ext cx="7886700" cy="3891269"/>
          </a:xfrm>
        </p:spPr>
        <p:txBody>
          <a:bodyPr>
            <a:noAutofit/>
          </a:bodyPr>
          <a:lstStyle/>
          <a:p>
            <a:pPr>
              <a:buNone/>
            </a:pPr>
            <a:r>
              <a:rPr lang="en-GB" sz="2400" dirty="0">
                <a:solidFill>
                  <a:srgbClr val="C00000"/>
                </a:solidFill>
              </a:rPr>
              <a:t>Where on the spectrum from pure theory to very applied?</a:t>
            </a:r>
          </a:p>
          <a:p>
            <a:pPr lvl="1">
              <a:buNone/>
            </a:pPr>
            <a:r>
              <a:rPr lang="en-GB" dirty="0" err="1"/>
              <a:t>nb</a:t>
            </a:r>
            <a:r>
              <a:rPr lang="en-GB" dirty="0"/>
              <a:t> may have more than one stream, so need to fit in with department’s plan</a:t>
            </a:r>
          </a:p>
          <a:p>
            <a:pPr>
              <a:buNone/>
            </a:pPr>
            <a:endParaRPr lang="en-GB" sz="2400" dirty="0"/>
          </a:p>
          <a:p>
            <a:pPr marL="0" indent="0">
              <a:buNone/>
            </a:pPr>
            <a:r>
              <a:rPr lang="en-GB" sz="2400" dirty="0">
                <a:solidFill>
                  <a:srgbClr val="C00000"/>
                </a:solidFill>
              </a:rPr>
              <a:t>How much should students be estimating equations or handling data?</a:t>
            </a:r>
          </a:p>
          <a:p>
            <a:pPr>
              <a:buNone/>
            </a:pPr>
            <a:endParaRPr lang="en-GB" sz="2400" dirty="0"/>
          </a:p>
          <a:p>
            <a:pPr>
              <a:buNone/>
            </a:pPr>
            <a:r>
              <a:rPr lang="en-GB" sz="2400" dirty="0">
                <a:solidFill>
                  <a:srgbClr val="C00000"/>
                </a:solidFill>
              </a:rPr>
              <a:t>Choice of textbook</a:t>
            </a:r>
          </a:p>
          <a:p>
            <a:pPr lvl="1">
              <a:buNone/>
            </a:pPr>
            <a:r>
              <a:rPr lang="en-GB" dirty="0"/>
              <a:t>Classic example of </a:t>
            </a:r>
            <a:r>
              <a:rPr lang="en-GB" dirty="0" err="1"/>
              <a:t>Hotelling</a:t>
            </a:r>
            <a:r>
              <a:rPr lang="en-GB" dirty="0"/>
              <a:t> competition – they are all the same</a:t>
            </a:r>
          </a:p>
          <a:p>
            <a:pPr>
              <a:buNone/>
            </a:pPr>
            <a:endParaRPr lang="en-GB" sz="2400" dirty="0"/>
          </a:p>
        </p:txBody>
      </p:sp>
    </p:spTree>
    <p:extLst>
      <p:ext uri="{BB962C8B-B14F-4D97-AF65-F5344CB8AC3E}">
        <p14:creationId xmlns:p14="http://schemas.microsoft.com/office/powerpoint/2010/main" val="21060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584" y="490008"/>
            <a:ext cx="7886700" cy="397669"/>
          </a:xfrm>
        </p:spPr>
        <p:txBody>
          <a:bodyPr>
            <a:noAutofit/>
          </a:bodyPr>
          <a:lstStyle/>
          <a:p>
            <a:r>
              <a:rPr lang="en-GB" sz="2400" dirty="0"/>
              <a:t>Engage students with technology</a:t>
            </a:r>
          </a:p>
        </p:txBody>
      </p:sp>
      <p:sp>
        <p:nvSpPr>
          <p:cNvPr id="3" name="Content Placeholder 2"/>
          <p:cNvSpPr>
            <a:spLocks noGrp="1"/>
          </p:cNvSpPr>
          <p:nvPr>
            <p:ph idx="1"/>
          </p:nvPr>
        </p:nvSpPr>
        <p:spPr>
          <a:xfrm>
            <a:off x="628650" y="1462087"/>
            <a:ext cx="7886700" cy="4195763"/>
          </a:xfrm>
        </p:spPr>
        <p:txBody>
          <a:bodyPr>
            <a:normAutofit lnSpcReduction="10000"/>
          </a:bodyPr>
          <a:lstStyle/>
          <a:p>
            <a:r>
              <a:rPr lang="en-GB" dirty="0" smtClean="0">
                <a:solidFill>
                  <a:schemeClr val="accent6">
                    <a:lumMod val="50000"/>
                  </a:schemeClr>
                </a:solidFill>
                <a:hlinkClick r:id="rId2" action="ppaction://hlinksldjump"/>
              </a:rPr>
              <a:t>Audience response system</a:t>
            </a:r>
            <a:endParaRPr lang="en-GB" dirty="0" smtClean="0">
              <a:solidFill>
                <a:schemeClr val="accent6">
                  <a:lumMod val="50000"/>
                </a:schemeClr>
              </a:solidFill>
            </a:endParaRPr>
          </a:p>
          <a:p>
            <a:pPr lvl="1"/>
            <a:r>
              <a:rPr lang="en-GB" dirty="0" smtClean="0"/>
              <a:t>Short and long questions in lecture or/and classes</a:t>
            </a:r>
          </a:p>
          <a:p>
            <a:pPr lvl="1"/>
            <a:r>
              <a:rPr lang="en-GB" dirty="0" smtClean="0"/>
              <a:t>Break up lecture and engage students</a:t>
            </a:r>
          </a:p>
          <a:p>
            <a:pPr lvl="1"/>
            <a:r>
              <a:rPr lang="en-GB" dirty="0" smtClean="0"/>
              <a:t>Test for knowledge and understanding</a:t>
            </a:r>
          </a:p>
          <a:p>
            <a:pPr lvl="1"/>
            <a:r>
              <a:rPr lang="en-GB" dirty="0" smtClean="0"/>
              <a:t>Commercial products (e.g. </a:t>
            </a:r>
            <a:r>
              <a:rPr lang="en-GB" dirty="0" err="1" smtClean="0"/>
              <a:t>turningpoint</a:t>
            </a:r>
            <a:r>
              <a:rPr lang="en-GB" dirty="0" smtClean="0"/>
              <a:t>) vs </a:t>
            </a:r>
            <a:r>
              <a:rPr lang="en-GB" dirty="0" err="1" smtClean="0"/>
              <a:t>freeshare</a:t>
            </a:r>
            <a:r>
              <a:rPr lang="en-GB" dirty="0" smtClean="0"/>
              <a:t> (</a:t>
            </a:r>
            <a:r>
              <a:rPr lang="en-GB" dirty="0" err="1" smtClean="0"/>
              <a:t>mQlicker</a:t>
            </a:r>
            <a:r>
              <a:rPr lang="en-GB" dirty="0" smtClean="0"/>
              <a:t>, </a:t>
            </a:r>
            <a:r>
              <a:rPr lang="en-GB" dirty="0" err="1" smtClean="0"/>
              <a:t>Polleverywhere</a:t>
            </a:r>
            <a:r>
              <a:rPr lang="en-GB" dirty="0" smtClean="0"/>
              <a:t>, </a:t>
            </a:r>
            <a:r>
              <a:rPr lang="en-GB" dirty="0" err="1" smtClean="0"/>
              <a:t>Letsfeedback</a:t>
            </a:r>
            <a:r>
              <a:rPr lang="en-GB" dirty="0" smtClean="0"/>
              <a:t>…) </a:t>
            </a:r>
          </a:p>
          <a:p>
            <a:pPr lvl="1"/>
            <a:endParaRPr lang="en-GB" dirty="0"/>
          </a:p>
          <a:p>
            <a:r>
              <a:rPr lang="en-GB" dirty="0" smtClean="0">
                <a:solidFill>
                  <a:srgbClr val="C00000"/>
                </a:solidFill>
              </a:rPr>
              <a:t>Online multiple choice quizzes</a:t>
            </a:r>
          </a:p>
          <a:p>
            <a:pPr lvl="1"/>
            <a:r>
              <a:rPr lang="en-GB" dirty="0" smtClean="0"/>
              <a:t>Provide practice opportunity and immediate feedback</a:t>
            </a:r>
          </a:p>
          <a:p>
            <a:pPr lvl="1"/>
            <a:r>
              <a:rPr lang="en-GB" dirty="0" smtClean="0"/>
              <a:t>Delegate learning and focus on important issues</a:t>
            </a:r>
          </a:p>
          <a:p>
            <a:endParaRPr lang="en-GB" dirty="0"/>
          </a:p>
          <a:p>
            <a:r>
              <a:rPr lang="en-GB" dirty="0" smtClean="0">
                <a:solidFill>
                  <a:srgbClr val="C00000"/>
                </a:solidFill>
              </a:rPr>
              <a:t>Excel support</a:t>
            </a:r>
          </a:p>
          <a:p>
            <a:pPr lvl="1"/>
            <a:r>
              <a:rPr lang="en-GB" dirty="0" smtClean="0">
                <a:hlinkClick r:id="rId3" action="ppaction://hlinkfile"/>
              </a:rPr>
              <a:t>Normal distribution</a:t>
            </a:r>
            <a:endParaRPr lang="en-GB" dirty="0" smtClean="0"/>
          </a:p>
          <a:p>
            <a:pPr lvl="1"/>
            <a:r>
              <a:rPr lang="en-GB" dirty="0" smtClean="0">
                <a:hlinkClick r:id="rId4" action="ppaction://hlinkfile"/>
              </a:rPr>
              <a:t>Poisson distribution </a:t>
            </a:r>
            <a:r>
              <a:rPr lang="en-GB" dirty="0" smtClean="0"/>
              <a:t>and others….</a:t>
            </a:r>
            <a:endParaRPr lang="en-GB" dirty="0"/>
          </a:p>
        </p:txBody>
      </p:sp>
    </p:spTree>
    <p:extLst>
      <p:ext uri="{BB962C8B-B14F-4D97-AF65-F5344CB8AC3E}">
        <p14:creationId xmlns:p14="http://schemas.microsoft.com/office/powerpoint/2010/main" val="33763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animEffect transition="in" filter="fade">
                                      <p:cBhvr>
                                        <p:cTn id="18" dur="500"/>
                                        <p:tgtEl>
                                          <p:spTgt spid="3">
                                            <p:txEl>
                                              <p:pRg st="10" end="1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animEffect transition="in" filter="fade">
                                      <p:cBhvr>
                                        <p:cTn id="21" dur="500"/>
                                        <p:tgtEl>
                                          <p:spTgt spid="3">
                                            <p:txEl>
                                              <p:pRg st="11" end="11"/>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2" end="12"/>
                                            </p:txEl>
                                          </p:spTgt>
                                        </p:tgtEl>
                                        <p:attrNameLst>
                                          <p:attrName>style.visibility</p:attrName>
                                        </p:attrNameLst>
                                      </p:cBhvr>
                                      <p:to>
                                        <p:strVal val="visible"/>
                                      </p:to>
                                    </p:set>
                                    <p:animEffect transition="in" filter="fade">
                                      <p:cBhvr>
                                        <p:cTn id="24"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294" y="518584"/>
            <a:ext cx="7650956" cy="640556"/>
          </a:xfrm>
        </p:spPr>
        <p:txBody>
          <a:bodyPr>
            <a:normAutofit/>
          </a:bodyPr>
          <a:lstStyle/>
          <a:p>
            <a:r>
              <a:rPr lang="en-GB" sz="2800" dirty="0"/>
              <a:t>Assessment</a:t>
            </a:r>
          </a:p>
        </p:txBody>
      </p:sp>
      <p:sp>
        <p:nvSpPr>
          <p:cNvPr id="3" name="Content Placeholder 2"/>
          <p:cNvSpPr>
            <a:spLocks noGrp="1"/>
          </p:cNvSpPr>
          <p:nvPr>
            <p:ph idx="1"/>
          </p:nvPr>
        </p:nvSpPr>
        <p:spPr>
          <a:xfrm>
            <a:off x="563827" y="1437423"/>
            <a:ext cx="8315325" cy="4387644"/>
          </a:xfrm>
        </p:spPr>
        <p:txBody>
          <a:bodyPr>
            <a:normAutofit/>
          </a:bodyPr>
          <a:lstStyle/>
          <a:p>
            <a:r>
              <a:rPr lang="en-GB" dirty="0" smtClean="0">
                <a:solidFill>
                  <a:srgbClr val="C00000"/>
                </a:solidFill>
                <a:latin typeface="+mj-lt"/>
              </a:rPr>
              <a:t>Does the assessment test the learning outcomes?</a:t>
            </a:r>
          </a:p>
          <a:p>
            <a:pPr marL="0" indent="0">
              <a:buNone/>
            </a:pPr>
            <a:endParaRPr lang="en-GB" dirty="0" smtClean="0">
              <a:latin typeface="+mj-lt"/>
            </a:endParaRPr>
          </a:p>
          <a:p>
            <a:r>
              <a:rPr lang="en-GB" dirty="0" smtClean="0">
                <a:solidFill>
                  <a:srgbClr val="C00000"/>
                </a:solidFill>
                <a:latin typeface="+mj-lt"/>
              </a:rPr>
              <a:t>Do the teaching and coursework prepare students to the relevant learning outcomes?</a:t>
            </a:r>
          </a:p>
          <a:p>
            <a:pPr marL="342900" lvl="1" indent="0">
              <a:buNone/>
            </a:pPr>
            <a:r>
              <a:rPr lang="en-GB" dirty="0" smtClean="0">
                <a:latin typeface="+mj-lt"/>
              </a:rPr>
              <a:t>Sounds obvious but often not the case!</a:t>
            </a:r>
          </a:p>
          <a:p>
            <a:pPr marL="342900" lvl="1" indent="0">
              <a:buNone/>
            </a:pPr>
            <a:r>
              <a:rPr lang="en-GB" dirty="0" smtClean="0">
                <a:latin typeface="+mj-lt"/>
              </a:rPr>
              <a:t>Assessment design</a:t>
            </a:r>
          </a:p>
          <a:p>
            <a:pPr marL="0" indent="0">
              <a:buNone/>
            </a:pPr>
            <a:endParaRPr lang="en-GB" dirty="0">
              <a:latin typeface="+mj-lt"/>
            </a:endParaRPr>
          </a:p>
          <a:p>
            <a:r>
              <a:rPr lang="en-GB" dirty="0" smtClean="0">
                <a:solidFill>
                  <a:srgbClr val="C00000"/>
                </a:solidFill>
                <a:latin typeface="+mj-lt"/>
              </a:rPr>
              <a:t>Projects</a:t>
            </a:r>
          </a:p>
          <a:p>
            <a:pPr lvl="1"/>
            <a:r>
              <a:rPr lang="en-GB" dirty="0" smtClean="0">
                <a:latin typeface="+mj-lt"/>
              </a:rPr>
              <a:t>Make students engage with data</a:t>
            </a:r>
          </a:p>
          <a:p>
            <a:pPr lvl="1"/>
            <a:r>
              <a:rPr lang="en-GB" dirty="0" smtClean="0">
                <a:latin typeface="+mj-lt"/>
                <a:hlinkClick r:id="rId2" action="ppaction://hlinksldjump"/>
              </a:rPr>
              <a:t>Length of human hug</a:t>
            </a:r>
            <a:endParaRPr lang="en-GB" dirty="0" smtClean="0">
              <a:latin typeface="+mj-lt"/>
            </a:endParaRPr>
          </a:p>
          <a:p>
            <a:pPr lvl="1"/>
            <a:r>
              <a:rPr lang="en-GB" dirty="0" smtClean="0">
                <a:latin typeface="+mj-lt"/>
                <a:hlinkClick r:id="rId3" action="ppaction://hlinksldjump"/>
              </a:rPr>
              <a:t>Length of “Boris” bike hire</a:t>
            </a:r>
            <a:endParaRPr lang="en-GB" dirty="0" smtClean="0">
              <a:latin typeface="+mj-lt"/>
            </a:endParaRPr>
          </a:p>
          <a:p>
            <a:pPr lvl="1"/>
            <a:r>
              <a:rPr lang="en-GB" dirty="0" smtClean="0">
                <a:latin typeface="+mj-lt"/>
              </a:rPr>
              <a:t>…</a:t>
            </a:r>
          </a:p>
          <a:p>
            <a:pPr marL="0" indent="0">
              <a:buNone/>
            </a:pPr>
            <a:endParaRPr lang="en-GB" dirty="0">
              <a:latin typeface="+mj-lt"/>
            </a:endParaRPr>
          </a:p>
        </p:txBody>
      </p:sp>
    </p:spTree>
    <p:extLst>
      <p:ext uri="{BB962C8B-B14F-4D97-AF65-F5344CB8AC3E}">
        <p14:creationId xmlns:p14="http://schemas.microsoft.com/office/powerpoint/2010/main" val="47922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500"/>
                                        <p:tgtEl>
                                          <p:spTgt spid="3">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fade">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700" dirty="0"/>
              <a:t>Any plans for the future?</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566933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7078" y="1053467"/>
            <a:ext cx="8295199" cy="4488408"/>
          </a:xfrm>
          <a:prstGeom prst="rect">
            <a:avLst/>
          </a:prstGeom>
          <a:noFill/>
        </p:spPr>
        <p:txBody>
          <a:bodyPr wrap="square" rtlCol="0">
            <a:spAutoFit/>
          </a:bodyPr>
          <a:lstStyle/>
          <a:p>
            <a:r>
              <a:rPr lang="en-GB" sz="1350" b="1" dirty="0">
                <a:solidFill>
                  <a:srgbClr val="C00000"/>
                </a:solidFill>
                <a:latin typeface="Calibri" pitchFamily="34" charset="0"/>
              </a:rPr>
              <a:t>Fare dodgers take Paris </a:t>
            </a:r>
            <a:r>
              <a:rPr lang="en-GB" sz="1350" b="1" dirty="0" err="1">
                <a:solidFill>
                  <a:srgbClr val="C00000"/>
                </a:solidFill>
                <a:latin typeface="Calibri" pitchFamily="34" charset="0"/>
              </a:rPr>
              <a:t>Métro</a:t>
            </a:r>
            <a:r>
              <a:rPr lang="en-GB" sz="1350" b="1" dirty="0">
                <a:solidFill>
                  <a:srgbClr val="C00000"/>
                </a:solidFill>
                <a:latin typeface="Calibri" pitchFamily="34" charset="0"/>
              </a:rPr>
              <a:t> for a ride with insurance pots against fines</a:t>
            </a:r>
          </a:p>
          <a:p>
            <a:endParaRPr lang="en-GB" sz="1350" dirty="0">
              <a:latin typeface="Calibri" pitchFamily="34" charset="0"/>
            </a:endParaRPr>
          </a:p>
          <a:p>
            <a:pPr>
              <a:spcAft>
                <a:spcPts val="450"/>
              </a:spcAft>
            </a:pPr>
            <a:r>
              <a:rPr lang="en-GB" sz="1350" dirty="0">
                <a:solidFill>
                  <a:srgbClr val="002060"/>
                </a:solidFill>
                <a:latin typeface="Calibri" pitchFamily="34" charset="0"/>
              </a:rPr>
              <a:t>The Paris </a:t>
            </a:r>
            <a:r>
              <a:rPr lang="en-GB" sz="1350" dirty="0" err="1">
                <a:solidFill>
                  <a:srgbClr val="002060"/>
                </a:solidFill>
                <a:latin typeface="Calibri" pitchFamily="34" charset="0"/>
              </a:rPr>
              <a:t>Métro</a:t>
            </a:r>
            <a:r>
              <a:rPr lang="en-GB" sz="1350" dirty="0">
                <a:solidFill>
                  <a:srgbClr val="002060"/>
                </a:solidFill>
                <a:latin typeface="Calibri" pitchFamily="34" charset="0"/>
              </a:rPr>
              <a:t> system is one of the most high-tech in the world but it is proving no match for fare dodgers who are beating it with a wheeze from the 17th century. </a:t>
            </a:r>
          </a:p>
          <a:p>
            <a:pPr>
              <a:spcAft>
                <a:spcPts val="450"/>
              </a:spcAft>
            </a:pPr>
            <a:r>
              <a:rPr lang="en-GB" sz="1350" dirty="0">
                <a:solidFill>
                  <a:srgbClr val="002060"/>
                </a:solidFill>
                <a:latin typeface="Calibri" pitchFamily="34" charset="0"/>
              </a:rPr>
              <a:t>Enterprising free-riders are paying into low-cost insurance funds that reimburse their fines if they are caught without tickets....</a:t>
            </a:r>
          </a:p>
          <a:p>
            <a:pPr>
              <a:spcAft>
                <a:spcPts val="450"/>
              </a:spcAft>
            </a:pPr>
            <a:r>
              <a:rPr lang="en-GB" sz="1350" dirty="0">
                <a:solidFill>
                  <a:srgbClr val="002060"/>
                </a:solidFill>
                <a:latin typeface="Calibri" pitchFamily="34" charset="0"/>
              </a:rPr>
              <a:t>The self-styled </a:t>
            </a:r>
            <a:r>
              <a:rPr lang="en-GB" sz="1350" i="1" dirty="0" err="1">
                <a:solidFill>
                  <a:srgbClr val="002060"/>
                </a:solidFill>
                <a:latin typeface="Calibri" pitchFamily="34" charset="0"/>
              </a:rPr>
              <a:t>mutuelles</a:t>
            </a:r>
            <a:r>
              <a:rPr lang="en-GB" sz="1350" i="1" dirty="0">
                <a:solidFill>
                  <a:srgbClr val="002060"/>
                </a:solidFill>
                <a:latin typeface="Calibri" pitchFamily="34" charset="0"/>
              </a:rPr>
              <a:t> des </a:t>
            </a:r>
            <a:r>
              <a:rPr lang="en-GB" sz="1350" i="1" dirty="0" err="1">
                <a:solidFill>
                  <a:srgbClr val="002060"/>
                </a:solidFill>
                <a:latin typeface="Calibri" pitchFamily="34" charset="0"/>
              </a:rPr>
              <a:t>fraudeurs</a:t>
            </a:r>
            <a:r>
              <a:rPr lang="en-GB" sz="1350" i="1" dirty="0">
                <a:solidFill>
                  <a:srgbClr val="002060"/>
                </a:solidFill>
                <a:latin typeface="Calibri" pitchFamily="34" charset="0"/>
              </a:rPr>
              <a:t>,</a:t>
            </a:r>
            <a:r>
              <a:rPr lang="en-GB" sz="1350" dirty="0">
                <a:solidFill>
                  <a:srgbClr val="002060"/>
                </a:solidFill>
                <a:latin typeface="Calibri" pitchFamily="34" charset="0"/>
              </a:rPr>
              <a:t> usually bands of friends, colleagues or students, remain small-scale but the RATP, the Paris transit authority, is losing an estimated €80 million (£70 million) a year to those who leap the turnstiles. </a:t>
            </a:r>
          </a:p>
          <a:p>
            <a:pPr>
              <a:spcAft>
                <a:spcPts val="450"/>
              </a:spcAft>
            </a:pPr>
            <a:r>
              <a:rPr lang="en-GB" sz="1350" dirty="0">
                <a:solidFill>
                  <a:srgbClr val="002060"/>
                </a:solidFill>
                <a:latin typeface="Calibri" pitchFamily="34" charset="0"/>
              </a:rPr>
              <a:t>The </a:t>
            </a:r>
            <a:r>
              <a:rPr lang="en-GB" sz="1350" i="1" dirty="0" err="1">
                <a:solidFill>
                  <a:srgbClr val="002060"/>
                </a:solidFill>
                <a:latin typeface="Calibri" pitchFamily="34" charset="0"/>
              </a:rPr>
              <a:t>mutuelles</a:t>
            </a:r>
            <a:r>
              <a:rPr lang="en-GB" sz="1350" dirty="0">
                <a:solidFill>
                  <a:srgbClr val="002060"/>
                </a:solidFill>
                <a:latin typeface="Calibri" pitchFamily="34" charset="0"/>
              </a:rPr>
              <a:t>, of which there are said to be more than a dozen, depict themselves as radical leftists or libertarians who are fighting for free public transport. </a:t>
            </a:r>
          </a:p>
          <a:p>
            <a:pPr>
              <a:spcAft>
                <a:spcPts val="450"/>
              </a:spcAft>
            </a:pPr>
            <a:r>
              <a:rPr lang="en-GB" sz="1350" dirty="0">
                <a:solidFill>
                  <a:srgbClr val="336600"/>
                </a:solidFill>
                <a:latin typeface="Calibri" pitchFamily="34" charset="0"/>
              </a:rPr>
              <a:t>“We all pay €7 a month to a common fund which is used to refund members who are fined,” </a:t>
            </a:r>
            <a:r>
              <a:rPr lang="en-GB" sz="1350" dirty="0" err="1">
                <a:solidFill>
                  <a:srgbClr val="336600"/>
                </a:solidFill>
                <a:latin typeface="Calibri" pitchFamily="34" charset="0"/>
              </a:rPr>
              <a:t>Frédéric</a:t>
            </a:r>
            <a:r>
              <a:rPr lang="en-GB" sz="1350" dirty="0">
                <a:solidFill>
                  <a:srgbClr val="336600"/>
                </a:solidFill>
                <a:latin typeface="Calibri" pitchFamily="34" charset="0"/>
              </a:rPr>
              <a:t>, a 22-year-old student, told the newspaper </a:t>
            </a:r>
            <a:r>
              <a:rPr lang="en-GB" sz="1350" i="1" dirty="0">
                <a:solidFill>
                  <a:srgbClr val="336600"/>
                </a:solidFill>
                <a:latin typeface="Calibri" pitchFamily="34" charset="0"/>
              </a:rPr>
              <a:t>Le </a:t>
            </a:r>
            <a:r>
              <a:rPr lang="en-GB" sz="1350" i="1" dirty="0" err="1">
                <a:solidFill>
                  <a:srgbClr val="336600"/>
                </a:solidFill>
                <a:latin typeface="Calibri" pitchFamily="34" charset="0"/>
              </a:rPr>
              <a:t>Parisien</a:t>
            </a:r>
            <a:r>
              <a:rPr lang="en-GB" sz="1350" dirty="0">
                <a:solidFill>
                  <a:srgbClr val="336600"/>
                </a:solidFill>
                <a:latin typeface="Calibri" pitchFamily="34" charset="0"/>
              </a:rPr>
              <a:t>. “At the end of the year there is only about €3 left in the fund.” </a:t>
            </a:r>
          </a:p>
          <a:p>
            <a:pPr>
              <a:spcAft>
                <a:spcPts val="450"/>
              </a:spcAft>
            </a:pPr>
            <a:r>
              <a:rPr lang="en-GB" sz="1350" dirty="0">
                <a:solidFill>
                  <a:srgbClr val="336600"/>
                </a:solidFill>
                <a:latin typeface="Calibri" pitchFamily="34" charset="0"/>
              </a:rPr>
              <a:t>...Fraudsters get away because the </a:t>
            </a:r>
            <a:r>
              <a:rPr lang="en-GB" sz="1350" dirty="0" err="1">
                <a:solidFill>
                  <a:srgbClr val="336600"/>
                </a:solidFill>
                <a:latin typeface="Calibri" pitchFamily="34" charset="0"/>
              </a:rPr>
              <a:t>Métro</a:t>
            </a:r>
            <a:r>
              <a:rPr lang="en-GB" sz="1350" dirty="0">
                <a:solidFill>
                  <a:srgbClr val="336600"/>
                </a:solidFill>
                <a:latin typeface="Calibri" pitchFamily="34" charset="0"/>
              </a:rPr>
              <a:t> has relatively few staff, compared with the London Underground. Dodgers are only caught if they run into one of the roving teams of inspectors. </a:t>
            </a:r>
          </a:p>
          <a:p>
            <a:pPr>
              <a:spcAft>
                <a:spcPts val="450"/>
              </a:spcAft>
            </a:pPr>
            <a:r>
              <a:rPr lang="en-GB" sz="1350" dirty="0">
                <a:solidFill>
                  <a:srgbClr val="336600"/>
                </a:solidFill>
                <a:latin typeface="Calibri" pitchFamily="34" charset="0"/>
              </a:rPr>
              <a:t>There are 968 inspectors on the whole </a:t>
            </a:r>
            <a:r>
              <a:rPr lang="en-GB" sz="1350" dirty="0" err="1">
                <a:solidFill>
                  <a:srgbClr val="336600"/>
                </a:solidFill>
                <a:latin typeface="Calibri" pitchFamily="34" charset="0"/>
              </a:rPr>
              <a:t>Métro</a:t>
            </a:r>
            <a:r>
              <a:rPr lang="en-GB" sz="1350" dirty="0">
                <a:solidFill>
                  <a:srgbClr val="336600"/>
                </a:solidFill>
                <a:latin typeface="Calibri" pitchFamily="34" charset="0"/>
              </a:rPr>
              <a:t>, tram and bus system. Although they often wear plain clothes and hide around the corner, this is not enough to deter fraudsters. </a:t>
            </a:r>
          </a:p>
          <a:p>
            <a:pPr>
              <a:spcAft>
                <a:spcPts val="450"/>
              </a:spcAft>
            </a:pPr>
            <a:r>
              <a:rPr lang="en-GB" sz="1350" dirty="0">
                <a:solidFill>
                  <a:srgbClr val="336600"/>
                </a:solidFill>
                <a:latin typeface="Calibri" pitchFamily="34" charset="0"/>
              </a:rPr>
              <a:t>Daily </a:t>
            </a:r>
            <a:r>
              <a:rPr lang="en-GB" sz="1350" dirty="0" err="1">
                <a:solidFill>
                  <a:srgbClr val="336600"/>
                </a:solidFill>
                <a:latin typeface="Calibri" pitchFamily="34" charset="0"/>
              </a:rPr>
              <a:t>Métro</a:t>
            </a:r>
            <a:r>
              <a:rPr lang="en-GB" sz="1350" dirty="0">
                <a:solidFill>
                  <a:srgbClr val="336600"/>
                </a:solidFill>
                <a:latin typeface="Calibri" pitchFamily="34" charset="0"/>
              </a:rPr>
              <a:t> users are subjected to checks only about once every six weeks and expert dodgers say they can usually avoid the inspectors anyway....</a:t>
            </a:r>
          </a:p>
        </p:txBody>
      </p:sp>
      <p:sp>
        <p:nvSpPr>
          <p:cNvPr id="3" name="Bent-Up Arrow 2">
            <a:hlinkClick r:id="rId3" action="ppaction://hlinksldjump"/>
          </p:cNvPr>
          <p:cNvSpPr/>
          <p:nvPr/>
        </p:nvSpPr>
        <p:spPr>
          <a:xfrm>
            <a:off x="8193434" y="5257825"/>
            <a:ext cx="622147" cy="535616"/>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26879026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3290" y="252196"/>
            <a:ext cx="8720710" cy="6478697"/>
          </a:xfrm>
          <a:prstGeom prst="rect">
            <a:avLst/>
          </a:prstGeom>
          <a:noFill/>
        </p:spPr>
        <p:txBody>
          <a:bodyPr wrap="square" rtlCol="0">
            <a:spAutoFit/>
          </a:bodyPr>
          <a:lstStyle/>
          <a:p>
            <a:pPr fontAlgn="base"/>
            <a:r>
              <a:rPr lang="en-GB" sz="1500" b="1" dirty="0">
                <a:solidFill>
                  <a:srgbClr val="C00000"/>
                </a:solidFill>
              </a:rPr>
              <a:t>Funding for English museums, galleries and theatres is heavily skewed towards </a:t>
            </a:r>
            <a:r>
              <a:rPr lang="en-GB" sz="1500" b="1" dirty="0" smtClean="0">
                <a:solidFill>
                  <a:srgbClr val="C00000"/>
                </a:solidFill>
              </a:rPr>
              <a:t>London</a:t>
            </a:r>
          </a:p>
          <a:p>
            <a:pPr fontAlgn="base"/>
            <a:endParaRPr lang="en-GB" sz="1500" dirty="0">
              <a:solidFill>
                <a:srgbClr val="C00000"/>
              </a:solidFill>
            </a:endParaRPr>
          </a:p>
          <a:p>
            <a:pPr fontAlgn="base">
              <a:spcAft>
                <a:spcPts val="600"/>
              </a:spcAft>
            </a:pPr>
            <a:r>
              <a:rPr lang="en-GB" sz="1500" dirty="0">
                <a:solidFill>
                  <a:srgbClr val="002060"/>
                </a:solidFill>
              </a:rPr>
              <a:t>Central government spending on arts and culture in the capital amounted to £69 per resident in 2012-13, compared with £4.60 per person elsewhere in England.</a:t>
            </a:r>
          </a:p>
          <a:p>
            <a:pPr fontAlgn="base">
              <a:spcAft>
                <a:spcPts val="600"/>
              </a:spcAft>
            </a:pPr>
            <a:r>
              <a:rPr lang="en-GB" sz="1500" dirty="0">
                <a:solidFill>
                  <a:srgbClr val="002060"/>
                </a:solidFill>
              </a:rPr>
              <a:t>The report was compiled by three arts figures who said they wanted to highlight a "bias" towards London.</a:t>
            </a:r>
          </a:p>
          <a:p>
            <a:pPr fontAlgn="base">
              <a:spcAft>
                <a:spcPts val="600"/>
              </a:spcAft>
            </a:pPr>
            <a:r>
              <a:rPr lang="en-GB" sz="1500" dirty="0">
                <a:solidFill>
                  <a:srgbClr val="002060"/>
                </a:solidFill>
              </a:rPr>
              <a:t>Arts Council England chair Sir Peter </a:t>
            </a:r>
            <a:r>
              <a:rPr lang="en-GB" sz="1500" dirty="0" err="1">
                <a:solidFill>
                  <a:srgbClr val="002060"/>
                </a:solidFill>
              </a:rPr>
              <a:t>Bazalgette</a:t>
            </a:r>
            <a:r>
              <a:rPr lang="en-GB" sz="1500" dirty="0">
                <a:solidFill>
                  <a:srgbClr val="002060"/>
                </a:solidFill>
              </a:rPr>
              <a:t> admitted an imbalance existed, adding: "More should be done."</a:t>
            </a:r>
          </a:p>
          <a:p>
            <a:pPr fontAlgn="base">
              <a:spcAft>
                <a:spcPts val="600"/>
              </a:spcAft>
            </a:pPr>
            <a:r>
              <a:rPr lang="en-GB" sz="1500" dirty="0">
                <a:solidFill>
                  <a:srgbClr val="002060"/>
                </a:solidFill>
              </a:rPr>
              <a:t>Sir Peter told the BBC Radio 4 Today programme: "There is an imbalance, there's no question. I've only been at the Arts Council for a few months.</a:t>
            </a:r>
          </a:p>
          <a:p>
            <a:pPr fontAlgn="base">
              <a:spcAft>
                <a:spcPts val="600"/>
              </a:spcAft>
            </a:pPr>
            <a:r>
              <a:rPr lang="en-GB" sz="1500" dirty="0">
                <a:solidFill>
                  <a:srgbClr val="002060"/>
                </a:solidFill>
              </a:rPr>
              <a:t>"I'm absolutely passionate about funding arts and culture in the regions… We need to do more.</a:t>
            </a:r>
          </a:p>
          <a:p>
            <a:pPr fontAlgn="base">
              <a:spcAft>
                <a:spcPts val="600"/>
              </a:spcAft>
            </a:pPr>
            <a:r>
              <a:rPr lang="en-GB" sz="1500" dirty="0">
                <a:solidFill>
                  <a:srgbClr val="002060"/>
                </a:solidFill>
              </a:rPr>
              <a:t>"I would say judge us in two years' time. The trend is towards more spending in the regions and that's what we'll be doing."</a:t>
            </a:r>
          </a:p>
          <a:p>
            <a:pPr fontAlgn="base">
              <a:spcAft>
                <a:spcPts val="600"/>
              </a:spcAft>
            </a:pPr>
            <a:r>
              <a:rPr lang="en-GB" sz="1500" dirty="0">
                <a:solidFill>
                  <a:srgbClr val="002060"/>
                </a:solidFill>
              </a:rPr>
              <a:t>The report found that Arts Council England distributed £163m of taxpayers' money to cultural organisations in London in 2012-13 - or £20 per person in the capital.</a:t>
            </a:r>
          </a:p>
          <a:p>
            <a:pPr fontAlgn="base">
              <a:spcAft>
                <a:spcPts val="600"/>
              </a:spcAft>
            </a:pPr>
            <a:r>
              <a:rPr lang="en-GB" sz="1500" dirty="0">
                <a:solidFill>
                  <a:srgbClr val="002060"/>
                </a:solidFill>
              </a:rPr>
              <a:t>Some 85% of the English population live outside London, where the £159m Arts Council grants equated to £3.60 per head.</a:t>
            </a:r>
          </a:p>
          <a:p>
            <a:pPr fontAlgn="base">
              <a:spcAft>
                <a:spcPts val="600"/>
              </a:spcAft>
            </a:pPr>
            <a:r>
              <a:rPr lang="en-GB" sz="1500" dirty="0">
                <a:solidFill>
                  <a:srgbClr val="002060"/>
                </a:solidFill>
              </a:rPr>
              <a:t>Meanwhile, the Department for Culture, Media and Sport spent a further £401m on London-based national museums and galleries such as the British Museum and Victoria and Albert Museum, equating to £49 per head in the capital.</a:t>
            </a:r>
          </a:p>
          <a:p>
            <a:pPr fontAlgn="base">
              <a:spcAft>
                <a:spcPts val="600"/>
              </a:spcAft>
            </a:pPr>
            <a:r>
              <a:rPr lang="en-GB" sz="1500" dirty="0">
                <a:solidFill>
                  <a:srgbClr val="002060"/>
                </a:solidFill>
              </a:rPr>
              <a:t>National museums based outside London - such as the Walker and Tate galleries in Liverpool and the National Media Museum in Bradford - received £46m, or £1 per person outside the capital, the report said.</a:t>
            </a:r>
          </a:p>
          <a:p>
            <a:pPr fontAlgn="base">
              <a:spcAft>
                <a:spcPts val="600"/>
              </a:spcAft>
            </a:pPr>
            <a:r>
              <a:rPr lang="en-GB" sz="1500" dirty="0">
                <a:solidFill>
                  <a:srgbClr val="002060"/>
                </a:solidFill>
              </a:rPr>
              <a:t>Responding to the research, broadcaster Melvyn Bragg said: "This report is timely, urgent and damning of an increasingly centralised funding process.</a:t>
            </a:r>
          </a:p>
          <a:p>
            <a:pPr fontAlgn="base">
              <a:spcAft>
                <a:spcPts val="600"/>
              </a:spcAft>
            </a:pPr>
            <a:r>
              <a:rPr lang="en-GB" sz="1500" dirty="0">
                <a:solidFill>
                  <a:srgbClr val="002060"/>
                </a:solidFill>
              </a:rPr>
              <a:t>"London is simply eating up the resources which are limited and therefore starving the rest of the country. This is wrong, short-sighted and undoubtedly unfair. I think it is time that the rest of England fought back."</a:t>
            </a:r>
          </a:p>
        </p:txBody>
      </p:sp>
      <p:sp>
        <p:nvSpPr>
          <p:cNvPr id="3" name="Bent-Up Arrow 2">
            <a:hlinkClick r:id="rId3" action="ppaction://hlinksldjump"/>
          </p:cNvPr>
          <p:cNvSpPr/>
          <p:nvPr/>
        </p:nvSpPr>
        <p:spPr>
          <a:xfrm>
            <a:off x="8521853" y="6322384"/>
            <a:ext cx="622147" cy="535616"/>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40502572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542925" y="1063228"/>
            <a:ext cx="7115175" cy="857250"/>
          </a:xfrm>
        </p:spPr>
        <p:txBody>
          <a:bodyPr/>
          <a:lstStyle/>
          <a:p>
            <a:pPr algn="l"/>
            <a:r>
              <a:rPr lang="en-GB" sz="1800" dirty="0">
                <a:solidFill>
                  <a:srgbClr val="002060"/>
                </a:solidFill>
                <a:latin typeface="Times New Roman" pitchFamily="18" charset="0"/>
                <a:cs typeface="Times New Roman" pitchFamily="18" charset="0"/>
              </a:rPr>
              <a:t>In the US, on average, how long does it take for a McDonald drive-through order to be served?</a:t>
            </a:r>
            <a:endParaRPr lang="en-GB" sz="1800" dirty="0">
              <a:latin typeface="Times New Roman" pitchFamily="18" charset="0"/>
              <a:cs typeface="Times New Roman" pitchFamily="18" charset="0"/>
            </a:endParaRPr>
          </a:p>
        </p:txBody>
      </p:sp>
      <p:sp>
        <p:nvSpPr>
          <p:cNvPr id="3" name="TPAnswers"/>
          <p:cNvSpPr>
            <a:spLocks noGrp="1"/>
          </p:cNvSpPr>
          <p:nvPr>
            <p:ph type="body" idx="1"/>
            <p:custDataLst>
              <p:tags r:id="rId2"/>
            </p:custDataLst>
          </p:nvPr>
        </p:nvSpPr>
        <p:spPr>
          <a:xfrm>
            <a:off x="2357754" y="2672916"/>
            <a:ext cx="2106234" cy="2106234"/>
          </a:xfrm>
        </p:spPr>
        <p:txBody>
          <a:bodyPr>
            <a:noAutofit/>
          </a:bodyPr>
          <a:lstStyle/>
          <a:p>
            <a:pPr marL="385763" indent="-385763">
              <a:spcAft>
                <a:spcPts val="1800"/>
              </a:spcAft>
              <a:buAutoNum type="arabicPeriod"/>
            </a:pPr>
            <a:r>
              <a:rPr lang="en-GB" sz="1800" dirty="0">
                <a:solidFill>
                  <a:srgbClr val="002060"/>
                </a:solidFill>
                <a:latin typeface="Times New Roman" pitchFamily="18" charset="0"/>
                <a:cs typeface="Times New Roman" pitchFamily="18" charset="0"/>
              </a:rPr>
              <a:t>62 seconds</a:t>
            </a:r>
          </a:p>
          <a:p>
            <a:pPr marL="385763" indent="-385763">
              <a:spcAft>
                <a:spcPts val="1800"/>
              </a:spcAft>
              <a:buAutoNum type="arabicPeriod"/>
            </a:pPr>
            <a:r>
              <a:rPr lang="en-GB" sz="1800" dirty="0">
                <a:solidFill>
                  <a:srgbClr val="002060"/>
                </a:solidFill>
                <a:latin typeface="Times New Roman" pitchFamily="18" charset="0"/>
                <a:cs typeface="Times New Roman" pitchFamily="18" charset="0"/>
              </a:rPr>
              <a:t>152 seconds</a:t>
            </a:r>
          </a:p>
          <a:p>
            <a:pPr marL="385763" indent="-385763">
              <a:spcAft>
                <a:spcPts val="1800"/>
              </a:spcAft>
              <a:buAutoNum type="arabicPeriod"/>
            </a:pPr>
            <a:r>
              <a:rPr lang="en-GB" sz="1800" dirty="0">
                <a:solidFill>
                  <a:srgbClr val="002060"/>
                </a:solidFill>
                <a:latin typeface="Times New Roman" pitchFamily="18" charset="0"/>
                <a:cs typeface="Times New Roman" pitchFamily="18" charset="0"/>
              </a:rPr>
              <a:t>189.5 seconds</a:t>
            </a:r>
          </a:p>
          <a:p>
            <a:pPr marL="385763" indent="-385763">
              <a:spcAft>
                <a:spcPts val="1800"/>
              </a:spcAft>
              <a:buAutoNum type="arabicPeriod"/>
            </a:pPr>
            <a:r>
              <a:rPr lang="en-GB" sz="1800" dirty="0">
                <a:solidFill>
                  <a:srgbClr val="002060"/>
                </a:solidFill>
                <a:latin typeface="Times New Roman" pitchFamily="18" charset="0"/>
                <a:cs typeface="Times New Roman" pitchFamily="18" charset="0"/>
              </a:rPr>
              <a:t>241.7 seconds</a:t>
            </a:r>
          </a:p>
        </p:txBody>
      </p:sp>
      <p:sp>
        <p:nvSpPr>
          <p:cNvPr id="5" name="TPCountdownTrigger"/>
          <p:cNvSpPr/>
          <p:nvPr/>
        </p:nvSpPr>
        <p:spPr>
          <a:xfrm>
            <a:off x="1143000" y="857250"/>
            <a:ext cx="9525" cy="9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 name="Up Arrow 8">
            <a:hlinkClick r:id="rId5" action="ppaction://hlinksldjump"/>
          </p:cNvPr>
          <p:cNvSpPr/>
          <p:nvPr/>
        </p:nvSpPr>
        <p:spPr>
          <a:xfrm>
            <a:off x="8065294" y="5036344"/>
            <a:ext cx="442913" cy="3857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custDataLst>
      <p:tags r:id="rId1"/>
    </p:custDataLst>
    <p:extLst>
      <p:ext uri="{BB962C8B-B14F-4D97-AF65-F5344CB8AC3E}">
        <p14:creationId xmlns:p14="http://schemas.microsoft.com/office/powerpoint/2010/main" val="1648559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21494" y="2387763"/>
            <a:ext cx="8365331" cy="2077492"/>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algn="just" fontAlgn="base">
              <a:spcBef>
                <a:spcPct val="0"/>
              </a:spcBef>
              <a:spcAft>
                <a:spcPts val="900"/>
              </a:spcAft>
            </a:pPr>
            <a:r>
              <a:rPr lang="en-GB" dirty="0">
                <a:solidFill>
                  <a:srgbClr val="008000"/>
                </a:solidFill>
                <a:latin typeface="Calibri" pitchFamily="34" charset="0"/>
                <a:ea typeface="Calibri" pitchFamily="34" charset="0"/>
              </a:rPr>
              <a:t>According to recent research the average human hug lasts three seconds. Information and details about this research can be found, among others, through these links:</a:t>
            </a:r>
          </a:p>
          <a:p>
            <a:pPr algn="just" fontAlgn="base">
              <a:spcBef>
                <a:spcPct val="0"/>
              </a:spcBef>
              <a:spcAft>
                <a:spcPts val="900"/>
              </a:spcAft>
            </a:pPr>
            <a:r>
              <a:rPr lang="en-GB" dirty="0">
                <a:latin typeface="Calibri" pitchFamily="34" charset="0"/>
                <a:cs typeface="Arial" pitchFamily="34" charset="0"/>
                <a:hlinkClick r:id="rId3"/>
              </a:rPr>
              <a:t>The Telegraph article</a:t>
            </a:r>
            <a:endParaRPr lang="en-GB" dirty="0">
              <a:latin typeface="Calibri" pitchFamily="34" charset="0"/>
              <a:cs typeface="Arial" pitchFamily="34" charset="0"/>
            </a:endParaRPr>
          </a:p>
          <a:p>
            <a:pPr algn="just" fontAlgn="base">
              <a:spcBef>
                <a:spcPct val="0"/>
              </a:spcBef>
              <a:spcAft>
                <a:spcPts val="900"/>
              </a:spcAft>
            </a:pPr>
            <a:r>
              <a:rPr lang="en-GB" dirty="0">
                <a:latin typeface="Calibri" pitchFamily="34" charset="0"/>
                <a:cs typeface="Arial" pitchFamily="34" charset="0"/>
                <a:hlinkClick r:id="rId4"/>
              </a:rPr>
              <a:t>Dundee University Press Release</a:t>
            </a:r>
            <a:endParaRPr lang="en-GB" dirty="0">
              <a:latin typeface="Calibri" pitchFamily="34" charset="0"/>
              <a:cs typeface="Arial" pitchFamily="34" charset="0"/>
            </a:endParaRPr>
          </a:p>
          <a:p>
            <a:pPr algn="just" eaLnBrk="0" fontAlgn="base" hangingPunct="0">
              <a:spcBef>
                <a:spcPct val="0"/>
              </a:spcBef>
              <a:spcAft>
                <a:spcPts val="900"/>
              </a:spcAft>
            </a:pPr>
            <a:r>
              <a:rPr lang="en-GB" dirty="0">
                <a:solidFill>
                  <a:srgbClr val="008000"/>
                </a:solidFill>
                <a:latin typeface="Calibri" pitchFamily="34" charset="0"/>
                <a:ea typeface="Calibri" pitchFamily="34" charset="0"/>
              </a:rPr>
              <a:t>You are asked to carry out some inferential statistics to test whether the average human hug lasts three seconds. </a:t>
            </a:r>
            <a:endParaRPr lang="en-GB" dirty="0">
              <a:solidFill>
                <a:srgbClr val="008000"/>
              </a:solidFill>
              <a:latin typeface="Calibri" pitchFamily="34" charset="0"/>
              <a:cs typeface="Arial" pitchFamily="34" charset="0"/>
            </a:endParaRPr>
          </a:p>
        </p:txBody>
      </p:sp>
      <p:sp>
        <p:nvSpPr>
          <p:cNvPr id="3" name="TextBox 2"/>
          <p:cNvSpPr txBox="1"/>
          <p:nvPr/>
        </p:nvSpPr>
        <p:spPr>
          <a:xfrm>
            <a:off x="521494" y="1194435"/>
            <a:ext cx="4670298" cy="369332"/>
          </a:xfrm>
          <a:prstGeom prst="rect">
            <a:avLst/>
          </a:prstGeom>
          <a:noFill/>
        </p:spPr>
        <p:txBody>
          <a:bodyPr wrap="square" rtlCol="0">
            <a:spAutoFit/>
          </a:bodyPr>
          <a:lstStyle/>
          <a:p>
            <a:r>
              <a:rPr lang="en-GB" dirty="0">
                <a:solidFill>
                  <a:srgbClr val="FF0000"/>
                </a:solidFill>
                <a:latin typeface="Calibri" pitchFamily="34" charset="0"/>
              </a:rPr>
              <a:t>How long does the average human hug last?</a:t>
            </a:r>
          </a:p>
        </p:txBody>
      </p:sp>
      <p:pic>
        <p:nvPicPr>
          <p:cNvPr id="1027" name="Picture 3" descr="https://encrypted-tbn0.google.com/images?q=tbn:ANd9GcQNVhEzb6wh7Mg_GGolg8fXNvzMTy4Vr59aEEGH4CRgT-wVyrHU"/>
          <p:cNvPicPr>
            <a:picLocks noChangeAspect="1" noChangeArrowheads="1"/>
          </p:cNvPicPr>
          <p:nvPr/>
        </p:nvPicPr>
        <p:blipFill>
          <a:blip r:embed="rId5" cstate="print"/>
          <a:srcRect/>
          <a:stretch>
            <a:fillRect/>
          </a:stretch>
        </p:blipFill>
        <p:spPr bwMode="auto">
          <a:xfrm>
            <a:off x="5304523" y="1105840"/>
            <a:ext cx="1779221" cy="1194806"/>
          </a:xfrm>
          <a:prstGeom prst="rect">
            <a:avLst/>
          </a:prstGeom>
          <a:noFill/>
        </p:spPr>
      </p:pic>
      <p:sp>
        <p:nvSpPr>
          <p:cNvPr id="2" name="Bent-Up Arrow 1">
            <a:hlinkClick r:id="rId6" action="ppaction://hlinksldjump"/>
          </p:cNvPr>
          <p:cNvSpPr/>
          <p:nvPr/>
        </p:nvSpPr>
        <p:spPr>
          <a:xfrm>
            <a:off x="8011328" y="5044526"/>
            <a:ext cx="622147" cy="535616"/>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1364335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31" name="Picture 15" descr="https://encrypted-tbn1.google.com/images?q=tbn:ANd9GcTRxM8yPUIy-V4GDM-cV189sAQ3zXtMGdT8XOfLkW4PrZc7lVQD"/>
          <p:cNvPicPr>
            <a:picLocks noChangeAspect="1" noChangeArrowheads="1"/>
          </p:cNvPicPr>
          <p:nvPr/>
        </p:nvPicPr>
        <p:blipFill>
          <a:blip r:embed="rId3" cstate="print"/>
          <a:srcRect/>
          <a:stretch>
            <a:fillRect/>
          </a:stretch>
        </p:blipFill>
        <p:spPr bwMode="auto">
          <a:xfrm>
            <a:off x="5353378" y="4650582"/>
            <a:ext cx="1907381" cy="1350169"/>
          </a:xfrm>
          <a:prstGeom prst="rect">
            <a:avLst/>
          </a:prstGeom>
          <a:noFill/>
        </p:spPr>
      </p:pic>
      <p:sp>
        <p:nvSpPr>
          <p:cNvPr id="60417" name="Rectangle 1"/>
          <p:cNvSpPr>
            <a:spLocks noChangeArrowheads="1"/>
          </p:cNvSpPr>
          <p:nvPr/>
        </p:nvSpPr>
        <p:spPr bwMode="auto">
          <a:xfrm>
            <a:off x="371475" y="2157531"/>
            <a:ext cx="8586788" cy="2516073"/>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eaLnBrk="0" fontAlgn="base" hangingPunct="0">
              <a:spcBef>
                <a:spcPct val="0"/>
              </a:spcBef>
              <a:spcAft>
                <a:spcPts val="900"/>
              </a:spcAft>
            </a:pPr>
            <a:r>
              <a:rPr lang="en-GB" dirty="0">
                <a:solidFill>
                  <a:srgbClr val="002060"/>
                </a:solidFill>
                <a:latin typeface="Calibri" pitchFamily="34" charset="0"/>
                <a:ea typeface="Calibri" pitchFamily="34" charset="0"/>
              </a:rPr>
              <a:t>Two years ago London introduced the Barclays London Bicycle Hire scheme that gives people the opportunity to hire bicycles from various docking stations in London. The scheme intends to promote the use of bicycles in London as a way to reduce traffic, congestions and to improve people’s fitness. </a:t>
            </a:r>
          </a:p>
          <a:p>
            <a:pPr eaLnBrk="0" fontAlgn="base" hangingPunct="0">
              <a:spcBef>
                <a:spcPct val="0"/>
              </a:spcBef>
              <a:spcAft>
                <a:spcPts val="900"/>
              </a:spcAft>
            </a:pPr>
            <a:r>
              <a:rPr lang="en-GB" dirty="0"/>
              <a:t>The scheme is designed to favour the use of the bicycles for a short period of time, usually less than 30 minutes. In fact, after paying the access fee of £2, the first 30 minutes of usage are free and it costs £2 to hire the bike for each extra period of up to 30 minutes. </a:t>
            </a:r>
          </a:p>
          <a:p>
            <a:pPr eaLnBrk="0" fontAlgn="base" hangingPunct="0">
              <a:spcBef>
                <a:spcPct val="0"/>
              </a:spcBef>
              <a:spcAft>
                <a:spcPts val="900"/>
              </a:spcAft>
            </a:pPr>
            <a:r>
              <a:rPr lang="en-GB" dirty="0">
                <a:solidFill>
                  <a:schemeClr val="accent6">
                    <a:lumMod val="50000"/>
                  </a:schemeClr>
                </a:solidFill>
                <a:latin typeface="Calibri" pitchFamily="34" charset="0"/>
                <a:ea typeface="Calibri" pitchFamily="34" charset="0"/>
              </a:rPr>
              <a:t>You are asked to use inferential statistics to estimate the average length of bicycle hire</a:t>
            </a:r>
            <a:r>
              <a:rPr lang="en-GB" dirty="0">
                <a:latin typeface="Calibri" pitchFamily="34" charset="0"/>
                <a:ea typeface="Calibri" pitchFamily="34" charset="0"/>
              </a:rPr>
              <a:t>. </a:t>
            </a:r>
            <a:endParaRPr lang="en-GB" dirty="0">
              <a:latin typeface="Calibri" pitchFamily="34" charset="0"/>
              <a:cs typeface="Arial" pitchFamily="34" charset="0"/>
            </a:endParaRPr>
          </a:p>
        </p:txBody>
      </p:sp>
      <p:sp>
        <p:nvSpPr>
          <p:cNvPr id="4" name="Rectangle 3"/>
          <p:cNvSpPr/>
          <p:nvPr/>
        </p:nvSpPr>
        <p:spPr>
          <a:xfrm>
            <a:off x="555212" y="1003369"/>
            <a:ext cx="7574375" cy="646331"/>
          </a:xfrm>
          <a:prstGeom prst="rect">
            <a:avLst/>
          </a:prstGeom>
        </p:spPr>
        <p:txBody>
          <a:bodyPr wrap="square">
            <a:spAutoFit/>
          </a:bodyPr>
          <a:lstStyle/>
          <a:p>
            <a:pPr lvl="0"/>
            <a:r>
              <a:rPr lang="en-GB" dirty="0">
                <a:solidFill>
                  <a:srgbClr val="FF0000"/>
                </a:solidFill>
                <a:latin typeface="Calibri" pitchFamily="34" charset="0"/>
                <a:ea typeface="Calibri" pitchFamily="34" charset="0"/>
              </a:rPr>
              <a:t>How long are bicycles hired for (on average) on the </a:t>
            </a:r>
            <a:r>
              <a:rPr lang="en-GB" strike="sngStrike" dirty="0">
                <a:solidFill>
                  <a:srgbClr val="FF0000"/>
                </a:solidFill>
                <a:latin typeface="Calibri" pitchFamily="34" charset="0"/>
                <a:ea typeface="Calibri" pitchFamily="34" charset="0"/>
              </a:rPr>
              <a:t>Barclays</a:t>
            </a:r>
            <a:r>
              <a:rPr lang="en-GB" dirty="0">
                <a:solidFill>
                  <a:srgbClr val="FF0000"/>
                </a:solidFill>
                <a:latin typeface="Calibri" pitchFamily="34" charset="0"/>
                <a:ea typeface="Calibri" pitchFamily="34" charset="0"/>
              </a:rPr>
              <a:t> Santander Bicycle Hire scheme?</a:t>
            </a:r>
          </a:p>
        </p:txBody>
      </p:sp>
      <p:sp>
        <p:nvSpPr>
          <p:cNvPr id="60419" name="AutoShape 3" descr="data:image/jpeg;base64,/9j/4AAQSkZJRgABAQAAAQABAAD/2wCEAAkGBhQSERUUExQWFRQVGR0aGRcYFxwfGRgcGx4cHh4cHRsdHCoeGxwlGhwcIDAlIycpLDAsGB4xNTAsNSYrLCkBCQoKDgwOGg8PGiklHyQtLCkpLCwsLywsLC8sKiwsKiwsLSkpLCksLCkpLCwsLCkvLywsKSwsLCwsLCwsLCwpLP/AABEIAHQAxAMBIgACEQEDEQH/xAAcAAABBQEBAQAAAAAAAAAAAAAEAAIDBQYBBwj/xABCEAACAQIEAwUFBQQJBAMAAAABAhEAAwQSITEFQVEGImFxgRMykaGxQlLB0fAUYnLhBxYjM4KSotLxQ2PC4hVTc//EABoBAAIDAQEAAAAAAAAAAAAAAAIDAAEEBQb/xAAxEQACAQMDAQQJBAMAAAAAAAAAAQIDESEEEjFBEyJRkQUyYXGBobHB8DNC0fEUUuH/2gAMAwEAAhEDEQA/ANvxDCkqUawpi25BOIY5QuXlk3nKQP3K8JxPa7EEkBlWCRoonpzr6CxHEnZHHsSJS79tdl7pPxOn8q8W4Rw6ycJcuNaVn/thmKkkHvRseW/hFadPOUU7fIVqKcJ23pY8SmxHaPEW7jqH0ViACAa1/AeJ4olWw4VrptgEECMsAnQmNyPj8PP+LGb1yeZ/AGtLkY2UyTMLop190Dl5/Si1DlKFm/MqhCEJ7kvI2T43i7KytbUq3vCV1+elD9nLhyXbYs27jsmjXG0txIJGhk6g78qxot3ZE5x11PhPPpW57Iss3DIHugToeZO/pWWjSa5t8Fb7s0VqloXRadmMJi8MXa2LNwN3WDMRqs7GJG9P47w7GYt0Z7dlQggAOdZMmTEn5fOr7hdvLbJ6szfE/lRQuDca1r7KHgc96mfsPPu0r3rpFx7du2qwkW9tGO4Op2+Ao/g/EWtYElELubrBTkzhO6kkwDHQefhFQdoz/YW1O5eY9GP1PzojA4prOFw5W4Vzi4xhlEkuAPe0209DWerFJ2RvoycldjODdpLwvL7aXUmDNvVJ0zAhJEc/Cas+13ELhcW7VosFGYt7NmgnYDSNtf8AFQg45f3a6yiJEvbM+gGo9aL4nxTELcIQvly2yApQe8oJ3H3p9DSducDzvD8ewwlw3MMQ6EEKLbKHJ0DQBOnOOXSdAMDxiy6Xva4dVuBSwKZlLnQBRJzBpjmdJ00qzs8SuizdbOxYNbAnKYzEyNdNR9K7writ97yB2OWWLAhPdCsZBXbWKi6v7lGZ4Dj7Ie57ZXDyWV0dlK5bebTXNqRE/HeKvsJZKo5JLKCpUlpIDBWAIjcB4kHWNqA4LjGbFYq5cy+zfL/eKMrwABAI2CyfQb1cNxmyhbNcVizScqsV6AbfdVfWabLd4A3RVdrOPthLiEKsNqDoWlZGx0UDNG2sms9/X64PcLJpEjKNJJ+6dJM07tzjP2m5b9kpZEU96CCSx10OvKsscG/3T8KiUl0AbLm52oJJLByxMklxJPictMbtL+63+Yf7apzZbofhXPYN0PwqnfwIWn9YH6H/ADmur2hP2g3o8fhVYMM41yt8DXUwbnZGPoam6RC5wnaprVxblvOGXaWBGogzK9DWi4T/AEm4i5dS37K0xcwJOWD1LTt5jlWJ/wDibv3DVp2fwBt3g9xTABiIOu200cbtpMpns9rGpGrqD0zj9HXnzpVg04pb6n4GlT+wj4iLy8BYsRAEiZmCRIAYwQDqKwvBcGzYW8xuOFHtu6uXXQzqVJ1059a3WKtsZPdgAxvOoj41j+y91f2TEKSJBu6aAxE7k+Jg8pPWm1MLCA5tkvMD/R9hb/DbmLcXBeyXWzK5CgorR3endFUfCrAe2gaZKCI693+e0cq0XZ3htt8MFYMc+YMBcuKGHRlDBSI8OtR8C4WnskeDmIHPaDsKTBOUht9uSB+BIPtEe9017wUcvGiLNxbKEaMomZWSczroI3OUAwOR8au8NwZCAWHiB4ee9OxPBkykoIYajzEddjoIPKBT7JcGZ6iLe1srsDxlWnNaUZNgViSXkaAkttEUNiceCxt5VtGAgOT3ZGreeUkbwNDvUl/FW1V8Q2nsxMwMrMVyjlmnUDpLc9azvAeL3MaLjO9nDpayknLJYmebOOh18aW54HKCuXd7huZYuEALqWACydSBJERBJkdKr8NjLCgW2dLzcgrCRptrE7yDHhzpva7CPcwyWrbCApukRrcIIMD7sAlo5xA2qp7GYy4mHZbQHfud45ZOVVBK6HnPjQPKuwovNjSYy8mYWMykqoLB4nvDuiNhA19fGijxVjGYrooUFCo0UQNIPLxqix/FCjtcuKijUsCG7yt3WEGJkqIM6Mpjc1bDhdv2Vu4UJDyVytoEAidj7xkb7L41W2Nl+fYJTZNf4ndym2i3MrQSZ1ka92FOv68aBtWA4JLMDsMwzyBqNfwjx8aLTE2rSOcrrmXICADlG7GFOYysL4ZjQV3jCgzJZfvNYb5nJNMjHOEU525YQEAESs/4x+ApeyJ2j0vN+L0sPxK2wEPhmno0H4TPxFOv3U5+y9LhP4mjVyXudTOu5f0ut9NfrXLl7q10ebn/AG1Cb1vmFHnP40Tas2mH/T9HT6EVO9+f0TC5/PmRi9HO58Qf/IGpFvaf3riOtonbx1qQcNHKPih+gp6YCCJVivPLlBjnHe3qu8uhLxZp7/BktYXN3TcGQu+UA7idthBjSstibIVh3sqtOmVTDCJ3XY16Lavq9uYOQiZMeGg3kz8xXnnFApuf2ROVdBLR5wRGlcfe4VlUb9jNqSdNwsNBT74/ygfQ/qKRy/eX4f8AvSs4QsJD/wCp5HnrUv7E42uH1LfzrtJ3zb88zntW6iw9xY+xvzX/ANqVFIz9F/zH/bSpgAsSYVvI14fd1JPUn9eVe4Yn3W8q8OuDf1oJclo9F4X2KvYoqExrWjdBZbYD5Qq6bqwAkgmAOdXnA7gXCoWYAKNWOg00nX9a1gX7V4vD3SuHvugEZQApjMqkgSpIk8vE1HjeKu9tLU9y2NvvNzJ66zS09uQrXPRV7eYRQq52Y7d1CfLXQVzjHGsSl1ba2JV51DHQbAyugPPU1mP6OuDC9iGuMJWwuY7GCTAMHcDUn0rWP2iuMxtrauWCGAzNlyFfvKZOuUSQTpIrJWqzb2xXv6fQbR09OPfZQca4/atYe0t22hZ3V7loAAZWLSSo+I8QDQXBeFC1eu29GtXCrqzCQ9qGJ0IOwOvMEDXWn9rLtt2so6hRdLAPGqHQIf4YKhh08RWdXtBftNbVz3LBKFQNYmGUmNdFjXoK07e7YU/XuaftLbuWnW4jSA4uFGPJYU5W5L3wpHQyOdD9jselzE3LIVbJuXJEN3Laj3tefuzO20bwb7G4S3iEsuSTNs5YOjB1hgw5jKfjFZlOCtgrDXN791UthWXVGeC6RsTAA5b1c/8AUiX7jR9ssCt57WVdGcWcv/bYED/LlDeBBPWocNxm6QVtlcltsilgWGRAAAkZdBBkHY5oJ5RWeHNcID3XBaJUXWCqTAJDb5ZJGpMT4zSPZYqItXmSNouhl0n7J5c61Qovl9OhzqutisR69bXXw/ofjuFYsuHbK5TZTbZRLRDSrHvZSADB0NMwnGLntlw1zDhXIZpYb7e6QJI56xBmg5xdu/bstDoZOdF1IAJ5EgagbVolwVvNacd7WQ0k6xlOvTvbeFHKSjiOH+e8XSozrZq2lF+3PysQ3eB2/a27zKM4OU5RAIbSW66mfjVp+yr90fP86ZeaSFGuonwgg/L8utEUp95ts3wiqcVGJF+yr0+Z/OmnBId1nzk1MTQ9+Squu6kMFOx8GHl50LSSukMTbfJHd4TZjVFHjtTWFlRoo9NPiaI4jaDot9fZpmbLkTU6AnNB2mJjWBGtV6przJ8j+WlcurrZrEI/c2xoR5lIkTEuJykqrCCsmCPInQ+O9Mp4stBbKYUgExoCdhTK5VSUpO8+TWkkrIdacqZHqOoqyRwQCNjVXReAfcevx/n9a6Po+u1Ls3x0MmpppreGrXK6tcrtnPIsSe61eH3j3mneTNe43lkECn4vB4e9PtbdtvF1E/GPxpFWW18DYK54/iEi67n90L55Fk+g+tRUbxi+r3nKCEkhf4QY/XpQU0tu4Z6r/RghTBsy73bjEn91QFUyDJ1z93beeQrTWMS1pSrgOgBKgjuknZWEEBZ8OfgBTeyXZjLgrHeZW9mDIywCxJKxGsePNj0puPx4sEe0iCuYMIGnORmIEag6nauTWdbtG4ZXgbobdtmUnEux9q8czot1QpCgEqVlpOUgx9NqzV7s0S+K9qhVbotAEjdgBmYHrmmt3axtl9VMGdxI1057HlvU5V/surjow/8AJfyNKjrK1PFReeP+EdGEso8q4dhMRhby2nhrTBhZuMJVW1KSZ7oNyAQTHeoW/wAfxTG0bmGYBCXACXFzFgRJkHrpGmlere6ZNhlMQWtkQQdwQIkHyoXF4m3iGk3bgYDLDJGmukZQefLpXRpa1Sd9r+Gfpcy1NN3Wm8eRiL3HcqZmVSBvlvLI02ymDOsRGuoq04Bi7WIQOGJjQ8oboR0Ij1nrVzc4WlzRrlq7/HM67SPHWoLHBEw7sipbVX17gbcDnJIiOmlbo61TkkpZfsa+xiXo+EI+oref1HXcMlshlUCSJ8cv45S3zrtzDKz6AdCRzggnbfYCfHwqPEYMEwNes7d7SI/hLHyFHqgG1M5YeEsCS2BsAKdSqG7fgwok/r9fCi4KH3NjUNpgyBQRmjLz0IGs/A/Ku+zf7w8tfqI/GgltPazMjPcYg5LbOCDG/fK5oOwn8aXNtcBRRIvs/wBoyNlN5VDrqZC+7+E+RqxrKnEi43tLZAe6cyOwhkv2wc1lydQpSRB07p86v8BjxetK4BE6Mp3U/aU+Iq492IN90rBAxoFi/bO7XFZfQCZ9PxqsqyxSFpUQAI5evUQKr+I5bFlrtx4AHIc+Q1NcTUaec5born+To0qkYxsxkURgvf8AQz8qytm7exSFiz2ELSuX3nSNj0PMHxIjarH+oltTrDNvm9vJ2mZDbwa16X0dUjNTk0rGHU+kqUU4pN9MGqUUqya9lr6/3WLdV3ym5mj1zdKVdZwl4fNGJaui1y/J/wAGqNZ7tnxf2VnIp79zTxC8z+FaE0HjOEWbpm5bVj1I1+Ipck2sGuLSeTyajuC4P2t+2kSCwzD90an5fWt23YzCn/pkeTN+dWGA4Rasf3aBZ3PM+ppSpvqM3o31rFHKrm0ULKskQwjU5R3gRodyOdZ7tBftEZgUQ2wAiyJKnMGAXYaGfT4Y7Hhg5DEkcpJ25RrtHlQ2X9fGufiEjTuujUKOe86k9T1mkBWZRyDoxHkf0f8AiiLXErg5z4EVrWpg1Zoz9m+UzRLiGGzN8Z+tPbFFvfVXHitVuAx/tJEQR8KLIov8ahUW7avp9CdrUi7XIHaxczG2xtug+ycymeUbMJ5CgsFaLMzAkEQG13eJY6qYOo2jYVLi0tYeyzQqKBv4zprqd4qa2ht3DmIIunMCBAzQJXnuBmBnXWhp0uzlZttdL5t8eS51N0ePeTWrAX9fqSetSUx7yjdlHmQPqaGdg9xIMhCW89CN+kkD4+Na8IRyFXHgE9Kiwq6TvPPw/nv61Jd2MefwpuGPdj7unw2PqINTqToK82wIMH/VuIHqDPgDXVtb5ok7xsANgPAfXWpDsNB3djAnaIJ3IA0/4rhNCo5uy2+iMvisFGMKrAN9DcEjQXrJ0aP3lmfA1V9nu1dw4u6mIEG7plA911GWI8YjzArYW8IrXFule8gIU66Z5J08iB6VSdp+xX7S4u2WCXiRIOiseRn7LDrVWwXi5eYPGC6xIBEwNRvA1jwiPjWd7X3PbYqxhzOTVyOuXT6gij+z/B8Zhrl79rbOwUZAXDAnXptJAFZ49hbtxib+JXMZhQWY66xrECT86RTXeXVIOrdxaWG/kXt3EIo7zKvmwHw8ak4eUvEhLqbTCkMfHYwB9JjlQPD+xlpUORr2Y6MSE3B27y8jIqMdg39sLxxMOGDSE108QQNtNq3yryk7pWOVS9H04Jqbuai3wtI1BY9SfygUqLWlQ7peJrVGmsbV5DTUOKxiWhmuOqDqxA/5rLdu+KX7DWzadkDE7bGANIjUzNR4PsPiLuTE4uXNwSikiIAJgjlt7o+ZoVl2Lq1FTjufyLhe19hj/Z+0ueKW2I+JgVx+11pfet31HU2iR8ianPBriADJlEGBoBC7x6D5U3E4F7YJcRHjrrPLfcEedaVRjb1jlP0jUv8Ap4BX4tYxJ/sroLgR7Mghj6b7fLpUB/Xr+vCuYnAi4rAyuYRmXRuRiekifE+EUHh+INn9jf1ugd25yur1/jHz+vN1WmaXaI6ul1kKj7Pr+fQv+EorBgygkQdR1ovE4JCjQoBjQgdNarOG3stwT9rT9ev41eXNj5GqobZUzTO6kVHBj3z/AA/l/wAelXNUvBB3z/D+VFca4ibSAJBu3GCWgebtoCfAbn+dFp/00VV9YruM27GJFxbzstuycsicpuRJkjciQoH3mNGWUdcKtq4udwg72gnLrz1zgcvDfoBZwIbEJh11tYTv3WP2752G2pBJY771NxTjTtfGGw8e0ENcuN7tpRrJ6tH1+BzimhVOT5CsZjsLZALuiSJAkyQeYUa1PhMejKGRbkN/22BMaSZE/wAqEw2DtI/tURV9oe8+XvKx0AE7Kx1B8fHS09j1LH/EfwqRd8oN4GDHJzOXWBnBXX10rj4cgyuh+XkRzHTYjWOlSG2eR9DqPz+dDMvs9VEAasg2I5snQjeOfTY0Tb6le4l9u/8A9f8AqH4iaWRm3gDp+fM+Wg86nVpEjUGu0VirnFWBFNukwcoBPjtT6VS2CAiYm5dJF1G3Ek7EKNBvJ2FFKsCBoOgrtKghTUFYKUtwO9kgll0J3EaN5jcNHMeoNcOIb7n+sR9J+VE0qK1uAbkSBz9oDwCz8ydfgKVTrXKm32kuCY7DLchHAyCXJ6ZYiPUz/hoBrt1AoZmAjukMcoB1IHQ9RR+ObRh1tv8AKNPgT8KJB6UdObjJmfUaeNaKTw/EpExbcnOnRj+Bpl24zaEkgQN9jrHPkM3xq5v20glwsDUkgaeM8qyOI7T2M5SyLlwgyMsZTJAOrEcgoHifGnyrp4aOevR86d5RleydveWtVPaXBl7JddHtd9TzEan5CfSnP2gVU9o9u6qfegEa7bGhrna3DsrCW1BGqnpT51Kc4tXMNLT6ilUUlF4ZY2rodEdfduKGHLkJ/wBUj9GrzB4glMp1JUlSd2A0IP7wMeYIPWMt2fx9tsLZthwbqAhk1kAkxy1ieVWycVS0kXHRIOa2W0kjdfIrpXBi+zqNLhnrn3o3HcNxio3enaPLzG9YjtXxg4vEwklFOS2Bz11PmT8oq77W9qbJQDDw1x5DPljKpC7NGrnva8tKj/o97Py37S47q6W/E7FvIbDx8qfTi4rbcCck8pGs4ZglwmGgmSql7jEyWaJYk89o9KrOymA/sg763MRN64TuVnur5SZI9KL7bXymBvRzAX/MQPpRnDlgoBt7BI6c6a+UhfQLvW5B0kEQw6jp59Kjw177DGSB3W++o5+DDQEdfA0TTrFiyWm6rGNVCgEEgEQynTUGM24GkiqktveRazhjaZd2nmNfh/KlZUhVB3AE+dPpnIINgxGZYgKZX+FhI+BkUTQeGJ9of/zT4y1GUMeCMVKlSoihUqVKoQVKlSqEHLXK6tcqEI766qf3o9CDNcwq90azEj4EgfKlSoP3BdAbjnD1vYe5bYsARupE6a8x4Vm8F2Kspb9or3gwG4cCfDRdqVKraIg6z2NsXbWpugHcC60bzsSeYB9KDu/0f4YFoNzTJ9sfaJB5UqVBLCCXJJY7FWbLe0R7sjqyka7g92qztjg19ip1nMPmDXKVIq4qRDh6rM3wvBK162raqzqCOoJr2NLIUAAQAIAGwA5ClSrRTFyIsbw1L6G3cEo0SJ3gg/hUVtADaj7pX0ABH0pUquXKKQZlpZa5SowTuWmXk7p8dPjSpVGWR2F79zwKgeQWfxqfLXKVDD1UW+TuWllrlKiBO5aWWuUqhDuWllrlKoQcBSpUqhD/2Q=="/>
          <p:cNvSpPr>
            <a:spLocks noChangeAspect="1" noChangeArrowheads="1"/>
          </p:cNvSpPr>
          <p:nvPr/>
        </p:nvSpPr>
        <p:spPr bwMode="auto">
          <a:xfrm>
            <a:off x="1259681" y="463153"/>
            <a:ext cx="1400175" cy="828676"/>
          </a:xfrm>
          <a:prstGeom prst="rect">
            <a:avLst/>
          </a:prstGeom>
          <a:noFill/>
        </p:spPr>
        <p:txBody>
          <a:bodyPr vert="horz" wrap="square" lIns="68580" tIns="34290" rIns="68580" bIns="34290" numCol="1" anchor="t" anchorCtr="0" compatLnSpc="1">
            <a:prstTxWarp prst="textNoShape">
              <a:avLst/>
            </a:prstTxWarp>
          </a:bodyPr>
          <a:lstStyle/>
          <a:p>
            <a:endParaRPr lang="en-GB" sz="1350"/>
          </a:p>
        </p:txBody>
      </p:sp>
      <p:sp>
        <p:nvSpPr>
          <p:cNvPr id="60421" name="AutoShape 5"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259681" y="463153"/>
            <a:ext cx="1400175" cy="828676"/>
          </a:xfrm>
          <a:prstGeom prst="rect">
            <a:avLst/>
          </a:prstGeom>
          <a:noFill/>
        </p:spPr>
        <p:txBody>
          <a:bodyPr vert="horz" wrap="square" lIns="68580" tIns="34290" rIns="68580" bIns="34290" numCol="1" anchor="t" anchorCtr="0" compatLnSpc="1">
            <a:prstTxWarp prst="textNoShape">
              <a:avLst/>
            </a:prstTxWarp>
          </a:bodyPr>
          <a:lstStyle/>
          <a:p>
            <a:endParaRPr lang="en-GB" sz="1350"/>
          </a:p>
        </p:txBody>
      </p:sp>
      <p:sp>
        <p:nvSpPr>
          <p:cNvPr id="60423" name="AutoShape 7"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259681" y="463153"/>
            <a:ext cx="1400175" cy="828676"/>
          </a:xfrm>
          <a:prstGeom prst="rect">
            <a:avLst/>
          </a:prstGeom>
          <a:noFill/>
        </p:spPr>
        <p:txBody>
          <a:bodyPr vert="horz" wrap="square" lIns="68580" tIns="34290" rIns="68580" bIns="34290" numCol="1" anchor="t" anchorCtr="0" compatLnSpc="1">
            <a:prstTxWarp prst="textNoShape">
              <a:avLst/>
            </a:prstTxWarp>
          </a:bodyPr>
          <a:lstStyle/>
          <a:p>
            <a:endParaRPr lang="en-GB" sz="1350"/>
          </a:p>
        </p:txBody>
      </p:sp>
      <p:sp>
        <p:nvSpPr>
          <p:cNvPr id="60425" name="AutoShape 9"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259681" y="463153"/>
            <a:ext cx="1400175" cy="828676"/>
          </a:xfrm>
          <a:prstGeom prst="rect">
            <a:avLst/>
          </a:prstGeom>
          <a:noFill/>
        </p:spPr>
        <p:txBody>
          <a:bodyPr vert="horz" wrap="square" lIns="68580" tIns="34290" rIns="68580" bIns="34290" numCol="1" anchor="t" anchorCtr="0" compatLnSpc="1">
            <a:prstTxWarp prst="textNoShape">
              <a:avLst/>
            </a:prstTxWarp>
          </a:bodyPr>
          <a:lstStyle/>
          <a:p>
            <a:endParaRPr lang="en-GB" sz="1350"/>
          </a:p>
        </p:txBody>
      </p:sp>
      <p:sp>
        <p:nvSpPr>
          <p:cNvPr id="60427" name="AutoShape 11"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259681" y="463153"/>
            <a:ext cx="1400175" cy="828676"/>
          </a:xfrm>
          <a:prstGeom prst="rect">
            <a:avLst/>
          </a:prstGeom>
          <a:noFill/>
        </p:spPr>
        <p:txBody>
          <a:bodyPr vert="horz" wrap="square" lIns="68580" tIns="34290" rIns="68580" bIns="34290" numCol="1" anchor="t" anchorCtr="0" compatLnSpc="1">
            <a:prstTxWarp prst="textNoShape">
              <a:avLst/>
            </a:prstTxWarp>
          </a:bodyPr>
          <a:lstStyle/>
          <a:p>
            <a:endParaRPr lang="en-GB" sz="1350"/>
          </a:p>
        </p:txBody>
      </p:sp>
      <p:sp>
        <p:nvSpPr>
          <p:cNvPr id="13" name="Bent-Up Arrow 12">
            <a:hlinkClick r:id="rId4" action="ppaction://hlinksldjump"/>
          </p:cNvPr>
          <p:cNvSpPr/>
          <p:nvPr/>
        </p:nvSpPr>
        <p:spPr>
          <a:xfrm>
            <a:off x="8011328" y="5044526"/>
            <a:ext cx="622147" cy="535616"/>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4217146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735" y="1008265"/>
            <a:ext cx="7990188" cy="584951"/>
          </a:xfrm>
        </p:spPr>
        <p:txBody>
          <a:bodyPr>
            <a:normAutofit/>
          </a:bodyPr>
          <a:lstStyle/>
          <a:p>
            <a:r>
              <a:rPr lang="en-GB">
                <a:ln>
                  <a:noFill/>
                </a:ln>
                <a:solidFill>
                  <a:schemeClr val="accent1">
                    <a:lumMod val="75000"/>
                  </a:schemeClr>
                </a:solidFill>
                <a:effectLst/>
              </a:rPr>
              <a:t>Bloom’s taxonomy </a:t>
            </a:r>
            <a:r>
              <a:rPr lang="en-GB" sz="2100">
                <a:ln>
                  <a:noFill/>
                </a:ln>
                <a:solidFill>
                  <a:schemeClr val="accent1">
                    <a:lumMod val="75000"/>
                  </a:schemeClr>
                </a:solidFill>
                <a:effectLst/>
              </a:rPr>
              <a:t>(not to scale!)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4738268"/>
              </p:ext>
            </p:extLst>
          </p:nvPr>
        </p:nvGraphicFramePr>
        <p:xfrm>
          <a:off x="475735" y="1834670"/>
          <a:ext cx="8390239" cy="3528060"/>
        </p:xfrm>
        <a:graphic>
          <a:graphicData uri="http://schemas.openxmlformats.org/drawingml/2006/table">
            <a:tbl>
              <a:tblPr firstRow="1" bandRow="1">
                <a:tableStyleId>{5C22544A-7EE6-4342-B048-85BDC9FD1C3A}</a:tableStyleId>
              </a:tblPr>
              <a:tblGrid>
                <a:gridCol w="1970903"/>
                <a:gridCol w="3466070"/>
                <a:gridCol w="2953266"/>
              </a:tblGrid>
              <a:tr h="342900">
                <a:tc>
                  <a:txBody>
                    <a:bodyPr/>
                    <a:lstStyle/>
                    <a:p>
                      <a:r>
                        <a:rPr lang="en-GB" sz="2000" smtClean="0"/>
                        <a:t>Activity</a:t>
                      </a:r>
                      <a:endParaRPr lang="en-GB" sz="2000"/>
                    </a:p>
                  </a:txBody>
                  <a:tcPr marL="68580" marR="68580" marT="34290" marB="34290"/>
                </a:tc>
                <a:tc>
                  <a:txBody>
                    <a:bodyPr/>
                    <a:lstStyle/>
                    <a:p>
                      <a:r>
                        <a:rPr lang="en-GB" sz="2000" smtClean="0"/>
                        <a:t>Learner action</a:t>
                      </a:r>
                      <a:endParaRPr lang="en-GB" sz="2000"/>
                    </a:p>
                  </a:txBody>
                  <a:tcPr marL="68580" marR="68580" marT="34290" marB="34290"/>
                </a:tc>
                <a:tc>
                  <a:txBody>
                    <a:bodyPr/>
                    <a:lstStyle/>
                    <a:p>
                      <a:r>
                        <a:rPr lang="en-GB" sz="2000" smtClean="0"/>
                        <a:t>Possible question clues</a:t>
                      </a:r>
                      <a:endParaRPr lang="en-GB" sz="2000"/>
                    </a:p>
                  </a:txBody>
                  <a:tcPr marL="68580" marR="68580" marT="34290" marB="34290"/>
                </a:tc>
              </a:tr>
              <a:tr h="342900">
                <a:tc>
                  <a:txBody>
                    <a:bodyPr/>
                    <a:lstStyle/>
                    <a:p>
                      <a:r>
                        <a:rPr lang="en-GB" sz="2000" smtClean="0"/>
                        <a:t>Knowledge</a:t>
                      </a:r>
                      <a:endParaRPr lang="en-GB" sz="2000"/>
                    </a:p>
                  </a:txBody>
                  <a:tcPr marL="68580" marR="68580" marT="34290" marB="34290"/>
                </a:tc>
                <a:tc>
                  <a:txBody>
                    <a:bodyPr/>
                    <a:lstStyle/>
                    <a:p>
                      <a:r>
                        <a:rPr lang="en-GB" sz="2000" smtClean="0"/>
                        <a:t>Recall content in initial form</a:t>
                      </a:r>
                      <a:endParaRPr lang="en-GB" sz="2000"/>
                    </a:p>
                  </a:txBody>
                  <a:tcPr marL="68580" marR="68580" marT="34290" marB="34290"/>
                </a:tc>
                <a:tc>
                  <a:txBody>
                    <a:bodyPr/>
                    <a:lstStyle/>
                    <a:p>
                      <a:r>
                        <a:rPr lang="en-GB" sz="2000" smtClean="0"/>
                        <a:t>List, define, label</a:t>
                      </a:r>
                      <a:endParaRPr lang="en-GB" sz="2000"/>
                    </a:p>
                  </a:txBody>
                  <a:tcPr marL="68580" marR="68580" marT="34290" marB="34290"/>
                </a:tc>
              </a:tr>
              <a:tr h="342900">
                <a:tc>
                  <a:txBody>
                    <a:bodyPr/>
                    <a:lstStyle/>
                    <a:p>
                      <a:r>
                        <a:rPr lang="en-GB" sz="2000" smtClean="0"/>
                        <a:t>Comprehension</a:t>
                      </a:r>
                      <a:endParaRPr lang="en-GB" sz="2000"/>
                    </a:p>
                  </a:txBody>
                  <a:tcPr marL="68580" marR="68580" marT="34290" marB="34290"/>
                </a:tc>
                <a:tc>
                  <a:txBody>
                    <a:bodyPr/>
                    <a:lstStyle/>
                    <a:p>
                      <a:r>
                        <a:rPr lang="en-GB" sz="2000" smtClean="0"/>
                        <a:t>Restate material in own words</a:t>
                      </a:r>
                      <a:endParaRPr lang="en-GB" sz="2000"/>
                    </a:p>
                  </a:txBody>
                  <a:tcPr marL="68580" marR="68580" marT="34290" marB="34290"/>
                </a:tc>
                <a:tc>
                  <a:txBody>
                    <a:bodyPr/>
                    <a:lstStyle/>
                    <a:p>
                      <a:r>
                        <a:rPr lang="en-GB" sz="2000" smtClean="0"/>
                        <a:t>Describe, summarise</a:t>
                      </a:r>
                      <a:endParaRPr lang="en-GB" sz="2000"/>
                    </a:p>
                  </a:txBody>
                  <a:tcPr marL="68580" marR="68580" marT="34290" marB="34290"/>
                </a:tc>
              </a:tr>
              <a:tr h="342900">
                <a:tc>
                  <a:txBody>
                    <a:bodyPr/>
                    <a:lstStyle/>
                    <a:p>
                      <a:r>
                        <a:rPr lang="en-GB" sz="2000" smtClean="0">
                          <a:solidFill>
                            <a:srgbClr val="FF0000"/>
                          </a:solidFill>
                        </a:rPr>
                        <a:t>Application</a:t>
                      </a:r>
                      <a:endParaRPr lang="en-GB" sz="2000">
                        <a:solidFill>
                          <a:srgbClr val="FF0000"/>
                        </a:solidFill>
                      </a:endParaRPr>
                    </a:p>
                  </a:txBody>
                  <a:tcPr marL="68580" marR="68580" marT="34290" marB="34290"/>
                </a:tc>
                <a:tc>
                  <a:txBody>
                    <a:bodyPr/>
                    <a:lstStyle/>
                    <a:p>
                      <a:r>
                        <a:rPr lang="en-GB" sz="2000" smtClean="0">
                          <a:solidFill>
                            <a:srgbClr val="FF0000"/>
                          </a:solidFill>
                        </a:rPr>
                        <a:t>Apply rules</a:t>
                      </a:r>
                      <a:endParaRPr lang="en-GB" sz="2000">
                        <a:solidFill>
                          <a:srgbClr val="FF0000"/>
                        </a:solidFill>
                      </a:endParaRPr>
                    </a:p>
                  </a:txBody>
                  <a:tcPr marL="68580" marR="68580" marT="34290" marB="34290"/>
                </a:tc>
                <a:tc>
                  <a:txBody>
                    <a:bodyPr/>
                    <a:lstStyle/>
                    <a:p>
                      <a:r>
                        <a:rPr lang="en-GB" sz="2000" smtClean="0">
                          <a:solidFill>
                            <a:srgbClr val="FF0000"/>
                          </a:solidFill>
                        </a:rPr>
                        <a:t>Calculate,</a:t>
                      </a:r>
                      <a:r>
                        <a:rPr lang="en-GB" sz="2000" baseline="0" smtClean="0">
                          <a:solidFill>
                            <a:srgbClr val="FF0000"/>
                          </a:solidFill>
                        </a:rPr>
                        <a:t> solve, illustrate</a:t>
                      </a:r>
                      <a:endParaRPr lang="en-GB" sz="2000">
                        <a:solidFill>
                          <a:srgbClr val="FF0000"/>
                        </a:solidFill>
                      </a:endParaRPr>
                    </a:p>
                  </a:txBody>
                  <a:tcPr marL="68580" marR="68580" marT="34290" marB="34290"/>
                </a:tc>
              </a:tr>
              <a:tr h="342900">
                <a:tc>
                  <a:txBody>
                    <a:bodyPr/>
                    <a:lstStyle/>
                    <a:p>
                      <a:r>
                        <a:rPr lang="en-GB" sz="2000" smtClean="0">
                          <a:solidFill>
                            <a:srgbClr val="FF0000"/>
                          </a:solidFill>
                        </a:rPr>
                        <a:t>Analysis</a:t>
                      </a:r>
                      <a:endParaRPr lang="en-GB" sz="2000">
                        <a:solidFill>
                          <a:srgbClr val="FF0000"/>
                        </a:solidFill>
                      </a:endParaRPr>
                    </a:p>
                  </a:txBody>
                  <a:tcPr marL="68580" marR="68580" marT="34290" marB="34290"/>
                </a:tc>
                <a:tc>
                  <a:txBody>
                    <a:bodyPr/>
                    <a:lstStyle/>
                    <a:p>
                      <a:r>
                        <a:rPr lang="en-GB" sz="2000" smtClean="0">
                          <a:solidFill>
                            <a:srgbClr val="FF0000"/>
                          </a:solidFill>
                        </a:rPr>
                        <a:t>Break complex situations</a:t>
                      </a:r>
                      <a:r>
                        <a:rPr lang="en-GB" sz="2000" baseline="0" smtClean="0">
                          <a:solidFill>
                            <a:srgbClr val="FF0000"/>
                          </a:solidFill>
                        </a:rPr>
                        <a:t> into parts</a:t>
                      </a:r>
                      <a:endParaRPr lang="en-GB" sz="2000">
                        <a:solidFill>
                          <a:srgbClr val="FF0000"/>
                        </a:solidFill>
                      </a:endParaRPr>
                    </a:p>
                  </a:txBody>
                  <a:tcPr marL="68580" marR="68580" marT="34290" marB="34290"/>
                </a:tc>
                <a:tc>
                  <a:txBody>
                    <a:bodyPr/>
                    <a:lstStyle/>
                    <a:p>
                      <a:r>
                        <a:rPr lang="en-GB" sz="2000" smtClean="0">
                          <a:solidFill>
                            <a:srgbClr val="FF0000"/>
                          </a:solidFill>
                        </a:rPr>
                        <a:t>Analyse, compare, explain</a:t>
                      </a:r>
                      <a:endParaRPr lang="en-GB" sz="2000">
                        <a:solidFill>
                          <a:srgbClr val="FF0000"/>
                        </a:solidFill>
                      </a:endParaRPr>
                    </a:p>
                  </a:txBody>
                  <a:tcPr marL="68580" marR="68580" marT="34290" marB="34290"/>
                </a:tc>
              </a:tr>
              <a:tr h="617220">
                <a:tc>
                  <a:txBody>
                    <a:bodyPr/>
                    <a:lstStyle/>
                    <a:p>
                      <a:r>
                        <a:rPr lang="en-GB" sz="2000" smtClean="0"/>
                        <a:t>Synthesis</a:t>
                      </a:r>
                      <a:endParaRPr lang="en-GB" sz="2000"/>
                    </a:p>
                  </a:txBody>
                  <a:tcPr marL="68580" marR="68580" marT="34290" marB="34290"/>
                </a:tc>
                <a:tc>
                  <a:txBody>
                    <a:bodyPr/>
                    <a:lstStyle/>
                    <a:p>
                      <a:r>
                        <a:rPr lang="en-GB" sz="2000" smtClean="0"/>
                        <a:t>Combine or rearrange components to form new whole</a:t>
                      </a:r>
                      <a:endParaRPr lang="en-GB" sz="2000"/>
                    </a:p>
                  </a:txBody>
                  <a:tcPr marL="68580" marR="68580" marT="34290" marB="34290"/>
                </a:tc>
                <a:tc>
                  <a:txBody>
                    <a:bodyPr/>
                    <a:lstStyle/>
                    <a:p>
                      <a:r>
                        <a:rPr lang="en-GB" sz="2000" smtClean="0"/>
                        <a:t>Combine, rearrange, “what if”, discuss</a:t>
                      </a:r>
                      <a:endParaRPr lang="en-GB" sz="2000"/>
                    </a:p>
                  </a:txBody>
                  <a:tcPr marL="68580" marR="68580" marT="34290" marB="34290"/>
                </a:tc>
              </a:tr>
              <a:tr h="617220">
                <a:tc>
                  <a:txBody>
                    <a:bodyPr/>
                    <a:lstStyle/>
                    <a:p>
                      <a:r>
                        <a:rPr lang="en-GB" sz="2000" smtClean="0"/>
                        <a:t>Evaluation</a:t>
                      </a:r>
                      <a:endParaRPr lang="en-GB" sz="2000"/>
                    </a:p>
                  </a:txBody>
                  <a:tcPr marL="68580" marR="68580" marT="34290" marB="34290"/>
                </a:tc>
                <a:tc>
                  <a:txBody>
                    <a:bodyPr/>
                    <a:lstStyle/>
                    <a:p>
                      <a:r>
                        <a:rPr lang="en-GB" sz="2000" smtClean="0"/>
                        <a:t>Make judgements for a purpose</a:t>
                      </a:r>
                      <a:endParaRPr lang="en-GB" sz="2000"/>
                    </a:p>
                  </a:txBody>
                  <a:tcPr marL="68580" marR="68580" marT="34290" marB="34290"/>
                </a:tc>
                <a:tc>
                  <a:txBody>
                    <a:bodyPr/>
                    <a:lstStyle/>
                    <a:p>
                      <a:r>
                        <a:rPr lang="en-GB" sz="2000" smtClean="0"/>
                        <a:t>Discuss, assess,</a:t>
                      </a:r>
                      <a:r>
                        <a:rPr lang="en-GB" sz="2000" baseline="0" smtClean="0"/>
                        <a:t> decide, recommend, explain</a:t>
                      </a:r>
                      <a:endParaRPr lang="en-GB" sz="2000"/>
                    </a:p>
                  </a:txBody>
                  <a:tcPr marL="68580" marR="68580" marT="34290" marB="34290"/>
                </a:tc>
              </a:tr>
            </a:tbl>
          </a:graphicData>
        </a:graphic>
      </p:graphicFrame>
    </p:spTree>
    <p:extLst>
      <p:ext uri="{BB962C8B-B14F-4D97-AF65-F5344CB8AC3E}">
        <p14:creationId xmlns:p14="http://schemas.microsoft.com/office/powerpoint/2010/main" val="531987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337" y="365126"/>
            <a:ext cx="7886700" cy="1325563"/>
          </a:xfrm>
        </p:spPr>
        <p:txBody>
          <a:bodyPr/>
          <a:lstStyle/>
          <a:p>
            <a:r>
              <a:rPr lang="en-GB" dirty="0"/>
              <a:t>P</a:t>
            </a:r>
            <a:r>
              <a:rPr lang="en-GB" dirty="0" smtClean="0"/>
              <a:t>lan for the session</a:t>
            </a:r>
            <a:endParaRPr lang="en-GB" dirty="0"/>
          </a:p>
        </p:txBody>
      </p:sp>
      <p:sp>
        <p:nvSpPr>
          <p:cNvPr id="3" name="Content Placeholder 2"/>
          <p:cNvSpPr>
            <a:spLocks noGrp="1"/>
          </p:cNvSpPr>
          <p:nvPr>
            <p:ph idx="1"/>
          </p:nvPr>
        </p:nvSpPr>
        <p:spPr>
          <a:xfrm>
            <a:off x="430307" y="1825625"/>
            <a:ext cx="8521592" cy="4351338"/>
          </a:xfrm>
        </p:spPr>
        <p:txBody>
          <a:bodyPr>
            <a:normAutofit/>
          </a:bodyPr>
          <a:lstStyle/>
          <a:p>
            <a:pPr marL="0" indent="0">
              <a:buNone/>
            </a:pPr>
            <a:r>
              <a:rPr lang="en-GB" sz="2800" dirty="0" smtClean="0"/>
              <a:t>The challenges of engaging students in analytical/quantitative work</a:t>
            </a:r>
            <a:endParaRPr lang="en-GB" sz="2800" dirty="0"/>
          </a:p>
          <a:p>
            <a:pPr>
              <a:buNone/>
            </a:pPr>
            <a:r>
              <a:rPr lang="en-GB" sz="2800" dirty="0" smtClean="0"/>
              <a:t>Engaging students</a:t>
            </a:r>
            <a:endParaRPr lang="en-GB" sz="2800" dirty="0"/>
          </a:p>
          <a:p>
            <a:pPr lvl="1"/>
            <a:r>
              <a:rPr lang="en-GB" sz="2000" dirty="0"/>
              <a:t>Case studies</a:t>
            </a:r>
          </a:p>
          <a:p>
            <a:pPr lvl="1"/>
            <a:r>
              <a:rPr lang="en-GB" sz="2000" dirty="0" smtClean="0"/>
              <a:t>Data</a:t>
            </a:r>
          </a:p>
          <a:p>
            <a:pPr lvl="1"/>
            <a:r>
              <a:rPr lang="en-GB" sz="2000" dirty="0"/>
              <a:t>Running classes</a:t>
            </a:r>
          </a:p>
          <a:p>
            <a:pPr lvl="1"/>
            <a:r>
              <a:rPr lang="en-GB" sz="2000" dirty="0" smtClean="0"/>
              <a:t>Difficulties</a:t>
            </a:r>
            <a:endParaRPr lang="en-GB" sz="2000" dirty="0"/>
          </a:p>
          <a:p>
            <a:pPr lvl="1"/>
            <a:r>
              <a:rPr lang="en-GB" sz="2000" dirty="0" smtClean="0"/>
              <a:t>Curriculum</a:t>
            </a:r>
            <a:endParaRPr lang="en-GB" sz="2000" dirty="0"/>
          </a:p>
          <a:p>
            <a:pPr marL="0" indent="0">
              <a:buNone/>
            </a:pPr>
            <a:r>
              <a:rPr lang="en-GB" sz="2800" dirty="0"/>
              <a:t>Technology</a:t>
            </a:r>
          </a:p>
          <a:p>
            <a:pPr marL="0" indent="0">
              <a:buNone/>
            </a:pPr>
            <a:r>
              <a:rPr lang="en-GB" sz="2800" dirty="0"/>
              <a:t>Assessment</a:t>
            </a:r>
          </a:p>
        </p:txBody>
      </p:sp>
    </p:spTree>
    <p:extLst>
      <p:ext uri="{BB962C8B-B14F-4D97-AF65-F5344CB8AC3E}">
        <p14:creationId xmlns:p14="http://schemas.microsoft.com/office/powerpoint/2010/main" val="3098334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85" y="363150"/>
            <a:ext cx="7984010" cy="764124"/>
          </a:xfrm>
        </p:spPr>
        <p:txBody>
          <a:bodyPr>
            <a:noAutofit/>
          </a:bodyPr>
          <a:lstStyle/>
          <a:p>
            <a:r>
              <a:rPr lang="en-GB" sz="2400" dirty="0"/>
              <a:t>In small groups</a:t>
            </a:r>
            <a:r>
              <a:rPr lang="en-GB" sz="2400"/>
              <a:t>: </a:t>
            </a:r>
            <a:r>
              <a:rPr lang="en-GB" sz="2400" smtClean="0"/>
              <a:t>(particular) challenges </a:t>
            </a:r>
            <a:r>
              <a:rPr lang="en-GB" sz="2400" dirty="0"/>
              <a:t>and opportunities of teaching </a:t>
            </a:r>
            <a:r>
              <a:rPr lang="en-GB" sz="2400" dirty="0" smtClean="0"/>
              <a:t>quantitative/analytical modules</a:t>
            </a:r>
            <a:endParaRPr lang="en-GB" sz="2400" dirty="0"/>
          </a:p>
        </p:txBody>
      </p:sp>
      <p:sp>
        <p:nvSpPr>
          <p:cNvPr id="3" name="Content Placeholder 2"/>
          <p:cNvSpPr>
            <a:spLocks noGrp="1"/>
          </p:cNvSpPr>
          <p:nvPr>
            <p:ph idx="1"/>
          </p:nvPr>
        </p:nvSpPr>
        <p:spPr>
          <a:xfrm>
            <a:off x="579995" y="1942264"/>
            <a:ext cx="7886700" cy="3263504"/>
          </a:xfrm>
        </p:spPr>
        <p:txBody>
          <a:bodyPr>
            <a:normAutofit/>
          </a:bodyPr>
          <a:lstStyle/>
          <a:p>
            <a:pPr>
              <a:buNone/>
            </a:pPr>
            <a:r>
              <a:rPr lang="en-GB" sz="1800" dirty="0"/>
              <a:t>….</a:t>
            </a:r>
          </a:p>
          <a:p>
            <a:pPr>
              <a:buNone/>
            </a:pPr>
            <a:endParaRPr lang="en-GB" sz="1800" dirty="0"/>
          </a:p>
        </p:txBody>
      </p:sp>
    </p:spTree>
    <p:extLst>
      <p:ext uri="{BB962C8B-B14F-4D97-AF65-F5344CB8AC3E}">
        <p14:creationId xmlns:p14="http://schemas.microsoft.com/office/powerpoint/2010/main" val="3300287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821" y="267616"/>
            <a:ext cx="7984010" cy="764124"/>
          </a:xfrm>
        </p:spPr>
        <p:txBody>
          <a:bodyPr>
            <a:noAutofit/>
          </a:bodyPr>
          <a:lstStyle/>
          <a:p>
            <a:r>
              <a:rPr lang="en-GB" sz="2400" dirty="0"/>
              <a:t>In small groups</a:t>
            </a:r>
            <a:r>
              <a:rPr lang="en-GB" sz="2400"/>
              <a:t>: </a:t>
            </a:r>
            <a:r>
              <a:rPr lang="en-GB" sz="2400" smtClean="0"/>
              <a:t>(particular) challenges </a:t>
            </a:r>
            <a:r>
              <a:rPr lang="en-GB" sz="2400" dirty="0"/>
              <a:t>and opportunities of teaching </a:t>
            </a:r>
            <a:r>
              <a:rPr lang="en-GB" sz="2400" dirty="0" smtClean="0"/>
              <a:t>quantitative/analytical modules</a:t>
            </a:r>
            <a:endParaRPr lang="en-GB" sz="2400" dirty="0"/>
          </a:p>
        </p:txBody>
      </p:sp>
    </p:spTree>
    <p:extLst>
      <p:ext uri="{BB962C8B-B14F-4D97-AF65-F5344CB8AC3E}">
        <p14:creationId xmlns:p14="http://schemas.microsoft.com/office/powerpoint/2010/main" val="1060911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85" y="347324"/>
            <a:ext cx="7984010" cy="764124"/>
          </a:xfrm>
        </p:spPr>
        <p:txBody>
          <a:bodyPr/>
          <a:lstStyle/>
          <a:p>
            <a:r>
              <a:rPr lang="en-GB" dirty="0" smtClean="0"/>
              <a:t>What do students </a:t>
            </a:r>
            <a:r>
              <a:rPr lang="en-GB" smtClean="0"/>
              <a:t>find difficult (i)?</a:t>
            </a:r>
            <a:endParaRPr lang="en-GB" dirty="0"/>
          </a:p>
        </p:txBody>
      </p:sp>
      <p:sp>
        <p:nvSpPr>
          <p:cNvPr id="3" name="Content Placeholder 2"/>
          <p:cNvSpPr>
            <a:spLocks noGrp="1"/>
          </p:cNvSpPr>
          <p:nvPr>
            <p:ph idx="1"/>
          </p:nvPr>
        </p:nvSpPr>
        <p:spPr>
          <a:xfrm>
            <a:off x="579995" y="1450485"/>
            <a:ext cx="7886700" cy="4635269"/>
          </a:xfrm>
        </p:spPr>
        <p:txBody>
          <a:bodyPr>
            <a:noAutofit/>
          </a:bodyPr>
          <a:lstStyle/>
          <a:p>
            <a:pPr>
              <a:buNone/>
            </a:pPr>
            <a:r>
              <a:rPr lang="en-GB" sz="2400">
                <a:solidFill>
                  <a:srgbClr val="C00000"/>
                </a:solidFill>
              </a:rPr>
              <a:t>The link between maths-theory-economics-data</a:t>
            </a:r>
            <a:r>
              <a:rPr lang="en-GB" sz="2400" smtClean="0">
                <a:solidFill>
                  <a:srgbClr val="C00000"/>
                </a:solidFill>
              </a:rPr>
              <a:t>.</a:t>
            </a:r>
          </a:p>
          <a:p>
            <a:pPr lvl="1">
              <a:buNone/>
            </a:pPr>
            <a:r>
              <a:rPr lang="en-GB" smtClean="0">
                <a:solidFill>
                  <a:srgbClr val="2F5597"/>
                </a:solidFill>
              </a:rPr>
              <a:t>nb this is the reason we are all here!</a:t>
            </a:r>
            <a:endParaRPr lang="en-GB">
              <a:solidFill>
                <a:srgbClr val="2F5597"/>
              </a:solidFill>
            </a:endParaRPr>
          </a:p>
          <a:p>
            <a:pPr>
              <a:buNone/>
            </a:pPr>
            <a:r>
              <a:rPr lang="en-GB" sz="2400" smtClean="0">
                <a:solidFill>
                  <a:srgbClr val="C00000"/>
                </a:solidFill>
              </a:rPr>
              <a:t>Right-answer </a:t>
            </a:r>
            <a:r>
              <a:rPr lang="en-GB" sz="2400" dirty="0">
                <a:solidFill>
                  <a:srgbClr val="C00000"/>
                </a:solidFill>
              </a:rPr>
              <a:t>syndrome</a:t>
            </a:r>
            <a:r>
              <a:rPr lang="en-GB" sz="2400" dirty="0" smtClean="0">
                <a:solidFill>
                  <a:srgbClr val="C00000"/>
                </a:solidFill>
              </a:rPr>
              <a:t>.</a:t>
            </a:r>
          </a:p>
          <a:p>
            <a:pPr lvl="1">
              <a:buNone/>
            </a:pPr>
            <a:r>
              <a:rPr lang="en-GB" dirty="0" smtClean="0"/>
              <a:t>Only interested in the answer, rather than the method for </a:t>
            </a:r>
            <a:r>
              <a:rPr lang="en-GB" smtClean="0"/>
              <a:t>finding it (nb not always clear that there is a single right answer).</a:t>
            </a:r>
          </a:p>
          <a:p>
            <a:pPr>
              <a:buNone/>
            </a:pPr>
            <a:r>
              <a:rPr lang="en-GB" sz="2400" smtClean="0">
                <a:solidFill>
                  <a:srgbClr val="C00000"/>
                </a:solidFill>
              </a:rPr>
              <a:t>Problem-solving</a:t>
            </a:r>
            <a:r>
              <a:rPr lang="en-GB" sz="2400" dirty="0">
                <a:solidFill>
                  <a:srgbClr val="C00000"/>
                </a:solidFill>
              </a:rPr>
              <a:t>.</a:t>
            </a:r>
          </a:p>
          <a:p>
            <a:pPr lvl="1">
              <a:spcAft>
                <a:spcPts val="600"/>
              </a:spcAft>
              <a:buNone/>
            </a:pPr>
            <a:r>
              <a:rPr lang="en-GB" dirty="0"/>
              <a:t>As opposed </a:t>
            </a:r>
            <a:r>
              <a:rPr lang="en-GB"/>
              <a:t>to </a:t>
            </a:r>
            <a:endParaRPr lang="en-GB" smtClean="0"/>
          </a:p>
          <a:p>
            <a:pPr lvl="1">
              <a:spcAft>
                <a:spcPts val="600"/>
              </a:spcAft>
              <a:buNone/>
            </a:pPr>
            <a:r>
              <a:rPr lang="en-GB"/>
              <a:t>	</a:t>
            </a:r>
            <a:r>
              <a:rPr lang="en-GB" smtClean="0"/>
              <a:t>(i) memorising proofs;</a:t>
            </a:r>
          </a:p>
          <a:p>
            <a:pPr lvl="1">
              <a:spcAft>
                <a:spcPts val="600"/>
              </a:spcAft>
              <a:buNone/>
            </a:pPr>
            <a:r>
              <a:rPr lang="en-GB"/>
              <a:t>	</a:t>
            </a:r>
            <a:r>
              <a:rPr lang="en-GB" smtClean="0"/>
              <a:t>(ii) using a standard method to solve a standard question.</a:t>
            </a:r>
          </a:p>
          <a:p>
            <a:pPr lvl="1">
              <a:spcAft>
                <a:spcPts val="600"/>
              </a:spcAft>
              <a:buNone/>
            </a:pPr>
            <a:r>
              <a:rPr lang="en-GB" smtClean="0"/>
              <a:t>Ability to solve original questions. Is this </a:t>
            </a:r>
            <a:r>
              <a:rPr lang="en-GB" b="1" i="1" smtClean="0"/>
              <a:t>really</a:t>
            </a:r>
            <a:r>
              <a:rPr lang="en-GB" smtClean="0"/>
              <a:t> an objective of the course?</a:t>
            </a:r>
            <a:endParaRPr lang="en-GB" dirty="0"/>
          </a:p>
          <a:p>
            <a:pPr>
              <a:buNone/>
            </a:pPr>
            <a:r>
              <a:rPr lang="en-GB" sz="2400" smtClean="0">
                <a:solidFill>
                  <a:srgbClr val="C00000"/>
                </a:solidFill>
              </a:rPr>
              <a:t>Abstraction.</a:t>
            </a:r>
            <a:endParaRPr lang="en-GB" sz="2400">
              <a:solidFill>
                <a:srgbClr val="C00000"/>
              </a:solidFill>
            </a:endParaRPr>
          </a:p>
          <a:p>
            <a:pPr lvl="1">
              <a:spcAft>
                <a:spcPts val="600"/>
              </a:spcAft>
              <a:buNone/>
            </a:pPr>
            <a:r>
              <a:rPr lang="en-GB" smtClean="0"/>
              <a:t>Should teaching be general-to-specific or specific-to-general? nb evidence for  a framing effect.</a:t>
            </a:r>
            <a:endParaRPr lang="en-GB"/>
          </a:p>
          <a:p>
            <a:pPr>
              <a:buNone/>
            </a:pPr>
            <a:endParaRPr lang="en-GB" sz="2400" dirty="0"/>
          </a:p>
        </p:txBody>
      </p:sp>
    </p:spTree>
    <p:extLst>
      <p:ext uri="{BB962C8B-B14F-4D97-AF65-F5344CB8AC3E}">
        <p14:creationId xmlns:p14="http://schemas.microsoft.com/office/powerpoint/2010/main" val="3955242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fade">
                                      <p:cBhvr>
                                        <p:cTn id="16" dur="500"/>
                                        <p:tgtEl>
                                          <p:spTgt spid="3">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fade">
                                      <p:cBhvr>
                                        <p:cTn id="19" dur="500"/>
                                        <p:tgtEl>
                                          <p:spTgt spid="3">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fade">
                                      <p:cBhvr>
                                        <p:cTn id="2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85" y="347324"/>
            <a:ext cx="7984010" cy="764124"/>
          </a:xfrm>
        </p:spPr>
        <p:txBody>
          <a:bodyPr/>
          <a:lstStyle/>
          <a:p>
            <a:r>
              <a:rPr lang="en-GB" dirty="0" smtClean="0"/>
              <a:t>What do students </a:t>
            </a:r>
            <a:r>
              <a:rPr lang="en-GB" smtClean="0"/>
              <a:t>find difficult (ii)?</a:t>
            </a:r>
            <a:endParaRPr lang="en-GB" dirty="0"/>
          </a:p>
        </p:txBody>
      </p:sp>
      <p:sp>
        <p:nvSpPr>
          <p:cNvPr id="3" name="Content Placeholder 2"/>
          <p:cNvSpPr>
            <a:spLocks noGrp="1"/>
          </p:cNvSpPr>
          <p:nvPr>
            <p:ph idx="1"/>
          </p:nvPr>
        </p:nvSpPr>
        <p:spPr>
          <a:xfrm>
            <a:off x="579995" y="1450485"/>
            <a:ext cx="7886700" cy="4635269"/>
          </a:xfrm>
        </p:spPr>
        <p:txBody>
          <a:bodyPr>
            <a:noAutofit/>
          </a:bodyPr>
          <a:lstStyle/>
          <a:p>
            <a:pPr>
              <a:spcAft>
                <a:spcPts val="600"/>
              </a:spcAft>
              <a:buNone/>
            </a:pPr>
            <a:r>
              <a:rPr lang="en-GB" sz="2400" smtClean="0">
                <a:solidFill>
                  <a:srgbClr val="C00000"/>
                </a:solidFill>
              </a:rPr>
              <a:t>Critical values / p-values / confidence intervals</a:t>
            </a:r>
          </a:p>
          <a:p>
            <a:pPr>
              <a:spcAft>
                <a:spcPts val="600"/>
              </a:spcAft>
              <a:buNone/>
            </a:pPr>
            <a:r>
              <a:rPr lang="en-GB" sz="1800">
                <a:solidFill>
                  <a:srgbClr val="C00000"/>
                </a:solidFill>
              </a:rPr>
              <a:t>	</a:t>
            </a:r>
            <a:r>
              <a:rPr lang="en-GB" sz="1800" smtClean="0">
                <a:solidFill>
                  <a:srgbClr val="2F5597"/>
                </a:solidFill>
              </a:rPr>
              <a:t>Students really struggle to relate the three concepts. </a:t>
            </a:r>
          </a:p>
          <a:p>
            <a:pPr>
              <a:spcAft>
                <a:spcPts val="600"/>
              </a:spcAft>
              <a:buNone/>
            </a:pPr>
            <a:r>
              <a:rPr lang="en-GB" sz="1800">
                <a:solidFill>
                  <a:srgbClr val="2F5597"/>
                </a:solidFill>
              </a:rPr>
              <a:t>	</a:t>
            </a:r>
            <a:r>
              <a:rPr lang="en-GB" sz="1800" smtClean="0">
                <a:solidFill>
                  <a:srgbClr val="2F5597"/>
                </a:solidFill>
              </a:rPr>
              <a:t>Murray argues that this is because students do not really understand the concept of a sampling distribution - possibly because theoretical derivations are too theoretical. nb a “threshold” concept.</a:t>
            </a:r>
          </a:p>
          <a:p>
            <a:pPr>
              <a:spcAft>
                <a:spcPts val="600"/>
              </a:spcAft>
              <a:buNone/>
            </a:pPr>
            <a:r>
              <a:rPr lang="en-GB" sz="1800">
                <a:solidFill>
                  <a:srgbClr val="2F5597"/>
                </a:solidFill>
              </a:rPr>
              <a:t>	</a:t>
            </a:r>
            <a:r>
              <a:rPr lang="en-GB" sz="1800" smtClean="0">
                <a:solidFill>
                  <a:srgbClr val="2F5597"/>
                </a:solidFill>
              </a:rPr>
              <a:t>Does this matter? If students do not intend to be professional economists then perhaps an approximately correct but “wrong” understanding is good enough. So for accountants / joint honours / electives, decide upon objective.</a:t>
            </a:r>
            <a:endParaRPr lang="en-GB" sz="1800" dirty="0">
              <a:solidFill>
                <a:srgbClr val="2F5597"/>
              </a:solidFill>
            </a:endParaRPr>
          </a:p>
          <a:p>
            <a:pPr>
              <a:spcAft>
                <a:spcPts val="600"/>
              </a:spcAft>
              <a:buNone/>
            </a:pPr>
            <a:r>
              <a:rPr lang="en-GB" sz="2400" smtClean="0">
                <a:solidFill>
                  <a:srgbClr val="C00000"/>
                </a:solidFill>
              </a:rPr>
              <a:t>The </a:t>
            </a:r>
            <a:r>
              <a:rPr lang="en-GB" sz="2400" dirty="0" err="1">
                <a:solidFill>
                  <a:srgbClr val="C00000"/>
                </a:solidFill>
              </a:rPr>
              <a:t>rôle</a:t>
            </a:r>
            <a:r>
              <a:rPr lang="en-GB" sz="2400" dirty="0">
                <a:solidFill>
                  <a:srgbClr val="C00000"/>
                </a:solidFill>
              </a:rPr>
              <a:t> of the Normal distribution.</a:t>
            </a:r>
          </a:p>
          <a:p>
            <a:pPr>
              <a:buNone/>
            </a:pPr>
            <a:r>
              <a:rPr lang="en-GB" sz="1800" smtClean="0">
                <a:solidFill>
                  <a:srgbClr val="2F5597"/>
                </a:solidFill>
              </a:rPr>
              <a:t>	Widespread confusion about asymptotic Normality of estimators and possible Normality of errors.</a:t>
            </a:r>
            <a:endParaRPr lang="en-GB" sz="1800" dirty="0">
              <a:solidFill>
                <a:srgbClr val="2F5597"/>
              </a:solidFill>
            </a:endParaRPr>
          </a:p>
        </p:txBody>
      </p:sp>
    </p:spTree>
    <p:extLst>
      <p:ext uri="{BB962C8B-B14F-4D97-AF65-F5344CB8AC3E}">
        <p14:creationId xmlns:p14="http://schemas.microsoft.com/office/powerpoint/2010/main" val="77451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39" y="731526"/>
            <a:ext cx="7984010" cy="764124"/>
          </a:xfrm>
        </p:spPr>
        <p:txBody>
          <a:bodyPr>
            <a:noAutofit/>
          </a:bodyPr>
          <a:lstStyle/>
          <a:p>
            <a:r>
              <a:rPr lang="en-GB" sz="2400" dirty="0" smtClean="0"/>
              <a:t>Engaging students with analysis: </a:t>
            </a:r>
            <a:r>
              <a:rPr lang="en-GB" sz="2400" dirty="0"/>
              <a:t>case studies</a:t>
            </a:r>
          </a:p>
        </p:txBody>
      </p:sp>
      <p:sp>
        <p:nvSpPr>
          <p:cNvPr id="3" name="Content Placeholder 2"/>
          <p:cNvSpPr>
            <a:spLocks noGrp="1"/>
          </p:cNvSpPr>
          <p:nvPr>
            <p:ph idx="1"/>
          </p:nvPr>
        </p:nvSpPr>
        <p:spPr>
          <a:xfrm>
            <a:off x="531339" y="1796267"/>
            <a:ext cx="8405191" cy="4335592"/>
          </a:xfrm>
        </p:spPr>
        <p:txBody>
          <a:bodyPr>
            <a:noAutofit/>
          </a:bodyPr>
          <a:lstStyle/>
          <a:p>
            <a:pPr>
              <a:buNone/>
            </a:pPr>
            <a:r>
              <a:rPr lang="en-GB" sz="2000" dirty="0" smtClean="0">
                <a:solidFill>
                  <a:srgbClr val="FF0000"/>
                </a:solidFill>
              </a:rPr>
              <a:t>Data and quantitative analysis for current economic issues</a:t>
            </a:r>
            <a:endParaRPr lang="en-GB" sz="2000" dirty="0">
              <a:solidFill>
                <a:srgbClr val="FF0000"/>
              </a:solidFill>
            </a:endParaRPr>
          </a:p>
          <a:p>
            <a:pPr>
              <a:buNone/>
            </a:pPr>
            <a:endParaRPr lang="en-GB" sz="2000" dirty="0"/>
          </a:p>
          <a:p>
            <a:r>
              <a:rPr lang="en-GB" sz="2000" dirty="0"/>
              <a:t>Use of case studies, media clips etc</a:t>
            </a:r>
            <a:r>
              <a:rPr lang="en-GB" sz="2000" dirty="0" smtClean="0"/>
              <a:t>.</a:t>
            </a:r>
            <a:endParaRPr lang="en-GB" sz="2000" dirty="0"/>
          </a:p>
          <a:p>
            <a:pPr>
              <a:buNone/>
            </a:pPr>
            <a:endParaRPr lang="en-GB" sz="2000" dirty="0"/>
          </a:p>
          <a:p>
            <a:r>
              <a:rPr lang="en-GB" sz="2000" dirty="0">
                <a:solidFill>
                  <a:srgbClr val="C00000"/>
                </a:solidFill>
                <a:latin typeface="Calibri" pitchFamily="34" charset="0"/>
              </a:rPr>
              <a:t>Case study</a:t>
            </a:r>
          </a:p>
          <a:p>
            <a:pPr marL="0" indent="0">
              <a:buNone/>
            </a:pPr>
            <a:endParaRPr lang="en-GB" sz="2000" dirty="0">
              <a:solidFill>
                <a:srgbClr val="C00000"/>
              </a:solidFill>
              <a:latin typeface="Calibri" pitchFamily="34" charset="0"/>
            </a:endParaRPr>
          </a:p>
          <a:p>
            <a:pPr marL="0" indent="0" algn="ctr">
              <a:buNone/>
            </a:pPr>
            <a:r>
              <a:rPr lang="en-GB" sz="2000" dirty="0">
                <a:solidFill>
                  <a:srgbClr val="C00000"/>
                </a:solidFill>
                <a:latin typeface="Calibri" pitchFamily="34" charset="0"/>
                <a:hlinkClick r:id="rId2" action="ppaction://hlinksldjump"/>
              </a:rPr>
              <a:t>Fare dodgers take Paris </a:t>
            </a:r>
            <a:r>
              <a:rPr lang="en-GB" sz="2000" dirty="0" err="1">
                <a:solidFill>
                  <a:srgbClr val="C00000"/>
                </a:solidFill>
                <a:latin typeface="Calibri" pitchFamily="34" charset="0"/>
                <a:hlinkClick r:id="rId2" action="ppaction://hlinksldjump"/>
              </a:rPr>
              <a:t>Métro</a:t>
            </a:r>
            <a:r>
              <a:rPr lang="en-GB" sz="2000" dirty="0">
                <a:solidFill>
                  <a:srgbClr val="C00000"/>
                </a:solidFill>
                <a:latin typeface="Calibri" pitchFamily="34" charset="0"/>
                <a:hlinkClick r:id="rId2" action="ppaction://hlinksldjump"/>
              </a:rPr>
              <a:t> for a ride with insurance pots against </a:t>
            </a:r>
            <a:r>
              <a:rPr lang="en-GB" sz="2000" dirty="0" smtClean="0">
                <a:solidFill>
                  <a:srgbClr val="C00000"/>
                </a:solidFill>
                <a:latin typeface="Calibri" pitchFamily="34" charset="0"/>
                <a:hlinkClick r:id="rId2" action="ppaction://hlinksldjump"/>
              </a:rPr>
              <a:t>fines</a:t>
            </a:r>
            <a:endParaRPr lang="en-GB" sz="2000" dirty="0" smtClean="0">
              <a:solidFill>
                <a:srgbClr val="C00000"/>
              </a:solidFill>
              <a:latin typeface="Calibri" pitchFamily="34" charset="0"/>
            </a:endParaRPr>
          </a:p>
          <a:p>
            <a:pPr marL="0" indent="0" algn="ctr">
              <a:buNone/>
            </a:pPr>
            <a:endParaRPr lang="en-GB" sz="2000" dirty="0">
              <a:solidFill>
                <a:srgbClr val="C00000"/>
              </a:solidFill>
              <a:latin typeface="Calibri" pitchFamily="34" charset="0"/>
            </a:endParaRPr>
          </a:p>
          <a:p>
            <a:pPr marL="360363" indent="0" fontAlgn="base">
              <a:buNone/>
            </a:pPr>
            <a:r>
              <a:rPr lang="en-GB" sz="2000" dirty="0" smtClean="0">
                <a:solidFill>
                  <a:srgbClr val="C00000"/>
                </a:solidFill>
                <a:hlinkClick r:id="rId3" action="ppaction://hlinksldjump"/>
              </a:rPr>
              <a:t>Funding </a:t>
            </a:r>
            <a:r>
              <a:rPr lang="en-GB" sz="2000" dirty="0">
                <a:solidFill>
                  <a:srgbClr val="C00000"/>
                </a:solidFill>
                <a:hlinkClick r:id="rId3" action="ppaction://hlinksldjump"/>
              </a:rPr>
              <a:t>for English museums, galleries and theatres is heavily skewed towards London</a:t>
            </a:r>
            <a:endParaRPr lang="en-GB" sz="2000" dirty="0">
              <a:solidFill>
                <a:srgbClr val="C00000"/>
              </a:solidFill>
            </a:endParaRPr>
          </a:p>
          <a:p>
            <a:pPr>
              <a:buNone/>
            </a:pPr>
            <a:endParaRPr lang="en-GB" sz="2000" dirty="0"/>
          </a:p>
          <a:p>
            <a:pPr>
              <a:buNone/>
            </a:pPr>
            <a:endParaRPr lang="en-GB" sz="2000" dirty="0"/>
          </a:p>
        </p:txBody>
      </p:sp>
    </p:spTree>
    <p:extLst>
      <p:ext uri="{BB962C8B-B14F-4D97-AF65-F5344CB8AC3E}">
        <p14:creationId xmlns:p14="http://schemas.microsoft.com/office/powerpoint/2010/main" val="902218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40" y="693105"/>
            <a:ext cx="7984010" cy="764124"/>
          </a:xfrm>
        </p:spPr>
        <p:txBody>
          <a:bodyPr>
            <a:normAutofit/>
          </a:bodyPr>
          <a:lstStyle/>
          <a:p>
            <a:r>
              <a:rPr lang="en-GB" sz="2700" dirty="0" smtClean="0"/>
              <a:t>The importance of data in analysing current issues</a:t>
            </a:r>
            <a:endParaRPr lang="en-GB" sz="2700" dirty="0"/>
          </a:p>
        </p:txBody>
      </p:sp>
      <p:sp>
        <p:nvSpPr>
          <p:cNvPr id="3" name="Content Placeholder 2"/>
          <p:cNvSpPr>
            <a:spLocks noGrp="1"/>
          </p:cNvSpPr>
          <p:nvPr>
            <p:ph idx="1"/>
          </p:nvPr>
        </p:nvSpPr>
        <p:spPr>
          <a:xfrm>
            <a:off x="579995" y="1645930"/>
            <a:ext cx="7886700" cy="4450070"/>
          </a:xfrm>
        </p:spPr>
        <p:txBody>
          <a:bodyPr>
            <a:normAutofit/>
          </a:bodyPr>
          <a:lstStyle/>
          <a:p>
            <a:pPr marL="0" indent="0">
              <a:buNone/>
            </a:pPr>
            <a:endParaRPr lang="en-GB" sz="2400" dirty="0"/>
          </a:p>
          <a:p>
            <a:r>
              <a:rPr lang="en-GB" sz="2400" dirty="0" smtClean="0">
                <a:solidFill>
                  <a:srgbClr val="C00000"/>
                </a:solidFill>
              </a:rPr>
              <a:t>Analytical approach in dealing with current/topical issues</a:t>
            </a:r>
            <a:endParaRPr lang="en-GB" sz="2400" dirty="0">
              <a:solidFill>
                <a:srgbClr val="C00000"/>
              </a:solidFill>
            </a:endParaRPr>
          </a:p>
          <a:p>
            <a:endParaRPr lang="en-GB" sz="2400" dirty="0" smtClean="0">
              <a:solidFill>
                <a:srgbClr val="C00000"/>
              </a:solidFill>
            </a:endParaRPr>
          </a:p>
          <a:p>
            <a:r>
              <a:rPr lang="en-GB" sz="2400" dirty="0" smtClean="0">
                <a:solidFill>
                  <a:srgbClr val="C00000"/>
                </a:solidFill>
              </a:rPr>
              <a:t>Engage </a:t>
            </a:r>
            <a:r>
              <a:rPr lang="en-GB" sz="2400" dirty="0">
                <a:solidFill>
                  <a:srgbClr val="C00000"/>
                </a:solidFill>
              </a:rPr>
              <a:t>students with current data</a:t>
            </a:r>
          </a:p>
          <a:p>
            <a:pPr marL="0" indent="0">
              <a:buNone/>
            </a:pPr>
            <a:endParaRPr lang="en-GB" sz="2400" dirty="0">
              <a:solidFill>
                <a:srgbClr val="C00000"/>
              </a:solidFill>
            </a:endParaRPr>
          </a:p>
          <a:p>
            <a:pPr>
              <a:spcAft>
                <a:spcPts val="600"/>
              </a:spcAft>
            </a:pPr>
            <a:r>
              <a:rPr lang="en-GB" sz="2400" dirty="0">
                <a:solidFill>
                  <a:srgbClr val="C00000"/>
                </a:solidFill>
              </a:rPr>
              <a:t>Examples</a:t>
            </a:r>
          </a:p>
          <a:p>
            <a:pPr lvl="1">
              <a:spcAft>
                <a:spcPts val="600"/>
              </a:spcAft>
            </a:pPr>
            <a:r>
              <a:rPr lang="en-GB" dirty="0">
                <a:hlinkClick r:id="rId2" action="ppaction://hlinkfile"/>
              </a:rPr>
              <a:t>Arts funding council</a:t>
            </a:r>
            <a:endParaRPr lang="en-GB" dirty="0"/>
          </a:p>
          <a:p>
            <a:pPr lvl="1">
              <a:spcAft>
                <a:spcPts val="600"/>
              </a:spcAft>
            </a:pPr>
            <a:r>
              <a:rPr lang="en-GB" dirty="0">
                <a:hlinkClick r:id="rId3" action="ppaction://hlinkfile"/>
              </a:rPr>
              <a:t>“Boris” bikes data</a:t>
            </a:r>
            <a:endParaRPr lang="en-GB" dirty="0"/>
          </a:p>
          <a:p>
            <a:pPr lvl="1">
              <a:spcAft>
                <a:spcPts val="600"/>
              </a:spcAft>
            </a:pPr>
            <a:r>
              <a:rPr lang="en-GB" dirty="0">
                <a:hlinkClick r:id="rId4" action="ppaction://hlinkfile"/>
              </a:rPr>
              <a:t>Civil aviation data</a:t>
            </a:r>
            <a:endParaRPr lang="en-GB" dirty="0"/>
          </a:p>
        </p:txBody>
      </p:sp>
    </p:spTree>
    <p:extLst>
      <p:ext uri="{BB962C8B-B14F-4D97-AF65-F5344CB8AC3E}">
        <p14:creationId xmlns:p14="http://schemas.microsoft.com/office/powerpoint/2010/main" val="422281105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LIDEGUID" val="3A1DBDACE8954033AC3A42833BAE6DD4"/>
  <p:tag name="SLIDEID" val="3A1DBDACE8954033AC3A42833BAE6DD4"/>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at is the average time at which Britons have their first alcoholic drink in the evening?"/>
  <p:tag name="ANSWERSALIAS" val="5.01|smicln|5.56|smicln|6.34|smicln|7.11"/>
  <p:tag name="COUNTDOWNSECONDS" val="30"/>
  <p:tag name="VALUES" val="Incorrect|smicln|Incorrect|smicln|Incorrect|smicln|Correct"/>
  <p:tag name="RESPONSESGATHERED" val="True"/>
  <p:tag name="TOTALRESPONSES" val="1"/>
  <p:tag name="RESPONSECOUNT" val="1"/>
  <p:tag name="SLICED" val="False"/>
  <p:tag name="RESPONSES" val="3;"/>
  <p:tag name="CHARTSTRINGSTD" val="0 0 1 0"/>
  <p:tag name="CHARTSTRINGREV" val="0 1 0 0"/>
  <p:tag name="CHARTSTRINGSTDPER" val="0 0 1 0"/>
  <p:tag name="CHARTSTRINGREVPER" val="0 1 0 0"/>
  <p:tag name="RESULTS" val="What is the average time at which Britons have their first alcoholic drink in the evening?&#10;1[;]1[;]1[;]False[;]0[;]&#10;2[;]2[;]0[;]0&#10;0[;]-1[;]5.01 1[;]5.01 [;]&#10;1[;]-1[;]5.56 2[;]5.56 [;]&#10;0[;]-1[;]6.34 3[;]6.34 [;]&#10;0[;]1[;]7.114[;]7.11[;]&#10;"/>
  <p:tag name="HASRESULTS" val="True"/>
  <p:tag name="AUTOOPENPOLL" val="True"/>
  <p:tag name="LIVECHARTING" val="True"/>
  <p:tag name="TYPE" val="MultiChoiceSlide"/>
  <p:tag name="TPQUESTIONXML" val="﻿&lt;?xml version=&quot;1.0&quot; encoding=&quot;utf-8&quot;?&gt;&#10;&lt;questionlist&gt;&#10;    &lt;properties&gt;&#10;        &lt;guid&gt;A0A10B850E424240BE47F1ABE40F2A5E&lt;/guid&gt;&#10;        &lt;description /&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03476CC923464DC1B723298F4D6C93CA&lt;/guid&gt;&#10;            &lt;repollguid&gt;0B54E4F75A024BC88428BA6C824B0E53&lt;/repollguid&gt;&#10;            &lt;sourceid&gt;92DDAE8E195B41CC9DB5FB8A1519E1A1&lt;/sourceid&gt;&#10;            &lt;questiontext&gt;What is the average length of a Best Picture Academy Award winning film?&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FAD7BE4B83FF4688A3606E2E3B2B61A6&lt;/guid&gt;&#10;                    &lt;answertext&gt;95 minutes&lt;/answertext&gt;&#10;                    &lt;valuetype&gt;-1&lt;/valuetype&gt;&#10;                &lt;/answer&gt;&#10;                &lt;answer&gt;&#10;                    &lt;guid&gt;950F61359D2849518304C6BB0FC90572&lt;/guid&gt;&#10;                    &lt;answertext&gt;126 minutes&lt;/answertext&gt;&#10;                    &lt;valuetype&gt;-1&lt;/valuetype&gt;&#10;                &lt;/answer&gt;&#10;                &lt;answer&gt;&#10;                    &lt;guid&gt;E60E6B2169084D0BB70461A0341455B2&lt;/guid&gt;&#10;                    &lt;answertext&gt;140 minutes&lt;/answertext&gt;&#10;                    &lt;valuetype&gt;1&lt;/valuetype&gt;&#10;                &lt;/answer&gt;&#10;                &lt;answer&gt;&#10;                    &lt;guid&gt;27AE5F0090984629AF40F9726A2D1307&lt;/guid&gt;&#10;                    &lt;answertext&gt;175 minutes&lt;/answertext&gt;&#10;                    &lt;valuetype&gt;-1&lt;/valuetype&gt;&#10;                &lt;/answer&gt;&#10;            &lt;/answers&gt;&#10;        &lt;/multichoice&gt;&#10;    &lt;/questions&gt;&#10;&lt;/questionlist&gt;"/>
</p:tagLst>
</file>

<file path=ppt/tags/tag2.xml><?xml version="1.0" encoding="utf-8"?>
<p:tagLst xmlns:a="http://schemas.openxmlformats.org/drawingml/2006/main" xmlns:r="http://schemas.openxmlformats.org/officeDocument/2006/relationships" xmlns:p="http://schemas.openxmlformats.org/presentationml/2006/main">
  <p:tag name="ANSWERBULLETS" val="3"/>
  <p:tag name="TEXTLENGTH" val="19"/>
  <p:tag name="FONTSIZE" val="24"/>
  <p:tag name="BULLETTYPE" val="ppBulletArabicPeriod"/>
  <p:tag name="ANSWERTEXT" val="5.01&#10;5.56&#10;6.34&#10;7.11"/>
  <p:tag name="OLDNUMANSWERS" val="4"/>
  <p:tag name="ZEROBASED"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785</TotalTime>
  <Words>1514</Words>
  <Application>Microsoft Office PowerPoint</Application>
  <PresentationFormat>On-screen Show (4:3)</PresentationFormat>
  <Paragraphs>176</Paragraphs>
  <Slides>19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Teaching Analytical Sessions</vt:lpstr>
      <vt:lpstr>Bloom’s taxonomy (not to scale!) </vt:lpstr>
      <vt:lpstr>Plan for the session</vt:lpstr>
      <vt:lpstr>In small groups: (particular) challenges and opportunities of teaching quantitative/analytical modules</vt:lpstr>
      <vt:lpstr>In small groups: (particular) challenges and opportunities of teaching quantitative/analytical modules</vt:lpstr>
      <vt:lpstr>What do students find difficult (i)?</vt:lpstr>
      <vt:lpstr>What do students find difficult (ii)?</vt:lpstr>
      <vt:lpstr>Engaging students with analysis: case studies</vt:lpstr>
      <vt:lpstr>The importance of data in analysing current issues</vt:lpstr>
      <vt:lpstr>Different ways of engaging with students in the classroom</vt:lpstr>
      <vt:lpstr>Curriculum</vt:lpstr>
      <vt:lpstr>Engage students with technology</vt:lpstr>
      <vt:lpstr>Assessment</vt:lpstr>
      <vt:lpstr>Any plans for the future?</vt:lpstr>
      <vt:lpstr>PowerPoint Presentation</vt:lpstr>
      <vt:lpstr>PowerPoint Presentation</vt:lpstr>
      <vt:lpstr>In the US, on average, how long does it take for a McDonald drive-through order to be served?</vt:lpstr>
      <vt:lpstr>PowerPoint Presentation</vt:lpstr>
      <vt:lpstr>PowerPoint Presentation</vt:lpstr>
    </vt:vector>
  </TitlesOfParts>
  <Company>University of Bristol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ES Cannon</cp:lastModifiedBy>
  <cp:revision>56</cp:revision>
  <cp:lastPrinted>2015-04-16T13:42:15Z</cp:lastPrinted>
  <dcterms:created xsi:type="dcterms:W3CDTF">2014-08-13T11:11:15Z</dcterms:created>
  <dcterms:modified xsi:type="dcterms:W3CDTF">2016-04-14T17:36:48Z</dcterms:modified>
</cp:coreProperties>
</file>