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0" r:id="rId2"/>
    <p:sldId id="265" r:id="rId3"/>
    <p:sldId id="269" r:id="rId4"/>
    <p:sldId id="270" r:id="rId5"/>
    <p:sldId id="263" r:id="rId6"/>
    <p:sldId id="259" r:id="rId7"/>
    <p:sldId id="262" r:id="rId8"/>
    <p:sldId id="264" r:id="rId9"/>
    <p:sldId id="274" r:id="rId10"/>
    <p:sldId id="266" r:id="rId11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597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2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6A96E-30CB-44E0-8B32-47D205747C43}" type="datetimeFigureOut">
              <a:rPr lang="en-GB" smtClean="0"/>
              <a:t>12/04/2018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7D47-1EEC-4B24-978F-8B7ABB0E2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92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5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2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1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2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7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67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12/04/2018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324D-D5C2-4473-815B-037E27FCA57C}" type="datetimeFigureOut">
              <a:rPr lang="en-GB" smtClean="0"/>
              <a:t>12/04/2018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599" y="230188"/>
            <a:ext cx="1009557" cy="647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3048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89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0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685" y="1160999"/>
            <a:ext cx="9500315" cy="1775383"/>
          </a:xfrm>
        </p:spPr>
        <p:txBody>
          <a:bodyPr>
            <a:normAutofit/>
          </a:bodyPr>
          <a:lstStyle/>
          <a:p>
            <a:r>
              <a:rPr lang="en-GB"/>
              <a:t>Improving Pedagogy and Career Development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685" y="3894496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GB" sz="3600"/>
              <a:t>Edmund Cannon</a:t>
            </a:r>
          </a:p>
          <a:p>
            <a:r>
              <a:rPr lang="en-GB" sz="3600"/>
              <a:t>New Lecturers’ Workshop</a:t>
            </a:r>
          </a:p>
          <a:p>
            <a:r>
              <a:rPr lang="en-GB" sz="3600"/>
              <a:t>Oxford, April 2018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439860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535" y="117991"/>
            <a:ext cx="10515600" cy="1389796"/>
          </a:xfrm>
        </p:spPr>
        <p:txBody>
          <a:bodyPr>
            <a:normAutofit fontScale="90000"/>
          </a:bodyPr>
          <a:lstStyle/>
          <a:p>
            <a:r>
              <a:rPr lang="en-GB" sz="5400"/>
              <a:t>International Review of Economics Education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535" y="1892775"/>
            <a:ext cx="11087100" cy="3116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>
                <a:latin typeface="Candara" panose="020E0502030303020204" pitchFamily="34" charset="0"/>
              </a:rPr>
              <a:t>(I am an editor)</a:t>
            </a:r>
          </a:p>
          <a:p>
            <a:pPr marL="0" indent="0">
              <a:buNone/>
            </a:pPr>
            <a:r>
              <a:rPr lang="en-GB">
                <a:latin typeface="Candara" panose="020E0502030303020204" pitchFamily="34" charset="0"/>
              </a:rPr>
              <a:t>Previous house journal of Economics Network, now run by Elsevier</a:t>
            </a:r>
          </a:p>
          <a:p>
            <a:pPr marL="0" indent="0">
              <a:buNone/>
            </a:pPr>
            <a:r>
              <a:rPr lang="en-GB">
                <a:latin typeface="Candara" panose="020E0502030303020204" pitchFamily="34" charset="0"/>
              </a:rPr>
              <a:t>Currently no ranking (waiting for Elsevier…)</a:t>
            </a:r>
          </a:p>
          <a:p>
            <a:pPr marL="0" indent="0">
              <a:buNone/>
            </a:pPr>
            <a:endParaRPr lang="en-GB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GB">
                <a:solidFill>
                  <a:srgbClr val="2E75B6"/>
                </a:solidFill>
                <a:latin typeface="Candara" panose="020E0502030303020204" pitchFamily="34" charset="0"/>
              </a:rPr>
              <a:t>Happy to consider articles on practice or research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en-GB" sz="240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b="1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99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/>
              <a:t>Motivation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4746"/>
            <a:ext cx="11087100" cy="4340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Research Staff and Teaching Staff</a:t>
            </a:r>
            <a:endParaRPr lang="en-GB" b="1" dirty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b="1">
              <a:latin typeface="Candara" panose="020E0502030303020204" pitchFamily="34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latin typeface="Candara" panose="020E0502030303020204" pitchFamily="34" charset="0"/>
              </a:rPr>
              <a:t>Professional development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latin typeface="Candara" panose="020E0502030303020204" pitchFamily="34" charset="0"/>
              </a:rPr>
              <a:t>Promotion / career concerns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latin typeface="Candara" panose="020E0502030303020204" pitchFamily="34" charset="0"/>
              </a:rPr>
              <a:t>Improving the discipline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latin typeface="Candara" panose="020E0502030303020204" pitchFamily="34" charset="0"/>
              </a:rPr>
              <a:t>Research career</a:t>
            </a:r>
            <a:endParaRPr lang="en-GB" sz="2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22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38" y="300731"/>
            <a:ext cx="10515600" cy="987157"/>
          </a:xfrm>
        </p:spPr>
        <p:txBody>
          <a:bodyPr>
            <a:normAutofit/>
          </a:bodyPr>
          <a:lstStyle/>
          <a:p>
            <a:r>
              <a:rPr lang="en-GB" sz="5400"/>
              <a:t>Questions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138" y="1728931"/>
            <a:ext cx="11087100" cy="3400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Research-and-teaching Staff </a:t>
            </a:r>
            <a:endParaRPr lang="en-GB" b="1" dirty="0">
              <a:latin typeface="Candara" panose="020E0502030303020204" pitchFamily="34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latin typeface="Candara" panose="020E0502030303020204" pitchFamily="34" charset="0"/>
              </a:rPr>
              <a:t>Setting aside your desire to do research, ... what are your concerns, interests, needs? (What does your institution require?)</a:t>
            </a:r>
          </a:p>
          <a:p>
            <a:pPr marL="0" lvl="1" indent="0">
              <a:spcBef>
                <a:spcPts val="1000"/>
              </a:spcBef>
              <a:buNone/>
            </a:pPr>
            <a:endParaRPr lang="en-GB" sz="2800" b="1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 b="1">
                <a:solidFill>
                  <a:schemeClr val="tx1"/>
                </a:solidFill>
                <a:latin typeface="Candara" panose="020E0502030303020204" pitchFamily="34" charset="0"/>
              </a:rPr>
              <a:t>Teaching Staff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solidFill>
                  <a:srgbClr val="2F5597"/>
                </a:solidFill>
                <a:latin typeface="Candara" panose="020E0502030303020204" pitchFamily="34" charset="0"/>
              </a:rPr>
              <a:t>Other than the obvious teaching/marking duties, ... what are your concerns, interests, needs? (What does your institution require?)</a:t>
            </a:r>
          </a:p>
        </p:txBody>
      </p:sp>
    </p:spTree>
    <p:extLst>
      <p:ext uri="{BB962C8B-B14F-4D97-AF65-F5344CB8AC3E}">
        <p14:creationId xmlns:p14="http://schemas.microsoft.com/office/powerpoint/2010/main" val="1665227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321" y="92233"/>
            <a:ext cx="10515600" cy="911740"/>
          </a:xfrm>
        </p:spPr>
        <p:txBody>
          <a:bodyPr>
            <a:normAutofit/>
          </a:bodyPr>
          <a:lstStyle/>
          <a:p>
            <a:r>
              <a:rPr lang="en-GB" sz="5400"/>
              <a:t>Improving Pedagogy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988" y="1122782"/>
            <a:ext cx="11087100" cy="5329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Improving your teaching style (or the students’ learning?)</a:t>
            </a:r>
          </a:p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	</a:t>
            </a: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Framework for thinking about learning</a:t>
            </a:r>
          </a:p>
          <a:p>
            <a:pPr marL="0" indent="0">
              <a:buNone/>
            </a:pP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	Evaluation (students, colleagues, exam marks, ...)</a:t>
            </a:r>
          </a:p>
          <a:p>
            <a:pPr marL="0" indent="0">
              <a:buNone/>
            </a:pP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	?</a:t>
            </a:r>
          </a:p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Keeping up to date</a:t>
            </a:r>
          </a:p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	</a:t>
            </a: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Changes in technology (eg gadgets)</a:t>
            </a:r>
          </a:p>
          <a:p>
            <a:pPr marL="0" indent="0">
              <a:buNone/>
            </a:pP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	Changes in technique (eg flipping)</a:t>
            </a:r>
          </a:p>
          <a:p>
            <a:pPr marL="0" indent="0">
              <a:buNone/>
            </a:pP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	Changes in curriculum (eg CORE)</a:t>
            </a:r>
          </a:p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Resources</a:t>
            </a:r>
            <a:endParaRPr lang="en-GB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GB">
                <a:latin typeface="Candara" panose="020E0502030303020204" pitchFamily="34" charset="0"/>
              </a:rPr>
              <a:t>	</a:t>
            </a: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Economics Network (nb Handbook being revised)</a:t>
            </a:r>
          </a:p>
          <a:p>
            <a:pPr marL="0" indent="0">
              <a:buNone/>
            </a:pPr>
            <a:r>
              <a:rPr lang="en-GB" sz="2400">
                <a:solidFill>
                  <a:srgbClr val="2F5597"/>
                </a:solidFill>
                <a:latin typeface="Candara" panose="020E0502030303020204" pitchFamily="34" charset="0"/>
              </a:rPr>
              <a:t>	DEE Conference (biannual); CTREE in USA</a:t>
            </a:r>
            <a:endParaRPr lang="en-GB">
              <a:solidFill>
                <a:srgbClr val="2F5597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GB" sz="2400" b="1">
                <a:latin typeface="Candara" panose="020E0502030303020204" pitchFamily="34" charset="0"/>
              </a:rPr>
              <a:t>	</a:t>
            </a:r>
            <a:endParaRPr lang="en-GB" sz="240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b="1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54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535" y="117991"/>
            <a:ext cx="10515600" cy="911740"/>
          </a:xfrm>
        </p:spPr>
        <p:txBody>
          <a:bodyPr>
            <a:normAutofit/>
          </a:bodyPr>
          <a:lstStyle/>
          <a:p>
            <a:r>
              <a:rPr lang="en-GB" sz="5400"/>
              <a:t>Example: models of T&amp;L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535" y="1645776"/>
            <a:ext cx="11087100" cy="5329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Learning styles</a:t>
            </a:r>
          </a:p>
          <a:p>
            <a:pPr marL="457200" lvl="1" indent="0">
              <a:buNone/>
            </a:pPr>
            <a:r>
              <a:rPr lang="en-GB">
                <a:solidFill>
                  <a:srgbClr val="2E75B6"/>
                </a:solidFill>
                <a:latin typeface="Candara" panose="020E0502030303020204" pitchFamily="34" charset="0"/>
              </a:rPr>
              <a:t>What is the evidence for the Visual-Auditory-Kinaesthetic model (Dunn and Dunn) or the Activist-Reflector-Theorist-Pragmatist model (Honey and Mumford)?</a:t>
            </a:r>
          </a:p>
          <a:p>
            <a:pPr marL="457200" lvl="1" indent="0">
              <a:buNone/>
            </a:pPr>
            <a:r>
              <a:rPr lang="en-US">
                <a:solidFill>
                  <a:srgbClr val="2E75B6"/>
                </a:solidFill>
                <a:latin typeface="Candara" panose="020E0502030303020204" pitchFamily="34" charset="0"/>
              </a:rPr>
              <a:t>Coffield, Moseley, Hall, Ecclestone ‘Learning styles and pedagogy in post-16 learning’ </a:t>
            </a:r>
          </a:p>
          <a:p>
            <a:pPr marL="914400" lvl="2" indent="0">
              <a:buNone/>
            </a:pPr>
            <a:r>
              <a:rPr lang="en-US">
                <a:solidFill>
                  <a:srgbClr val="2E75B6"/>
                </a:solidFill>
                <a:latin typeface="Candara" panose="020E0502030303020204" pitchFamily="34" charset="0"/>
              </a:rPr>
              <a:t>nb 2139 citations on google scholar!</a:t>
            </a:r>
          </a:p>
          <a:p>
            <a:pPr marL="914400" lvl="2" indent="0">
              <a:buNone/>
            </a:pPr>
            <a:endParaRPr lang="en-US">
              <a:solidFill>
                <a:srgbClr val="2E75B6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Possible useful lessons</a:t>
            </a:r>
          </a:p>
          <a:p>
            <a:pPr marL="457200" lvl="1" indent="0">
              <a:buNone/>
            </a:pPr>
            <a:r>
              <a:rPr lang="en-US">
                <a:solidFill>
                  <a:srgbClr val="2E75B6"/>
                </a:solidFill>
                <a:latin typeface="Candara" panose="020E0502030303020204" pitchFamily="34" charset="0"/>
              </a:rPr>
              <a:t>Heterogeneous students require differing approaches (between-student effect)</a:t>
            </a:r>
          </a:p>
          <a:p>
            <a:pPr marL="457200" lvl="1" indent="0">
              <a:buNone/>
            </a:pPr>
            <a:r>
              <a:rPr lang="en-US">
                <a:solidFill>
                  <a:srgbClr val="2E75B6"/>
                </a:solidFill>
                <a:latin typeface="Candara" panose="020E0502030303020204" pitchFamily="34" charset="0"/>
              </a:rPr>
              <a:t>Individual students benefit from a variety of approaches (within-student effect)</a:t>
            </a:r>
          </a:p>
          <a:p>
            <a:pPr marL="457200" lvl="1" indent="0">
              <a:buNone/>
            </a:pPr>
            <a:r>
              <a:rPr lang="en-US">
                <a:solidFill>
                  <a:srgbClr val="2E75B6"/>
                </a:solidFill>
                <a:latin typeface="Candara" panose="020E0502030303020204" pitchFamily="34" charset="0"/>
              </a:rPr>
              <a:t>(Typical) students may be different from (typical) tutors (selection effect)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en-GB" sz="2400">
              <a:latin typeface="Candara" panose="020E0502030303020204" pitchFamily="34" charset="0"/>
            </a:endParaRPr>
          </a:p>
          <a:p>
            <a:pPr marL="457200" lvl="2" indent="0">
              <a:spcBef>
                <a:spcPts val="1000"/>
              </a:spcBef>
              <a:buNone/>
            </a:pPr>
            <a:endParaRPr lang="en-GB" sz="240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b="1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69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473" y="117991"/>
            <a:ext cx="10515600" cy="911740"/>
          </a:xfrm>
        </p:spPr>
        <p:txBody>
          <a:bodyPr>
            <a:normAutofit/>
          </a:bodyPr>
          <a:lstStyle/>
          <a:p>
            <a:r>
              <a:rPr lang="en-GB" sz="5400"/>
              <a:t>Keeping up to date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473" y="1190369"/>
            <a:ext cx="11087100" cy="5667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>
                <a:latin typeface="Candara" panose="020E0502030303020204" pitchFamily="34" charset="0"/>
              </a:rPr>
              <a:t>e.g. Curriculum design</a:t>
            </a:r>
          </a:p>
          <a:p>
            <a:pPr marL="0" indent="0">
              <a:buNone/>
            </a:pPr>
            <a:r>
              <a:rPr lang="en-GB">
                <a:solidFill>
                  <a:srgbClr val="2E75B6"/>
                </a:solidFill>
                <a:latin typeface="Candara" panose="020E0502030303020204" pitchFamily="34" charset="0"/>
              </a:rPr>
              <a:t>Obviously material such as CORE and related</a:t>
            </a:r>
          </a:p>
          <a:p>
            <a:pPr marL="0" indent="0">
              <a:buNone/>
            </a:pPr>
            <a:r>
              <a:rPr lang="en-GB">
                <a:solidFill>
                  <a:srgbClr val="2E75B6"/>
                </a:solidFill>
                <a:latin typeface="Candara" panose="020E0502030303020204" pitchFamily="34" charset="0"/>
              </a:rPr>
              <a:t>Views of HMTreasury / Bank of England and Coyle (2012) </a:t>
            </a:r>
            <a:r>
              <a:rPr lang="en-US" i="1">
                <a:solidFill>
                  <a:srgbClr val="2E75B6"/>
                </a:solidFill>
                <a:latin typeface="Candara" panose="020E0502030303020204" pitchFamily="34" charset="0"/>
              </a:rPr>
              <a:t>What's the Use of Economics: Teaching the Dismal Science After the Crisis</a:t>
            </a:r>
            <a:endParaRPr lang="en-GB" i="1">
              <a:solidFill>
                <a:srgbClr val="2E75B6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GB">
                <a:solidFill>
                  <a:srgbClr val="2E75B6"/>
                </a:solidFill>
                <a:latin typeface="Candara" panose="020E0502030303020204" pitchFamily="34" charset="0"/>
              </a:rPr>
              <a:t>In fact, older than CORE, eg</a:t>
            </a:r>
          </a:p>
          <a:p>
            <a:pPr marL="457200" lvl="1" indent="0">
              <a:buNone/>
            </a:pPr>
            <a:r>
              <a:rPr lang="en-GB" sz="2600">
                <a:solidFill>
                  <a:srgbClr val="2E75B6"/>
                </a:solidFill>
                <a:latin typeface="Candara" panose="020E0502030303020204" pitchFamily="34" charset="0"/>
              </a:rPr>
              <a:t>Miles, Scott and Breedon (3</a:t>
            </a:r>
            <a:r>
              <a:rPr lang="en-GB" sz="2600" baseline="30000">
                <a:solidFill>
                  <a:srgbClr val="2E75B6"/>
                </a:solidFill>
                <a:latin typeface="Candara" panose="020E0502030303020204" pitchFamily="34" charset="0"/>
              </a:rPr>
              <a:t>rd</a:t>
            </a:r>
            <a:r>
              <a:rPr lang="en-GB" sz="2600">
                <a:solidFill>
                  <a:srgbClr val="2E75B6"/>
                </a:solidFill>
                <a:latin typeface="Candara" panose="020E0502030303020204" pitchFamily="34" charset="0"/>
              </a:rPr>
              <a:t> edition, 2012 – previous 2</a:t>
            </a:r>
            <a:r>
              <a:rPr lang="en-GB" sz="2600" baseline="30000">
                <a:solidFill>
                  <a:srgbClr val="2E75B6"/>
                </a:solidFill>
                <a:latin typeface="Candara" panose="020E0502030303020204" pitchFamily="34" charset="0"/>
              </a:rPr>
              <a:t>nd</a:t>
            </a:r>
            <a:r>
              <a:rPr lang="en-GB" sz="2600">
                <a:solidFill>
                  <a:srgbClr val="2E75B6"/>
                </a:solidFill>
                <a:latin typeface="Candara" panose="020E0502030303020204" pitchFamily="34" charset="0"/>
              </a:rPr>
              <a:t> edition was 2004)</a:t>
            </a:r>
          </a:p>
          <a:p>
            <a:pPr marL="457200" lvl="1" indent="0">
              <a:buNone/>
            </a:pPr>
            <a:r>
              <a:rPr lang="en-GB" sz="2600">
                <a:solidFill>
                  <a:srgbClr val="2E75B6"/>
                </a:solidFill>
                <a:latin typeface="Candara" panose="020E0502030303020204" pitchFamily="34" charset="0"/>
              </a:rPr>
              <a:t>Romer (2000) ‘</a:t>
            </a:r>
            <a:r>
              <a:rPr lang="en-US" sz="2600">
                <a:solidFill>
                  <a:srgbClr val="2E75B6"/>
                </a:solidFill>
                <a:latin typeface="Candara" panose="020E0502030303020204" pitchFamily="34" charset="0"/>
              </a:rPr>
              <a:t>Keynesian Macroeconomics without the LM Curve’</a:t>
            </a:r>
            <a:r>
              <a:rPr lang="en-GB" sz="2600">
                <a:solidFill>
                  <a:srgbClr val="2E75B6"/>
                </a:solidFill>
                <a:latin typeface="Candara" panose="020E0502030303020204" pitchFamily="34" charset="0"/>
              </a:rPr>
              <a:t> </a:t>
            </a:r>
            <a:r>
              <a:rPr lang="en-GB" sz="2600" i="1">
                <a:solidFill>
                  <a:srgbClr val="2E75B6"/>
                </a:solidFill>
                <a:latin typeface="Candara" panose="020E0502030303020204" pitchFamily="34" charset="0"/>
              </a:rPr>
              <a:t>Jnl Econ Perspectives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en-GB" sz="240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b="1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4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428" y="365125"/>
            <a:ext cx="10761372" cy="935641"/>
          </a:xfrm>
        </p:spPr>
        <p:txBody>
          <a:bodyPr>
            <a:normAutofit/>
          </a:bodyPr>
          <a:lstStyle/>
          <a:p>
            <a:r>
              <a:rPr lang="en-GB" sz="5400"/>
              <a:t>Pedagogical research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8" y="1690688"/>
            <a:ext cx="11332872" cy="4890416"/>
          </a:xfrm>
        </p:spPr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solidFill>
                  <a:srgbClr val="2F5597"/>
                </a:solidFill>
                <a:latin typeface="Candara" panose="020E0502030303020204" pitchFamily="34" charset="0"/>
              </a:rPr>
              <a:t>Economics of education OR education of economics – blurry edge</a:t>
            </a:r>
          </a:p>
          <a:p>
            <a:pPr marL="0" lvl="1" indent="0">
              <a:spcBef>
                <a:spcPts val="1000"/>
              </a:spcBef>
              <a:buNone/>
            </a:pPr>
            <a:endParaRPr lang="en-GB" sz="2800">
              <a:solidFill>
                <a:srgbClr val="2F5597"/>
              </a:solidFill>
              <a:latin typeface="Candara" panose="020E0502030303020204" pitchFamily="34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solidFill>
                  <a:srgbClr val="2F5597"/>
                </a:solidFill>
                <a:latin typeface="Candara" panose="020E0502030303020204" pitchFamily="34" charset="0"/>
              </a:rPr>
              <a:t>Problems of identification (ethics) and statistical significance</a:t>
            </a:r>
          </a:p>
          <a:p>
            <a:pPr marL="457200" lvl="1" indent="-457200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GB">
                <a:solidFill>
                  <a:srgbClr val="2F5597"/>
                </a:solidFill>
                <a:latin typeface="Candara" panose="020E0502030303020204" pitchFamily="34" charset="0"/>
              </a:rPr>
              <a:t>Half way between proper identification and pure anecdote</a:t>
            </a:r>
          </a:p>
          <a:p>
            <a:pPr marL="0" lvl="1" indent="0">
              <a:spcBef>
                <a:spcPts val="1000"/>
              </a:spcBef>
              <a:buNone/>
            </a:pPr>
            <a:endParaRPr lang="en-GB" sz="2800">
              <a:solidFill>
                <a:srgbClr val="2F5597"/>
              </a:solidFill>
              <a:latin typeface="Candara" panose="020E0502030303020204" pitchFamily="34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solidFill>
                  <a:srgbClr val="2F5597"/>
                </a:solidFill>
                <a:latin typeface="Candara" panose="020E0502030303020204" pitchFamily="34" charset="0"/>
              </a:rPr>
              <a:t>Many results for ECON101</a:t>
            </a:r>
          </a:p>
          <a:p>
            <a:pPr marL="0" lvl="1" indent="0">
              <a:spcBef>
                <a:spcPts val="1000"/>
              </a:spcBef>
              <a:buNone/>
            </a:pPr>
            <a:endParaRPr lang="en-GB" sz="2800">
              <a:solidFill>
                <a:srgbClr val="2F5597"/>
              </a:solidFill>
              <a:latin typeface="Candara" panose="020E0502030303020204" pitchFamily="34" charset="0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GB" sz="2800">
                <a:solidFill>
                  <a:srgbClr val="2F5597"/>
                </a:solidFill>
                <a:latin typeface="Candara" panose="020E0502030303020204" pitchFamily="34" charset="0"/>
              </a:rPr>
              <a:t>Consider incorporating research design into your teaching innovations (whether or not you aim to publish)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en-GB">
                <a:solidFill>
                  <a:srgbClr val="2F5597"/>
                </a:solidFill>
                <a:latin typeface="Candara" panose="020E0502030303020204" pitchFamily="34" charset="0"/>
              </a:rPr>
              <a:t>How do you know your teaching is effective?</a:t>
            </a:r>
            <a:endParaRPr lang="en-GB" dirty="0">
              <a:solidFill>
                <a:srgbClr val="2F5597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187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307" y="117991"/>
            <a:ext cx="10690828" cy="911740"/>
          </a:xfrm>
        </p:spPr>
        <p:txBody>
          <a:bodyPr>
            <a:normAutofit/>
          </a:bodyPr>
          <a:lstStyle/>
          <a:p>
            <a:r>
              <a:rPr lang="en-GB" sz="5400"/>
              <a:t>Journals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307" y="1367481"/>
            <a:ext cx="11262328" cy="106662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>
                <a:latin typeface="Candara" panose="020E0502030303020204" pitchFamily="34" charset="0"/>
              </a:rPr>
              <a:t>535 Education Journals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>
                <a:latin typeface="Candara" panose="020E0502030303020204" pitchFamily="34" charset="0"/>
              </a:rPr>
              <a:t>Journal rankings and scores, 2009-12:</a:t>
            </a:r>
            <a:endParaRPr lang="en-GB" sz="2400" dirty="0">
              <a:latin typeface="Candara" panose="020E0502030303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431395"/>
              </p:ext>
            </p:extLst>
          </p:nvPr>
        </p:nvGraphicFramePr>
        <p:xfrm>
          <a:off x="605307" y="2622429"/>
          <a:ext cx="8128001" cy="359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3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3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7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SNIP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SJR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>
                          <a:latin typeface="Candara" panose="020E0502030303020204" pitchFamily="34" charset="0"/>
                        </a:rPr>
                        <a:t>Review</a:t>
                      </a:r>
                      <a:r>
                        <a:rPr lang="en-GB" baseline="0">
                          <a:latin typeface="Candara" panose="020E0502030303020204" pitchFamily="34" charset="0"/>
                        </a:rPr>
                        <a:t> of Educational Research</a:t>
                      </a:r>
                      <a:endParaRPr lang="en-GB">
                        <a:latin typeface="Candara" panose="020E0502030303020204" pitchFamily="34" charset="0"/>
                      </a:endParaRPr>
                    </a:p>
                    <a:p>
                      <a:endParaRPr lang="en-GB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5.27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3.16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Educational</a:t>
                      </a:r>
                      <a:r>
                        <a:rPr lang="en-GB" baseline="0">
                          <a:latin typeface="Candara" panose="020E0502030303020204" pitchFamily="34" charset="0"/>
                        </a:rPr>
                        <a:t> Evaluation and Policy Analysis</a:t>
                      </a:r>
                      <a:endParaRPr lang="en-GB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2.46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2.42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Jnl for Reseach in Mathematics</a:t>
                      </a:r>
                      <a:r>
                        <a:rPr lang="en-GB" baseline="0">
                          <a:latin typeface="Candara" panose="020E0502030303020204" pitchFamily="34" charset="0"/>
                        </a:rPr>
                        <a:t> Education</a:t>
                      </a:r>
                      <a:endParaRPr lang="en-GB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2.33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1.62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>
                          <a:latin typeface="Candara" panose="020E0502030303020204" pitchFamily="34" charset="0"/>
                        </a:rPr>
                        <a:t>Economics</a:t>
                      </a:r>
                      <a:r>
                        <a:rPr lang="en-GB" baseline="0">
                          <a:latin typeface="Candara" panose="020E0502030303020204" pitchFamily="34" charset="0"/>
                        </a:rPr>
                        <a:t> of Education Review</a:t>
                      </a:r>
                      <a:endParaRPr lang="en-GB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1.70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>
                          <a:latin typeface="Candara" panose="020E0502030303020204" pitchFamily="34" charset="0"/>
                        </a:rPr>
                        <a:t>1.13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Handbook</a:t>
                      </a:r>
                      <a:r>
                        <a:rPr lang="en-GB" baseline="0">
                          <a:latin typeface="Candara" panose="020E0502030303020204" pitchFamily="34" charset="0"/>
                        </a:rPr>
                        <a:t> of the Economics of Education</a:t>
                      </a:r>
                      <a:endParaRPr lang="en-GB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1.89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0.92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Assessment and Evaluation in Higher 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1.53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0.79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Journal of Economic 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0.76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latin typeface="Candara" panose="020E0502030303020204" pitchFamily="34" charset="0"/>
                        </a:rPr>
                        <a:t>0.24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r>
                        <a:rPr lang="en-GB" i="1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International Review of Economics</a:t>
                      </a:r>
                      <a:r>
                        <a:rPr lang="en-GB" i="1" baseline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 Education</a:t>
                      </a:r>
                      <a:endParaRPr lang="en-GB" i="1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0.701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0.369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079606" y="4654378"/>
            <a:ext cx="2897746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>
                <a:latin typeface="Candara" panose="020E0502030303020204" pitchFamily="34" charset="0"/>
              </a:rPr>
              <a:t>For reference: </a:t>
            </a:r>
          </a:p>
          <a:p>
            <a:r>
              <a:rPr lang="en-GB" sz="2000">
                <a:latin typeface="Candara" panose="020E0502030303020204" pitchFamily="34" charset="0"/>
              </a:rPr>
              <a:t>Oxford Economic Papers </a:t>
            </a:r>
          </a:p>
          <a:p>
            <a:r>
              <a:rPr lang="en-GB" sz="2000">
                <a:latin typeface="Candara" panose="020E0502030303020204" pitchFamily="34" charset="0"/>
              </a:rPr>
              <a:t>SNIP = 1.44 / SJR = 0.78</a:t>
            </a:r>
          </a:p>
        </p:txBody>
      </p:sp>
    </p:spTree>
    <p:extLst>
      <p:ext uri="{BB962C8B-B14F-4D97-AF65-F5344CB8AC3E}">
        <p14:creationId xmlns:p14="http://schemas.microsoft.com/office/powerpoint/2010/main" val="1566012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161" y="197701"/>
            <a:ext cx="10719487" cy="779934"/>
          </a:xfrm>
        </p:spPr>
        <p:txBody>
          <a:bodyPr>
            <a:normAutofit/>
          </a:bodyPr>
          <a:lstStyle/>
          <a:p>
            <a:r>
              <a:rPr lang="en-GB" sz="480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Bloom’s taxonomy </a:t>
            </a:r>
            <a:r>
              <a:rPr lang="en-GB" sz="280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(not to scale!)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851949"/>
              </p:ext>
            </p:extLst>
          </p:nvPr>
        </p:nvGraphicFramePr>
        <p:xfrm>
          <a:off x="634313" y="1135801"/>
          <a:ext cx="11186985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7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1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7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Learner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Possible question clues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Recall content in initial 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List, define, label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Comprehension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Restate material in own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Describe, summarise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Apply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Calculate,</a:t>
                      </a:r>
                      <a:r>
                        <a:rPr lang="en-GB" sz="2400" baseline="0">
                          <a:latin typeface="Candara" panose="020E0502030303020204" pitchFamily="34" charset="0"/>
                        </a:rPr>
                        <a:t> solve, illustrate</a:t>
                      </a:r>
                      <a:endParaRPr lang="en-GB" sz="240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Break complex situations</a:t>
                      </a:r>
                      <a:r>
                        <a:rPr lang="en-GB" sz="2400" baseline="0">
                          <a:latin typeface="Candara" panose="020E0502030303020204" pitchFamily="34" charset="0"/>
                        </a:rPr>
                        <a:t> into parts</a:t>
                      </a:r>
                      <a:endParaRPr lang="en-GB" sz="240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Analyse, compare, explain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Synthesis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Combine or rearrange components to form new whole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Combine, rearrange, “what if”, discuss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Make judgements for a 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>
                          <a:latin typeface="Candara" panose="020E0502030303020204" pitchFamily="34" charset="0"/>
                        </a:rPr>
                        <a:t>Discuss, assess,</a:t>
                      </a:r>
                      <a:r>
                        <a:rPr lang="en-GB" sz="2400" baseline="0">
                          <a:latin typeface="Candara" panose="020E0502030303020204" pitchFamily="34" charset="0"/>
                        </a:rPr>
                        <a:t> decide, recommend, explain</a:t>
                      </a:r>
                      <a:endParaRPr lang="en-GB" sz="240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9834647">
            <a:off x="964857" y="2746032"/>
            <a:ext cx="9878096" cy="10772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3200">
                <a:latin typeface="Candara" panose="020E0502030303020204" pitchFamily="34" charset="0"/>
              </a:rPr>
              <a:t>This is not how students learn: it is a model of how students learn (ie a tool to help think about things).</a:t>
            </a:r>
          </a:p>
        </p:txBody>
      </p:sp>
    </p:spTree>
    <p:extLst>
      <p:ext uri="{BB962C8B-B14F-4D97-AF65-F5344CB8AC3E}">
        <p14:creationId xmlns:p14="http://schemas.microsoft.com/office/powerpoint/2010/main" val="223551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8B4C17F8-03E1-4372-A056-2D57CBD3AC23}" vid="{E1ABEC7E-C6B9-4B4F-A5F9-D4C744BA33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300</TotalTime>
  <Words>575</Words>
  <Application>Microsoft Office PowerPoint</Application>
  <PresentationFormat>Widescreen</PresentationFormat>
  <Paragraphs>131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Candara</vt:lpstr>
      <vt:lpstr>Wingdings</vt:lpstr>
      <vt:lpstr>Office Theme</vt:lpstr>
      <vt:lpstr>Improving Pedagogy and Career Development</vt:lpstr>
      <vt:lpstr>Motivation</vt:lpstr>
      <vt:lpstr>Questions</vt:lpstr>
      <vt:lpstr>Improving Pedagogy</vt:lpstr>
      <vt:lpstr>Example: models of T&amp;L</vt:lpstr>
      <vt:lpstr>Keeping up to date</vt:lpstr>
      <vt:lpstr>Pedagogical research</vt:lpstr>
      <vt:lpstr>Journals</vt:lpstr>
      <vt:lpstr>Bloom’s taxonomy (not to scale!) </vt:lpstr>
      <vt:lpstr>International Review of Economics Education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AJ Lait</dc:creator>
  <cp:lastModifiedBy>Edmund Cannon</cp:lastModifiedBy>
  <cp:revision>24</cp:revision>
  <cp:lastPrinted>2015-04-16T13:42:15Z</cp:lastPrinted>
  <dcterms:created xsi:type="dcterms:W3CDTF">2014-08-13T11:11:15Z</dcterms:created>
  <dcterms:modified xsi:type="dcterms:W3CDTF">2018-04-12T14:29:06Z</dcterms:modified>
</cp:coreProperties>
</file>