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2.xml" ContentType="application/vnd.openxmlformats-officedocument.drawingml.chart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7" r:id="rId3"/>
    <p:sldId id="293" r:id="rId4"/>
    <p:sldId id="295" r:id="rId5"/>
    <p:sldId id="296" r:id="rId6"/>
    <p:sldId id="289" r:id="rId7"/>
    <p:sldId id="298" r:id="rId8"/>
    <p:sldId id="292" r:id="rId9"/>
    <p:sldId id="300" r:id="rId10"/>
    <p:sldId id="299" r:id="rId11"/>
    <p:sldId id="270" r:id="rId12"/>
    <p:sldId id="271" r:id="rId13"/>
    <p:sldId id="257" r:id="rId14"/>
    <p:sldId id="259" r:id="rId15"/>
    <p:sldId id="261" r:id="rId16"/>
    <p:sldId id="262" r:id="rId17"/>
    <p:sldId id="267" r:id="rId18"/>
    <p:sldId id="297" r:id="rId19"/>
    <p:sldId id="268" r:id="rId20"/>
    <p:sldId id="278" r:id="rId21"/>
    <p:sldId id="290" r:id="rId22"/>
    <p:sldId id="286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82962" autoAdjust="0"/>
  </p:normalViewPr>
  <p:slideViewPr>
    <p:cSldViewPr>
      <p:cViewPr>
        <p:scale>
          <a:sx n="79" d="100"/>
          <a:sy n="79" d="100"/>
        </p:scale>
        <p:origin x="20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E5-449D-A5C9-50944253B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E5-449D-A5C9-50944253B2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E5-449D-A5C9-50944253B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7294000"/>
        <c:axId val="537294392"/>
        <c:axId val="526902560"/>
      </c:bar3DChart>
      <c:catAx>
        <c:axId val="53729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37294392"/>
        <c:crosses val="autoZero"/>
        <c:auto val="1"/>
        <c:lblAlgn val="ctr"/>
        <c:lblOffset val="100"/>
        <c:noMultiLvlLbl val="0"/>
      </c:catAx>
      <c:valAx>
        <c:axId val="537294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7294000"/>
        <c:crosses val="autoZero"/>
        <c:crossBetween val="between"/>
      </c:valAx>
      <c:serAx>
        <c:axId val="526902560"/>
        <c:scaling>
          <c:orientation val="minMax"/>
        </c:scaling>
        <c:delete val="0"/>
        <c:axPos val="b"/>
        <c:majorTickMark val="out"/>
        <c:minorTickMark val="none"/>
        <c:tickLblPos val="nextTo"/>
        <c:crossAx val="537294392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xMode val="edge"/>
          <c:yMode val="edge"/>
          <c:x val="8.3333333333333332E-3"/>
          <c:y val="7.160493827160494E-2"/>
          <c:w val="0.9916666666666667"/>
          <c:h val="0.80897521143190432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25%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Sheet1!$A$1:$A$4</c:f>
              <c:strCache>
                <c:ptCount val="4"/>
                <c:pt idx="0">
                  <c:v>5 minutes</c:v>
                </c:pt>
                <c:pt idx="1">
                  <c:v>20 minutes</c:v>
                </c:pt>
                <c:pt idx="2">
                  <c:v>1 minute</c:v>
                </c:pt>
                <c:pt idx="3">
                  <c:v>Trick question – not at all</c:v>
                </c:pt>
              </c:strCache>
            </c:strRef>
          </c:cat>
          <c:val>
            <c:numRef>
              <c:f>Sheet1!$B$1:$B$4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0.25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35-4D2B-805D-4110EBDDA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6816232"/>
        <c:axId val="536816624"/>
        <c:axId val="0"/>
      </c:bar3DChart>
      <c:catAx>
        <c:axId val="536816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6350">
            <a:noFill/>
          </a:ln>
        </c:spPr>
        <c:crossAx val="536816624"/>
        <c:crosses val="autoZero"/>
        <c:auto val="1"/>
        <c:lblAlgn val="ctr"/>
        <c:lblOffset val="100"/>
        <c:noMultiLvlLbl val="0"/>
      </c:catAx>
      <c:valAx>
        <c:axId val="536816624"/>
        <c:scaling>
          <c:orientation val="minMax"/>
          <c:min val="0"/>
        </c:scaling>
        <c:delete val="0"/>
        <c:axPos val="l"/>
        <c:numFmt formatCode="0%" sourceLinked="1"/>
        <c:majorTickMark val="out"/>
        <c:minorTickMark val="none"/>
        <c:tickLblPos val="none"/>
        <c:spPr>
          <a:ln w="6350">
            <a:noFill/>
          </a:ln>
        </c:spPr>
        <c:crossAx val="536816232"/>
        <c:crosses val="autoZero"/>
        <c:crossBetween val="between"/>
      </c:valAx>
    </c:plotArea>
    <c:plotVisOnly val="1"/>
    <c:dispBlanksAs val="span"/>
    <c:showDLblsOverMax val="0"/>
  </c:chart>
  <c:spPr>
    <a:noFill/>
    <a:ln w="635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xMode val="edge"/>
          <c:yMode val="edge"/>
          <c:x val="8.3333333333333332E-3"/>
          <c:y val="7.160493827160494E-2"/>
          <c:w val="0.9916666666666667"/>
          <c:h val="0.80897521143190432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100%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Sheet1!$A$1:$A$1</c:f>
              <c:strCache>
                <c:ptCount val="1"/>
                <c:pt idx="0">
                  <c:v>6</c:v>
                </c:pt>
              </c:strCache>
            </c:strRef>
          </c:cat>
          <c:val>
            <c:numRef>
              <c:f>Sheet1!$B$1:$B$1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D9-46CC-AEEC-6B0945F50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6817408"/>
        <c:axId val="536817800"/>
        <c:axId val="0"/>
      </c:bar3DChart>
      <c:catAx>
        <c:axId val="53681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6350">
            <a:noFill/>
          </a:ln>
        </c:spPr>
        <c:crossAx val="536817800"/>
        <c:crosses val="autoZero"/>
        <c:auto val="1"/>
        <c:lblAlgn val="ctr"/>
        <c:lblOffset val="100"/>
        <c:noMultiLvlLbl val="0"/>
      </c:catAx>
      <c:valAx>
        <c:axId val="536817800"/>
        <c:scaling>
          <c:orientation val="minMax"/>
          <c:min val="0"/>
        </c:scaling>
        <c:delete val="0"/>
        <c:axPos val="l"/>
        <c:numFmt formatCode="0%" sourceLinked="1"/>
        <c:majorTickMark val="out"/>
        <c:minorTickMark val="none"/>
        <c:tickLblPos val="none"/>
        <c:spPr>
          <a:ln w="6350">
            <a:noFill/>
          </a:ln>
        </c:spPr>
        <c:crossAx val="536817408"/>
        <c:crosses val="autoZero"/>
        <c:crossBetween val="between"/>
      </c:valAx>
    </c:plotArea>
    <c:plotVisOnly val="1"/>
    <c:dispBlanksAs val="span"/>
    <c:showDLblsOverMax val="0"/>
  </c:chart>
  <c:spPr>
    <a:noFill/>
    <a:ln w="635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21A28-03BF-4EB5-BDFB-1707AF8BB73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8D2D7-0B09-45CF-AA67-2A4D79B01F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68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260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622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15D16-D3E6-4F41-802A-4FAEAEC824FE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9927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38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563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9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POnTheFly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6" name="TPChart" hidden="1"/>
          <p:cNvGraphicFramePr/>
          <p:nvPr userDrawn="1">
            <p:extLst>
              <p:ext uri="{D42A27DB-BD31-4B8C-83A1-F6EECF244321}">
                <p14:modId xmlns:p14="http://schemas.microsoft.com/office/powerpoint/2010/main" val="1026164793"/>
              </p:ext>
            </p:extLst>
          </p:nvPr>
        </p:nvGraphicFramePr>
        <p:xfrm>
          <a:off x="6350000" y="1600200"/>
          <a:ext cx="254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3788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66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C4E984-E033-4365-98A9-404D4869F797}" type="datetimeFigureOut">
              <a:rPr lang="en-GB" smtClean="0"/>
              <a:pPr/>
              <a:t>05/04/2017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cture 13" descr="logo_Transparent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1381125" cy="8858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BdfcR-8hEY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Large Group Teaching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Alvin Birdi and Michael Reynolds</a:t>
            </a:r>
          </a:p>
          <a:p>
            <a:r>
              <a:rPr lang="en-GB" dirty="0"/>
              <a:t>Economics Network</a:t>
            </a:r>
          </a:p>
          <a:p>
            <a:r>
              <a:rPr lang="en-GB" dirty="0"/>
              <a:t>Universities of </a:t>
            </a:r>
            <a:r>
              <a:rPr lang="en-GB"/>
              <a:t>Bristol and Leeds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23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744"/>
            <a:ext cx="9252520" cy="579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18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Attention and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Attention – sensory signals -short term memory 5-9 items, 20 seconds on average</a:t>
            </a:r>
          </a:p>
          <a:p>
            <a:r>
              <a:rPr lang="en-GB" dirty="0">
                <a:solidFill>
                  <a:srgbClr val="0070C0"/>
                </a:solidFill>
              </a:rPr>
              <a:t>Needs conceptual development (coding) to pass into long-term memory</a:t>
            </a:r>
          </a:p>
          <a:p>
            <a:r>
              <a:rPr lang="en-GB" dirty="0">
                <a:solidFill>
                  <a:srgbClr val="0070C0"/>
                </a:solidFill>
              </a:rPr>
              <a:t>Correlative urges.</a:t>
            </a:r>
          </a:p>
          <a:p>
            <a:r>
              <a:rPr lang="en-US" dirty="0">
                <a:solidFill>
                  <a:srgbClr val="0070C0"/>
                </a:solidFill>
              </a:rPr>
              <a:t>The Spacing effect.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0070C0"/>
                </a:solidFill>
              </a:rPr>
              <a:t>Ruhl</a:t>
            </a:r>
            <a:r>
              <a:rPr lang="en-GB" sz="1800" dirty="0">
                <a:solidFill>
                  <a:srgbClr val="0070C0"/>
                </a:solidFill>
              </a:rPr>
              <a:t>, Hughes, </a:t>
            </a:r>
            <a:r>
              <a:rPr lang="en-GB" sz="1800" dirty="0" err="1">
                <a:solidFill>
                  <a:srgbClr val="0070C0"/>
                </a:solidFill>
              </a:rPr>
              <a:t>Schloss</a:t>
            </a:r>
            <a:r>
              <a:rPr lang="en-GB" sz="1800" dirty="0">
                <a:solidFill>
                  <a:srgbClr val="0070C0"/>
                </a:solidFill>
              </a:rPr>
              <a:t> (1987) find pauses increase retention (three two-minute breaks).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0070C0"/>
                </a:solidFill>
              </a:rPr>
              <a:t>Hartley and Davis (1978) 70% information from first 10 </a:t>
            </a:r>
            <a:r>
              <a:rPr lang="en-GB" sz="1800" dirty="0" err="1">
                <a:solidFill>
                  <a:srgbClr val="0070C0"/>
                </a:solidFill>
              </a:rPr>
              <a:t>mins</a:t>
            </a:r>
            <a:r>
              <a:rPr lang="en-GB" sz="1800" dirty="0">
                <a:solidFill>
                  <a:srgbClr val="0070C0"/>
                </a:solidFill>
              </a:rPr>
              <a:t> and 20% from last 10 </a:t>
            </a:r>
            <a:r>
              <a:rPr lang="en-GB" sz="1800" dirty="0" err="1">
                <a:solidFill>
                  <a:srgbClr val="0070C0"/>
                </a:solidFill>
              </a:rPr>
              <a:t>mins</a:t>
            </a:r>
            <a:r>
              <a:rPr lang="en-GB" sz="1800" dirty="0">
                <a:solidFill>
                  <a:srgbClr val="0070C0"/>
                </a:solidFill>
              </a:rPr>
              <a:t>.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01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Whirlwind tour of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Behaviourism – techniques, processes. (Skinner, Pavlov). “Cut into bits and feed”</a:t>
            </a:r>
          </a:p>
          <a:p>
            <a:pPr lvl="1"/>
            <a:r>
              <a:rPr lang="en-GB" dirty="0">
                <a:solidFill>
                  <a:srgbClr val="0070C0"/>
                </a:solidFill>
              </a:rPr>
              <a:t>Note ILOs and competency models based on this.</a:t>
            </a:r>
          </a:p>
          <a:p>
            <a:r>
              <a:rPr lang="en-GB" dirty="0">
                <a:solidFill>
                  <a:srgbClr val="0070C0"/>
                </a:solidFill>
              </a:rPr>
              <a:t>Constructivism – Piaget. “Learner-</a:t>
            </a:r>
            <a:r>
              <a:rPr lang="en-GB" dirty="0" err="1">
                <a:solidFill>
                  <a:srgbClr val="0070C0"/>
                </a:solidFill>
              </a:rPr>
              <a:t>centered</a:t>
            </a:r>
            <a:r>
              <a:rPr lang="en-GB" dirty="0">
                <a:solidFill>
                  <a:srgbClr val="0070C0"/>
                </a:solidFill>
              </a:rPr>
              <a:t>”. Emphasises </a:t>
            </a:r>
            <a:r>
              <a:rPr lang="en-GB" i="1" dirty="0">
                <a:solidFill>
                  <a:srgbClr val="0070C0"/>
                </a:solidFill>
              </a:rPr>
              <a:t>continuity </a:t>
            </a:r>
            <a:r>
              <a:rPr lang="en-GB" dirty="0">
                <a:solidFill>
                  <a:srgbClr val="0070C0"/>
                </a:solidFill>
              </a:rPr>
              <a:t>between from lay and disciplinary knowledge.</a:t>
            </a:r>
          </a:p>
          <a:p>
            <a:r>
              <a:rPr lang="en-GB" dirty="0">
                <a:solidFill>
                  <a:srgbClr val="0070C0"/>
                </a:solidFill>
              </a:rPr>
              <a:t>Social constructivism – </a:t>
            </a:r>
            <a:r>
              <a:rPr lang="en-GB" dirty="0" err="1">
                <a:solidFill>
                  <a:srgbClr val="0070C0"/>
                </a:solidFill>
              </a:rPr>
              <a:t>Vygotsky</a:t>
            </a:r>
            <a:r>
              <a:rPr lang="en-GB" dirty="0">
                <a:solidFill>
                  <a:srgbClr val="0070C0"/>
                </a:solidFill>
              </a:rPr>
              <a:t>, Bruner</a:t>
            </a:r>
          </a:p>
          <a:p>
            <a:r>
              <a:rPr lang="en-GB" dirty="0">
                <a:solidFill>
                  <a:srgbClr val="0070C0"/>
                </a:solidFill>
              </a:rPr>
              <a:t>Carl Rogers (1983) – “facilitator”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210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34" y="1052736"/>
            <a:ext cx="8229600" cy="115439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(</a:t>
            </a:r>
            <a:r>
              <a:rPr lang="en-GB" b="1" dirty="0"/>
              <a:t>Dr. </a:t>
            </a:r>
            <a:r>
              <a:rPr lang="en-GB" b="1" dirty="0" err="1"/>
              <a:t>Ramnarayan</a:t>
            </a:r>
            <a:br>
              <a:rPr lang="en-GB" b="1" dirty="0"/>
            </a:br>
            <a:r>
              <a:rPr lang="en-GB" b="1" dirty="0" err="1"/>
              <a:t>Manipal</a:t>
            </a:r>
            <a:r>
              <a:rPr lang="en-GB" b="1" dirty="0"/>
              <a:t> University)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3000"/>
              </a:spcBef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The Lecture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Uninterrupted, rambling exposition of apparently irrelevant trivial information delivered in a sleep-inducing monotone for one hour.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411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Obfuscator</a:t>
            </a:r>
          </a:p>
          <a:p>
            <a:r>
              <a:rPr lang="en-GB" dirty="0" err="1">
                <a:solidFill>
                  <a:srgbClr val="0070C0"/>
                </a:solidFill>
              </a:rPr>
              <a:t>Regurgitator</a:t>
            </a:r>
            <a:endParaRPr lang="en-GB" dirty="0">
              <a:solidFill>
                <a:srgbClr val="0070C0"/>
              </a:solidFill>
            </a:endParaRPr>
          </a:p>
          <a:p>
            <a:r>
              <a:rPr lang="en-GB" dirty="0">
                <a:solidFill>
                  <a:srgbClr val="0070C0"/>
                </a:solidFill>
              </a:rPr>
              <a:t>Facilitator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(Dr </a:t>
            </a:r>
            <a:r>
              <a:rPr lang="en-GB" sz="1600" dirty="0" err="1">
                <a:solidFill>
                  <a:srgbClr val="0070C0"/>
                </a:solidFill>
              </a:rPr>
              <a:t>Ramnarayan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47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Causes of </a:t>
            </a:r>
            <a:r>
              <a:rPr lang="en-GB" dirty="0" err="1"/>
              <a:t>Lecturalgia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Lecture objectives unclear</a:t>
            </a:r>
          </a:p>
          <a:p>
            <a:r>
              <a:rPr lang="en-GB" dirty="0">
                <a:solidFill>
                  <a:srgbClr val="0070C0"/>
                </a:solidFill>
              </a:rPr>
              <a:t>Disorganised</a:t>
            </a:r>
          </a:p>
          <a:p>
            <a:r>
              <a:rPr lang="en-GB" dirty="0">
                <a:solidFill>
                  <a:srgbClr val="0070C0"/>
                </a:solidFill>
              </a:rPr>
              <a:t>Too much information</a:t>
            </a:r>
          </a:p>
          <a:p>
            <a:r>
              <a:rPr lang="en-GB" dirty="0">
                <a:solidFill>
                  <a:srgbClr val="0070C0"/>
                </a:solidFill>
              </a:rPr>
              <a:t>Lack of engagement with audience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(Dr </a:t>
            </a:r>
            <a:r>
              <a:rPr lang="en-GB" sz="1600" dirty="0" err="1">
                <a:solidFill>
                  <a:srgbClr val="0070C0"/>
                </a:solidFill>
              </a:rPr>
              <a:t>Ramnarayan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7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“</a:t>
            </a:r>
            <a:r>
              <a:rPr lang="en-GB" dirty="0">
                <a:solidFill>
                  <a:srgbClr val="0070C0"/>
                </a:solidFill>
              </a:rPr>
              <a:t>The core purpose of a great lecturer is not primarily to transmit information</a:t>
            </a:r>
            <a:r>
              <a:rPr lang="en-GB" dirty="0"/>
              <a:t>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>
                <a:solidFill>
                  <a:srgbClr val="0070C0"/>
                </a:solidFill>
              </a:rPr>
              <a:t>Richard </a:t>
            </a:r>
            <a:r>
              <a:rPr lang="en-GB" sz="2000" dirty="0" err="1">
                <a:solidFill>
                  <a:srgbClr val="0070C0"/>
                </a:solidFill>
              </a:rPr>
              <a:t>Gunderman</a:t>
            </a:r>
            <a:r>
              <a:rPr lang="en-GB" sz="2000" baseline="0" dirty="0">
                <a:solidFill>
                  <a:srgbClr val="0070C0"/>
                </a:solidFill>
              </a:rPr>
              <a:t> (The Atlantic Jan 2013)</a:t>
            </a:r>
            <a:endParaRPr lang="en-GB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49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</a:t>
            </a:r>
            <a:r>
              <a:rPr lang="en-GB" dirty="0">
                <a:solidFill>
                  <a:srgbClr val="0070C0"/>
                </a:solidFill>
              </a:rPr>
              <a:t>To this end, other techniques, such as assigning a reading in a textbook or distributing an electronic copy of the notes, can be equally effective. The real purpose of a lecture is to show the mind and heart of the lecturer at work, and to engage the minds and hearts of learners</a:t>
            </a:r>
            <a:r>
              <a:rPr lang="en-GB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6454923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809330"/>
            <a:ext cx="4968551" cy="604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2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lvl="3" indent="0" algn="ctr">
              <a:buNone/>
            </a:pPr>
            <a:r>
              <a:rPr lang="en-GB" sz="9600" dirty="0">
                <a:solidFill>
                  <a:srgbClr val="0070C0"/>
                </a:solidFill>
              </a:rPr>
              <a:t>Inspire</a:t>
            </a:r>
          </a:p>
          <a:p>
            <a:pPr marL="0" lvl="3" indent="0" algn="ctr">
              <a:buNone/>
            </a:pPr>
            <a:endParaRPr lang="en-GB" sz="4200" dirty="0"/>
          </a:p>
          <a:p>
            <a:pPr marL="0" lvl="3" indent="0" algn="ctr">
              <a:buNone/>
            </a:pPr>
            <a:r>
              <a:rPr lang="en-GB" sz="4200" dirty="0">
                <a:solidFill>
                  <a:schemeClr val="accent3">
                    <a:lumMod val="75000"/>
                  </a:schemeClr>
                </a:solidFill>
              </a:rPr>
              <a:t>Influence</a:t>
            </a:r>
          </a:p>
          <a:p>
            <a:pPr marL="0" lvl="3" indent="0" algn="ctr">
              <a:buNone/>
            </a:pPr>
            <a:endParaRPr lang="en-GB" sz="4200" dirty="0"/>
          </a:p>
          <a:p>
            <a:pPr marL="0" lvl="3" indent="0" algn="ctr">
              <a:buNone/>
            </a:pPr>
            <a:r>
              <a:rPr lang="en-GB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</a:t>
            </a:r>
          </a:p>
        </p:txBody>
      </p:sp>
    </p:spTree>
    <p:extLst>
      <p:ext uri="{BB962C8B-B14F-4D97-AF65-F5344CB8AC3E}">
        <p14:creationId xmlns:p14="http://schemas.microsoft.com/office/powerpoint/2010/main" val="379897211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85293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hlinkClick r:id="rId2"/>
              </a:rPr>
              <a:t>https://www.youtube.com/watch?v=kBdfcR-8hEY</a:t>
            </a:r>
            <a:endParaRPr lang="en-GB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41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44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GB" sz="4400" dirty="0">
                <a:solidFill>
                  <a:srgbClr val="0070C0"/>
                </a:solidFill>
              </a:rPr>
              <a:t>“What I don’t cover in the lecture will be covered in the exam”</a:t>
            </a:r>
          </a:p>
        </p:txBody>
      </p:sp>
    </p:spTree>
    <p:extLst>
      <p:ext uri="{BB962C8B-B14F-4D97-AF65-F5344CB8AC3E}">
        <p14:creationId xmlns:p14="http://schemas.microsoft.com/office/powerpoint/2010/main" val="95958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2564904"/>
            <a:ext cx="8229600" cy="1143000"/>
          </a:xfrm>
        </p:spPr>
        <p:txBody>
          <a:bodyPr/>
          <a:lstStyle/>
          <a:p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56545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sz="440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 </a:t>
            </a:r>
            <a:r>
              <a:rPr lang="en-GB" dirty="0" err="1">
                <a:solidFill>
                  <a:srgbClr val="0070C0"/>
                </a:solidFill>
              </a:rPr>
              <a:t>Astin</a:t>
            </a:r>
            <a:r>
              <a:rPr lang="en-GB" dirty="0">
                <a:solidFill>
                  <a:srgbClr val="0070C0"/>
                </a:solidFill>
              </a:rPr>
              <a:t>, A. (1993). </a:t>
            </a:r>
            <a:r>
              <a:rPr lang="en-GB" i="1" dirty="0">
                <a:solidFill>
                  <a:srgbClr val="0070C0"/>
                </a:solidFill>
              </a:rPr>
              <a:t>What matters in college: Four critical years revisited. </a:t>
            </a:r>
            <a:r>
              <a:rPr lang="en-GB" dirty="0" err="1">
                <a:solidFill>
                  <a:srgbClr val="0070C0"/>
                </a:solidFill>
              </a:rPr>
              <a:t>Josey</a:t>
            </a:r>
            <a:r>
              <a:rPr lang="en-GB" dirty="0">
                <a:solidFill>
                  <a:srgbClr val="0070C0"/>
                </a:solidFill>
              </a:rPr>
              <a:t>-Bass.</a:t>
            </a:r>
          </a:p>
          <a:p>
            <a:r>
              <a:rPr lang="en-GB" dirty="0">
                <a:solidFill>
                  <a:srgbClr val="0070C0"/>
                </a:solidFill>
              </a:rPr>
              <a:t>Barnett, R.(1990). </a:t>
            </a:r>
            <a:r>
              <a:rPr lang="en-GB" i="1" dirty="0">
                <a:solidFill>
                  <a:srgbClr val="0070C0"/>
                </a:solidFill>
              </a:rPr>
              <a:t>The Idea of a University. </a:t>
            </a:r>
            <a:r>
              <a:rPr lang="en-GB" dirty="0">
                <a:solidFill>
                  <a:srgbClr val="0070C0"/>
                </a:solidFill>
              </a:rPr>
              <a:t>Open University Press.</a:t>
            </a:r>
          </a:p>
          <a:p>
            <a:r>
              <a:rPr lang="en-GB" dirty="0">
                <a:solidFill>
                  <a:srgbClr val="0070C0"/>
                </a:solidFill>
              </a:rPr>
              <a:t>Biggs, J (1987) </a:t>
            </a:r>
            <a:r>
              <a:rPr lang="en-GB" i="1" dirty="0">
                <a:solidFill>
                  <a:srgbClr val="0070C0"/>
                </a:solidFill>
              </a:rPr>
              <a:t>Student Approaches to Learning and Studying</a:t>
            </a:r>
            <a:r>
              <a:rPr lang="en-GB" dirty="0">
                <a:solidFill>
                  <a:srgbClr val="0070C0"/>
                </a:solidFill>
              </a:rPr>
              <a:t>. Hawthorn, Vic: Australian Council for Educational Research.</a:t>
            </a:r>
          </a:p>
          <a:p>
            <a:r>
              <a:rPr lang="en-GB" dirty="0" err="1">
                <a:solidFill>
                  <a:srgbClr val="0070C0"/>
                </a:solidFill>
              </a:rPr>
              <a:t>Bonwell</a:t>
            </a:r>
            <a:r>
              <a:rPr lang="en-GB" dirty="0">
                <a:solidFill>
                  <a:srgbClr val="0070C0"/>
                </a:solidFill>
              </a:rPr>
              <a:t>, C. and J. </a:t>
            </a:r>
            <a:r>
              <a:rPr lang="en-GB" dirty="0" err="1">
                <a:solidFill>
                  <a:srgbClr val="0070C0"/>
                </a:solidFill>
              </a:rPr>
              <a:t>Eison</a:t>
            </a:r>
            <a:r>
              <a:rPr lang="en-GB" dirty="0">
                <a:solidFill>
                  <a:srgbClr val="0070C0"/>
                </a:solidFill>
              </a:rPr>
              <a:t> (1991). “Active learning: creating excitement in the classroom”. ASHEERIC Higher Education Report No. 1. George Washington University.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, N (1981) </a:t>
            </a:r>
            <a:r>
              <a:rPr lang="en-GB" i="1" dirty="0">
                <a:solidFill>
                  <a:srgbClr val="0070C0"/>
                </a:solidFill>
              </a:rPr>
              <a:t>Styles of Learning and Teaching; an integrated outline of educational psychology for students, teachers and lecturers</a:t>
            </a:r>
            <a:r>
              <a:rPr lang="en-GB" dirty="0">
                <a:solidFill>
                  <a:srgbClr val="0070C0"/>
                </a:solidFill>
              </a:rPr>
              <a:t>. Chichester: John Wiley.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, N. (2009). </a:t>
            </a:r>
            <a:r>
              <a:rPr lang="en-GB" i="1" dirty="0">
                <a:solidFill>
                  <a:srgbClr val="0070C0"/>
                </a:solidFill>
              </a:rPr>
              <a:t>Teaching for Understanding at University. </a:t>
            </a:r>
            <a:r>
              <a:rPr lang="en-GB" dirty="0">
                <a:solidFill>
                  <a:srgbClr val="0070C0"/>
                </a:solidFill>
              </a:rPr>
              <a:t>Palgrave.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N.and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Ramsden</a:t>
            </a:r>
            <a:r>
              <a:rPr lang="en-GB" dirty="0">
                <a:solidFill>
                  <a:srgbClr val="0070C0"/>
                </a:solidFill>
              </a:rPr>
              <a:t>, P. (1983). </a:t>
            </a:r>
            <a:r>
              <a:rPr lang="en-GB" i="1" dirty="0">
                <a:solidFill>
                  <a:srgbClr val="0070C0"/>
                </a:solidFill>
              </a:rPr>
              <a:t>Understanding Student Learning.  </a:t>
            </a:r>
            <a:r>
              <a:rPr lang="en-GB" dirty="0">
                <a:solidFill>
                  <a:srgbClr val="0070C0"/>
                </a:solidFill>
              </a:rPr>
              <a:t>London: </a:t>
            </a:r>
            <a:r>
              <a:rPr lang="en-GB" dirty="0" err="1">
                <a:solidFill>
                  <a:srgbClr val="0070C0"/>
                </a:solidFill>
              </a:rPr>
              <a:t>Croom</a:t>
            </a:r>
            <a:r>
              <a:rPr lang="en-GB" dirty="0">
                <a:solidFill>
                  <a:srgbClr val="0070C0"/>
                </a:solidFill>
              </a:rPr>
              <a:t>-Helm.</a:t>
            </a:r>
          </a:p>
          <a:p>
            <a:r>
              <a:rPr lang="en-GB" dirty="0">
                <a:solidFill>
                  <a:srgbClr val="0070C0"/>
                </a:solidFill>
              </a:rPr>
              <a:t>Ford, M. (2010). “Critique in Academic Disciplines and Active Learning of Academic Content”. </a:t>
            </a:r>
            <a:r>
              <a:rPr lang="en-GB" i="1" dirty="0">
                <a:solidFill>
                  <a:srgbClr val="0070C0"/>
                </a:solidFill>
              </a:rPr>
              <a:t>Cambridge Journal of Education </a:t>
            </a:r>
            <a:r>
              <a:rPr lang="en-GB" dirty="0">
                <a:solidFill>
                  <a:srgbClr val="0070C0"/>
                </a:solidFill>
              </a:rPr>
              <a:t>40:3 pp.265-20.8</a:t>
            </a:r>
          </a:p>
          <a:p>
            <a:r>
              <a:rPr lang="en-GB" dirty="0" err="1">
                <a:solidFill>
                  <a:srgbClr val="0070C0"/>
                </a:solidFill>
              </a:rPr>
              <a:t>Marton</a:t>
            </a:r>
            <a:r>
              <a:rPr lang="en-GB" dirty="0">
                <a:solidFill>
                  <a:srgbClr val="0070C0"/>
                </a:solidFill>
              </a:rPr>
              <a:t>, F. and </a:t>
            </a:r>
            <a:r>
              <a:rPr lang="en-GB" dirty="0" err="1">
                <a:solidFill>
                  <a:srgbClr val="0070C0"/>
                </a:solidFill>
              </a:rPr>
              <a:t>Säljö</a:t>
            </a:r>
            <a:r>
              <a:rPr lang="en-GB" dirty="0">
                <a:solidFill>
                  <a:srgbClr val="0070C0"/>
                </a:solidFill>
              </a:rPr>
              <a:t>, R. (1976) "On Qualitative Differences in Learning — 1: Outcome and Process". </a:t>
            </a:r>
            <a:r>
              <a:rPr lang="en-GB" i="1" dirty="0">
                <a:solidFill>
                  <a:srgbClr val="0070C0"/>
                </a:solidFill>
              </a:rPr>
              <a:t>British Journal of Educational Psychology</a:t>
            </a:r>
            <a:r>
              <a:rPr lang="en-GB" dirty="0">
                <a:solidFill>
                  <a:srgbClr val="0070C0"/>
                </a:solidFill>
              </a:rPr>
              <a:t> 46: 4-11. </a:t>
            </a:r>
          </a:p>
          <a:p>
            <a:r>
              <a:rPr lang="en-GB" dirty="0" err="1">
                <a:solidFill>
                  <a:srgbClr val="0070C0"/>
                </a:solidFill>
              </a:rPr>
              <a:t>Marton</a:t>
            </a:r>
            <a:r>
              <a:rPr lang="en-GB" dirty="0">
                <a:solidFill>
                  <a:srgbClr val="0070C0"/>
                </a:solidFill>
              </a:rPr>
              <a:t>, F. and </a:t>
            </a:r>
            <a:r>
              <a:rPr lang="en-GB" dirty="0" err="1">
                <a:solidFill>
                  <a:srgbClr val="0070C0"/>
                </a:solidFill>
              </a:rPr>
              <a:t>Säljö</a:t>
            </a:r>
            <a:r>
              <a:rPr lang="en-GB" dirty="0">
                <a:solidFill>
                  <a:srgbClr val="0070C0"/>
                </a:solidFill>
              </a:rPr>
              <a:t>, R. (1976) "On Qualitative Differences in Learning — 2: Outcome as a function of the learner's conception of the task". </a:t>
            </a:r>
            <a:r>
              <a:rPr lang="en-GB" i="1" dirty="0">
                <a:solidFill>
                  <a:srgbClr val="0070C0"/>
                </a:solidFill>
              </a:rPr>
              <a:t>British Journal of Educational Psychology</a:t>
            </a:r>
            <a:r>
              <a:rPr lang="en-GB" dirty="0">
                <a:solidFill>
                  <a:srgbClr val="0070C0"/>
                </a:solidFill>
              </a:rPr>
              <a:t>. 46: 115-27.</a:t>
            </a:r>
          </a:p>
          <a:p>
            <a:r>
              <a:rPr lang="en-GB" dirty="0">
                <a:solidFill>
                  <a:srgbClr val="0070C0"/>
                </a:solidFill>
              </a:rPr>
              <a:t>Mayer, R (2004). “Should there be a three strikes rule against pure discovery learning?” </a:t>
            </a:r>
            <a:r>
              <a:rPr lang="en-GB" i="1" dirty="0">
                <a:solidFill>
                  <a:srgbClr val="0070C0"/>
                </a:solidFill>
              </a:rPr>
              <a:t>American Psychologist, </a:t>
            </a:r>
            <a:r>
              <a:rPr lang="en-GB" dirty="0">
                <a:solidFill>
                  <a:srgbClr val="0070C0"/>
                </a:solidFill>
              </a:rPr>
              <a:t>59:1 pp.14-19.</a:t>
            </a:r>
          </a:p>
          <a:p>
            <a:r>
              <a:rPr lang="en-GB" dirty="0">
                <a:solidFill>
                  <a:srgbClr val="0070C0"/>
                </a:solidFill>
              </a:rPr>
              <a:t>Prince, M (2004). “Does Active Learning Work? A Review of the Research”. </a:t>
            </a:r>
            <a:r>
              <a:rPr lang="en-GB" i="1" dirty="0">
                <a:solidFill>
                  <a:srgbClr val="0070C0"/>
                </a:solidFill>
              </a:rPr>
              <a:t>Journal of Engineering Education </a:t>
            </a:r>
            <a:r>
              <a:rPr lang="en-GB" dirty="0">
                <a:solidFill>
                  <a:srgbClr val="0070C0"/>
                </a:solidFill>
              </a:rPr>
              <a:t>93(3) 223-231.</a:t>
            </a:r>
          </a:p>
          <a:p>
            <a:r>
              <a:rPr lang="en-GB" dirty="0">
                <a:solidFill>
                  <a:srgbClr val="0070C0"/>
                </a:solidFill>
              </a:rPr>
              <a:t>Rogers, C. (1983). </a:t>
            </a:r>
            <a:r>
              <a:rPr lang="en-GB" i="1" dirty="0">
                <a:solidFill>
                  <a:srgbClr val="0070C0"/>
                </a:solidFill>
              </a:rPr>
              <a:t>Freedom to Learn for the 80s. </a:t>
            </a:r>
            <a:endParaRPr lang="en-GB" dirty="0">
              <a:solidFill>
                <a:srgbClr val="0070C0"/>
              </a:solidFill>
            </a:endParaRPr>
          </a:p>
          <a:p>
            <a:r>
              <a:rPr lang="en-GB" dirty="0" err="1">
                <a:solidFill>
                  <a:srgbClr val="0070C0"/>
                </a:solidFill>
              </a:rPr>
              <a:t>Ruhl</a:t>
            </a:r>
            <a:r>
              <a:rPr lang="en-GB" dirty="0">
                <a:solidFill>
                  <a:srgbClr val="0070C0"/>
                </a:solidFill>
              </a:rPr>
              <a:t>, K., C. Hughes and P. </a:t>
            </a:r>
            <a:r>
              <a:rPr lang="en-GB" dirty="0" err="1">
                <a:solidFill>
                  <a:srgbClr val="0070C0"/>
                </a:solidFill>
              </a:rPr>
              <a:t>Schloss</a:t>
            </a:r>
            <a:r>
              <a:rPr lang="en-GB" dirty="0">
                <a:solidFill>
                  <a:srgbClr val="0070C0"/>
                </a:solidFill>
              </a:rPr>
              <a:t> (1987). “Using the pause procedure to enhance lecture recall”. </a:t>
            </a:r>
            <a:r>
              <a:rPr lang="en-GB" i="1" dirty="0">
                <a:solidFill>
                  <a:srgbClr val="0070C0"/>
                </a:solidFill>
              </a:rPr>
              <a:t>Teacher Education and Special Education </a:t>
            </a:r>
            <a:r>
              <a:rPr lang="en-GB" dirty="0">
                <a:solidFill>
                  <a:srgbClr val="0070C0"/>
                </a:solidFill>
              </a:rPr>
              <a:t>10 pp. 14-18.</a:t>
            </a:r>
          </a:p>
          <a:p>
            <a:pPr>
              <a:buNone/>
            </a:pPr>
            <a:r>
              <a:rPr lang="en-GB" dirty="0">
                <a:solidFill>
                  <a:srgbClr val="0070C0"/>
                </a:solidFill>
              </a:rPr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6011258"/>
              </p:ext>
            </p:extLst>
          </p:nvPr>
        </p:nvGraphicFramePr>
        <p:xfrm>
          <a:off x="4283968" y="2264304"/>
          <a:ext cx="4572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51520" y="16928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This is the first lecture. After how many minutes does </a:t>
            </a:r>
            <a:r>
              <a:rPr lang="en-GB" dirty="0" err="1"/>
              <a:t>Sandel</a:t>
            </a:r>
            <a:r>
              <a:rPr lang="en-GB" dirty="0"/>
              <a:t> begin interacting with the audience?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924944"/>
            <a:ext cx="4114800" cy="3399656"/>
          </a:xfrm>
        </p:spPr>
        <p:txBody>
          <a:bodyPr/>
          <a:lstStyle/>
          <a:p>
            <a:pPr marL="514350" indent="-514350">
              <a:buFont typeface="Wingdings 2"/>
              <a:buAutoNum type="alphaUcPeriod"/>
            </a:pPr>
            <a:r>
              <a:rPr lang="en-GB" dirty="0"/>
              <a:t>5 minutes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20 minutes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1 minute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Trick question – not at 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84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PChart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41184874"/>
              </p:ext>
            </p:extLst>
          </p:nvPr>
        </p:nvGraphicFramePr>
        <p:xfrm>
          <a:off x="4508500" y="1587500"/>
          <a:ext cx="4572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many slides does </a:t>
            </a:r>
            <a:r>
              <a:rPr lang="en-GB" dirty="0" err="1"/>
              <a:t>Sandel</a:t>
            </a:r>
            <a:r>
              <a:rPr lang="en-GB" dirty="0"/>
              <a:t> use in the first 24 minutes?</a:t>
            </a:r>
          </a:p>
        </p:txBody>
      </p:sp>
      <p:graphicFrame>
        <p:nvGraphicFramePr>
          <p:cNvPr id="4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925449"/>
              </p:ext>
            </p:extLst>
          </p:nvPr>
        </p:nvGraphicFramePr>
        <p:xfrm>
          <a:off x="42672" y="2276872"/>
          <a:ext cx="43815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21482653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3084814318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1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>
                          <a:solidFill>
                            <a:schemeClr val="tx2"/>
                          </a:solidFill>
                        </a:rPr>
                        <a:t>Responses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2461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11939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88396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73712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67019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2712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526895"/>
                  </a:ext>
                </a:extLst>
              </a:tr>
            </a:tbl>
          </a:graphicData>
        </a:graphic>
      </p:graphicFrame>
      <p:graphicFrame>
        <p:nvGraphicFramePr>
          <p:cNvPr id="5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024102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5000">
                  <a:extLst>
                    <a:ext uri="{9D8B030D-6E8A-4147-A177-3AD203B41FA5}">
                      <a16:colId xmlns:a16="http://schemas.microsoft.com/office/drawing/2014/main" val="1629977414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25113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hemeClr val="accent1">
                        <a:alpha val="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517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8673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Sandel’s</a:t>
            </a:r>
            <a:r>
              <a:rPr lang="en-GB" dirty="0"/>
              <a:t>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Pacing</a:t>
            </a:r>
          </a:p>
          <a:p>
            <a:r>
              <a:rPr lang="en-GB" dirty="0"/>
              <a:t>Structure  </a:t>
            </a:r>
          </a:p>
          <a:p>
            <a:r>
              <a:rPr lang="en-GB" dirty="0"/>
              <a:t>Gesture</a:t>
            </a:r>
          </a:p>
          <a:p>
            <a:r>
              <a:rPr lang="en-GB" dirty="0"/>
              <a:t>Interaction </a:t>
            </a:r>
          </a:p>
          <a:p>
            <a:r>
              <a:rPr lang="en-GB" dirty="0"/>
              <a:t>Visual aids</a:t>
            </a:r>
          </a:p>
        </p:txBody>
      </p:sp>
    </p:spTree>
    <p:extLst>
      <p:ext uri="{BB962C8B-B14F-4D97-AF65-F5344CB8AC3E}">
        <p14:creationId xmlns:p14="http://schemas.microsoft.com/office/powerpoint/2010/main" val="206327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“My lecture was a complete success, but the audience was a failure” – Anon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“Some people talk in their sleep. Lecturers talk while other people sleep”</a:t>
            </a:r>
            <a:r>
              <a:rPr lang="en-GB" dirty="0">
                <a:solidFill>
                  <a:srgbClr val="0070C0"/>
                </a:solidFill>
              </a:rPr>
              <a:t> – Albert Camus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55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2204864"/>
            <a:ext cx="77048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>
                <a:solidFill>
                  <a:srgbClr val="0070C0"/>
                </a:solidFill>
              </a:rPr>
              <a:t>“When I give a lecture, I accept that people look at their watches…</a:t>
            </a:r>
          </a:p>
          <a:p>
            <a:endParaRPr lang="en-GB" sz="2800" i="1" dirty="0">
              <a:solidFill>
                <a:srgbClr val="0070C0"/>
              </a:solidFill>
            </a:endParaRPr>
          </a:p>
          <a:p>
            <a:r>
              <a:rPr lang="en-GB" sz="2800" i="1" dirty="0">
                <a:solidFill>
                  <a:srgbClr val="0070C0"/>
                </a:solidFill>
              </a:rPr>
              <a:t>…but what I do not tolerate is when they raise it to their ear to see if it has stopped </a:t>
            </a:r>
          </a:p>
          <a:p>
            <a:endParaRPr lang="en-GB" sz="2800" i="1" dirty="0">
              <a:solidFill>
                <a:srgbClr val="0070C0"/>
              </a:solidFill>
            </a:endParaRPr>
          </a:p>
          <a:p>
            <a:r>
              <a:rPr lang="en-GB" sz="2800" i="1" dirty="0">
                <a:solidFill>
                  <a:srgbClr val="0070C0"/>
                </a:solidFill>
              </a:rPr>
              <a:t>– </a:t>
            </a:r>
            <a:r>
              <a:rPr lang="en-GB" sz="2800" dirty="0">
                <a:solidFill>
                  <a:srgbClr val="0070C0"/>
                </a:solidFill>
              </a:rPr>
              <a:t>Marcel Archard</a:t>
            </a:r>
            <a:endParaRPr lang="en-GB" sz="2800" i="1" dirty="0"/>
          </a:p>
        </p:txBody>
      </p:sp>
    </p:spTree>
    <p:extLst>
      <p:ext uri="{BB962C8B-B14F-4D97-AF65-F5344CB8AC3E}">
        <p14:creationId xmlns:p14="http://schemas.microsoft.com/office/powerpoint/2010/main" val="260775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ChangeArrowheads="1"/>
          </p:cNvSpPr>
          <p:nvPr/>
        </p:nvSpPr>
        <p:spPr bwMode="auto">
          <a:xfrm>
            <a:off x="684213" y="1174750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3" name="Rectangle 3"/>
          <p:cNvSpPr>
            <a:spLocks noChangeArrowheads="1"/>
          </p:cNvSpPr>
          <p:nvPr/>
        </p:nvSpPr>
        <p:spPr bwMode="auto">
          <a:xfrm rot="5400000" flipH="1">
            <a:off x="2123282" y="2610644"/>
            <a:ext cx="958850" cy="1919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4" name="Oval 4"/>
          <p:cNvSpPr>
            <a:spLocks noChangeArrowheads="1"/>
          </p:cNvSpPr>
          <p:nvPr/>
        </p:nvSpPr>
        <p:spPr bwMode="auto">
          <a:xfrm>
            <a:off x="3557588" y="3032125"/>
            <a:ext cx="1047750" cy="10477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48165" name="Rectangle 5"/>
          <p:cNvSpPr>
            <a:spLocks noChangeArrowheads="1"/>
          </p:cNvSpPr>
          <p:nvPr/>
        </p:nvSpPr>
        <p:spPr bwMode="auto">
          <a:xfrm rot="5400000" flipH="1">
            <a:off x="5099844" y="2597944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6" name="Rectangle 6"/>
          <p:cNvSpPr>
            <a:spLocks noChangeArrowheads="1"/>
          </p:cNvSpPr>
          <p:nvPr/>
        </p:nvSpPr>
        <p:spPr bwMode="auto">
          <a:xfrm rot="5400000" flipH="1">
            <a:off x="6077744" y="3566319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7" name="Rectangle 7"/>
          <p:cNvSpPr>
            <a:spLocks noChangeArrowheads="1"/>
          </p:cNvSpPr>
          <p:nvPr/>
        </p:nvSpPr>
        <p:spPr bwMode="auto">
          <a:xfrm>
            <a:off x="7512050" y="3090863"/>
            <a:ext cx="958850" cy="1919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23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191" y="719117"/>
            <a:ext cx="5743617" cy="541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1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ee0a2d0f-0fde-420f-acf7-7d33879e4c5c"/>
  <p:tag name="WASPOLLED" val="1320F6F5F6604074BF2C09E409133231"/>
  <p:tag name="MMPROD_NEXTUNIQUEID" val="10009"/>
  <p:tag name="TPVERSION" val="6"/>
  <p:tag name="TPFULLVERSION" val="6.2.1.5"/>
  <p:tag name="PPTVERSION" val="15"/>
  <p:tag name="TPOS" val="2"/>
  <p:tag name="TPLASTSAVEVERSION" val="6.2 PC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Large Group Teaching&amp;quot;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7&quot;/&gt;&lt;/object&gt;&lt;object type=&quot;3&quot; unique_id=&quot;10006&quot;&gt;&lt;property id=&quot;20148&quot; value=&quot;5&quot;/&gt;&lt;property id=&quot;20300&quot; value=&quot;Slide 6&quot;/&gt;&lt;property id=&quot;20307&quot; value=&quot;289&quot;/&gt;&lt;/object&gt;&lt;object type=&quot;3&quot; unique_id=&quot;10007&quot;&gt;&lt;property id=&quot;20148&quot; value=&quot;5&quot;/&gt;&lt;property id=&quot;20300&quot; value=&quot;Slide 8&quot;/&gt;&lt;property id=&quot;20307&quot; value=&quot;292&quot;/&gt;&lt;/object&gt;&lt;object type=&quot;3&quot; unique_id=&quot;10008&quot;&gt;&lt;property id=&quot;20148&quot; value=&quot;5&quot;/&gt;&lt;property id=&quot;20300&quot; value=&quot;Slide 11 - &amp;quot;Attention and Memory&amp;quot;&quot;/&gt;&lt;property id=&quot;20307&quot; value=&quot;270&quot;/&gt;&lt;/object&gt;&lt;object type=&quot;3&quot; unique_id=&quot;10009&quot;&gt;&lt;property id=&quot;20148&quot; value=&quot;5&quot;/&gt;&lt;property id=&quot;20300&quot; value=&quot;Slide 13 - &amp;quot;  (Dr. Ramnarayan Manipal University)&amp;quot;&quot;/&gt;&lt;property id=&quot;20307&quot; value=&quot;257&quot;/&gt;&lt;/object&gt;&lt;object type=&quot;3&quot; unique_id=&quot;10010&quot;&gt;&lt;property id=&quot;20148&quot; value=&quot;5&quot;/&gt;&lt;property id=&quot;20300&quot; value=&quot;Slide 14 - &amp;quot;Lecturers&amp;quot;&quot;/&gt;&lt;property id=&quot;20307&quot; value=&quot;259&quot;/&gt;&lt;/object&gt;&lt;object type=&quot;3&quot; unique_id=&quot;10012&quot;&gt;&lt;property id=&quot;20148&quot; value=&quot;5&quot;/&gt;&lt;property id=&quot;20300&quot; value=&quot;Slide 15 - &amp;quot;Causes of Lecturalgia&amp;quot;&quot;/&gt;&lt;property id=&quot;20307&quot; value=&quot;261&quot;/&gt;&lt;/object&gt;&lt;object type=&quot;3&quot; unique_id=&quot;10013&quot;&gt;&lt;property id=&quot;20148&quot; value=&quot;5&quot;/&gt;&lt;property id=&quot;20300&quot; value=&quot;Slide 16 - &amp;quot;Lecturing&amp;quot;&quot;/&gt;&lt;property id=&quot;20307&quot; value=&quot;262&quot;/&gt;&lt;/object&gt;&lt;object type=&quot;3&quot; unique_id=&quot;10014&quot;&gt;&lt;property id=&quot;20148&quot; value=&quot;5&quot;/&gt;&lt;property id=&quot;20300&quot; value=&quot;Slide 17 - &amp;quot; &amp;quot;&quot;/&gt;&lt;property id=&quot;20307&quot; value=&quot;267&quot;/&gt;&lt;/object&gt;&lt;object type=&quot;3&quot; unique_id=&quot;10015&quot;&gt;&lt;property id=&quot;20148&quot; value=&quot;5&quot;/&gt;&lt;property id=&quot;20300&quot; value=&quot;Slide 19 - &amp;quot; &amp;quot;&quot;/&gt;&lt;property id=&quot;20307&quot; value=&quot;268&quot;/&gt;&lt;/object&gt;&lt;object type=&quot;3&quot; unique_id=&quot;10016&quot;&gt;&lt;property id=&quot;20148&quot; value=&quot;5&quot;/&gt;&lt;property id=&quot;20300&quot; value=&quot;Slide 20 - &amp;quot; &amp;quot;&quot;/&gt;&lt;property id=&quot;20307&quot; value=&quot;278&quot;/&gt;&lt;/object&gt;&lt;object type=&quot;3&quot; unique_id=&quot;10017&quot;&gt;&lt;property id=&quot;20148&quot; value=&quot;5&quot;/&gt;&lt;property id=&quot;20300&quot; value=&quot;Slide 21 - &amp;quot;Questions?&amp;quot;&quot;/&gt;&lt;property id=&quot;20307&quot; value=&quot;290&quot;/&gt;&lt;/object&gt;&lt;object type=&quot;3&quot; unique_id=&quot;10020&quot;&gt;&lt;property id=&quot;20148&quot; value=&quot;5&quot;/&gt;&lt;property id=&quot;20300&quot; value=&quot;Slide 12 - &amp;quot;Whirlwind tour of theory&amp;quot;&quot;/&gt;&lt;property id=&quot;20307&quot; value=&quot;271&quot;/&gt;&lt;/object&gt;&lt;object type=&quot;3&quot; unique_id=&quot;10031&quot;&gt;&lt;property id=&quot;20148&quot; value=&quot;5&quot;/&gt;&lt;property id=&quot;20300&quot; value=&quot;Slide 22 - &amp;quot; References&amp;quot;&quot;/&gt;&lt;property id=&quot;20307&quot; value=&quot;286&quot;/&gt;&lt;/object&gt;&lt;object type=&quot;3&quot; unique_id=&quot;10431&quot;&gt;&lt;property id=&quot;20148&quot; value=&quot;5&quot;/&gt;&lt;property id=&quot;20300&quot; value=&quot;Slide 3 - &amp;quot;This is the first lecture. After how many minutes does Sandel begin interacting with the audience?&amp;quot;&quot;/&gt;&lt;property id=&quot;20307&quot; value=&quot;293&quot;/&gt;&lt;/object&gt;&lt;object type=&quot;3&quot; unique_id=&quot;10432&quot;&gt;&lt;property id=&quot;20148&quot; value=&quot;5&quot;/&gt;&lt;property id=&quot;20300&quot; value=&quot;Slide 4 - &amp;quot;How many slides does Sandel use in the first 24 minutes?&amp;quot;&quot;/&gt;&lt;property id=&quot;20307&quot; value=&quot;295&quot;/&gt;&lt;/object&gt;&lt;object type=&quot;3&quot; unique_id=&quot;10433&quot;&gt;&lt;property id=&quot;20148&quot; value=&quot;5&quot;/&gt;&lt;property id=&quot;20300&quot; value=&quot;Slide 5 - &amp;quot;Sandel’s lecture&amp;quot;&quot;/&gt;&lt;property id=&quot;20307&quot; value=&quot;296&quot;/&gt;&lt;/object&gt;&lt;object type=&quot;3&quot; unique_id=&quot;10672&quot;&gt;&lt;property id=&quot;20148&quot; value=&quot;5&quot;/&gt;&lt;property id=&quot;20300&quot; value=&quot;Slide 18&quot;/&gt;&lt;property id=&quot;20307&quot; value=&quot;297&quot;/&gt;&lt;/object&gt;&lt;object type=&quot;3&quot; unique_id=&quot;10779&quot;&gt;&lt;property id=&quot;20148&quot; value=&quot;5&quot;/&gt;&lt;property id=&quot;20300&quot; value=&quot;Slide 7&quot;/&gt;&lt;property id=&quot;20307&quot; value=&quot;298&quot;/&gt;&lt;/object&gt;&lt;object type=&quot;3&quot; unique_id=&quot;10780&quot;&gt;&lt;property id=&quot;20148&quot; value=&quot;5&quot;/&gt;&lt;property id=&quot;20300&quot; value=&quot;Slide 9&quot;/&gt;&lt;property id=&quot;20307&quot; value=&quot;300&quot;/&gt;&lt;/object&gt;&lt;object type=&quot;3&quot; unique_id=&quot;10781&quot;&gt;&lt;property id=&quot;20148&quot; value=&quot;5&quot;/&gt;&lt;property id=&quot;20300&quot; value=&quot;Slide 10&quot;/&gt;&lt;property id=&quot;20307&quot; value=&quot;299&quot;/&gt;&lt;/object&gt;&lt;/object&gt;&lt;object type=&quot;8&quot; unique_id=&quot;1006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4BFC5F78FD1B4FFD83093BA32AFA9831&lt;/guid&gt;&#10;        &lt;description /&gt;&#10;        &lt;date&gt;4/14/2016 6:09:3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37B2ED6E9E504692A07D6D0B2994C45F&lt;/guid&gt;&#10;            &lt;repollguid&gt;2635D99904614844957359B8C63D747F&lt;/repollguid&gt;&#10;            &lt;sourceid&gt;ED8F43BA74FD41D3BDA685A6FB6F9595&lt;/sourceid&gt;&#10;            &lt;questiontext&gt;This is the first lecture. After how many minutes does Sandel begin interacting with the audienc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859930D32A5D46138DC41D413D633720&lt;/guid&gt;&#10;                    &lt;answertext&gt;5 minutes&lt;/answertext&gt;&#10;                    &lt;valuetype&gt;0&lt;/valuetype&gt;&#10;                &lt;/answer&gt;&#10;                &lt;answer&gt;&#10;                    &lt;guid&gt;5AD320CE80494E3AA70A3141BF10F4EB&lt;/guid&gt;&#10;                    &lt;answertext&gt;20 minutes&lt;/answertext&gt;&#10;                    &lt;valuetype&gt;0&lt;/valuetype&gt;&#10;                &lt;/answer&gt;&#10;                &lt;answer&gt;&#10;                    &lt;guid&gt;268323966A4E4983ACE443646AE11EA8&lt;/guid&gt;&#10;                    &lt;answertext&gt;1 minute&lt;/answertext&gt;&#10;                    &lt;valuetype&gt;0&lt;/valuetype&gt;&#10;                &lt;/answer&gt;&#10;                &lt;answer&gt;&#10;                    &lt;guid&gt;5E05FDAC371C45B88B369F4E171C2758&lt;/guid&gt;&#10;                    &lt;answertext&gt;Trick question – not at all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LABELFORMAT" val="0"/>
  <p:tag name="NUMBERFORMAT" val="0"/>
  <p:tag name="DEFINEDCOLORS" val="3,6,10,45,32,50,13,4,9,55,1"/>
  <p:tag name="COLORTYPE" val="SCHEM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NumericSlide"/>
  <p:tag name="RESULTS" val="How many slides does Sandel use in the first 24 minutes?[;crlf;]1[;]1[;]1[;]False[;]0[;][;crlf;]6[;]6[;]0[;]0[;crlf;]1[;]0[;]6[;]6[;]"/>
  <p:tag name="HASRESULTS" val="True"/>
  <p:tag name="TPQUESTIONXML" val="﻿&lt;?xml version=&quot;1.0&quot; encoding=&quot;utf-8&quot;?&gt;&#10;&lt;questionlist&gt;&#10;    &lt;properties&gt;&#10;        &lt;guid&gt;B1BE53330124407B8BB71F33058BE21A&lt;/guid&gt;&#10;        &lt;description /&gt;&#10;        &lt;date&gt;4/14/2016 6:22:4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numeric&gt;&#10;            &lt;guid&gt;285D37B11B3F4F169144DA34FBCD3231&lt;/guid&gt;&#10;            &lt;repollguid&gt;703C9E15C9C04CE7BDAFEFA9BA16364B&lt;/repollguid&gt;&#10;            &lt;sourceid&gt;202C576EAB834146A5E6F6318E038BE3&lt;/sourceid&gt;&#10;            &lt;questiontext&gt;How many slides does Sandel use in the first 24 minute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numericvaluetype&gt;0&lt;/numericvaluetype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numeric&gt;&#10;    &lt;/questions&gt;&#10;&lt;/questionlist&gt;"/>
  <p:tag name="AUTOOPENPOLL" val="True"/>
  <p:tag name="AUTOFORMATCHAR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NUMBERFORMAT" val="0"/>
  <p:tag name="LABELFORMAT" val="0"/>
  <p:tag name="DEFINEDCOLORS" val="3,6,10,45,32,50,13,4,9,55,1"/>
  <p:tag name="COLORTYPE" val="SCHEM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770</TotalTime>
  <Words>822</Words>
  <Application>Microsoft Office PowerPoint</Application>
  <PresentationFormat>On-screen Show (4:3)</PresentationFormat>
  <Paragraphs>113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Flow</vt:lpstr>
      <vt:lpstr>Large Group Teaching</vt:lpstr>
      <vt:lpstr>PowerPoint Presentation</vt:lpstr>
      <vt:lpstr>This is the first lecture. After how many minutes does Sandel begin interacting with the audience?</vt:lpstr>
      <vt:lpstr>How many slides does Sandel use in the first 24 minutes?</vt:lpstr>
      <vt:lpstr>Sandel’s lecture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Attention and Memory</vt:lpstr>
      <vt:lpstr>Whirlwind tour of theory</vt:lpstr>
      <vt:lpstr>  (Dr. Ramnarayan Manipal University)</vt:lpstr>
      <vt:lpstr>Lecturers</vt:lpstr>
      <vt:lpstr>Causes of Lecturalgia</vt:lpstr>
      <vt:lpstr>Lecturing</vt:lpstr>
      <vt:lpstr> </vt:lpstr>
      <vt:lpstr>PowerPoint Presentation</vt:lpstr>
      <vt:lpstr> </vt:lpstr>
      <vt:lpstr> </vt:lpstr>
      <vt:lpstr>Questions?</vt:lpstr>
      <vt:lpstr> References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Lecturing</dc:title>
  <dc:creator>alvin</dc:creator>
  <cp:lastModifiedBy>Alvin Birdi</cp:lastModifiedBy>
  <cp:revision>98</cp:revision>
  <dcterms:created xsi:type="dcterms:W3CDTF">2013-05-02T19:17:28Z</dcterms:created>
  <dcterms:modified xsi:type="dcterms:W3CDTF">2017-04-05T14:30:07Z</dcterms:modified>
</cp:coreProperties>
</file>