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32" r:id="rId3"/>
    <p:sldMasterId id="2147483756" r:id="rId4"/>
    <p:sldMasterId id="2147483795" r:id="rId5"/>
    <p:sldMasterId id="2147483807" r:id="rId6"/>
    <p:sldMasterId id="2147483819" r:id="rId7"/>
  </p:sldMasterIdLst>
  <p:notesMasterIdLst>
    <p:notesMasterId r:id="rId23"/>
  </p:notesMasterIdLst>
  <p:handoutMasterIdLst>
    <p:handoutMasterId r:id="rId24"/>
  </p:handoutMasterIdLst>
  <p:sldIdLst>
    <p:sldId id="314" r:id="rId8"/>
    <p:sldId id="315" r:id="rId9"/>
    <p:sldId id="329" r:id="rId10"/>
    <p:sldId id="316" r:id="rId11"/>
    <p:sldId id="319" r:id="rId12"/>
    <p:sldId id="317" r:id="rId13"/>
    <p:sldId id="320" r:id="rId14"/>
    <p:sldId id="321" r:id="rId15"/>
    <p:sldId id="322" r:id="rId16"/>
    <p:sldId id="328" r:id="rId17"/>
    <p:sldId id="323" r:id="rId18"/>
    <p:sldId id="325" r:id="rId19"/>
    <p:sldId id="324" r:id="rId20"/>
    <p:sldId id="330" r:id="rId21"/>
    <p:sldId id="313" r:id="rId22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7" autoAdjust="0"/>
  </p:normalViewPr>
  <p:slideViewPr>
    <p:cSldViewPr>
      <p:cViewPr varScale="1">
        <p:scale>
          <a:sx n="89" d="100"/>
          <a:sy n="89" d="100"/>
        </p:scale>
        <p:origin x="-120" y="-30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E494C-7E0A-4977-8E1C-9AA8B520C0C5}" type="datetimeFigureOut">
              <a:rPr lang="en-GB" smtClean="0"/>
              <a:t>16/03/2015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BD1B9-5A83-4E51-8EEA-7009C5E33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390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7AEA6-D9FB-45B5-91C0-691668E8AA77}" type="datetimeFigureOut">
              <a:rPr lang="en-GB" smtClean="0"/>
              <a:t>16/03/2015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7B77B-02B6-457D-BE55-2C9472F86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21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s-E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s-ES" noProof="0" smtClean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s-ES" dirty="0">
              <a:solidFill>
                <a:srgbClr val="000000"/>
              </a:solidFill>
            </a:endParaRPr>
          </a:p>
        </p:txBody>
      </p:sp>
      <p:pic>
        <p:nvPicPr>
          <p:cNvPr id="2" name="Picture 1" descr="Chapter_ppt_Header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3058"/>
          </a:xfrm>
          <a:prstGeom prst="rect">
            <a:avLst/>
          </a:prstGeom>
        </p:spPr>
      </p:pic>
      <p:pic>
        <p:nvPicPr>
          <p:cNvPr id="7" name="Picture 6" descr="CORE_Logo-0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88840"/>
            <a:ext cx="1105202" cy="2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8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B8E7F6-FF46-4F38-A9AA-6500F99AC624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1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FB8D7B-86CA-48CE-9553-D4A2B0E35293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89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s-E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s-ES" noProof="0" smtClean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s-ES" dirty="0">
              <a:solidFill>
                <a:srgbClr val="000000"/>
              </a:solidFill>
            </a:endParaRPr>
          </a:p>
        </p:txBody>
      </p:sp>
      <p:pic>
        <p:nvPicPr>
          <p:cNvPr id="2" name="Picture 1" descr="Chapter_ppt_Header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3058"/>
          </a:xfrm>
          <a:prstGeom prst="rect">
            <a:avLst/>
          </a:prstGeom>
        </p:spPr>
      </p:pic>
      <p:pic>
        <p:nvPicPr>
          <p:cNvPr id="7" name="Picture 6" descr="CORE_Logo-0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88840"/>
            <a:ext cx="1105202" cy="2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58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B50529-E670-4F88-A142-CEE71305574A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03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FE817-E965-474C-BBBD-49EFFF1BFCC3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0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7D2378-4F2E-4BF3-8C8D-F0A90CCD15DF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45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61E456-8E55-4B44-AA73-E5A8E4A7543B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9BA370-1767-4CB6-A213-5B8B75A0D764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20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F49C47-95B1-4A2B-9C43-0A1316FB567C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89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E156B-ACEB-4113-89AC-2E7B12F0A70D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0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B50529-E670-4F88-A142-CEE71305574A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3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C1D7EB-DC23-4BBF-9274-2DDB2CD3FC77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23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B8E7F6-FF46-4F38-A9AA-6500F99AC624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78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FB8D7B-86CA-48CE-9553-D4A2B0E35293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68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16A2-B43D-564F-BF4C-0BFFBEC8C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55BA-EE13-ED4C-AB6D-4DE0D99625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37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16A2-B43D-564F-BF4C-0BFFBEC8C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55BA-EE13-ED4C-AB6D-4DE0D99625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64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16A2-B43D-564F-BF4C-0BFFBEC8C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55BA-EE13-ED4C-AB6D-4DE0D99625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50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16A2-B43D-564F-BF4C-0BFFBEC8C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55BA-EE13-ED4C-AB6D-4DE0D99625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78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16A2-B43D-564F-BF4C-0BFFBEC8C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55BA-EE13-ED4C-AB6D-4DE0D99625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82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16A2-B43D-564F-BF4C-0BFFBEC8C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55BA-EE13-ED4C-AB6D-4DE0D99625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13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16A2-B43D-564F-BF4C-0BFFBEC8C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55BA-EE13-ED4C-AB6D-4DE0D99625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FE817-E965-474C-BBBD-49EFFF1BFCC3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16A2-B43D-564F-BF4C-0BFFBEC8C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55BA-EE13-ED4C-AB6D-4DE0D99625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93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16A2-B43D-564F-BF4C-0BFFBEC8C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55BA-EE13-ED4C-AB6D-4DE0D99625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25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16A2-B43D-564F-BF4C-0BFFBEC8C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55BA-EE13-ED4C-AB6D-4DE0D99625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92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16A2-B43D-564F-BF4C-0BFFBEC8C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55BA-EE13-ED4C-AB6D-4DE0D99625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18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ack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4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F7BB7-4FF7-4425-AB90-E7C20C6432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49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5556C-B78B-460F-B3A4-B4A2A94CF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67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DE910-F361-4938-A0B0-6F885786F1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1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8ED92-D9BE-4179-A451-DE75671561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01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DA629-6F3D-4F88-83A4-05F00788E3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7D2378-4F2E-4BF3-8C8D-F0A90CCD15DF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21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6ADCD-32F0-44B8-82FB-A7A724D431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52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87459-C5A8-4A0B-ACC6-9CA666DA4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97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1FABC-19BF-4C88-9C61-63FC1C0CC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614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1176D-9F0B-46AA-AE66-E38408632F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2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FD16-4892-44D1-8A91-2EBC667E9F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50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0200" y="2708275"/>
            <a:ext cx="8489950" cy="34575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4B3D2-CCC6-40BF-9D90-E582EE5D1F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696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30200" y="908050"/>
            <a:ext cx="848995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882BB-2F80-4B07-85F4-418FF97004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118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A21E-48AA-4E76-8FAD-6F37F58DA1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752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Monday, March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NET_Brand_Final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23558"/>
            <a:ext cx="1941866" cy="454136"/>
          </a:xfrm>
          <a:prstGeom prst="rect">
            <a:avLst/>
          </a:prstGeom>
        </p:spPr>
      </p:pic>
      <p:pic>
        <p:nvPicPr>
          <p:cNvPr id="9" name="Picture 8" descr="cropped-core-econ-logo2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6" b="27835"/>
          <a:stretch/>
        </p:blipFill>
        <p:spPr>
          <a:xfrm>
            <a:off x="685800" y="5443393"/>
            <a:ext cx="1944274" cy="4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602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Monday, March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2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61E456-8E55-4B44-AA73-E5A8E4A7543B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2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Monday, March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593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Monday, March 16,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09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Monday, March 16,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777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Monday, March 16,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584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Monday, March 16,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532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Monday, March 16,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496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Monday, March 16,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52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Monday, March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33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Monday, March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252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7F11-E81A-7040-9CDA-146E64F8F0F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8A46-3C9B-D749-B692-358A57F683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4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9BA370-1767-4CB6-A213-5B8B75A0D764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5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7F11-E81A-7040-9CDA-146E64F8F0F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8A46-3C9B-D749-B692-358A57F683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223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7F11-E81A-7040-9CDA-146E64F8F0F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8A46-3C9B-D749-B692-358A57F683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920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7F11-E81A-7040-9CDA-146E64F8F0F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8A46-3C9B-D749-B692-358A57F683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013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7F11-E81A-7040-9CDA-146E64F8F0F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8A46-3C9B-D749-B692-358A57F683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532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7F11-E81A-7040-9CDA-146E64F8F0F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8A46-3C9B-D749-B692-358A57F683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704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7F11-E81A-7040-9CDA-146E64F8F0F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8A46-3C9B-D749-B692-358A57F683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385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7F11-E81A-7040-9CDA-146E64F8F0F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8A46-3C9B-D749-B692-358A57F683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536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7F11-E81A-7040-9CDA-146E64F8F0F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8A46-3C9B-D749-B692-358A57F683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176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7F11-E81A-7040-9CDA-146E64F8F0F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8A46-3C9B-D749-B692-358A57F683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390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7F11-E81A-7040-9CDA-146E64F8F0F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8A46-3C9B-D749-B692-358A57F683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8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F49C47-95B1-4A2B-9C43-0A1316FB567C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488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s-E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s-ES" noProof="0" smtClean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s-ES" smtClean="0">
                <a:solidFill>
                  <a:srgbClr val="000000"/>
                </a:solidFill>
              </a:rPr>
              <a:t>ECON 1001 Term 2, Lecture 1</a:t>
            </a:r>
            <a:endParaRPr lang="en-US" altLang="es-ES" dirty="0">
              <a:solidFill>
                <a:srgbClr val="000000"/>
              </a:solidFill>
            </a:endParaRPr>
          </a:p>
        </p:txBody>
      </p:sp>
      <p:pic>
        <p:nvPicPr>
          <p:cNvPr id="2" name="Picture 1" descr="Chapter_ppt_Header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3058"/>
          </a:xfrm>
          <a:prstGeom prst="rect">
            <a:avLst/>
          </a:prstGeom>
        </p:spPr>
      </p:pic>
      <p:pic>
        <p:nvPicPr>
          <p:cNvPr id="7" name="Picture 6" descr="CORE_Logo-0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88840"/>
            <a:ext cx="1105202" cy="2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44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B50529-E670-4F88-A142-CEE71305574A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09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FE817-E965-474C-BBBD-49EFFF1BFCC3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368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7D2378-4F2E-4BF3-8C8D-F0A90CCD15DF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528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61E456-8E55-4B44-AA73-E5A8E4A7543B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039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9BA370-1767-4CB6-A213-5B8B75A0D764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347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F49C47-95B1-4A2B-9C43-0A1316FB567C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343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E156B-ACEB-4113-89AC-2E7B12F0A70D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656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C1D7EB-DC23-4BBF-9274-2DDB2CD3FC77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749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B8E7F6-FF46-4F38-A9AA-6500F99AC624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5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E156B-ACEB-4113-89AC-2E7B12F0A70D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232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FB8D7B-86CA-48CE-9553-D4A2B0E35293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319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C45E0-4D41-4E45-95CC-3B3C4D667A9D}" type="slidenum">
              <a:rPr lang="en-US" altLang="es-ES" smtClean="0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6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C1D7EB-DC23-4BBF-9274-2DDB2CD3FC77}" type="slidenum">
              <a:rPr lang="en-US" altLang="es-ES">
                <a:solidFill>
                  <a:srgbClr val="000000"/>
                </a:solidFill>
              </a:rPr>
              <a:pPr/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2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dirty="0" smtClean="0"/>
              <a:t>Click to edit Master text styles</a:t>
            </a:r>
          </a:p>
          <a:p>
            <a:pPr lvl="1"/>
            <a:r>
              <a:rPr lang="en-US" altLang="es-ES" dirty="0" smtClean="0"/>
              <a:t>Second level</a:t>
            </a:r>
          </a:p>
          <a:p>
            <a:pPr lvl="2"/>
            <a:r>
              <a:rPr lang="en-US" altLang="es-ES" dirty="0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2C45E0-4D41-4E45-95CC-3B3C4D667A9D}" type="slidenum">
              <a:rPr lang="en-US" alt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5A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CORE_Logo-0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9045"/>
            <a:ext cx="1105202" cy="2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3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>
          <a:solidFill>
            <a:srgbClr val="FF4D40"/>
          </a:solidFill>
          <a:latin typeface="Calibri"/>
          <a:ea typeface="+mj-ea"/>
          <a:cs typeface="Calibri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dirty="0" smtClean="0"/>
              <a:t>Click to edit Master text styles</a:t>
            </a:r>
          </a:p>
          <a:p>
            <a:pPr lvl="1"/>
            <a:r>
              <a:rPr lang="en-US" altLang="es-ES" dirty="0" smtClean="0"/>
              <a:t>Second level</a:t>
            </a:r>
          </a:p>
          <a:p>
            <a:pPr lvl="2"/>
            <a:r>
              <a:rPr lang="en-US" altLang="es-ES" dirty="0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2C45E0-4D41-4E45-95CC-3B3C4D667A9D}" type="slidenum">
              <a:rPr lang="en-US" alt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5A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CORE_Logo-0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9045"/>
            <a:ext cx="1105202" cy="2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>
          <a:solidFill>
            <a:srgbClr val="FF4D40"/>
          </a:solidFill>
          <a:latin typeface="Calibri"/>
          <a:ea typeface="+mj-ea"/>
          <a:cs typeface="Calibri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CF716A2-B43D-564F-BF4C-0BFFBEC8C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30F55BA-EE13-ED4C-AB6D-4DE0D99625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4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41C6C9-50A6-406A-9A8E-FA4878A6D40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5" descr="Black102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77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Monday, March 16,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8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2737F11-E81A-7040-9CDA-146E64F8F0F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200"/>
              <a:t>16/03/2015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2598A46-3C9B-D749-B692-358A57F683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8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dirty="0" smtClean="0"/>
              <a:t>Click to edit Master text styles</a:t>
            </a:r>
          </a:p>
          <a:p>
            <a:pPr lvl="1"/>
            <a:r>
              <a:rPr lang="en-US" altLang="es-ES" dirty="0" smtClean="0"/>
              <a:t>Second level</a:t>
            </a:r>
          </a:p>
          <a:p>
            <a:pPr lvl="2"/>
            <a:r>
              <a:rPr lang="en-US" altLang="es-ES" dirty="0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2C45E0-4D41-4E45-95CC-3B3C4D667A9D}" type="slidenum">
              <a:rPr lang="en-US" alt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5A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CORE_Logo-03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9045"/>
            <a:ext cx="1105202" cy="2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4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>
          <a:solidFill>
            <a:srgbClr val="FF4D40"/>
          </a:solidFill>
          <a:latin typeface="Calibri"/>
          <a:ea typeface="+mj-ea"/>
          <a:cs typeface="Calibri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://www.core-econ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3377"/>
            <a:ext cx="6891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</a:rPr>
              <a:t>Update as of March 2015  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www.core-econ.org</a:t>
            </a:r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GB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466" y="430285"/>
            <a:ext cx="689781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Since September 2014</a:t>
            </a:r>
            <a:r>
              <a:rPr lang="en-GB" dirty="0" smtClean="0"/>
              <a:t>, </a:t>
            </a:r>
            <a:r>
              <a:rPr lang="en-GB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10,000 registrations for 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Pilots in the classroom (for economics majors, non-specialists, social science / liberal arts, master of public policy; with and without calculus)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UCL, Bristol, Southampton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Sciences Po (in French translation)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University of Siena (in Italian translation)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University of Chile, Universidad de los Andes (in Spanish translation)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UMass Boston, Dartmouth College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Masters in Public Policy: SIPA Columbia University; CEU Budapest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University of Sydney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University of Cape Town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Azim </a:t>
            </a:r>
            <a:r>
              <a:rPr lang="en-GB" sz="1600" dirty="0" err="1" smtClean="0"/>
              <a:t>Premji</a:t>
            </a:r>
            <a:r>
              <a:rPr lang="en-GB" sz="1600" dirty="0" smtClean="0"/>
              <a:t> University, Bangalore (in English; Hindi translation in progress)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Forward planning includes: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KCL, Warwick, </a:t>
            </a:r>
            <a:r>
              <a:rPr lang="en-GB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Birkbeck</a:t>
            </a:r>
            <a:endParaRPr lang="en-GB" sz="1600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Toulouse School of Economics (implementing from autumn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New Economics Teaching workshops introducing CORE &amp; other innovations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University of Chile, November 2014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Lahore University Management School, December 2015 (in collaboration with the IEA)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Economics Network from late 2015</a:t>
            </a:r>
          </a:p>
          <a:p>
            <a:pPr marL="285750" indent="-285750">
              <a:buFont typeface="Wingdings"/>
              <a:buChar char="Ø"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38" y="1484784"/>
            <a:ext cx="20288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90" y="1054439"/>
            <a:ext cx="2056922" cy="45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wendy\Dropbox\CORE UK TEAM SHARED\CORE and partner logos\partner logos\s-po-whi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841" y="5162701"/>
            <a:ext cx="1378766" cy="25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wendy\Dropbox\CORE UK TEAM SHARED\CORE and partner logos\partner logos\ap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843" y="3816567"/>
            <a:ext cx="1387872" cy="70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950" y="5517232"/>
            <a:ext cx="1696894" cy="42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55588" y="52093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Major funders:</a:t>
            </a:r>
            <a:endParaRPr lang="en-GB" dirty="0"/>
          </a:p>
        </p:txBody>
      </p:sp>
      <p:pic>
        <p:nvPicPr>
          <p:cNvPr id="2058" name="Picture 10" descr="C:\Users\wendy\Dropbox\CORE UK TEAM SHARED\CORE and partner logos\partner logos\INET_Brand_Final-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950" y="4568525"/>
            <a:ext cx="1808549" cy="42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94060" y="270892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Support from: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87163" y="489149"/>
            <a:ext cx="31618" cy="6368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957" y="3187767"/>
            <a:ext cx="1500758" cy="44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3" y="1412776"/>
            <a:ext cx="8946994" cy="2016224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43" y="3645024"/>
            <a:ext cx="5382166" cy="308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9512" y="43377"/>
            <a:ext cx="6510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FF">
                    <a:lumMod val="95000"/>
                  </a:srgbClr>
                </a:solidFill>
              </a:rPr>
              <a:t>This week’s assignment in UCL ECON 1001</a:t>
            </a:r>
            <a:endParaRPr lang="en-GB" sz="2400" b="1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293096"/>
            <a:ext cx="316835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Figure 17.20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Household wealth and debt in the US: poorest and richest quintiles by net worth, 2007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3377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</a:rPr>
              <a:t>Challenges</a:t>
            </a:r>
            <a:endParaRPr lang="en-GB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94" y="404664"/>
            <a:ext cx="87849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/>
              <a:t>What we have learnt (from the pilots):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students like it!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initial student expectations – ‘is this economics?’ ‘why the stories?’ ‘why the history?’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s</a:t>
            </a:r>
            <a:r>
              <a:rPr lang="en-GB" sz="2000" dirty="0" smtClean="0"/>
              <a:t>tudent behaviour – adjusting design of lectures to the fact that they read the unit before the lecture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</a:t>
            </a:r>
            <a:r>
              <a:rPr lang="en-GB" sz="2000" dirty="0" smtClean="0"/>
              <a:t>eachers know/use the models but </a:t>
            </a:r>
            <a:r>
              <a:rPr lang="en-GB" sz="2000" dirty="0" smtClean="0">
                <a:solidFill>
                  <a:srgbClr val="FF0000"/>
                </a:solidFill>
              </a:rPr>
              <a:t>we need practice </a:t>
            </a:r>
            <a:r>
              <a:rPr lang="en-GB" sz="2000" dirty="0" smtClean="0"/>
              <a:t>at teaching them to Intro students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</a:rPr>
              <a:t>the lectures have a key role to play in creating the links / highlighting the repeated use of the same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games in class (250+ students), clickers work very well with this course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using MCQs in class (clickers), in weekly quizzes, in exams is possible with this material but we need to build a bigger question bank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994" y="5013176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GB" sz="2400" dirty="0" smtClean="0">
                <a:solidFill>
                  <a:srgbClr val="000000"/>
                </a:solidFill>
              </a:rPr>
              <a:t>Coordination </a:t>
            </a:r>
            <a:r>
              <a:rPr lang="en-GB" sz="2400" dirty="0">
                <a:solidFill>
                  <a:srgbClr val="000000"/>
                </a:solidFill>
              </a:rPr>
              <a:t>with other Year 1 courses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at UCL, Malcolm Pemberton &amp; Nick Rau have written the Leibniz maths supplements for </a:t>
            </a:r>
            <a:r>
              <a:rPr lang="en-GB" sz="2000" dirty="0" smtClean="0">
                <a:solidFill>
                  <a:srgbClr val="000000"/>
                </a:solidFill>
              </a:rPr>
              <a:t>CORE </a:t>
            </a:r>
            <a:endParaRPr lang="en-GB" sz="2000" dirty="0">
              <a:solidFill>
                <a:srgbClr val="00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working to achieve closer integration with the maths for economics courses, the stats and the applied courses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5528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" y="44624"/>
            <a:ext cx="316605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/>
          <a:stretch/>
        </p:blipFill>
        <p:spPr bwMode="auto">
          <a:xfrm>
            <a:off x="3275856" y="96726"/>
            <a:ext cx="2567628" cy="204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183"/>
            <a:ext cx="2390479" cy="210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" y="2119131"/>
            <a:ext cx="3462901" cy="231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74" y="2091465"/>
            <a:ext cx="3983078" cy="237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" y="4723767"/>
            <a:ext cx="3598484" cy="197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28" y="4723767"/>
            <a:ext cx="3460029" cy="195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8"/>
          <a:stretch/>
        </p:blipFill>
        <p:spPr bwMode="auto">
          <a:xfrm>
            <a:off x="6390787" y="4496496"/>
            <a:ext cx="2721330" cy="231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205486" y="2236806"/>
            <a:ext cx="3125775" cy="3416320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Lecturer shows connections</a:t>
            </a:r>
          </a:p>
          <a:p>
            <a:r>
              <a:rPr lang="en-GB" dirty="0" smtClean="0"/>
              <a:t>Feasible set, opportunity cost, trade-offs to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Schumpeterian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Power &amp;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Altruistic preferences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Wage and price setting firms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Borrowing, lending &amp; wealth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Macro policy maker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…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788024" y="4797152"/>
            <a:ext cx="2232248" cy="829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6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3377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</a:rPr>
              <a:t>Challenges</a:t>
            </a:r>
            <a:endParaRPr lang="en-GB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568" y="620687"/>
            <a:ext cx="88204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GB" sz="2400" dirty="0" smtClean="0"/>
              <a:t>Implications for the rest of the core – the intermediate courses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students will demand more empirical relevance and policy applications in their more advanced courses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at UCL, micro (Martin Cripps, Ian Preston) foresee no problems in adapting their courses</a:t>
            </a:r>
            <a:r>
              <a:rPr lang="en-GB" sz="2000" dirty="0"/>
              <a:t> </a:t>
            </a:r>
            <a:r>
              <a:rPr lang="en-GB" sz="2000" dirty="0" smtClean="0"/>
              <a:t>– use more case studies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at UCL, macro – allows us to modernize the intermediate course to integrate the financial system – students will be better prepared on entry to second year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some teachers of third year applied options have noted they will need to adjust as the new cohort arrives (some have used some CORE material in courses this year) </a:t>
            </a:r>
          </a:p>
          <a:p>
            <a:pPr marL="457200" indent="-457200">
              <a:buFont typeface="+mj-lt"/>
              <a:buAutoNum type="arabicPeriod" startAt="4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853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789232" y="3201616"/>
            <a:ext cx="62641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Review: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students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teacher-users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subject experts (e.g. Stern, </a:t>
            </a:r>
            <a:r>
              <a:rPr lang="en-GB" dirty="0" err="1" smtClean="0">
                <a:solidFill>
                  <a:srgbClr val="000000"/>
                </a:solidFill>
              </a:rPr>
              <a:t>Schor</a:t>
            </a:r>
            <a:r>
              <a:rPr lang="en-GB" dirty="0" smtClean="0">
                <a:solidFill>
                  <a:srgbClr val="000000"/>
                </a:solidFill>
              </a:rPr>
              <a:t> on U18; Blanchard on U14; Lane on U16, Crafts, Temin on U2, U17)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</a:t>
            </a:r>
            <a:r>
              <a:rPr lang="en-GB" dirty="0" smtClean="0">
                <a:solidFill>
                  <a:srgbClr val="000000"/>
                </a:solidFill>
              </a:rPr>
              <a:t>otential users – anonymous via EN (also last June)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</a:t>
            </a:r>
            <a:r>
              <a:rPr lang="en-GB" dirty="0" smtClean="0">
                <a:solidFill>
                  <a:srgbClr val="000000"/>
                </a:solidFill>
              </a:rPr>
              <a:t>orkshops (as in Santiago in November)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43377"/>
            <a:ext cx="307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FF">
                    <a:lumMod val="95000"/>
                  </a:srgbClr>
                </a:solidFill>
              </a:rPr>
              <a:t>Production process</a:t>
            </a:r>
            <a:endParaRPr lang="en-GB" sz="2400" b="1" dirty="0">
              <a:solidFill>
                <a:srgbClr val="FFFFFF">
                  <a:lumMod val="9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8" y="2055104"/>
            <a:ext cx="27813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031" y="505042"/>
            <a:ext cx="2612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25+ academics participated in writing the 21 units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11" y="57372"/>
            <a:ext cx="30480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0"/>
            <a:ext cx="2466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2020824"/>
            <a:ext cx="2384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78392" y="5125114"/>
            <a:ext cx="6685868" cy="1754326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Revision of </a:t>
            </a:r>
            <a:r>
              <a:rPr lang="en-GB" dirty="0" err="1" smtClean="0">
                <a:solidFill>
                  <a:srgbClr val="FF0000"/>
                </a:solidFill>
              </a:rPr>
              <a:t>ebook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–</a:t>
            </a:r>
            <a:r>
              <a:rPr lang="en-GB" dirty="0" smtClean="0">
                <a:solidFill>
                  <a:srgbClr val="FF0000"/>
                </a:solidFill>
              </a:rPr>
              <a:t> beta autumn 2015; </a:t>
            </a:r>
            <a:r>
              <a:rPr lang="en-GB" i="1" dirty="0" smtClean="0">
                <a:solidFill>
                  <a:srgbClr val="FF0000"/>
                </a:solidFill>
              </a:rPr>
              <a:t>The Economy 1.0 </a:t>
            </a:r>
            <a:r>
              <a:rPr lang="en-GB" dirty="0" smtClean="0">
                <a:solidFill>
                  <a:srgbClr val="FF0000"/>
                </a:solidFill>
              </a:rPr>
              <a:t>autumn </a:t>
            </a:r>
            <a:r>
              <a:rPr lang="en-GB" dirty="0" smtClean="0">
                <a:solidFill>
                  <a:srgbClr val="FF0000"/>
                </a:solidFill>
              </a:rPr>
              <a:t>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Ancillary materials – ‘how to teach’ guides, slid</a:t>
            </a:r>
            <a:r>
              <a:rPr lang="en-GB" b="1" dirty="0" smtClean="0">
                <a:solidFill>
                  <a:srgbClr val="FF0000"/>
                </a:solidFill>
              </a:rPr>
              <a:t>e</a:t>
            </a:r>
            <a:r>
              <a:rPr lang="en-GB" dirty="0" smtClean="0">
                <a:solidFill>
                  <a:srgbClr val="FF0000"/>
                </a:solidFill>
              </a:rPr>
              <a:t>s, MCQs, problems, games,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‘How to teach’ workshops in collaboration with Economics Network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08" y="1931987"/>
            <a:ext cx="134778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492896"/>
            <a:ext cx="1576072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JOIN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pilots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funding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8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1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79812" y="3429000"/>
            <a:ext cx="62641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Review: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students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teacher-users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subject experts (e.g. Stern, </a:t>
            </a:r>
            <a:r>
              <a:rPr lang="en-GB" dirty="0" err="1" smtClean="0"/>
              <a:t>Schor</a:t>
            </a:r>
            <a:r>
              <a:rPr lang="en-GB" dirty="0" smtClean="0"/>
              <a:t> on U18; Blanchard on U14; Lane on U16, Crafts, Temin on U2, U17)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</a:t>
            </a:r>
            <a:r>
              <a:rPr lang="en-GB" dirty="0" smtClean="0"/>
              <a:t>otential users – anonymous via EN (also last June)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</a:t>
            </a:r>
            <a:r>
              <a:rPr lang="en-GB" dirty="0" smtClean="0"/>
              <a:t>orkshops (as in Santiago in November)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4040" y="20990"/>
            <a:ext cx="4030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</a:rPr>
              <a:t>CORE production process</a:t>
            </a:r>
            <a:endParaRPr lang="en-GB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8" y="2055104"/>
            <a:ext cx="27813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031" y="505042"/>
            <a:ext cx="2612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25+ academics participated in writing the 21 units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59632" y="1428372"/>
            <a:ext cx="0" cy="560468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059832" y="1708606"/>
            <a:ext cx="648072" cy="9283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41" y="99483"/>
            <a:ext cx="30480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11" y="0"/>
            <a:ext cx="2466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486" y="2104822"/>
            <a:ext cx="2384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5484812" y="3753036"/>
            <a:ext cx="9429" cy="21602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19772" y="3689048"/>
            <a:ext cx="360040" cy="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48752" y="5118310"/>
            <a:ext cx="0" cy="21602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95018" y="5380672"/>
            <a:ext cx="6685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Revision of </a:t>
            </a:r>
            <a:r>
              <a:rPr lang="en-GB" dirty="0" err="1" smtClean="0">
                <a:solidFill>
                  <a:srgbClr val="FF0000"/>
                </a:solidFill>
              </a:rPr>
              <a:t>ebook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–</a:t>
            </a:r>
            <a:r>
              <a:rPr lang="en-GB" dirty="0" smtClean="0">
                <a:solidFill>
                  <a:srgbClr val="FF0000"/>
                </a:solidFill>
              </a:rPr>
              <a:t> beta autumn 2015; </a:t>
            </a:r>
            <a:r>
              <a:rPr lang="en-GB" i="1" dirty="0" smtClean="0">
                <a:solidFill>
                  <a:srgbClr val="FF0000"/>
                </a:solidFill>
              </a:rPr>
              <a:t>The Economy 1.0 </a:t>
            </a:r>
            <a:r>
              <a:rPr lang="en-GB" dirty="0" smtClean="0">
                <a:solidFill>
                  <a:srgbClr val="FF0000"/>
                </a:solidFill>
              </a:rPr>
              <a:t>autumn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Ancillary materials – ‘how to teach’ guides, slides, MCQs, problems, games,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‘How to teach’ workshops in collaboration with EN</a:t>
            </a:r>
          </a:p>
          <a:p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303" y="2172758"/>
            <a:ext cx="134778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96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3377"/>
            <a:ext cx="7499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FF">
                    <a:lumMod val="95000"/>
                  </a:srgbClr>
                </a:solidFill>
              </a:rPr>
              <a:t>Complementarity between new topics &amp; new tools</a:t>
            </a:r>
            <a:endParaRPr lang="en-GB" sz="2400" b="1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20688"/>
            <a:ext cx="871296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We cannot introduce </a:t>
            </a:r>
            <a:r>
              <a:rPr lang="en-GB" sz="2000" dirty="0" smtClean="0">
                <a:solidFill>
                  <a:srgbClr val="FF0000"/>
                </a:solidFill>
              </a:rPr>
              <a:t>new topics </a:t>
            </a:r>
            <a:r>
              <a:rPr lang="en-GB" sz="2000" dirty="0" smtClean="0">
                <a:solidFill>
                  <a:srgbClr val="000000"/>
                </a:solidFill>
              </a:rPr>
              <a:t>– innovation &amp; wealth creation, instability, inequality, environmental sustainability – without teaching </a:t>
            </a:r>
            <a:r>
              <a:rPr lang="en-GB" sz="2000" dirty="0" smtClean="0">
                <a:solidFill>
                  <a:srgbClr val="FF0000"/>
                </a:solidFill>
              </a:rPr>
              <a:t>new tools</a:t>
            </a:r>
          </a:p>
          <a:p>
            <a:endParaRPr lang="en-GB" sz="2000" dirty="0">
              <a:solidFill>
                <a:srgbClr val="000000"/>
              </a:solidFill>
            </a:endParaRPr>
          </a:p>
          <a:p>
            <a:r>
              <a:rPr lang="en-GB" sz="2000" dirty="0" smtClean="0">
                <a:solidFill>
                  <a:srgbClr val="000000"/>
                </a:solidFill>
              </a:rPr>
              <a:t>Tools new to Intro – incomplete contracts, innovation rents, beliefs affect prices, non-self-regarding preferences </a:t>
            </a:r>
            <a:r>
              <a:rPr lang="en-GB" sz="2000" dirty="0">
                <a:solidFill>
                  <a:srgbClr val="000000"/>
                </a:solidFill>
              </a:rPr>
              <a:t>–</a:t>
            </a:r>
            <a:r>
              <a:rPr lang="en-GB" sz="2000" dirty="0" smtClean="0">
                <a:solidFill>
                  <a:srgbClr val="000000"/>
                </a:solidFill>
              </a:rPr>
              <a:t> make it possible to teach the new topics</a:t>
            </a:r>
          </a:p>
          <a:p>
            <a:endParaRPr lang="en-GB" sz="2000" dirty="0">
              <a:solidFill>
                <a:srgbClr val="000000"/>
              </a:solidFill>
            </a:endParaRPr>
          </a:p>
          <a:p>
            <a:pPr marL="342900" indent="-342900">
              <a:buFont typeface="Wingdings"/>
              <a:buChar char="à"/>
            </a:pPr>
            <a:r>
              <a:rPr lang="en-GB" sz="2000" dirty="0" smtClean="0">
                <a:solidFill>
                  <a:srgbClr val="000000"/>
                </a:solidFill>
              </a:rPr>
              <a:t>Avoids the appearance from nowhere of ‘information problems’, or ‘credit crisis’ at the end of the book or in a box </a:t>
            </a:r>
          </a:p>
          <a:p>
            <a:pPr marL="342900" indent="-342900">
              <a:buFont typeface="Wingdings"/>
              <a:buChar char="à"/>
            </a:pPr>
            <a:r>
              <a:rPr lang="en-GB" sz="2000" dirty="0" smtClean="0">
                <a:solidFill>
                  <a:srgbClr val="000000"/>
                </a:solidFill>
              </a:rPr>
              <a:t>Avoids a raft of ad hoc assumptions when macro topics are introduced – ‘sticky this’ or ‘sticky that’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 </a:t>
            </a:r>
          </a:p>
          <a:p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4646" y="3718679"/>
            <a:ext cx="50640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How to do it?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Motivate all concepts with empirical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Teach strategic interaction before price-taking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Teach </a:t>
            </a:r>
            <a:r>
              <a:rPr lang="en-GB" dirty="0">
                <a:solidFill>
                  <a:srgbClr val="FF0000"/>
                </a:solidFill>
              </a:rPr>
              <a:t>the firm </a:t>
            </a:r>
            <a:r>
              <a:rPr lang="en-GB" dirty="0" smtClean="0">
                <a:solidFill>
                  <a:srgbClr val="FF0000"/>
                </a:solidFill>
              </a:rPr>
              <a:t>as a social organization before </a:t>
            </a:r>
            <a:r>
              <a:rPr lang="en-GB" dirty="0">
                <a:solidFill>
                  <a:srgbClr val="FF0000"/>
                </a:solidFill>
              </a:rPr>
              <a:t>the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Teach firms setting wages and prices </a:t>
            </a:r>
            <a:r>
              <a:rPr lang="en-GB" dirty="0" smtClean="0">
                <a:solidFill>
                  <a:srgbClr val="FF0000"/>
                </a:solidFill>
              </a:rPr>
              <a:t>before competitive markets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1792"/>
            <a:ext cx="3959921" cy="278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4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3377"/>
            <a:ext cx="7499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</a:rPr>
              <a:t>Complementarity between new topics &amp; new tools</a:t>
            </a:r>
            <a:endParaRPr lang="en-GB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20688"/>
            <a:ext cx="871296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r>
              <a:rPr lang="en-GB" sz="2000" dirty="0" smtClean="0"/>
              <a:t>Knowing why labour and credit contracts are inherently incomplete,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never </a:t>
            </a:r>
            <a:r>
              <a:rPr lang="en-GB" sz="2000" dirty="0"/>
              <a:t>think of the labour and credit markets as the same as the market for shirts </a:t>
            </a:r>
            <a:r>
              <a:rPr lang="en-GB" sz="2000" dirty="0" smtClean="0"/>
              <a:t>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are soon </a:t>
            </a:r>
            <a:r>
              <a:rPr lang="en-GB" sz="2000" b="1" i="1" dirty="0" smtClean="0"/>
              <a:t>using</a:t>
            </a:r>
            <a:r>
              <a:rPr lang="en-GB" sz="2000" i="1" dirty="0" smtClean="0"/>
              <a:t> </a:t>
            </a:r>
            <a:r>
              <a:rPr lang="en-GB" sz="2000" b="1" i="1" dirty="0" smtClean="0"/>
              <a:t>these</a:t>
            </a:r>
            <a:r>
              <a:rPr lang="en-GB" sz="2000" i="1" dirty="0" smtClean="0"/>
              <a:t> labour and credit markets </a:t>
            </a:r>
            <a:r>
              <a:rPr lang="en-GB" sz="2000" dirty="0" smtClean="0"/>
              <a:t>in their micro-macro modelling to understand instability and inequality as well as unemployment</a:t>
            </a:r>
          </a:p>
          <a:p>
            <a:endParaRPr lang="en-GB" sz="2000" dirty="0" smtClean="0"/>
          </a:p>
          <a:p>
            <a:r>
              <a:rPr lang="en-GB" sz="2000" dirty="0" smtClean="0">
                <a:solidFill>
                  <a:srgbClr val="FF0000"/>
                </a:solidFill>
              </a:rPr>
              <a:t>New tools </a:t>
            </a:r>
            <a:r>
              <a:rPr lang="en-GB" sz="2000" dirty="0" smtClean="0"/>
              <a:t>– say game theory or information economics – and </a:t>
            </a:r>
            <a:r>
              <a:rPr lang="en-GB" sz="2000" dirty="0" smtClean="0">
                <a:solidFill>
                  <a:srgbClr val="FF0000"/>
                </a:solidFill>
              </a:rPr>
              <a:t>new topics </a:t>
            </a:r>
            <a:r>
              <a:rPr lang="en-GB" sz="2000" dirty="0" smtClean="0"/>
              <a:t>– say the financial crisis or climate economics – are not a set of disconnected ‘extras’ that the lecturer might get to if there is time </a:t>
            </a:r>
          </a:p>
          <a:p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6545" y="5029426"/>
            <a:ext cx="8498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dirty="0">
                <a:solidFill>
                  <a:srgbClr val="FF0000"/>
                </a:solidFill>
              </a:rPr>
              <a:t>The new topics and tools are not more difficult; </a:t>
            </a:r>
            <a:endParaRPr lang="en-GB" sz="2400" dirty="0" smtClean="0">
              <a:solidFill>
                <a:srgbClr val="FF0000"/>
              </a:solidFill>
            </a:endParaRPr>
          </a:p>
          <a:p>
            <a:pPr lvl="0" algn="ctr"/>
            <a:r>
              <a:rPr lang="en-GB" sz="2400" dirty="0" smtClean="0">
                <a:solidFill>
                  <a:srgbClr val="FF0000"/>
                </a:solidFill>
              </a:rPr>
              <a:t>they </a:t>
            </a:r>
            <a:r>
              <a:rPr lang="en-GB" sz="2400" dirty="0">
                <a:solidFill>
                  <a:srgbClr val="FF0000"/>
                </a:solidFill>
              </a:rPr>
              <a:t>are not taught because they ‘came later’</a:t>
            </a:r>
          </a:p>
        </p:txBody>
      </p:sp>
    </p:spTree>
    <p:extLst>
      <p:ext uri="{BB962C8B-B14F-4D97-AF65-F5344CB8AC3E}">
        <p14:creationId xmlns:p14="http://schemas.microsoft.com/office/powerpoint/2010/main" val="92858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1" y="980728"/>
            <a:ext cx="866659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3377"/>
            <a:ext cx="5004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</a:rPr>
              <a:t>… and between micro and macro</a:t>
            </a:r>
            <a:endParaRPr lang="en-GB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373216"/>
            <a:ext cx="881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Repeated use of this ‘new micro’ toolkit in macro topics – students  acquire the habit of iterating between micro &amp; macro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9221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748" y="50504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Apply the tools to 100 years of economic history from the Great Depression to the financial crisis …</a:t>
            </a:r>
            <a:endParaRPr lang="en-GB" sz="24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0" y="1371844"/>
            <a:ext cx="8946994" cy="2016224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9512" y="43377"/>
            <a:ext cx="6510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</a:rPr>
              <a:t>This week’s assignment in UCL ECON 1001</a:t>
            </a:r>
            <a:endParaRPr lang="en-GB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7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" y="-19280"/>
            <a:ext cx="75914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87" y="2636912"/>
            <a:ext cx="4840287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" y="5825322"/>
            <a:ext cx="7334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5192335" cy="345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20262" y="980728"/>
            <a:ext cx="4606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 foundations: forward-looking behaviour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148808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combined with household balance sheets … to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analyze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Great Depression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0088" y="5178991"/>
            <a:ext cx="42975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Early 1929   Late 29-31      Late 1933 </a:t>
            </a:r>
          </a:p>
          <a:p>
            <a:r>
              <a:rPr lang="en-GB" dirty="0" smtClean="0"/>
              <a:t>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79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r="4641" b="7693"/>
          <a:stretch/>
        </p:blipFill>
        <p:spPr bwMode="auto">
          <a:xfrm>
            <a:off x="17116" y="163481"/>
            <a:ext cx="5957213" cy="398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56463" y="0"/>
            <a:ext cx="5987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and linked to the macro model and data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r="5609" b="7498"/>
          <a:stretch/>
        </p:blipFill>
        <p:spPr bwMode="auto">
          <a:xfrm>
            <a:off x="4427984" y="3178151"/>
            <a:ext cx="4803354" cy="367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673441" y="3530906"/>
            <a:ext cx="914400" cy="834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79752"/>
            <a:ext cx="5876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endCxn id="5" idx="7"/>
          </p:cNvCxnSpPr>
          <p:nvPr/>
        </p:nvCxnSpPr>
        <p:spPr>
          <a:xfrm flipH="1">
            <a:off x="7453930" y="2924944"/>
            <a:ext cx="430438" cy="7281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61077" y="2603793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Great Depression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47864" y="2934600"/>
            <a:ext cx="4547521" cy="7184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876924" y="1628800"/>
            <a:ext cx="2001027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40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65112" y="299874"/>
            <a:ext cx="905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Figure 24. </a:t>
            </a:r>
            <a:r>
              <a:rPr lang="en-GB" dirty="0">
                <a:solidFill>
                  <a:prstClr val="black"/>
                </a:solidFill>
              </a:rPr>
              <a:t>The financial crisis: </a:t>
            </a:r>
            <a:r>
              <a:rPr lang="en-GB" dirty="0" smtClean="0">
                <a:solidFill>
                  <a:prstClr val="black"/>
                </a:solidFill>
              </a:rPr>
              <a:t>Housing </a:t>
            </a:r>
            <a:r>
              <a:rPr lang="en-GB" dirty="0">
                <a:solidFill>
                  <a:prstClr val="black"/>
                </a:solidFill>
              </a:rPr>
              <a:t>boom, h</a:t>
            </a:r>
            <a:r>
              <a:rPr lang="en-GB" dirty="0" smtClean="0">
                <a:solidFill>
                  <a:prstClr val="black"/>
                </a:solidFill>
              </a:rPr>
              <a:t>ousehold </a:t>
            </a:r>
            <a:r>
              <a:rPr lang="en-GB" dirty="0">
                <a:solidFill>
                  <a:prstClr val="black"/>
                </a:solidFill>
              </a:rPr>
              <a:t>debt and house price crash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329910" y="6052630"/>
            <a:ext cx="8136904" cy="14"/>
          </a:xfrm>
          <a:prstGeom prst="line">
            <a:avLst/>
          </a:prstGeom>
          <a:ln w="19050" cmpd="sng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411760" y="2821527"/>
            <a:ext cx="687608" cy="1102237"/>
            <a:chOff x="2411760" y="2821527"/>
            <a:chExt cx="687608" cy="1102237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2428954" y="2821527"/>
              <a:ext cx="0" cy="1102237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411760" y="3061908"/>
              <a:ext cx="68760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sz="1600" dirty="0" smtClean="0">
                  <a:solidFill>
                    <a:prstClr val="black"/>
                  </a:solidFill>
                </a:rPr>
                <a:t>Net </a:t>
              </a:r>
            </a:p>
            <a:p>
              <a:pPr defTabSz="457200"/>
              <a:r>
                <a:rPr lang="en-GB" sz="1600" dirty="0" smtClean="0">
                  <a:solidFill>
                    <a:prstClr val="black"/>
                  </a:solidFill>
                </a:rPr>
                <a:t>worth</a:t>
              </a:r>
              <a:endParaRPr lang="en-GB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838674" y="2611939"/>
            <a:ext cx="1557862" cy="1259999"/>
            <a:chOff x="7478634" y="2611939"/>
            <a:chExt cx="1557862" cy="1259999"/>
          </a:xfrm>
        </p:grpSpPr>
        <p:sp>
          <p:nvSpPr>
            <p:cNvPr id="24" name="TextBox 23"/>
            <p:cNvSpPr txBox="1"/>
            <p:nvPr/>
          </p:nvSpPr>
          <p:spPr>
            <a:xfrm>
              <a:off x="7478634" y="2708920"/>
              <a:ext cx="155786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sz="1600" dirty="0" smtClean="0">
                  <a:solidFill>
                    <a:prstClr val="black"/>
                  </a:solidFill>
                </a:rPr>
                <a:t>Increase in savings to restore target wealth</a:t>
              </a:r>
              <a:endParaRPr lang="en-GB" sz="1600" dirty="0">
                <a:solidFill>
                  <a:prstClr val="black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7488136" y="2611939"/>
              <a:ext cx="0" cy="1259999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339752" y="1661899"/>
            <a:ext cx="1296128" cy="1150361"/>
            <a:chOff x="2339752" y="1661899"/>
            <a:chExt cx="1296128" cy="1150361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2339752" y="2596261"/>
              <a:ext cx="1296128" cy="215999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2546480" y="2483604"/>
              <a:ext cx="828087" cy="144016"/>
            </a:xfrm>
            <a:prstGeom prst="line">
              <a:avLst/>
            </a:prstGeom>
            <a:ln w="28575" cmpd="sng">
              <a:solidFill>
                <a:schemeClr val="tx2"/>
              </a:solidFill>
              <a:prstDash val="sys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527981" y="1661899"/>
              <a:ext cx="8918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sz="1600" dirty="0" smtClean="0">
                  <a:solidFill>
                    <a:prstClr val="black"/>
                  </a:solidFill>
                </a:rPr>
                <a:t>Increase </a:t>
              </a:r>
            </a:p>
            <a:p>
              <a:pPr defTabSz="457200"/>
              <a:r>
                <a:rPr lang="en-GB" sz="1600" dirty="0">
                  <a:solidFill>
                    <a:prstClr val="black"/>
                  </a:solidFill>
                </a:rPr>
                <a:t>i</a:t>
              </a:r>
              <a:r>
                <a:rPr lang="en-GB" sz="1600" dirty="0" smtClean="0">
                  <a:solidFill>
                    <a:prstClr val="black"/>
                  </a:solidFill>
                </a:rPr>
                <a:t>n target </a:t>
              </a:r>
            </a:p>
            <a:p>
              <a:pPr defTabSz="457200"/>
              <a:r>
                <a:rPr lang="en-GB" sz="1600" dirty="0" smtClean="0">
                  <a:solidFill>
                    <a:prstClr val="black"/>
                  </a:solidFill>
                </a:rPr>
                <a:t>wealth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52190" y="1525432"/>
            <a:ext cx="2407620" cy="5071920"/>
            <a:chOff x="-52190" y="1525432"/>
            <a:chExt cx="2407620" cy="5071920"/>
          </a:xfrm>
        </p:grpSpPr>
        <p:grpSp>
          <p:nvGrpSpPr>
            <p:cNvPr id="14" name="Group 13"/>
            <p:cNvGrpSpPr/>
            <p:nvPr/>
          </p:nvGrpSpPr>
          <p:grpSpPr>
            <a:xfrm>
              <a:off x="-52190" y="1525432"/>
              <a:ext cx="2407620" cy="5071920"/>
              <a:chOff x="-52190" y="1525432"/>
              <a:chExt cx="2407620" cy="507192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612676" y="2805166"/>
                <a:ext cx="750320" cy="0"/>
              </a:xfrm>
              <a:prstGeom prst="line">
                <a:avLst/>
              </a:prstGeom>
              <a:ln w="28575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Rectangle 2"/>
              <p:cNvSpPr/>
              <p:nvPr/>
            </p:nvSpPr>
            <p:spPr>
              <a:xfrm>
                <a:off x="926862" y="3900966"/>
                <a:ext cx="1418456" cy="213853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08000" rtlCol="0" anchor="ctr"/>
              <a:lstStyle/>
              <a:p>
                <a:pPr algn="ctr" defTabSz="457200"/>
                <a:r>
                  <a:rPr lang="en-GB" sz="1600" dirty="0" smtClean="0">
                    <a:solidFill>
                      <a:prstClr val="white"/>
                    </a:solidFill>
                  </a:rPr>
                  <a:t>Expected future earnings from employment</a:t>
                </a:r>
                <a:endParaRPr lang="en-GB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26862" y="3659328"/>
                <a:ext cx="1418456" cy="24163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457200"/>
                <a:r>
                  <a:rPr lang="en-GB" sz="1600" dirty="0" smtClean="0">
                    <a:solidFill>
                      <a:prstClr val="white"/>
                    </a:solidFill>
                  </a:rPr>
                  <a:t>Financial wealth</a:t>
                </a:r>
                <a:endParaRPr lang="en-GB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21098" y="2820846"/>
                <a:ext cx="1424220" cy="83848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GB" sz="1600" dirty="0" smtClean="0">
                    <a:solidFill>
                      <a:prstClr val="white"/>
                    </a:solidFill>
                  </a:rPr>
                  <a:t>Home equity</a:t>
                </a:r>
                <a:endParaRPr lang="en-GB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21098" y="2169291"/>
                <a:ext cx="1415586" cy="645117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GB" sz="1600" dirty="0" smtClean="0">
                    <a:solidFill>
                      <a:prstClr val="white"/>
                    </a:solidFill>
                  </a:rPr>
                  <a:t>Debt</a:t>
                </a:r>
                <a:endParaRPr lang="en-GB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259632" y="6228020"/>
                <a:ext cx="742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GB" dirty="0" smtClean="0">
                    <a:solidFill>
                      <a:prstClr val="black"/>
                    </a:solidFill>
                  </a:rPr>
                  <a:t>1980s </a:t>
                </a: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-52190" y="2517134"/>
                <a:ext cx="755335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GB" sz="1600" dirty="0" smtClean="0">
                    <a:solidFill>
                      <a:prstClr val="black"/>
                    </a:solidFill>
                  </a:rPr>
                  <a:t>Target </a:t>
                </a:r>
              </a:p>
              <a:p>
                <a:pPr defTabSz="457200"/>
                <a:r>
                  <a:rPr lang="en-GB" sz="1600" dirty="0" smtClean="0">
                    <a:solidFill>
                      <a:prstClr val="black"/>
                    </a:solidFill>
                  </a:rPr>
                  <a:t>wealth</a:t>
                </a:r>
                <a:endParaRPr lang="en-GB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915270" y="1525432"/>
                <a:ext cx="14401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GB" sz="2000" i="1" dirty="0" smtClean="0">
                    <a:solidFill>
                      <a:prstClr val="black"/>
                    </a:solidFill>
                    <a:latin typeface="Times"/>
                    <a:cs typeface="Times"/>
                  </a:rPr>
                  <a:t>A</a:t>
                </a:r>
                <a:endParaRPr lang="en-GB" sz="2000" i="1" dirty="0">
                  <a:solidFill>
                    <a:prstClr val="black"/>
                  </a:solidFill>
                  <a:latin typeface="Times"/>
                  <a:cs typeface="Times"/>
                </a:endParaRPr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>
            <a:xfrm>
              <a:off x="819076" y="2821548"/>
              <a:ext cx="0" cy="3239998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95250" y="4045684"/>
              <a:ext cx="7553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sz="1600" dirty="0" smtClean="0">
                  <a:solidFill>
                    <a:prstClr val="black"/>
                  </a:solidFill>
                </a:rPr>
                <a:t>Total </a:t>
              </a:r>
            </a:p>
            <a:p>
              <a:pPr defTabSz="457200"/>
              <a:r>
                <a:rPr lang="en-GB" sz="1600" dirty="0" smtClean="0">
                  <a:solidFill>
                    <a:prstClr val="black"/>
                  </a:solidFill>
                </a:rPr>
                <a:t>wealth</a:t>
              </a:r>
              <a:endParaRPr lang="en-GB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49352" y="1794888"/>
            <a:ext cx="4320000" cy="4802464"/>
            <a:chOff x="4049352" y="1794888"/>
            <a:chExt cx="4320000" cy="4802464"/>
          </a:xfrm>
        </p:grpSpPr>
        <p:grpSp>
          <p:nvGrpSpPr>
            <p:cNvPr id="21" name="Group 20"/>
            <p:cNvGrpSpPr/>
            <p:nvPr/>
          </p:nvGrpSpPr>
          <p:grpSpPr>
            <a:xfrm>
              <a:off x="4049352" y="1794888"/>
              <a:ext cx="4320000" cy="4802464"/>
              <a:chOff x="3689312" y="1794888"/>
              <a:chExt cx="4320000" cy="4802464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3689312" y="2586971"/>
                <a:ext cx="4320000" cy="0"/>
              </a:xfrm>
              <a:prstGeom prst="line">
                <a:avLst/>
              </a:prstGeom>
              <a:ln w="28575" cmpd="sng">
                <a:solidFill>
                  <a:srgbClr val="1F49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 6"/>
              <p:cNvSpPr/>
              <p:nvPr/>
            </p:nvSpPr>
            <p:spPr>
              <a:xfrm>
                <a:off x="5965899" y="4164030"/>
                <a:ext cx="1418456" cy="1872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08000" rtlCol="0" anchor="ctr"/>
              <a:lstStyle/>
              <a:p>
                <a:pPr algn="ctr" defTabSz="457200"/>
                <a:r>
                  <a:rPr lang="en-GB" sz="1600" dirty="0">
                    <a:solidFill>
                      <a:prstClr val="white"/>
                    </a:solidFill>
                  </a:rPr>
                  <a:t>Expected future earnings from employment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965899" y="4102661"/>
                <a:ext cx="1418456" cy="108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457200"/>
                <a:endParaRPr lang="en-GB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963017" y="3885287"/>
                <a:ext cx="1424220" cy="215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 defTabSz="457200"/>
                <a:r>
                  <a:rPr lang="en-GB" sz="1600" dirty="0" smtClean="0">
                    <a:solidFill>
                      <a:prstClr val="white"/>
                    </a:solidFill>
                  </a:rPr>
                  <a:t>Home equity</a:t>
                </a:r>
                <a:endParaRPr lang="en-GB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249874" y="6228020"/>
                <a:ext cx="957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GB" dirty="0" smtClean="0">
                    <a:solidFill>
                      <a:prstClr val="black"/>
                    </a:solidFill>
                  </a:rPr>
                  <a:t>2008-09</a:t>
                </a: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967334" y="2415878"/>
                <a:ext cx="1415586" cy="1450368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GB" sz="1600" dirty="0" smtClean="0">
                    <a:solidFill>
                      <a:prstClr val="white"/>
                    </a:solidFill>
                  </a:rPr>
                  <a:t>Debt</a:t>
                </a:r>
                <a:endParaRPr lang="en-GB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940152" y="1794888"/>
                <a:ext cx="1368151" cy="398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 i="1">
                    <a:latin typeface="Times"/>
                    <a:cs typeface="Times"/>
                  </a:defRPr>
                </a:lvl1pPr>
              </a:lstStyle>
              <a:p>
                <a:pPr defTabSz="457200"/>
                <a:r>
                  <a:rPr lang="en-GB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>
            <a:xfrm>
              <a:off x="6228425" y="3861048"/>
              <a:ext cx="0" cy="2195853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504599" y="4653136"/>
              <a:ext cx="7553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sz="1600" dirty="0" smtClean="0">
                  <a:solidFill>
                    <a:prstClr val="black"/>
                  </a:solidFill>
                </a:rPr>
                <a:t>Total </a:t>
              </a:r>
            </a:p>
            <a:p>
              <a:pPr defTabSz="457200"/>
              <a:r>
                <a:rPr lang="en-GB" sz="1600" dirty="0" smtClean="0">
                  <a:solidFill>
                    <a:prstClr val="black"/>
                  </a:solidFill>
                </a:rPr>
                <a:t>wealth</a:t>
              </a:r>
              <a:endParaRPr lang="en-GB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24428" y="548680"/>
            <a:ext cx="2254317" cy="6048672"/>
            <a:chOff x="2824428" y="548680"/>
            <a:chExt cx="2254317" cy="6048672"/>
          </a:xfrm>
        </p:grpSpPr>
        <p:grpSp>
          <p:nvGrpSpPr>
            <p:cNvPr id="17" name="Group 16"/>
            <p:cNvGrpSpPr/>
            <p:nvPr/>
          </p:nvGrpSpPr>
          <p:grpSpPr>
            <a:xfrm>
              <a:off x="3635896" y="548680"/>
              <a:ext cx="1442849" cy="6048672"/>
              <a:chOff x="3635896" y="548680"/>
              <a:chExt cx="1442849" cy="604867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657407" y="3900966"/>
                <a:ext cx="1418456" cy="213853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08000" rtlCol="0" anchor="ctr"/>
              <a:lstStyle/>
              <a:p>
                <a:pPr algn="ctr" defTabSz="457200"/>
                <a:r>
                  <a:rPr lang="en-GB" sz="1600" dirty="0">
                    <a:solidFill>
                      <a:prstClr val="white"/>
                    </a:solidFill>
                  </a:rPr>
                  <a:t>Expected future earnings from employment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657407" y="3659329"/>
                <a:ext cx="1418456" cy="24163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457200"/>
                <a:r>
                  <a:rPr lang="en-GB" sz="1600" dirty="0" smtClean="0">
                    <a:solidFill>
                      <a:prstClr val="white"/>
                    </a:solidFill>
                  </a:rPr>
                  <a:t>Financial wealth</a:t>
                </a:r>
                <a:endParaRPr lang="en-GB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654525" y="2596124"/>
                <a:ext cx="1424220" cy="1079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GB" sz="1600" dirty="0" smtClean="0">
                    <a:solidFill>
                      <a:prstClr val="white"/>
                    </a:solidFill>
                  </a:rPr>
                  <a:t>Home equity</a:t>
                </a:r>
                <a:endParaRPr lang="en-GB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658842" y="1145757"/>
                <a:ext cx="1415586" cy="1450368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GB" sz="1600" dirty="0" smtClean="0">
                    <a:solidFill>
                      <a:prstClr val="white"/>
                    </a:solidFill>
                  </a:rPr>
                  <a:t>Debt</a:t>
                </a:r>
                <a:endParaRPr lang="en-GB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729964" y="6228020"/>
                <a:ext cx="1281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GB" dirty="0" smtClean="0">
                    <a:solidFill>
                      <a:prstClr val="black"/>
                    </a:solidFill>
                  </a:rPr>
                  <a:t>1990s-2006</a:t>
                </a: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635896" y="548680"/>
                <a:ext cx="14401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 i="1">
                    <a:latin typeface="Times"/>
                    <a:cs typeface="Times"/>
                  </a:defRPr>
                </a:lvl1pPr>
              </a:lstStyle>
              <a:p>
                <a:pPr defTabSz="457200"/>
                <a:r>
                  <a:rPr lang="en-GB" dirty="0">
                    <a:solidFill>
                      <a:prstClr val="black"/>
                    </a:solidFill>
                  </a:rPr>
                  <a:t>B</a:t>
                </a:r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>
              <a:off x="3548254" y="2580780"/>
              <a:ext cx="0" cy="3491997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824428" y="3924344"/>
              <a:ext cx="7553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sz="1600" dirty="0" smtClean="0">
                  <a:solidFill>
                    <a:prstClr val="black"/>
                  </a:solidFill>
                </a:rPr>
                <a:t>Total </a:t>
              </a:r>
            </a:p>
            <a:p>
              <a:pPr defTabSz="457200"/>
              <a:r>
                <a:rPr lang="en-GB" sz="1600" dirty="0" smtClean="0">
                  <a:solidFill>
                    <a:prstClr val="black"/>
                  </a:solidFill>
                </a:rPr>
                <a:t>wealth</a:t>
              </a:r>
              <a:endParaRPr lang="en-GB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5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300375" y="6574918"/>
            <a:ext cx="1859500" cy="282024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 The CORE Project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019156" y="67441"/>
            <a:ext cx="1872780" cy="834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6259934" y="5995587"/>
            <a:ext cx="1872780" cy="834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7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arlin INET Berlin_New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6698</TotalTime>
  <Words>1140</Words>
  <Application>Microsoft Office PowerPoint</Application>
  <PresentationFormat>On-screen Show (4:3)</PresentationFormat>
  <Paragraphs>146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Custom Design</vt:lpstr>
      <vt:lpstr>1_Custom Design</vt:lpstr>
      <vt:lpstr>1_Office Theme</vt:lpstr>
      <vt:lpstr>Carlin INET Berlin_New</vt:lpstr>
      <vt:lpstr>1_Clarity</vt:lpstr>
      <vt:lpstr>Tema di Office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</dc:creator>
  <cp:lastModifiedBy>Wendy Carlin</cp:lastModifiedBy>
  <cp:revision>108</cp:revision>
  <cp:lastPrinted>2015-03-16T10:36:47Z</cp:lastPrinted>
  <dcterms:created xsi:type="dcterms:W3CDTF">2014-11-02T22:46:29Z</dcterms:created>
  <dcterms:modified xsi:type="dcterms:W3CDTF">2015-03-18T17:44:41Z</dcterms:modified>
</cp:coreProperties>
</file>