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60" r:id="rId2"/>
    <p:sldId id="259" r:id="rId3"/>
    <p:sldId id="261" r:id="rId4"/>
    <p:sldId id="262" r:id="rId5"/>
    <p:sldId id="271" r:id="rId6"/>
    <p:sldId id="263" r:id="rId7"/>
    <p:sldId id="272" r:id="rId8"/>
    <p:sldId id="264" r:id="rId9"/>
    <p:sldId id="266" r:id="rId10"/>
    <p:sldId id="273" r:id="rId11"/>
    <p:sldId id="274" r:id="rId12"/>
    <p:sldId id="267" r:id="rId13"/>
    <p:sldId id="268" r:id="rId14"/>
    <p:sldId id="275" r:id="rId15"/>
    <p:sldId id="276" r:id="rId16"/>
    <p:sldId id="269"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2E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69" d="100"/>
          <a:sy n="69" d="100"/>
        </p:scale>
        <p:origin x="-960" y="-494"/>
      </p:cViewPr>
      <p:guideLst>
        <p:guide orient="horz" pos="2160"/>
        <p:guide pos="3840"/>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dirty="0" smtClean="0"/>
              <a:t>The Economics Network</a:t>
            </a:r>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26A96E-30CB-44E0-8B32-47D205747C43}" type="datetimeFigureOut">
              <a:rPr lang="en-GB" smtClean="0"/>
              <a:t>02/10/2015</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147D47-1EEC-4B24-978F-8B7ABB0E234A}" type="slidenum">
              <a:rPr lang="en-GB" smtClean="0"/>
              <a:t>‹#›</a:t>
            </a:fld>
            <a:endParaRPr lang="en-GB"/>
          </a:p>
        </p:txBody>
      </p:sp>
    </p:spTree>
    <p:extLst>
      <p:ext uri="{BB962C8B-B14F-4D97-AF65-F5344CB8AC3E}">
        <p14:creationId xmlns:p14="http://schemas.microsoft.com/office/powerpoint/2010/main" val="6980704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871200" cy="2387600"/>
          </a:xfrm>
        </p:spPr>
        <p:txBody>
          <a:bodyPr anchor="b">
            <a:normAutofit/>
          </a:bodyPr>
          <a:lstStyle>
            <a:lvl1pPr algn="ctr">
              <a:defRPr sz="7200"/>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4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
        <p:nvSpPr>
          <p:cNvPr id="7" name="TextBox 6"/>
          <p:cNvSpPr txBox="1"/>
          <p:nvPr userDrawn="1"/>
        </p:nvSpPr>
        <p:spPr>
          <a:xfrm>
            <a:off x="2209800" y="5524500"/>
            <a:ext cx="7962900" cy="461665"/>
          </a:xfrm>
          <a:prstGeom prst="rect">
            <a:avLst/>
          </a:prstGeom>
          <a:noFill/>
        </p:spPr>
        <p:txBody>
          <a:bodyPr wrap="square" rtlCol="0">
            <a:spAutoFit/>
          </a:bodyPr>
          <a:lstStyle/>
          <a:p>
            <a:pPr algn="ctr"/>
            <a:r>
              <a:rPr lang="en-GB" sz="2400" dirty="0" smtClean="0">
                <a:solidFill>
                  <a:srgbClr val="7B2E7A"/>
                </a:solidFill>
              </a:rPr>
              <a:t>www.economicsnetwork.ac.uk</a:t>
            </a:r>
            <a:endParaRPr lang="en-GB" sz="2400" dirty="0">
              <a:solidFill>
                <a:srgbClr val="7B2E7A"/>
              </a:solidFill>
            </a:endParaRPr>
          </a:p>
        </p:txBody>
      </p:sp>
    </p:spTree>
    <p:extLst>
      <p:ext uri="{BB962C8B-B14F-4D97-AF65-F5344CB8AC3E}">
        <p14:creationId xmlns:p14="http://schemas.microsoft.com/office/powerpoint/2010/main" val="39439219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4336189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17517940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a:lvl1pPr>
          </a:lstStyle>
          <a:p>
            <a:r>
              <a:rPr lang="en-US" dirty="0" smtClean="0"/>
              <a:t>Click to edit Master title style</a:t>
            </a:r>
            <a:endParaRPr lang="en-GB" dirty="0"/>
          </a:p>
        </p:txBody>
      </p:sp>
      <p:sp>
        <p:nvSpPr>
          <p:cNvPr id="3" name="Content Placeholder 2"/>
          <p:cNvSpPr>
            <a:spLocks noGrp="1"/>
          </p:cNvSpPr>
          <p:nvPr>
            <p:ph idx="1"/>
          </p:nvPr>
        </p:nvSpPr>
        <p:spPr/>
        <p:txBody>
          <a:bodyPr>
            <a:normAutofit/>
          </a:bodyPr>
          <a:lstStyle>
            <a:lvl1pPr>
              <a:defRPr sz="4000">
                <a:latin typeface="+mj-lt"/>
              </a:defRPr>
            </a:lvl1pPr>
            <a:lvl2pPr>
              <a:defRPr sz="3600">
                <a:latin typeface="+mj-lt"/>
              </a:defRPr>
            </a:lvl2pPr>
            <a:lvl3pPr>
              <a:defRPr sz="3200">
                <a:latin typeface="+mj-lt"/>
              </a:defRPr>
            </a:lvl3pPr>
            <a:lvl4pPr>
              <a:defRPr sz="2800">
                <a:latin typeface="+mj-lt"/>
              </a:defRPr>
            </a:lvl4pPr>
            <a:lvl5pPr>
              <a:defRPr sz="2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8949572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ctr">
            <a:normAutofit/>
          </a:bodyPr>
          <a:lstStyle>
            <a:lvl1pPr>
              <a:defRPr sz="6600"/>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B71324D-D5C2-4473-815B-037E27FCA57C}" type="datetimeFigureOut">
              <a:rPr lang="en-GB" smtClean="0"/>
              <a:t>02/10/2015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9112829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normAutofit/>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FB71324D-D5C2-4473-815B-037E27FCA57C}" type="datetimeFigureOut">
              <a:rPr lang="en-GB" smtClean="0"/>
              <a:t>02/10/2015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355170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p:txBody>
          <a:bodyPr/>
          <a:lstStyle/>
          <a:p>
            <a:fld id="{FB71324D-D5C2-4473-815B-037E27FCA57C}" type="datetimeFigureOut">
              <a:rPr lang="en-GB" smtClean="0"/>
              <a:t>02/10/2015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7398233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FB71324D-D5C2-4473-815B-037E27FCA57C}" type="datetimeFigureOut">
              <a:rPr lang="en-GB" smtClean="0"/>
              <a:t>02/10/2015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7645722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1324D-D5C2-4473-815B-037E27FCA57C}" type="datetimeFigureOut">
              <a:rPr lang="en-GB" smtClean="0"/>
              <a:t>02/10/2015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2167354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02/10/2015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65864877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02/10/2015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6632661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1324D-D5C2-4473-815B-037E27FCA57C}" type="datetimeFigureOut">
              <a:rPr lang="en-GB" smtClean="0"/>
              <a:t>02/10/2015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The Economics Network</a:t>
            </a:r>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74161-0F39-4F24-88C0-CB336942EFA0}" type="slidenum">
              <a:rPr lang="en-GB" smtClean="0"/>
              <a:t>‹#›</a:t>
            </a:fld>
            <a:endParaRPr lang="en-GB"/>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23599" y="230188"/>
            <a:ext cx="1009557" cy="647152"/>
          </a:xfrm>
          <a:prstGeom prst="rect">
            <a:avLst/>
          </a:prstGeom>
        </p:spPr>
      </p:pic>
      <p:sp>
        <p:nvSpPr>
          <p:cNvPr id="8" name="Rectangle 7"/>
          <p:cNvSpPr/>
          <p:nvPr userDrawn="1"/>
        </p:nvSpPr>
        <p:spPr>
          <a:xfrm>
            <a:off x="0" y="0"/>
            <a:ext cx="3048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48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5400" b="0" kern="1200" cap="none" spc="0">
          <a:ln w="0"/>
          <a:solidFill>
            <a:schemeClr val="accent1"/>
          </a:solidFill>
          <a:effectLst>
            <a:outerShdw blurRad="38100" dist="25400" dir="5400000" algn="ctr" rotWithShape="0">
              <a:srgbClr val="6E747A">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accent5">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reap.ac.uk/reap/nss/index.html" TargetMode="External"/><Relationship Id="rId2" Type="http://schemas.openxmlformats.org/officeDocument/2006/relationships/hyperlink" Target="http://phil-race.co.uk/most-popular-downloads/" TargetMode="External"/><Relationship Id="rId1" Type="http://schemas.openxmlformats.org/officeDocument/2006/relationships/slideLayout" Target="../slideLayouts/slideLayout2.xml"/><Relationship Id="rId5" Type="http://schemas.openxmlformats.org/officeDocument/2006/relationships/hyperlink" Target="http://www.economicsnetwork.ac.uk/qnbank/" TargetMode="External"/><Relationship Id="rId4" Type="http://schemas.openxmlformats.org/officeDocument/2006/relationships/hyperlink" Target="http://www.economicsnetwork.ac.uk/themes/assessmen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16063"/>
            <a:ext cx="10871200" cy="2387600"/>
          </a:xfrm>
        </p:spPr>
        <p:txBody>
          <a:bodyPr>
            <a:normAutofit/>
          </a:bodyPr>
          <a:lstStyle/>
          <a:p>
            <a:r>
              <a:rPr lang="en-GB" sz="7200" dirty="0" smtClean="0"/>
              <a:t>Assessment and Feedback</a:t>
            </a:r>
            <a:endParaRPr lang="en-GB" sz="7200" dirty="0"/>
          </a:p>
        </p:txBody>
      </p:sp>
    </p:spTree>
    <p:extLst>
      <p:ext uri="{BB962C8B-B14F-4D97-AF65-F5344CB8AC3E}">
        <p14:creationId xmlns:p14="http://schemas.microsoft.com/office/powerpoint/2010/main" val="2439860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Essays – Feedback Sheets</a:t>
            </a:r>
          </a:p>
        </p:txBody>
      </p:sp>
      <p:sp>
        <p:nvSpPr>
          <p:cNvPr id="3" name="Content Placeholder 2"/>
          <p:cNvSpPr>
            <a:spLocks noGrp="1"/>
          </p:cNvSpPr>
          <p:nvPr>
            <p:ph idx="1"/>
          </p:nvPr>
        </p:nvSpPr>
        <p:spPr/>
        <p:txBody>
          <a:bodyPr/>
          <a:lstStyle/>
          <a:p>
            <a:r>
              <a:rPr lang="en-GB" dirty="0" smtClean="0"/>
              <a:t>Show example of feedback sheet</a:t>
            </a:r>
            <a:endParaRPr lang="en-GB" dirty="0"/>
          </a:p>
        </p:txBody>
      </p:sp>
    </p:spTree>
    <p:extLst>
      <p:ext uri="{BB962C8B-B14F-4D97-AF65-F5344CB8AC3E}">
        <p14:creationId xmlns:p14="http://schemas.microsoft.com/office/powerpoint/2010/main" val="2242314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Exercise – Marking-up</a:t>
            </a:r>
            <a:endParaRPr lang="en-GB" dirty="0"/>
          </a:p>
        </p:txBody>
      </p:sp>
      <p:sp>
        <p:nvSpPr>
          <p:cNvPr id="3" name="Content Placeholder 2"/>
          <p:cNvSpPr>
            <a:spLocks noGrp="1"/>
          </p:cNvSpPr>
          <p:nvPr>
            <p:ph idx="1"/>
          </p:nvPr>
        </p:nvSpPr>
        <p:spPr/>
        <p:txBody>
          <a:bodyPr/>
          <a:lstStyle/>
          <a:p>
            <a:r>
              <a:rPr lang="en-GB" dirty="0" smtClean="0"/>
              <a:t>Adam </a:t>
            </a:r>
            <a:r>
              <a:rPr lang="en-GB" dirty="0" err="1" smtClean="0"/>
              <a:t>Ozanne</a:t>
            </a:r>
            <a:r>
              <a:rPr lang="en-GB" dirty="0" smtClean="0"/>
              <a:t> example</a:t>
            </a:r>
            <a:endParaRPr lang="en-GB" dirty="0"/>
          </a:p>
        </p:txBody>
      </p:sp>
    </p:spTree>
    <p:extLst>
      <p:ext uri="{BB962C8B-B14F-4D97-AF65-F5344CB8AC3E}">
        <p14:creationId xmlns:p14="http://schemas.microsoft.com/office/powerpoint/2010/main" val="3710746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Submission</a:t>
            </a:r>
            <a:endParaRPr lang="en-GB" dirty="0"/>
          </a:p>
        </p:txBody>
      </p:sp>
      <p:sp>
        <p:nvSpPr>
          <p:cNvPr id="3" name="Content Placeholder 2"/>
          <p:cNvSpPr>
            <a:spLocks noGrp="1"/>
          </p:cNvSpPr>
          <p:nvPr>
            <p:ph idx="1"/>
          </p:nvPr>
        </p:nvSpPr>
        <p:spPr>
          <a:xfrm>
            <a:off x="838200" y="1690688"/>
            <a:ext cx="10515600" cy="4351338"/>
          </a:xfrm>
        </p:spPr>
        <p:txBody>
          <a:bodyPr/>
          <a:lstStyle/>
          <a:p>
            <a:r>
              <a:rPr lang="en-GB" dirty="0" smtClean="0"/>
              <a:t>Involve students in dialogue</a:t>
            </a:r>
            <a:endParaRPr lang="en-GB" b="1" dirty="0"/>
          </a:p>
        </p:txBody>
      </p:sp>
      <p:graphicFrame>
        <p:nvGraphicFramePr>
          <p:cNvPr id="4" name="Table 3"/>
          <p:cNvGraphicFramePr>
            <a:graphicFrameLocks noGrp="1"/>
          </p:cNvGraphicFramePr>
          <p:nvPr>
            <p:extLst>
              <p:ext uri="{D42A27DB-BD31-4B8C-83A1-F6EECF244321}">
                <p14:modId xmlns:p14="http://schemas.microsoft.com/office/powerpoint/2010/main" val="1518665501"/>
              </p:ext>
            </p:extLst>
          </p:nvPr>
        </p:nvGraphicFramePr>
        <p:xfrm>
          <a:off x="1765300" y="2472266"/>
          <a:ext cx="8128000" cy="347980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GB" dirty="0" smtClean="0">
                          <a:latin typeface="+mj-lt"/>
                        </a:rPr>
                        <a:t>For student completion</a:t>
                      </a:r>
                      <a:endParaRPr lang="en-GB" dirty="0">
                        <a:latin typeface="+mj-lt"/>
                      </a:endParaRPr>
                    </a:p>
                  </a:txBody>
                  <a:tcPr/>
                </a:tc>
                <a:tc>
                  <a:txBody>
                    <a:bodyPr/>
                    <a:lstStyle/>
                    <a:p>
                      <a:r>
                        <a:rPr lang="en-GB" dirty="0" smtClean="0">
                          <a:latin typeface="+mj-lt"/>
                        </a:rPr>
                        <a:t>For staff </a:t>
                      </a:r>
                      <a:r>
                        <a:rPr lang="en-GB" dirty="0" err="1" smtClean="0">
                          <a:latin typeface="+mj-lt"/>
                        </a:rPr>
                        <a:t>completition</a:t>
                      </a:r>
                      <a:endParaRPr lang="en-GB" dirty="0">
                        <a:latin typeface="+mj-lt"/>
                      </a:endParaRPr>
                    </a:p>
                  </a:txBody>
                  <a:tcPr/>
                </a:tc>
              </a:tr>
              <a:tr h="370840">
                <a:tc>
                  <a:txBody>
                    <a:bodyPr/>
                    <a:lstStyle/>
                    <a:p>
                      <a:r>
                        <a:rPr lang="en-GB" dirty="0" smtClean="0"/>
                        <a:t>These are</a:t>
                      </a:r>
                      <a:r>
                        <a:rPr lang="en-GB" baseline="0" dirty="0" smtClean="0"/>
                        <a:t> the areas of my work that I think are good, for the following reasons:</a:t>
                      </a:r>
                    </a:p>
                    <a:p>
                      <a:endParaRPr lang="en-GB" dirty="0"/>
                    </a:p>
                  </a:txBody>
                  <a:tcPr/>
                </a:tc>
                <a:tc>
                  <a:txBody>
                    <a:bodyPr/>
                    <a:lstStyle/>
                    <a:p>
                      <a:endParaRPr lang="en-GB" dirty="0"/>
                    </a:p>
                  </a:txBody>
                  <a:tcPr/>
                </a:tc>
              </a:tr>
              <a:tr h="370840">
                <a:tc>
                  <a:txBody>
                    <a:bodyPr/>
                    <a:lstStyle/>
                    <a:p>
                      <a:r>
                        <a:rPr lang="en-GB" dirty="0" smtClean="0"/>
                        <a:t>Please comment on the following areas of my work:</a:t>
                      </a:r>
                    </a:p>
                    <a:p>
                      <a:endParaRPr lang="en-GB" dirty="0"/>
                    </a:p>
                  </a:txBody>
                  <a:tcPr/>
                </a:tc>
                <a:tc>
                  <a:txBody>
                    <a:bodyPr/>
                    <a:lstStyle/>
                    <a:p>
                      <a:endParaRPr lang="en-GB" dirty="0"/>
                    </a:p>
                  </a:txBody>
                  <a:tcPr/>
                </a:tc>
              </a:tr>
              <a:tr h="370840">
                <a:tc>
                  <a:txBody>
                    <a:bodyPr/>
                    <a:lstStyle/>
                    <a:p>
                      <a:r>
                        <a:rPr lang="en-GB" dirty="0" smtClean="0"/>
                        <a:t>I want to improve on</a:t>
                      </a:r>
                      <a:r>
                        <a:rPr lang="en-GB" baseline="0" dirty="0" smtClean="0"/>
                        <a:t> this next time:</a:t>
                      </a:r>
                    </a:p>
                    <a:p>
                      <a:endParaRPr lang="en-GB" dirty="0"/>
                    </a:p>
                  </a:txBody>
                  <a:tcPr/>
                </a:tc>
                <a:tc>
                  <a:txBody>
                    <a:bodyPr/>
                    <a:lstStyle/>
                    <a:p>
                      <a:endParaRPr lang="en-GB" dirty="0"/>
                    </a:p>
                  </a:txBody>
                  <a:tcPr/>
                </a:tc>
              </a:tr>
              <a:tr h="370840">
                <a:tc>
                  <a:txBody>
                    <a:bodyPr/>
                    <a:lstStyle/>
                    <a:p>
                      <a:r>
                        <a:rPr lang="en-GB" dirty="0" smtClean="0"/>
                        <a:t>The mark I think this deserves</a:t>
                      </a:r>
                      <a:r>
                        <a:rPr lang="en-GB" baseline="0" dirty="0" smtClean="0"/>
                        <a:t> is:</a:t>
                      </a:r>
                    </a:p>
                    <a:p>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val="1651793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a:t>
            </a:r>
            <a:endParaRPr lang="en-GB" dirty="0"/>
          </a:p>
        </p:txBody>
      </p:sp>
      <p:sp>
        <p:nvSpPr>
          <p:cNvPr id="3" name="Content Placeholder 2"/>
          <p:cNvSpPr>
            <a:spLocks noGrp="1"/>
          </p:cNvSpPr>
          <p:nvPr>
            <p:ph idx="1"/>
          </p:nvPr>
        </p:nvSpPr>
        <p:spPr/>
        <p:txBody>
          <a:bodyPr/>
          <a:lstStyle/>
          <a:p>
            <a:r>
              <a:rPr lang="en-GB" dirty="0" smtClean="0"/>
              <a:t>Seek feedback on your feedback</a:t>
            </a:r>
          </a:p>
          <a:p>
            <a:pPr lvl="1">
              <a:lnSpc>
                <a:spcPct val="100000"/>
              </a:lnSpc>
              <a:spcAft>
                <a:spcPts val="500"/>
              </a:spcAft>
            </a:pPr>
            <a:r>
              <a:rPr lang="en-GB" sz="3400" dirty="0" smtClean="0"/>
              <a:t>Do you schedule  time to discuss feedback?</a:t>
            </a:r>
          </a:p>
          <a:p>
            <a:pPr lvl="1">
              <a:lnSpc>
                <a:spcPct val="100000"/>
              </a:lnSpc>
              <a:spcAft>
                <a:spcPts val="500"/>
              </a:spcAft>
            </a:pPr>
            <a:r>
              <a:rPr lang="en-GB" sz="3400" dirty="0" smtClean="0"/>
              <a:t>Ask students to identify examples of feedback comments they found useful and that might help in future tasks</a:t>
            </a:r>
          </a:p>
        </p:txBody>
      </p:sp>
    </p:spTree>
    <p:extLst>
      <p:ext uri="{BB962C8B-B14F-4D97-AF65-F5344CB8AC3E}">
        <p14:creationId xmlns:p14="http://schemas.microsoft.com/office/powerpoint/2010/main" val="3675544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60" y="129604"/>
            <a:ext cx="10515600" cy="1325563"/>
          </a:xfrm>
        </p:spPr>
        <p:txBody>
          <a:bodyPr/>
          <a:lstStyle/>
          <a:p>
            <a:r>
              <a:rPr lang="en-GB" dirty="0" smtClean="0"/>
              <a:t>Feedback for yourself!</a:t>
            </a:r>
            <a:endParaRPr lang="en-GB" dirty="0"/>
          </a:p>
        </p:txBody>
      </p:sp>
      <p:sp>
        <p:nvSpPr>
          <p:cNvPr id="6" name="TextBox 5"/>
          <p:cNvSpPr txBox="1"/>
          <p:nvPr/>
        </p:nvSpPr>
        <p:spPr>
          <a:xfrm>
            <a:off x="0" y="6488668"/>
            <a:ext cx="9144000" cy="307777"/>
          </a:xfrm>
          <a:prstGeom prst="rect">
            <a:avLst/>
          </a:prstGeom>
          <a:noFill/>
          <a:ln>
            <a:noFill/>
          </a:ln>
        </p:spPr>
        <p:txBody>
          <a:bodyPr wrap="square" rtlCol="0">
            <a:spAutoFit/>
          </a:bodyPr>
          <a:lstStyle/>
          <a:p>
            <a:pPr algn="ctr"/>
            <a:r>
              <a:rPr lang="en-GB" sz="1400" dirty="0" smtClean="0">
                <a:solidFill>
                  <a:srgbClr val="7C327B"/>
                </a:solidFill>
              </a:rPr>
              <a:t>www.economicsnetwork.ac.uk</a:t>
            </a:r>
            <a:endParaRPr lang="en-GB" sz="1400" dirty="0">
              <a:solidFill>
                <a:srgbClr val="7C327B"/>
              </a:solidFill>
            </a:endParaRPr>
          </a:p>
        </p:txBody>
      </p:sp>
      <p:sp>
        <p:nvSpPr>
          <p:cNvPr id="7" name="Rectangle 6"/>
          <p:cNvSpPr/>
          <p:nvPr/>
        </p:nvSpPr>
        <p:spPr>
          <a:xfrm>
            <a:off x="1043608" y="1270501"/>
            <a:ext cx="6048672" cy="369332"/>
          </a:xfrm>
          <a:prstGeom prst="rect">
            <a:avLst/>
          </a:prstGeom>
          <a:ln>
            <a:solidFill>
              <a:srgbClr val="4F81BD"/>
            </a:solidFill>
          </a:ln>
        </p:spPr>
        <p:txBody>
          <a:bodyPr wrap="square">
            <a:spAutoFit/>
          </a:bodyPr>
          <a:lstStyle/>
          <a:p>
            <a:r>
              <a:rPr lang="en-GB" dirty="0" smtClean="0"/>
              <a:t>“Tutor </a:t>
            </a:r>
            <a:r>
              <a:rPr lang="en-GB" dirty="0"/>
              <a:t>could be better qualified. </a:t>
            </a:r>
            <a:r>
              <a:rPr lang="en-GB" dirty="0" smtClean="0"/>
              <a:t>Sometimes </a:t>
            </a:r>
            <a:r>
              <a:rPr lang="en-GB" dirty="0"/>
              <a:t>got stuff </a:t>
            </a:r>
            <a:r>
              <a:rPr lang="en-GB" dirty="0" smtClean="0"/>
              <a:t>wrong!”</a:t>
            </a:r>
            <a:endParaRPr lang="en-GB" dirty="0"/>
          </a:p>
        </p:txBody>
      </p:sp>
      <p:sp>
        <p:nvSpPr>
          <p:cNvPr id="8" name="Rectangle 7"/>
          <p:cNvSpPr/>
          <p:nvPr/>
        </p:nvSpPr>
        <p:spPr>
          <a:xfrm>
            <a:off x="614280" y="1819021"/>
            <a:ext cx="3744416" cy="1200329"/>
          </a:xfrm>
          <a:prstGeom prst="rect">
            <a:avLst/>
          </a:prstGeom>
          <a:ln>
            <a:solidFill>
              <a:srgbClr val="4F81BD"/>
            </a:solidFill>
          </a:ln>
        </p:spPr>
        <p:txBody>
          <a:bodyPr wrap="square">
            <a:spAutoFit/>
          </a:bodyPr>
          <a:lstStyle/>
          <a:p>
            <a:r>
              <a:rPr lang="en-GB" dirty="0" smtClean="0"/>
              <a:t>“The </a:t>
            </a:r>
            <a:r>
              <a:rPr lang="en-GB" dirty="0"/>
              <a:t>seminars were </a:t>
            </a:r>
            <a:r>
              <a:rPr lang="en-GB" dirty="0" smtClean="0"/>
              <a:t>dire </a:t>
            </a:r>
            <a:r>
              <a:rPr lang="en-GB" dirty="0"/>
              <a:t>and I don't feel they benefited my learning at all and at some point even just lead to more confusion over the </a:t>
            </a:r>
            <a:r>
              <a:rPr lang="en-GB" dirty="0" smtClean="0"/>
              <a:t>subject.”</a:t>
            </a:r>
            <a:endParaRPr lang="en-US" dirty="0"/>
          </a:p>
        </p:txBody>
      </p:sp>
      <p:sp>
        <p:nvSpPr>
          <p:cNvPr id="9" name="Rectangle 8"/>
          <p:cNvSpPr/>
          <p:nvPr/>
        </p:nvSpPr>
        <p:spPr>
          <a:xfrm>
            <a:off x="8964488" y="1456615"/>
            <a:ext cx="2830962" cy="2308324"/>
          </a:xfrm>
          <a:prstGeom prst="rect">
            <a:avLst/>
          </a:prstGeom>
          <a:ln>
            <a:solidFill>
              <a:srgbClr val="4F81BD"/>
            </a:solidFill>
          </a:ln>
        </p:spPr>
        <p:txBody>
          <a:bodyPr wrap="square">
            <a:spAutoFit/>
          </a:bodyPr>
          <a:lstStyle/>
          <a:p>
            <a:r>
              <a:rPr lang="en-GB" dirty="0" smtClean="0"/>
              <a:t>“The </a:t>
            </a:r>
            <a:r>
              <a:rPr lang="en-GB" dirty="0"/>
              <a:t>tutorials - relate the questions more to the test questions so that we would be better prepared for the </a:t>
            </a:r>
            <a:r>
              <a:rPr lang="en-GB" dirty="0" smtClean="0"/>
              <a:t>tests”</a:t>
            </a:r>
          </a:p>
          <a:p>
            <a:r>
              <a:rPr lang="en-GB" dirty="0" smtClean="0"/>
              <a:t>“I </a:t>
            </a:r>
            <a:r>
              <a:rPr lang="en-GB" dirty="0"/>
              <a:t>felt that the tutorial questions often are very different to test questions</a:t>
            </a:r>
            <a:r>
              <a:rPr lang="en-GB" dirty="0" smtClean="0"/>
              <a:t>.”</a:t>
            </a:r>
            <a:r>
              <a:rPr lang="en-GB" dirty="0"/>
              <a:t> </a:t>
            </a:r>
          </a:p>
        </p:txBody>
      </p:sp>
      <p:sp>
        <p:nvSpPr>
          <p:cNvPr id="10" name="Rectangle 9"/>
          <p:cNvSpPr/>
          <p:nvPr/>
        </p:nvSpPr>
        <p:spPr>
          <a:xfrm>
            <a:off x="5642559" y="1772445"/>
            <a:ext cx="2232248" cy="2585323"/>
          </a:xfrm>
          <a:prstGeom prst="rect">
            <a:avLst/>
          </a:prstGeom>
          <a:ln>
            <a:solidFill>
              <a:srgbClr val="4F81BD"/>
            </a:solidFill>
          </a:ln>
        </p:spPr>
        <p:txBody>
          <a:bodyPr wrap="square">
            <a:spAutoFit/>
          </a:bodyPr>
          <a:lstStyle/>
          <a:p>
            <a:r>
              <a:rPr lang="en-GB" dirty="0" smtClean="0"/>
              <a:t>“longer </a:t>
            </a:r>
            <a:r>
              <a:rPr lang="en-GB" dirty="0"/>
              <a:t>seminars, we normally don't have time to do all the work in the </a:t>
            </a:r>
            <a:r>
              <a:rPr lang="en-GB" dirty="0" smtClean="0"/>
              <a:t>seminars”</a:t>
            </a:r>
          </a:p>
          <a:p>
            <a:r>
              <a:rPr lang="en-US" dirty="0" smtClean="0"/>
              <a:t>“the </a:t>
            </a:r>
            <a:r>
              <a:rPr lang="en-US" dirty="0"/>
              <a:t>class teacher does not cover all questions during the class! Classes should last longer</a:t>
            </a:r>
            <a:r>
              <a:rPr lang="en-US" dirty="0" smtClean="0"/>
              <a:t>!”</a:t>
            </a:r>
            <a:endParaRPr lang="en-GB" dirty="0"/>
          </a:p>
        </p:txBody>
      </p:sp>
      <p:sp>
        <p:nvSpPr>
          <p:cNvPr id="11" name="Rectangle 10"/>
          <p:cNvSpPr/>
          <p:nvPr/>
        </p:nvSpPr>
        <p:spPr>
          <a:xfrm>
            <a:off x="8134102" y="4200682"/>
            <a:ext cx="2808312" cy="1200329"/>
          </a:xfrm>
          <a:prstGeom prst="rect">
            <a:avLst/>
          </a:prstGeom>
          <a:ln>
            <a:solidFill>
              <a:srgbClr val="4F81BD"/>
            </a:solidFill>
          </a:ln>
        </p:spPr>
        <p:txBody>
          <a:bodyPr wrap="square">
            <a:spAutoFit/>
          </a:bodyPr>
          <a:lstStyle/>
          <a:p>
            <a:r>
              <a:rPr lang="en-GB" dirty="0" smtClean="0"/>
              <a:t>“More </a:t>
            </a:r>
            <a:r>
              <a:rPr lang="en-GB" dirty="0"/>
              <a:t>assistance with essay writing techniques and skills in answering exam questions</a:t>
            </a:r>
            <a:r>
              <a:rPr lang="en-GB" dirty="0" smtClean="0"/>
              <a:t>.”</a:t>
            </a:r>
            <a:endParaRPr lang="en-GB" dirty="0"/>
          </a:p>
        </p:txBody>
      </p:sp>
      <p:sp>
        <p:nvSpPr>
          <p:cNvPr id="12" name="Rectangle 11"/>
          <p:cNvSpPr/>
          <p:nvPr/>
        </p:nvSpPr>
        <p:spPr>
          <a:xfrm>
            <a:off x="681274" y="5589240"/>
            <a:ext cx="8856984" cy="923330"/>
          </a:xfrm>
          <a:prstGeom prst="rect">
            <a:avLst/>
          </a:prstGeom>
          <a:ln>
            <a:solidFill>
              <a:srgbClr val="4F81BD"/>
            </a:solidFill>
          </a:ln>
        </p:spPr>
        <p:txBody>
          <a:bodyPr wrap="square">
            <a:spAutoFit/>
          </a:bodyPr>
          <a:lstStyle/>
          <a:p>
            <a:r>
              <a:rPr lang="en-GB" dirty="0" smtClean="0"/>
              <a:t>“Tutorials </a:t>
            </a:r>
            <a:r>
              <a:rPr lang="en-GB" dirty="0"/>
              <a:t>can sometimes feel like we haven't progressed anywhere, maybe give them more </a:t>
            </a:r>
            <a:r>
              <a:rPr lang="en-GB" dirty="0" smtClean="0"/>
              <a:t>structure”  “In </a:t>
            </a:r>
            <a:r>
              <a:rPr lang="en-GB" dirty="0"/>
              <a:t>my opinion tutorials should not be only about tutorial questions provided by lecturer. Tutorial preparations were not really demanding</a:t>
            </a:r>
            <a:r>
              <a:rPr lang="en-GB" dirty="0" smtClean="0"/>
              <a:t>.”</a:t>
            </a:r>
            <a:endParaRPr lang="en-GB" dirty="0"/>
          </a:p>
        </p:txBody>
      </p:sp>
      <p:sp>
        <p:nvSpPr>
          <p:cNvPr id="13" name="Rectangle 12"/>
          <p:cNvSpPr/>
          <p:nvPr/>
        </p:nvSpPr>
        <p:spPr>
          <a:xfrm>
            <a:off x="1061658" y="3093638"/>
            <a:ext cx="3744416" cy="1200329"/>
          </a:xfrm>
          <a:prstGeom prst="rect">
            <a:avLst/>
          </a:prstGeom>
          <a:ln>
            <a:solidFill>
              <a:schemeClr val="accent1"/>
            </a:solidFill>
          </a:ln>
        </p:spPr>
        <p:txBody>
          <a:bodyPr wrap="square">
            <a:spAutoFit/>
          </a:bodyPr>
          <a:lstStyle/>
          <a:p>
            <a:r>
              <a:rPr lang="en-US" dirty="0" smtClean="0"/>
              <a:t>“I </a:t>
            </a:r>
            <a:r>
              <a:rPr lang="en-US" dirty="0"/>
              <a:t>do not see the point in coming to the class: the teacher just goes through the solutions with no value added</a:t>
            </a:r>
            <a:r>
              <a:rPr lang="en-US" dirty="0" smtClean="0"/>
              <a:t>.” </a:t>
            </a:r>
          </a:p>
        </p:txBody>
      </p:sp>
      <p:sp>
        <p:nvSpPr>
          <p:cNvPr id="14" name="Rectangle 13"/>
          <p:cNvSpPr/>
          <p:nvPr/>
        </p:nvSpPr>
        <p:spPr>
          <a:xfrm>
            <a:off x="874371" y="4510600"/>
            <a:ext cx="5688632" cy="923330"/>
          </a:xfrm>
          <a:prstGeom prst="rect">
            <a:avLst/>
          </a:prstGeom>
          <a:ln>
            <a:solidFill>
              <a:srgbClr val="4F81BD"/>
            </a:solidFill>
          </a:ln>
        </p:spPr>
        <p:txBody>
          <a:bodyPr wrap="square">
            <a:spAutoFit/>
          </a:bodyPr>
          <a:lstStyle/>
          <a:p>
            <a:r>
              <a:rPr lang="en-US" dirty="0"/>
              <a:t>“I can just go through the solutions what is the point of just writing down some mathematical equations/solutions with no explanation of its meaning!?”</a:t>
            </a:r>
          </a:p>
        </p:txBody>
      </p:sp>
    </p:spTree>
    <p:extLst>
      <p:ext uri="{BB962C8B-B14F-4D97-AF65-F5344CB8AC3E}">
        <p14:creationId xmlns:p14="http://schemas.microsoft.com/office/powerpoint/2010/main" val="3671292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Feedback to Lecturer </a:t>
            </a:r>
            <a:endParaRPr lang="en-GB" dirty="0"/>
          </a:p>
        </p:txBody>
      </p:sp>
      <p:sp>
        <p:nvSpPr>
          <p:cNvPr id="4" name="Rectangle 3"/>
          <p:cNvSpPr/>
          <p:nvPr/>
        </p:nvSpPr>
        <p:spPr>
          <a:xfrm>
            <a:off x="5630142" y="5389865"/>
            <a:ext cx="3744416" cy="923330"/>
          </a:xfrm>
          <a:prstGeom prst="rect">
            <a:avLst/>
          </a:prstGeom>
          <a:ln>
            <a:solidFill>
              <a:srgbClr val="4F81BD"/>
            </a:solidFill>
          </a:ln>
        </p:spPr>
        <p:txBody>
          <a:bodyPr wrap="square">
            <a:spAutoFit/>
          </a:bodyPr>
          <a:lstStyle/>
          <a:p>
            <a:r>
              <a:rPr lang="en-GB" dirty="0" smtClean="0"/>
              <a:t>“My students don’t engage in the class. I ask a question and nobody wants to answer.”</a:t>
            </a:r>
            <a:endParaRPr lang="en-US" dirty="0"/>
          </a:p>
        </p:txBody>
      </p:sp>
      <p:sp>
        <p:nvSpPr>
          <p:cNvPr id="5" name="Rectangle 4"/>
          <p:cNvSpPr/>
          <p:nvPr/>
        </p:nvSpPr>
        <p:spPr>
          <a:xfrm>
            <a:off x="4716016" y="2132856"/>
            <a:ext cx="3744416" cy="1200329"/>
          </a:xfrm>
          <a:prstGeom prst="rect">
            <a:avLst/>
          </a:prstGeom>
          <a:ln>
            <a:solidFill>
              <a:srgbClr val="4F81BD"/>
            </a:solidFill>
          </a:ln>
        </p:spPr>
        <p:txBody>
          <a:bodyPr wrap="square">
            <a:spAutoFit/>
          </a:bodyPr>
          <a:lstStyle/>
          <a:p>
            <a:r>
              <a:rPr lang="en-GB" dirty="0" smtClean="0"/>
              <a:t>“My students don’t prepare the material before class, which means my whole seminar plan does not work out anymore.”</a:t>
            </a:r>
            <a:endParaRPr lang="en-US" dirty="0"/>
          </a:p>
        </p:txBody>
      </p:sp>
      <p:sp>
        <p:nvSpPr>
          <p:cNvPr id="6" name="Rectangle 5"/>
          <p:cNvSpPr/>
          <p:nvPr/>
        </p:nvSpPr>
        <p:spPr>
          <a:xfrm>
            <a:off x="467544" y="2708920"/>
            <a:ext cx="3744416" cy="646331"/>
          </a:xfrm>
          <a:prstGeom prst="rect">
            <a:avLst/>
          </a:prstGeom>
          <a:ln>
            <a:solidFill>
              <a:srgbClr val="4F81BD"/>
            </a:solidFill>
          </a:ln>
        </p:spPr>
        <p:txBody>
          <a:bodyPr wrap="square">
            <a:spAutoFit/>
          </a:bodyPr>
          <a:lstStyle/>
          <a:p>
            <a:r>
              <a:rPr lang="en-GB" dirty="0" smtClean="0"/>
              <a:t>“My students don’t hand in their</a:t>
            </a:r>
            <a:br>
              <a:rPr lang="en-GB" dirty="0" smtClean="0"/>
            </a:br>
            <a:r>
              <a:rPr lang="en-GB" dirty="0" smtClean="0"/>
              <a:t>coursework.”</a:t>
            </a:r>
            <a:endParaRPr lang="en-US" dirty="0"/>
          </a:p>
        </p:txBody>
      </p:sp>
      <p:sp>
        <p:nvSpPr>
          <p:cNvPr id="7" name="Rectangle 6"/>
          <p:cNvSpPr/>
          <p:nvPr/>
        </p:nvSpPr>
        <p:spPr>
          <a:xfrm>
            <a:off x="5148064" y="3501008"/>
            <a:ext cx="3744416" cy="646331"/>
          </a:xfrm>
          <a:prstGeom prst="rect">
            <a:avLst/>
          </a:prstGeom>
          <a:ln>
            <a:solidFill>
              <a:srgbClr val="4F81BD"/>
            </a:solidFill>
          </a:ln>
        </p:spPr>
        <p:txBody>
          <a:bodyPr wrap="square">
            <a:spAutoFit/>
          </a:bodyPr>
          <a:lstStyle/>
          <a:p>
            <a:r>
              <a:rPr lang="en-GB" dirty="0" smtClean="0"/>
              <a:t>“I have to give too much written feedback”</a:t>
            </a:r>
            <a:endParaRPr lang="en-US" dirty="0"/>
          </a:p>
        </p:txBody>
      </p:sp>
      <p:sp>
        <p:nvSpPr>
          <p:cNvPr id="8" name="Rectangle 7"/>
          <p:cNvSpPr/>
          <p:nvPr/>
        </p:nvSpPr>
        <p:spPr>
          <a:xfrm>
            <a:off x="971600" y="3717032"/>
            <a:ext cx="3744416" cy="646331"/>
          </a:xfrm>
          <a:prstGeom prst="rect">
            <a:avLst/>
          </a:prstGeom>
          <a:ln>
            <a:solidFill>
              <a:srgbClr val="4F81BD"/>
            </a:solidFill>
          </a:ln>
        </p:spPr>
        <p:txBody>
          <a:bodyPr wrap="square">
            <a:spAutoFit/>
          </a:bodyPr>
          <a:lstStyle/>
          <a:p>
            <a:r>
              <a:rPr lang="en-GB" dirty="0" smtClean="0"/>
              <a:t>“The course organiser does not give</a:t>
            </a:r>
          </a:p>
          <a:p>
            <a:r>
              <a:rPr lang="en-GB" dirty="0" smtClean="0"/>
              <a:t>me any guidance on what to teach”</a:t>
            </a:r>
            <a:endParaRPr lang="en-US" dirty="0"/>
          </a:p>
        </p:txBody>
      </p:sp>
      <p:sp>
        <p:nvSpPr>
          <p:cNvPr id="9" name="Rectangle 8"/>
          <p:cNvSpPr/>
          <p:nvPr/>
        </p:nvSpPr>
        <p:spPr>
          <a:xfrm>
            <a:off x="3563888" y="4509120"/>
            <a:ext cx="3744416" cy="646331"/>
          </a:xfrm>
          <a:prstGeom prst="rect">
            <a:avLst/>
          </a:prstGeom>
          <a:ln>
            <a:solidFill>
              <a:srgbClr val="4F81BD"/>
            </a:solidFill>
          </a:ln>
        </p:spPr>
        <p:txBody>
          <a:bodyPr wrap="square">
            <a:spAutoFit/>
          </a:bodyPr>
          <a:lstStyle/>
          <a:p>
            <a:r>
              <a:rPr lang="en-GB" dirty="0" smtClean="0"/>
              <a:t>“The course organiser does not give</a:t>
            </a:r>
          </a:p>
          <a:p>
            <a:r>
              <a:rPr lang="en-GB" dirty="0" smtClean="0"/>
              <a:t>me any guidance on what to teach”</a:t>
            </a:r>
            <a:endParaRPr lang="en-US" dirty="0"/>
          </a:p>
        </p:txBody>
      </p:sp>
      <p:sp>
        <p:nvSpPr>
          <p:cNvPr id="10" name="Rectangle 9"/>
          <p:cNvSpPr/>
          <p:nvPr/>
        </p:nvSpPr>
        <p:spPr>
          <a:xfrm>
            <a:off x="467544" y="5301208"/>
            <a:ext cx="3744416" cy="923330"/>
          </a:xfrm>
          <a:prstGeom prst="rect">
            <a:avLst/>
          </a:prstGeom>
          <a:ln>
            <a:solidFill>
              <a:srgbClr val="4F81BD"/>
            </a:solidFill>
          </a:ln>
        </p:spPr>
        <p:txBody>
          <a:bodyPr wrap="square">
            <a:spAutoFit/>
          </a:bodyPr>
          <a:lstStyle/>
          <a:p>
            <a:r>
              <a:rPr lang="en-GB" dirty="0" smtClean="0"/>
              <a:t>“The course organiser gives me material of quality or no answer guides”</a:t>
            </a:r>
            <a:endParaRPr lang="en-US" dirty="0"/>
          </a:p>
        </p:txBody>
      </p:sp>
    </p:spTree>
    <p:extLst>
      <p:ext uri="{BB962C8B-B14F-4D97-AF65-F5344CB8AC3E}">
        <p14:creationId xmlns:p14="http://schemas.microsoft.com/office/powerpoint/2010/main" val="299639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links</a:t>
            </a:r>
            <a:endParaRPr lang="en-GB" dirty="0"/>
          </a:p>
        </p:txBody>
      </p:sp>
      <p:sp>
        <p:nvSpPr>
          <p:cNvPr id="3" name="Content Placeholder 2"/>
          <p:cNvSpPr>
            <a:spLocks noGrp="1"/>
          </p:cNvSpPr>
          <p:nvPr>
            <p:ph idx="1"/>
          </p:nvPr>
        </p:nvSpPr>
        <p:spPr/>
        <p:txBody>
          <a:bodyPr>
            <a:normAutofit fontScale="70000" lnSpcReduction="20000"/>
          </a:bodyPr>
          <a:lstStyle/>
          <a:p>
            <a:pPr>
              <a:spcBef>
                <a:spcPct val="100000"/>
              </a:spcBef>
            </a:pPr>
            <a:r>
              <a:rPr lang="en-GB" altLang="en-US" sz="4400" dirty="0"/>
              <a:t>Phil Race’s compendium on writings on assessment </a:t>
            </a:r>
            <a:br>
              <a:rPr lang="en-GB" altLang="en-US" sz="4400" dirty="0"/>
            </a:br>
            <a:r>
              <a:rPr lang="en-GB" altLang="en-US" dirty="0">
                <a:hlinkClick r:id="rId2"/>
              </a:rPr>
              <a:t>http://phil-race.co.uk/most-popular-downloads/</a:t>
            </a:r>
            <a:endParaRPr lang="en-GB" altLang="en-US" dirty="0"/>
          </a:p>
          <a:p>
            <a:pPr>
              <a:spcBef>
                <a:spcPct val="100000"/>
              </a:spcBef>
            </a:pPr>
            <a:r>
              <a:rPr lang="en-GB" altLang="en-US" sz="4400" dirty="0"/>
              <a:t>Re-Engineering Assessment Practices </a:t>
            </a:r>
            <a:r>
              <a:rPr lang="en-GB" altLang="en-US" dirty="0">
                <a:hlinkClick r:id="rId3"/>
              </a:rPr>
              <a:t>http://www.reap.ac.uk/reap/nss/index.html</a:t>
            </a:r>
            <a:endParaRPr lang="en-GB" altLang="en-US" dirty="0"/>
          </a:p>
          <a:p>
            <a:pPr>
              <a:spcBef>
                <a:spcPct val="100000"/>
              </a:spcBef>
            </a:pPr>
            <a:r>
              <a:rPr lang="en-GB" altLang="en-US" sz="4400" dirty="0"/>
              <a:t>Economics Network themed assessment page </a:t>
            </a:r>
            <a:r>
              <a:rPr lang="en-GB" altLang="en-US" dirty="0">
                <a:hlinkClick r:id="rId4"/>
              </a:rPr>
              <a:t>http://www.economicsnetwork.ac.uk/themes/assessment</a:t>
            </a:r>
            <a:endParaRPr lang="en-GB" altLang="en-US" dirty="0"/>
          </a:p>
          <a:p>
            <a:pPr>
              <a:spcBef>
                <a:spcPct val="100000"/>
              </a:spcBef>
            </a:pPr>
            <a:r>
              <a:rPr lang="en-GB" altLang="en-US" sz="4400" dirty="0"/>
              <a:t>Economics Network Assessment Question Bank </a:t>
            </a:r>
            <a:r>
              <a:rPr lang="en-GB" altLang="en-US" dirty="0">
                <a:hlinkClick r:id="rId5"/>
              </a:rPr>
              <a:t>http://www.economicsnetwork.ac.uk/qnbank/</a:t>
            </a:r>
            <a:endParaRPr lang="en-GB" altLang="en-US" dirty="0"/>
          </a:p>
        </p:txBody>
      </p:sp>
    </p:spTree>
    <p:extLst>
      <p:ext uri="{BB962C8B-B14F-4D97-AF65-F5344CB8AC3E}">
        <p14:creationId xmlns:p14="http://schemas.microsoft.com/office/powerpoint/2010/main" val="670128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dirty="0" smtClean="0"/>
              <a:t>Types of assessment</a:t>
            </a:r>
            <a:endParaRPr lang="en-GB" sz="5400" dirty="0"/>
          </a:p>
        </p:txBody>
      </p:sp>
      <p:sp>
        <p:nvSpPr>
          <p:cNvPr id="3" name="Content Placeholder 2"/>
          <p:cNvSpPr>
            <a:spLocks noGrp="1"/>
          </p:cNvSpPr>
          <p:nvPr>
            <p:ph idx="1"/>
          </p:nvPr>
        </p:nvSpPr>
        <p:spPr/>
        <p:txBody>
          <a:bodyPr>
            <a:normAutofit/>
          </a:bodyPr>
          <a:lstStyle/>
          <a:p>
            <a:pPr>
              <a:lnSpc>
                <a:spcPct val="150000"/>
              </a:lnSpc>
            </a:pPr>
            <a:r>
              <a:rPr lang="en-GB" sz="3200" dirty="0" smtClean="0"/>
              <a:t>Two main types</a:t>
            </a:r>
          </a:p>
          <a:p>
            <a:pPr lvl="1">
              <a:lnSpc>
                <a:spcPct val="150000"/>
              </a:lnSpc>
            </a:pPr>
            <a:r>
              <a:rPr lang="en-GB" sz="2400" dirty="0" smtClean="0"/>
              <a:t>Assessment </a:t>
            </a:r>
            <a:r>
              <a:rPr lang="en-GB" sz="2400" i="1" dirty="0" smtClean="0"/>
              <a:t>of </a:t>
            </a:r>
            <a:r>
              <a:rPr lang="en-GB" sz="2400" dirty="0" smtClean="0"/>
              <a:t>learning (summative)</a:t>
            </a:r>
          </a:p>
          <a:p>
            <a:pPr lvl="1">
              <a:lnSpc>
                <a:spcPct val="150000"/>
              </a:lnSpc>
            </a:pPr>
            <a:r>
              <a:rPr lang="en-GB" sz="2400" dirty="0" smtClean="0"/>
              <a:t>Assessment </a:t>
            </a:r>
            <a:r>
              <a:rPr lang="en-GB" sz="2400" i="1" dirty="0" smtClean="0"/>
              <a:t>for</a:t>
            </a:r>
            <a:r>
              <a:rPr lang="en-GB" sz="2400" dirty="0" smtClean="0"/>
              <a:t> learning (formative)</a:t>
            </a:r>
          </a:p>
        </p:txBody>
      </p:sp>
    </p:spTree>
    <p:extLst>
      <p:ext uri="{BB962C8B-B14F-4D97-AF65-F5344CB8AC3E}">
        <p14:creationId xmlns:p14="http://schemas.microsoft.com/office/powerpoint/2010/main" val="1760844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assess?</a:t>
            </a:r>
            <a:endParaRPr lang="en-GB" dirty="0"/>
          </a:p>
        </p:txBody>
      </p:sp>
      <p:sp>
        <p:nvSpPr>
          <p:cNvPr id="3" name="Content Placeholder 2"/>
          <p:cNvSpPr>
            <a:spLocks noGrp="1"/>
          </p:cNvSpPr>
          <p:nvPr>
            <p:ph idx="1"/>
          </p:nvPr>
        </p:nvSpPr>
        <p:spPr/>
        <p:txBody>
          <a:bodyPr>
            <a:normAutofit/>
          </a:bodyPr>
          <a:lstStyle/>
          <a:p>
            <a:pPr>
              <a:lnSpc>
                <a:spcPct val="150000"/>
              </a:lnSpc>
            </a:pPr>
            <a:r>
              <a:rPr lang="en-GB" sz="3200" dirty="0" smtClean="0"/>
              <a:t>Reasons to assess include:</a:t>
            </a:r>
          </a:p>
          <a:p>
            <a:pPr lvl="1">
              <a:lnSpc>
                <a:spcPct val="150000"/>
              </a:lnSpc>
            </a:pPr>
            <a:r>
              <a:rPr lang="en-GB" sz="2400" dirty="0" smtClean="0">
                <a:solidFill>
                  <a:srgbClr val="235591"/>
                </a:solidFill>
              </a:rPr>
              <a:t>Provide evidence that students have met the learning outcomes</a:t>
            </a:r>
          </a:p>
          <a:p>
            <a:pPr lvl="1">
              <a:lnSpc>
                <a:spcPct val="150000"/>
              </a:lnSpc>
            </a:pPr>
            <a:r>
              <a:rPr lang="en-GB" sz="2400" dirty="0" smtClean="0">
                <a:solidFill>
                  <a:srgbClr val="235591"/>
                </a:solidFill>
              </a:rPr>
              <a:t>Validate standard of performance</a:t>
            </a:r>
          </a:p>
          <a:p>
            <a:pPr lvl="1">
              <a:lnSpc>
                <a:spcPct val="150000"/>
              </a:lnSpc>
            </a:pPr>
            <a:r>
              <a:rPr lang="en-GB" sz="2400" dirty="0" smtClean="0">
                <a:solidFill>
                  <a:srgbClr val="235591"/>
                </a:solidFill>
              </a:rPr>
              <a:t>Monitor and feedback on progress</a:t>
            </a:r>
          </a:p>
          <a:p>
            <a:pPr lvl="1">
              <a:lnSpc>
                <a:spcPct val="150000"/>
              </a:lnSpc>
            </a:pPr>
            <a:r>
              <a:rPr lang="en-GB" sz="2400" dirty="0" smtClean="0">
                <a:solidFill>
                  <a:srgbClr val="235591"/>
                </a:solidFill>
              </a:rPr>
              <a:t>Identify those needing support</a:t>
            </a:r>
          </a:p>
          <a:p>
            <a:pPr lvl="1">
              <a:lnSpc>
                <a:spcPct val="150000"/>
              </a:lnSpc>
            </a:pPr>
            <a:r>
              <a:rPr lang="en-GB" sz="2400" dirty="0" smtClean="0">
                <a:solidFill>
                  <a:srgbClr val="235591"/>
                </a:solidFill>
              </a:rPr>
              <a:t>Feedback into teaching</a:t>
            </a:r>
            <a:endParaRPr lang="en-GB" sz="2400" dirty="0">
              <a:solidFill>
                <a:srgbClr val="235591"/>
              </a:solidFill>
            </a:endParaRPr>
          </a:p>
          <a:p>
            <a:pPr marL="457200" lvl="1" indent="0">
              <a:buNone/>
            </a:pPr>
            <a:endParaRPr lang="en-GB" dirty="0"/>
          </a:p>
        </p:txBody>
      </p:sp>
    </p:spTree>
    <p:extLst>
      <p:ext uri="{BB962C8B-B14F-4D97-AF65-F5344CB8AC3E}">
        <p14:creationId xmlns:p14="http://schemas.microsoft.com/office/powerpoint/2010/main" val="504315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NSS assessment &amp; feedback questions</a:t>
            </a:r>
            <a:endParaRPr lang="en-GB" dirty="0"/>
          </a:p>
        </p:txBody>
      </p:sp>
      <p:sp>
        <p:nvSpPr>
          <p:cNvPr id="3" name="Content Placeholder 2"/>
          <p:cNvSpPr>
            <a:spLocks noGrp="1"/>
          </p:cNvSpPr>
          <p:nvPr>
            <p:ph idx="1"/>
          </p:nvPr>
        </p:nvSpPr>
        <p:spPr/>
        <p:txBody>
          <a:bodyPr/>
          <a:lstStyle/>
          <a:p>
            <a:r>
              <a:rPr lang="en-GB" sz="3400" dirty="0" smtClean="0"/>
              <a:t>“The criteria used in marking have been made clear in advance”</a:t>
            </a:r>
          </a:p>
          <a:p>
            <a:r>
              <a:rPr lang="en-GB" sz="3400" dirty="0" smtClean="0"/>
              <a:t>“Assessment arrangements and marking have been fair”</a:t>
            </a:r>
          </a:p>
          <a:p>
            <a:r>
              <a:rPr lang="en-GB" sz="3400" dirty="0" smtClean="0">
                <a:solidFill>
                  <a:srgbClr val="0070C0"/>
                </a:solidFill>
              </a:rPr>
              <a:t>“Feedback on my work has been prompt”</a:t>
            </a:r>
          </a:p>
          <a:p>
            <a:r>
              <a:rPr lang="en-GB" sz="3400" dirty="0" smtClean="0"/>
              <a:t>“I have received detailed comments on my work”</a:t>
            </a:r>
          </a:p>
          <a:p>
            <a:r>
              <a:rPr lang="en-GB" sz="3400" dirty="0" smtClean="0">
                <a:solidFill>
                  <a:srgbClr val="0070C0"/>
                </a:solidFill>
              </a:rPr>
              <a:t>“Feedback on my work has helped me clarify things I did not understand”</a:t>
            </a:r>
            <a:endParaRPr lang="en-GB" sz="2800" dirty="0">
              <a:solidFill>
                <a:srgbClr val="0070C0"/>
              </a:solidFill>
            </a:endParaRPr>
          </a:p>
        </p:txBody>
      </p:sp>
    </p:spTree>
    <p:extLst>
      <p:ext uri="{BB962C8B-B14F-4D97-AF65-F5344CB8AC3E}">
        <p14:creationId xmlns:p14="http://schemas.microsoft.com/office/powerpoint/2010/main" val="3970651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744"/>
            <a:ext cx="12192000" cy="5753100"/>
          </a:xfrm>
          <a:prstGeom prst="rect">
            <a:avLst/>
          </a:prstGeom>
        </p:spPr>
      </p:pic>
      <p:sp>
        <p:nvSpPr>
          <p:cNvPr id="2" name="Title 1"/>
          <p:cNvSpPr>
            <a:spLocks noGrp="1"/>
          </p:cNvSpPr>
          <p:nvPr>
            <p:ph type="title"/>
          </p:nvPr>
        </p:nvSpPr>
        <p:spPr>
          <a:xfrm>
            <a:off x="0" y="0"/>
            <a:ext cx="12192000" cy="1196752"/>
          </a:xfrm>
          <a:solidFill>
            <a:srgbClr val="4078AB"/>
          </a:solidFill>
        </p:spPr>
        <p:txBody>
          <a:bodyPr>
            <a:normAutofit/>
          </a:bodyPr>
          <a:lstStyle/>
          <a:p>
            <a:pPr algn="l"/>
            <a:r>
              <a:rPr lang="en-GB" sz="4200" dirty="0" smtClean="0">
                <a:solidFill>
                  <a:schemeClr val="bg1"/>
                </a:solidFill>
              </a:rPr>
              <a:t>  National Student Survey</a:t>
            </a:r>
            <a:endParaRPr lang="en-GB" sz="4200" dirty="0">
              <a:solidFill>
                <a:schemeClr val="bg1"/>
              </a:solidFill>
            </a:endParaRPr>
          </a:p>
        </p:txBody>
      </p:sp>
      <p:pic>
        <p:nvPicPr>
          <p:cNvPr id="2052" name="Picture 4" descr="P:\Publicity\Logo 2012\logo_Transparent.png"/>
          <p:cNvPicPr>
            <a:picLocks noChangeAspect="1" noChangeArrowheads="1"/>
          </p:cNvPicPr>
          <p:nvPr/>
        </p:nvPicPr>
        <p:blipFill>
          <a:blip r:embed="rId3" cstate="print"/>
          <a:srcRect/>
          <a:stretch>
            <a:fillRect/>
          </a:stretch>
        </p:blipFill>
        <p:spPr bwMode="auto">
          <a:xfrm>
            <a:off x="10320470" y="188641"/>
            <a:ext cx="1691805" cy="813817"/>
          </a:xfrm>
          <a:prstGeom prst="rect">
            <a:avLst/>
          </a:prstGeom>
          <a:noFill/>
        </p:spPr>
      </p:pic>
      <p:sp>
        <p:nvSpPr>
          <p:cNvPr id="4" name="Oval 3"/>
          <p:cNvSpPr/>
          <p:nvPr/>
        </p:nvSpPr>
        <p:spPr>
          <a:xfrm>
            <a:off x="2784764" y="1759528"/>
            <a:ext cx="3075709" cy="5070766"/>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22932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a:t>
            </a:r>
            <a:endParaRPr lang="en-GB" dirty="0"/>
          </a:p>
        </p:txBody>
      </p:sp>
      <p:sp>
        <p:nvSpPr>
          <p:cNvPr id="3" name="Content Placeholder 2"/>
          <p:cNvSpPr>
            <a:spLocks noGrp="1"/>
          </p:cNvSpPr>
          <p:nvPr>
            <p:ph idx="1"/>
          </p:nvPr>
        </p:nvSpPr>
        <p:spPr/>
        <p:txBody>
          <a:bodyPr>
            <a:normAutofit/>
          </a:bodyPr>
          <a:lstStyle/>
          <a:p>
            <a:r>
              <a:rPr lang="en-GB" sz="3400" i="1" dirty="0" smtClean="0"/>
              <a:t>“There was no communication, for example</a:t>
            </a:r>
            <a:r>
              <a:rPr lang="en-GB" altLang="en-US" sz="3200" i="1" dirty="0">
                <a:cs typeface="Times New Roman" panose="02020603050405020304" pitchFamily="18" charset="0"/>
              </a:rPr>
              <a:t> if we had written an </a:t>
            </a:r>
            <a:r>
              <a:rPr lang="en-GB" altLang="en-US" sz="3200" i="1" dirty="0" smtClean="0">
                <a:cs typeface="Times New Roman" panose="02020603050405020304" pitchFamily="18" charset="0"/>
              </a:rPr>
              <a:t>essay, </a:t>
            </a:r>
            <a:r>
              <a:rPr lang="en-GB" altLang="en-US" sz="3200" i="1" dirty="0">
                <a:cs typeface="Times New Roman" panose="02020603050405020304" pitchFamily="18" charset="0"/>
              </a:rPr>
              <a:t>it would be good </a:t>
            </a:r>
            <a:r>
              <a:rPr lang="en-GB" altLang="en-US" sz="3200" i="1" dirty="0" smtClean="0">
                <a:cs typeface="Times New Roman" panose="02020603050405020304" pitchFamily="18" charset="0"/>
              </a:rPr>
              <a:t>[to have] just </a:t>
            </a:r>
            <a:r>
              <a:rPr lang="en-GB" altLang="en-US" sz="3200" i="1" dirty="0">
                <a:cs typeface="Times New Roman" panose="02020603050405020304" pitchFamily="18" charset="0"/>
              </a:rPr>
              <a:t>one sentence and maybe a small explanation on why you got the mark plus one sentence on how you could improve it.” </a:t>
            </a:r>
            <a:endParaRPr lang="en-GB" altLang="en-US" sz="3200" i="1" dirty="0" smtClean="0">
              <a:cs typeface="Times New Roman" panose="02020603050405020304" pitchFamily="18" charset="0"/>
            </a:endParaRPr>
          </a:p>
          <a:p>
            <a:pPr marL="0" indent="0">
              <a:buNone/>
            </a:pPr>
            <a:endParaRPr lang="en-GB" sz="3000" dirty="0" smtClean="0"/>
          </a:p>
          <a:p>
            <a:pPr marL="457200" lvl="1" indent="0">
              <a:buNone/>
            </a:pPr>
            <a:r>
              <a:rPr lang="en-GB" sz="2600" dirty="0" smtClean="0"/>
              <a:t>Economics Network Student Survey 2012</a:t>
            </a:r>
            <a:endParaRPr lang="en-GB" sz="2800" dirty="0">
              <a:cs typeface="Times New Roman" panose="02020603050405020304" pitchFamily="18" charset="0"/>
            </a:endParaRPr>
          </a:p>
        </p:txBody>
      </p:sp>
    </p:spTree>
    <p:extLst>
      <p:ext uri="{BB962C8B-B14F-4D97-AF65-F5344CB8AC3E}">
        <p14:creationId xmlns:p14="http://schemas.microsoft.com/office/powerpoint/2010/main" val="3388080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more feedback comments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i="1" dirty="0" smtClean="0"/>
              <a:t>“Because </a:t>
            </a:r>
            <a:r>
              <a:rPr lang="en-GB" i="1" dirty="0"/>
              <a:t>of the office hour system, I have been able to get almost unlimited feedback on my work. Legendary lecturers such as ??? will give all the time we want on reading work we have done, and giving detailed feedback, as well as long discussions of the material at our convenience</a:t>
            </a:r>
            <a:r>
              <a:rPr lang="en-GB" i="1" dirty="0" smtClean="0"/>
              <a:t>.” </a:t>
            </a:r>
          </a:p>
          <a:p>
            <a:pPr marL="0" indent="0">
              <a:buNone/>
            </a:pPr>
            <a:endParaRPr lang="en-GB" i="1" dirty="0"/>
          </a:p>
          <a:p>
            <a:pPr marL="0" indent="0">
              <a:buNone/>
            </a:pPr>
            <a:r>
              <a:rPr lang="en-GB" i="1" dirty="0" smtClean="0"/>
              <a:t>“[…] feedback </a:t>
            </a:r>
            <a:r>
              <a:rPr lang="en-GB" i="1" dirty="0"/>
              <a:t>on these has been very poor and gives almost no feedback on how to improve</a:t>
            </a:r>
            <a:r>
              <a:rPr lang="en-GB" i="1" dirty="0" smtClean="0"/>
              <a:t>.”</a:t>
            </a:r>
          </a:p>
          <a:p>
            <a:pPr marL="0" indent="0">
              <a:buNone/>
            </a:pPr>
            <a:endParaRPr lang="en-GB" dirty="0"/>
          </a:p>
          <a:p>
            <a:pPr marL="0" indent="0">
              <a:buNone/>
            </a:pPr>
            <a:r>
              <a:rPr lang="en-GB" dirty="0">
                <a:solidFill>
                  <a:srgbClr val="0070C0"/>
                </a:solidFill>
              </a:rPr>
              <a:t>(NSS feedback)</a:t>
            </a:r>
          </a:p>
          <a:p>
            <a:pPr marL="0" indent="0">
              <a:buNone/>
            </a:pPr>
            <a:endParaRPr lang="en-GB" dirty="0"/>
          </a:p>
        </p:txBody>
      </p:sp>
    </p:spTree>
    <p:extLst>
      <p:ext uri="{BB962C8B-B14F-4D97-AF65-F5344CB8AC3E}">
        <p14:creationId xmlns:p14="http://schemas.microsoft.com/office/powerpoint/2010/main" val="1293348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 you?</a:t>
            </a:r>
            <a:endParaRPr lang="en-GB" dirty="0"/>
          </a:p>
        </p:txBody>
      </p:sp>
      <p:sp>
        <p:nvSpPr>
          <p:cNvPr id="3" name="Content Placeholder 2"/>
          <p:cNvSpPr>
            <a:spLocks noGrp="1"/>
          </p:cNvSpPr>
          <p:nvPr>
            <p:ph idx="1"/>
          </p:nvPr>
        </p:nvSpPr>
        <p:spPr/>
        <p:txBody>
          <a:bodyPr>
            <a:normAutofit/>
          </a:bodyPr>
          <a:lstStyle/>
          <a:p>
            <a:r>
              <a:rPr lang="en-GB" sz="3400" dirty="0" smtClean="0"/>
              <a:t>Formatively assess students</a:t>
            </a:r>
          </a:p>
          <a:p>
            <a:r>
              <a:rPr lang="en-GB" sz="3400" dirty="0" smtClean="0"/>
              <a:t>Give feedback individually</a:t>
            </a:r>
          </a:p>
          <a:p>
            <a:r>
              <a:rPr lang="en-GB" sz="3400" dirty="0" smtClean="0"/>
              <a:t>Give feedback to the whole student group</a:t>
            </a:r>
          </a:p>
          <a:p>
            <a:r>
              <a:rPr lang="en-GB" sz="3400" dirty="0" smtClean="0"/>
              <a:t>Use peer assessment</a:t>
            </a:r>
          </a:p>
          <a:p>
            <a:r>
              <a:rPr lang="en-GB" sz="3400" dirty="0" smtClean="0"/>
              <a:t>Use self assessment</a:t>
            </a:r>
          </a:p>
        </p:txBody>
      </p:sp>
    </p:spTree>
    <p:extLst>
      <p:ext uri="{BB962C8B-B14F-4D97-AF65-F5344CB8AC3E}">
        <p14:creationId xmlns:p14="http://schemas.microsoft.com/office/powerpoint/2010/main" val="1820781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they start</a:t>
            </a:r>
            <a:endParaRPr lang="en-GB" dirty="0"/>
          </a:p>
        </p:txBody>
      </p:sp>
      <p:sp>
        <p:nvSpPr>
          <p:cNvPr id="4" name="Content Placeholder 3"/>
          <p:cNvSpPr>
            <a:spLocks noGrp="1"/>
          </p:cNvSpPr>
          <p:nvPr>
            <p:ph idx="1"/>
          </p:nvPr>
        </p:nvSpPr>
        <p:spPr/>
        <p:txBody>
          <a:bodyPr>
            <a:normAutofit lnSpcReduction="10000"/>
          </a:bodyPr>
          <a:lstStyle/>
          <a:p>
            <a:r>
              <a:rPr lang="en-GB" dirty="0" smtClean="0"/>
              <a:t>Increase students’ understanding of feedback</a:t>
            </a:r>
          </a:p>
          <a:p>
            <a:pPr lvl="1">
              <a:lnSpc>
                <a:spcPct val="100000"/>
              </a:lnSpc>
              <a:spcAft>
                <a:spcPts val="500"/>
              </a:spcAft>
            </a:pPr>
            <a:r>
              <a:rPr lang="en-GB" sz="3200" dirty="0" smtClean="0"/>
              <a:t>Discuss what feedback is with students, and how and when they get it</a:t>
            </a:r>
          </a:p>
          <a:p>
            <a:pPr lvl="1">
              <a:lnSpc>
                <a:spcPct val="100000"/>
              </a:lnSpc>
              <a:spcAft>
                <a:spcPts val="500"/>
              </a:spcAft>
            </a:pPr>
            <a:r>
              <a:rPr lang="en-GB" sz="3200" dirty="0" smtClean="0"/>
              <a:t>Be clear about criteria</a:t>
            </a:r>
          </a:p>
          <a:p>
            <a:pPr lvl="1">
              <a:lnSpc>
                <a:spcPct val="100000"/>
              </a:lnSpc>
              <a:spcAft>
                <a:spcPts val="500"/>
              </a:spcAft>
            </a:pPr>
            <a:r>
              <a:rPr lang="en-GB" sz="3200" dirty="0" smtClean="0"/>
              <a:t>Provide feedback comments from previous cohorts before the assignment is due</a:t>
            </a:r>
          </a:p>
          <a:p>
            <a:pPr lvl="1">
              <a:lnSpc>
                <a:spcPct val="100000"/>
              </a:lnSpc>
              <a:spcAft>
                <a:spcPts val="500"/>
              </a:spcAft>
            </a:pPr>
            <a:r>
              <a:rPr lang="en-GB" sz="3200" dirty="0" smtClean="0"/>
              <a:t>Ask class to provide feedback on an (anonymous) sample of work previous cohorts and make time to discuss this</a:t>
            </a:r>
          </a:p>
          <a:p>
            <a:pPr lvl="1"/>
            <a:endParaRPr lang="en-GB" dirty="0" smtClean="0"/>
          </a:p>
        </p:txBody>
      </p:sp>
    </p:spTree>
    <p:extLst>
      <p:ext uri="{BB962C8B-B14F-4D97-AF65-F5344CB8AC3E}">
        <p14:creationId xmlns:p14="http://schemas.microsoft.com/office/powerpoint/2010/main" val="2505897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4"/>
  <p:tag name="TPOS"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resentation1.potx" id="{8B4C17F8-03E1-4372-A056-2D57CBD3AC23}" vid="{E1ABEC7E-C6B9-4B4F-A5F9-D4C744BA33A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146</TotalTime>
  <Words>779</Words>
  <Application>Microsoft Office PowerPoint</Application>
  <PresentationFormat>Custom</PresentationFormat>
  <Paragraphs>84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Assessment and Feedback</vt:lpstr>
      <vt:lpstr>Types of assessment</vt:lpstr>
      <vt:lpstr>Why assess?</vt:lpstr>
      <vt:lpstr>NSS assessment &amp; feedback questions</vt:lpstr>
      <vt:lpstr>  National Student Survey</vt:lpstr>
      <vt:lpstr>Feedback</vt:lpstr>
      <vt:lpstr>Some more feedback comments</vt:lpstr>
      <vt:lpstr>Do you?</vt:lpstr>
      <vt:lpstr>Before they start</vt:lpstr>
      <vt:lpstr>Essays – Feedback Sheets</vt:lpstr>
      <vt:lpstr>Exercise – Marking-up</vt:lpstr>
      <vt:lpstr>Submission</vt:lpstr>
      <vt:lpstr>After</vt:lpstr>
      <vt:lpstr>Feedback for yourself!</vt:lpstr>
      <vt:lpstr>Your Feedback to Lecturer </vt:lpstr>
      <vt:lpstr>Useful links</vt:lpstr>
    </vt:vector>
  </TitlesOfParts>
  <Company>University of Bristol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AJ Lait</dc:creator>
  <cp:lastModifiedBy>Ralf Becker</cp:lastModifiedBy>
  <cp:revision>20</cp:revision>
  <dcterms:created xsi:type="dcterms:W3CDTF">2014-08-13T11:11:15Z</dcterms:created>
  <dcterms:modified xsi:type="dcterms:W3CDTF">2015-10-02T17:08:21Z</dcterms:modified>
</cp:coreProperties>
</file>