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60" r:id="rId2"/>
    <p:sldId id="259" r:id="rId3"/>
    <p:sldId id="261" r:id="rId4"/>
    <p:sldId id="273" r:id="rId5"/>
    <p:sldId id="275" r:id="rId6"/>
    <p:sldId id="262" r:id="rId7"/>
    <p:sldId id="271" r:id="rId8"/>
    <p:sldId id="263" r:id="rId9"/>
    <p:sldId id="272" r:id="rId10"/>
    <p:sldId id="264" r:id="rId11"/>
    <p:sldId id="266" r:id="rId12"/>
    <p:sldId id="267" r:id="rId13"/>
    <p:sldId id="268" r:id="rId14"/>
    <p:sldId id="269"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2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9" d="100"/>
          <a:sy n="89" d="100"/>
        </p:scale>
        <p:origin x="235" y="77"/>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a:t>The Economics Network</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26A96E-30CB-44E0-8B32-47D205747C43}" type="datetimeFigureOut">
              <a:rPr lang="en-GB" smtClean="0"/>
              <a:t>01/10/2018</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871200" cy="2387600"/>
          </a:xfrm>
        </p:spPr>
        <p:txBody>
          <a:bodyPr anchor="b">
            <a:normAutofit/>
          </a:bodyPr>
          <a:lstStyle>
            <a:lvl1pPr algn="ctr">
              <a:defRPr sz="7200"/>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4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
        <p:nvSpPr>
          <p:cNvPr id="7" name="TextBox 6"/>
          <p:cNvSpPr txBox="1"/>
          <p:nvPr userDrawn="1"/>
        </p:nvSpPr>
        <p:spPr>
          <a:xfrm>
            <a:off x="2209800" y="5524500"/>
            <a:ext cx="7962900" cy="461665"/>
          </a:xfrm>
          <a:prstGeom prst="rect">
            <a:avLst/>
          </a:prstGeom>
          <a:noFill/>
        </p:spPr>
        <p:txBody>
          <a:bodyPr wrap="square" rtlCol="0">
            <a:spAutoFit/>
          </a:bodyPr>
          <a:lstStyle/>
          <a:p>
            <a:pPr algn="ctr"/>
            <a:r>
              <a:rPr lang="en-GB" sz="2400" dirty="0">
                <a:solidFill>
                  <a:srgbClr val="7B2E7A"/>
                </a:solidFill>
              </a:rPr>
              <a:t>www.economicsnetwork.ac.uk</a:t>
            </a:r>
          </a:p>
        </p:txBody>
      </p:sp>
    </p:spTree>
    <p:extLst>
      <p:ext uri="{BB962C8B-B14F-4D97-AF65-F5344CB8AC3E}">
        <p14:creationId xmlns:p14="http://schemas.microsoft.com/office/powerpoint/2010/main" val="3943921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dirty="0"/>
              <a:t>Click to edit Master title style</a:t>
            </a:r>
            <a:endParaRPr lang="en-GB" dirty="0"/>
          </a:p>
        </p:txBody>
      </p:sp>
      <p:sp>
        <p:nvSpPr>
          <p:cNvPr id="3" name="Content Placeholder 2"/>
          <p:cNvSpPr>
            <a:spLocks noGrp="1"/>
          </p:cNvSpPr>
          <p:nvPr>
            <p:ph idx="1"/>
          </p:nvPr>
        </p:nvSpPr>
        <p:spPr/>
        <p:txBody>
          <a:bodyPr>
            <a:normAutofit/>
          </a:bodyPr>
          <a:lstStyle>
            <a:lvl1pPr>
              <a:defRPr sz="4000">
                <a:latin typeface="+mj-lt"/>
              </a:defRPr>
            </a:lvl1pPr>
            <a:lvl2pPr>
              <a:defRPr sz="3600">
                <a:latin typeface="+mj-lt"/>
              </a:defRPr>
            </a:lvl2pPr>
            <a:lvl3pPr>
              <a:defRPr sz="3200">
                <a:latin typeface="+mj-lt"/>
              </a:defRPr>
            </a:lvl3pPr>
            <a:lvl4pPr>
              <a:defRPr sz="2800">
                <a:latin typeface="+mj-lt"/>
              </a:defRPr>
            </a:lvl4pPr>
            <a:lvl5pPr>
              <a:defRPr sz="28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ctr">
            <a:normAutofit/>
          </a:bodyPr>
          <a:lstStyle>
            <a:lvl1pPr>
              <a:defRPr sz="6600"/>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01/10/2018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normAutofit/>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FB71324D-D5C2-4473-815B-037E27FCA57C}" type="datetimeFigureOut">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p:cNvSpPr>
            <a:spLocks noGrp="1"/>
          </p:cNvSpPr>
          <p:nvPr>
            <p:ph type="dt" sz="half" idx="10"/>
          </p:nvPr>
        </p:nvSpPr>
        <p:spPr/>
        <p:txBody>
          <a:bodyPr/>
          <a:lstStyle/>
          <a:p>
            <a:fld id="{FB71324D-D5C2-4473-815B-037E27FCA57C}" type="datetimeFigureOut">
              <a:rPr lang="en-GB" smtClean="0"/>
              <a:t>01/10/2018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FB71324D-D5C2-4473-815B-037E27FCA57C}" type="datetimeFigureOut">
              <a:rPr lang="en-GB" smtClean="0"/>
              <a:t>01/10/2018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01/10/2018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01/10/2018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1324D-D5C2-4473-815B-037E27FCA57C}" type="datetimeFigureOut">
              <a:rPr lang="en-GB" smtClean="0"/>
              <a:t>01/10/2018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The Economics Network</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23599" y="230188"/>
            <a:ext cx="1009557" cy="647152"/>
          </a:xfrm>
          <a:prstGeom prst="rect">
            <a:avLst/>
          </a:prstGeom>
        </p:spPr>
      </p:pic>
      <p:sp>
        <p:nvSpPr>
          <p:cNvPr id="8" name="Rectangle 7"/>
          <p:cNvSpPr/>
          <p:nvPr userDrawn="1"/>
        </p:nvSpPr>
        <p:spPr>
          <a:xfrm>
            <a:off x="0" y="0"/>
            <a:ext cx="3048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4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accent5">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reap.ac.uk/reap/nss/index.html" TargetMode="External"/><Relationship Id="rId2" Type="http://schemas.openxmlformats.org/officeDocument/2006/relationships/hyperlink" Target="http://phil-race.co.uk/most-popular-downloads/" TargetMode="External"/><Relationship Id="rId1" Type="http://schemas.openxmlformats.org/officeDocument/2006/relationships/slideLayout" Target="../slideLayouts/slideLayout2.xml"/><Relationship Id="rId5" Type="http://schemas.openxmlformats.org/officeDocument/2006/relationships/hyperlink" Target="http://www.economicsnetwork.ac.uk/qnbank/" TargetMode="External"/><Relationship Id="rId4" Type="http://schemas.openxmlformats.org/officeDocument/2006/relationships/hyperlink" Target="http://www.economicsnetwork.ac.uk/themes/assessme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16063"/>
            <a:ext cx="10871200" cy="2387600"/>
          </a:xfrm>
        </p:spPr>
        <p:txBody>
          <a:bodyPr>
            <a:normAutofit/>
          </a:bodyPr>
          <a:lstStyle/>
          <a:p>
            <a:r>
              <a:rPr lang="en-GB" sz="7200" dirty="0"/>
              <a:t>Assessment and Feedback</a:t>
            </a:r>
          </a:p>
        </p:txBody>
      </p:sp>
    </p:spTree>
    <p:extLst>
      <p:ext uri="{BB962C8B-B14F-4D97-AF65-F5344CB8AC3E}">
        <p14:creationId xmlns:p14="http://schemas.microsoft.com/office/powerpoint/2010/main" val="2439860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Do you?</a:t>
            </a:r>
          </a:p>
        </p:txBody>
      </p:sp>
      <p:sp>
        <p:nvSpPr>
          <p:cNvPr id="3" name="Content Placeholder 2"/>
          <p:cNvSpPr>
            <a:spLocks noGrp="1"/>
          </p:cNvSpPr>
          <p:nvPr>
            <p:ph idx="1"/>
          </p:nvPr>
        </p:nvSpPr>
        <p:spPr/>
        <p:txBody>
          <a:bodyPr>
            <a:normAutofit/>
          </a:bodyPr>
          <a:lstStyle/>
          <a:p>
            <a:r>
              <a:rPr lang="en-GB" sz="3400" dirty="0"/>
              <a:t>Formatively assess students</a:t>
            </a:r>
          </a:p>
          <a:p>
            <a:r>
              <a:rPr lang="en-GB" sz="3400" dirty="0"/>
              <a:t>Give feedback individually</a:t>
            </a:r>
          </a:p>
          <a:p>
            <a:r>
              <a:rPr lang="en-GB" sz="3400" dirty="0"/>
              <a:t>Give feedback to the whole student group</a:t>
            </a:r>
          </a:p>
          <a:p>
            <a:r>
              <a:rPr lang="en-GB" sz="3400" dirty="0"/>
              <a:t>Use peer assessment</a:t>
            </a:r>
          </a:p>
          <a:p>
            <a:r>
              <a:rPr lang="en-GB" sz="3400" dirty="0"/>
              <a:t>Use self assessment</a:t>
            </a:r>
          </a:p>
        </p:txBody>
      </p:sp>
    </p:spTree>
    <p:extLst>
      <p:ext uri="{BB962C8B-B14F-4D97-AF65-F5344CB8AC3E}">
        <p14:creationId xmlns:p14="http://schemas.microsoft.com/office/powerpoint/2010/main" val="1820781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Before they start</a:t>
            </a:r>
          </a:p>
        </p:txBody>
      </p:sp>
      <p:sp>
        <p:nvSpPr>
          <p:cNvPr id="4" name="Content Placeholder 3"/>
          <p:cNvSpPr>
            <a:spLocks noGrp="1"/>
          </p:cNvSpPr>
          <p:nvPr>
            <p:ph idx="1"/>
          </p:nvPr>
        </p:nvSpPr>
        <p:spPr/>
        <p:txBody>
          <a:bodyPr>
            <a:normAutofit lnSpcReduction="10000"/>
          </a:bodyPr>
          <a:lstStyle/>
          <a:p>
            <a:r>
              <a:rPr lang="en-GB" dirty="0"/>
              <a:t>Increase students’ understanding of feedback</a:t>
            </a:r>
          </a:p>
          <a:p>
            <a:pPr lvl="1">
              <a:lnSpc>
                <a:spcPct val="100000"/>
              </a:lnSpc>
              <a:spcAft>
                <a:spcPts val="500"/>
              </a:spcAft>
            </a:pPr>
            <a:r>
              <a:rPr lang="en-GB" sz="3200" dirty="0"/>
              <a:t>Discuss what feedback is with students, and how and when they get it</a:t>
            </a:r>
          </a:p>
          <a:p>
            <a:pPr lvl="1">
              <a:lnSpc>
                <a:spcPct val="100000"/>
              </a:lnSpc>
              <a:spcAft>
                <a:spcPts val="500"/>
              </a:spcAft>
            </a:pPr>
            <a:r>
              <a:rPr lang="en-GB" sz="3200" dirty="0"/>
              <a:t>Be clear about criteria</a:t>
            </a:r>
          </a:p>
          <a:p>
            <a:pPr lvl="1">
              <a:lnSpc>
                <a:spcPct val="100000"/>
              </a:lnSpc>
              <a:spcAft>
                <a:spcPts val="500"/>
              </a:spcAft>
            </a:pPr>
            <a:r>
              <a:rPr lang="en-GB" sz="3200" dirty="0"/>
              <a:t>Provide feedback comments from previous cohorts before the assignment is due</a:t>
            </a:r>
          </a:p>
          <a:p>
            <a:pPr lvl="1">
              <a:lnSpc>
                <a:spcPct val="100000"/>
              </a:lnSpc>
              <a:spcAft>
                <a:spcPts val="500"/>
              </a:spcAft>
            </a:pPr>
            <a:r>
              <a:rPr lang="en-GB" sz="3200" dirty="0"/>
              <a:t>Ask class to provide feedback on an (anonymous) sample of work previous cohorts and make time to discuss this</a:t>
            </a:r>
          </a:p>
          <a:p>
            <a:pPr lvl="1"/>
            <a:endParaRPr lang="en-GB" dirty="0"/>
          </a:p>
        </p:txBody>
      </p:sp>
    </p:spTree>
    <p:extLst>
      <p:ext uri="{BB962C8B-B14F-4D97-AF65-F5344CB8AC3E}">
        <p14:creationId xmlns:p14="http://schemas.microsoft.com/office/powerpoint/2010/main" val="250589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Submission</a:t>
            </a:r>
          </a:p>
        </p:txBody>
      </p:sp>
      <p:sp>
        <p:nvSpPr>
          <p:cNvPr id="3" name="Content Placeholder 2"/>
          <p:cNvSpPr>
            <a:spLocks noGrp="1"/>
          </p:cNvSpPr>
          <p:nvPr>
            <p:ph idx="1"/>
          </p:nvPr>
        </p:nvSpPr>
        <p:spPr>
          <a:xfrm>
            <a:off x="838200" y="1690688"/>
            <a:ext cx="10515600" cy="4351338"/>
          </a:xfrm>
        </p:spPr>
        <p:txBody>
          <a:bodyPr/>
          <a:lstStyle/>
          <a:p>
            <a:r>
              <a:rPr lang="en-GB" dirty="0"/>
              <a:t>Involve students in dialogue</a:t>
            </a: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1518665501"/>
              </p:ext>
            </p:extLst>
          </p:nvPr>
        </p:nvGraphicFramePr>
        <p:xfrm>
          <a:off x="1765300" y="2472266"/>
          <a:ext cx="8128000" cy="34798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a:txBody>
                    <a:bodyPr/>
                    <a:lstStyle/>
                    <a:p>
                      <a:r>
                        <a:rPr lang="en-GB" dirty="0">
                          <a:latin typeface="+mj-lt"/>
                        </a:rPr>
                        <a:t>For student completion</a:t>
                      </a:r>
                    </a:p>
                  </a:txBody>
                  <a:tcPr/>
                </a:tc>
                <a:tc>
                  <a:txBody>
                    <a:bodyPr/>
                    <a:lstStyle/>
                    <a:p>
                      <a:r>
                        <a:rPr lang="en-GB" dirty="0">
                          <a:latin typeface="+mj-lt"/>
                        </a:rPr>
                        <a:t>For staff </a:t>
                      </a:r>
                      <a:r>
                        <a:rPr lang="en-GB" dirty="0" err="1">
                          <a:latin typeface="+mj-lt"/>
                        </a:rPr>
                        <a:t>completition</a:t>
                      </a:r>
                      <a:endParaRPr lang="en-GB" dirty="0">
                        <a:latin typeface="+mj-lt"/>
                      </a:endParaRPr>
                    </a:p>
                  </a:txBody>
                  <a:tcPr/>
                </a:tc>
                <a:extLst>
                  <a:ext uri="{0D108BD9-81ED-4DB2-BD59-A6C34878D82A}">
                    <a16:rowId xmlns:a16="http://schemas.microsoft.com/office/drawing/2014/main" xmlns="" val="10000"/>
                  </a:ext>
                </a:extLst>
              </a:tr>
              <a:tr h="370840">
                <a:tc>
                  <a:txBody>
                    <a:bodyPr/>
                    <a:lstStyle/>
                    <a:p>
                      <a:r>
                        <a:rPr lang="en-GB" dirty="0"/>
                        <a:t>These are</a:t>
                      </a:r>
                      <a:r>
                        <a:rPr lang="en-GB" baseline="0" dirty="0"/>
                        <a:t> the areas of my work that I think are good, for the following reasons:</a:t>
                      </a:r>
                    </a:p>
                    <a:p>
                      <a:endParaRPr lang="en-GB" dirty="0"/>
                    </a:p>
                  </a:txBody>
                  <a:tcPr/>
                </a:tc>
                <a:tc>
                  <a:txBody>
                    <a:bodyPr/>
                    <a:lstStyle/>
                    <a:p>
                      <a:endParaRPr lang="en-GB" dirty="0"/>
                    </a:p>
                  </a:txBody>
                  <a:tcPr/>
                </a:tc>
                <a:extLst>
                  <a:ext uri="{0D108BD9-81ED-4DB2-BD59-A6C34878D82A}">
                    <a16:rowId xmlns:a16="http://schemas.microsoft.com/office/drawing/2014/main" xmlns="" val="10001"/>
                  </a:ext>
                </a:extLst>
              </a:tr>
              <a:tr h="370840">
                <a:tc>
                  <a:txBody>
                    <a:bodyPr/>
                    <a:lstStyle/>
                    <a:p>
                      <a:r>
                        <a:rPr lang="en-GB" dirty="0"/>
                        <a:t>Please comment on the following areas of my work:</a:t>
                      </a:r>
                    </a:p>
                    <a:p>
                      <a:endParaRPr lang="en-GB" dirty="0"/>
                    </a:p>
                  </a:txBody>
                  <a:tcPr/>
                </a:tc>
                <a:tc>
                  <a:txBody>
                    <a:bodyPr/>
                    <a:lstStyle/>
                    <a:p>
                      <a:endParaRPr lang="en-GB" dirty="0"/>
                    </a:p>
                  </a:txBody>
                  <a:tcPr/>
                </a:tc>
                <a:extLst>
                  <a:ext uri="{0D108BD9-81ED-4DB2-BD59-A6C34878D82A}">
                    <a16:rowId xmlns:a16="http://schemas.microsoft.com/office/drawing/2014/main" xmlns="" val="10002"/>
                  </a:ext>
                </a:extLst>
              </a:tr>
              <a:tr h="370840">
                <a:tc>
                  <a:txBody>
                    <a:bodyPr/>
                    <a:lstStyle/>
                    <a:p>
                      <a:r>
                        <a:rPr lang="en-GB" dirty="0"/>
                        <a:t>I want to improve on</a:t>
                      </a:r>
                      <a:r>
                        <a:rPr lang="en-GB" baseline="0" dirty="0"/>
                        <a:t> this next time:</a:t>
                      </a:r>
                    </a:p>
                    <a:p>
                      <a:endParaRPr lang="en-GB" dirty="0"/>
                    </a:p>
                  </a:txBody>
                  <a:tcPr/>
                </a:tc>
                <a:tc>
                  <a:txBody>
                    <a:bodyPr/>
                    <a:lstStyle/>
                    <a:p>
                      <a:endParaRPr lang="en-GB" dirty="0"/>
                    </a:p>
                  </a:txBody>
                  <a:tcPr/>
                </a:tc>
                <a:extLst>
                  <a:ext uri="{0D108BD9-81ED-4DB2-BD59-A6C34878D82A}">
                    <a16:rowId xmlns:a16="http://schemas.microsoft.com/office/drawing/2014/main" xmlns="" val="10003"/>
                  </a:ext>
                </a:extLst>
              </a:tr>
              <a:tr h="370840">
                <a:tc>
                  <a:txBody>
                    <a:bodyPr/>
                    <a:lstStyle/>
                    <a:p>
                      <a:r>
                        <a:rPr lang="en-GB" dirty="0"/>
                        <a:t>The mark I think this deserves</a:t>
                      </a:r>
                      <a:r>
                        <a:rPr lang="en-GB" baseline="0" dirty="0"/>
                        <a:t> is:</a:t>
                      </a:r>
                    </a:p>
                    <a:p>
                      <a:endParaRPr lang="en-GB" dirty="0"/>
                    </a:p>
                  </a:txBody>
                  <a:tcPr/>
                </a:tc>
                <a:tc>
                  <a:txBody>
                    <a:bodyPr/>
                    <a:lstStyle/>
                    <a:p>
                      <a:endParaRPr lang="en-GB"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651793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After</a:t>
            </a:r>
          </a:p>
        </p:txBody>
      </p:sp>
      <p:sp>
        <p:nvSpPr>
          <p:cNvPr id="3" name="Content Placeholder 2"/>
          <p:cNvSpPr>
            <a:spLocks noGrp="1"/>
          </p:cNvSpPr>
          <p:nvPr>
            <p:ph idx="1"/>
          </p:nvPr>
        </p:nvSpPr>
        <p:spPr/>
        <p:txBody>
          <a:bodyPr/>
          <a:lstStyle/>
          <a:p>
            <a:r>
              <a:rPr lang="en-GB" dirty="0"/>
              <a:t>Seek feedback on your feedback</a:t>
            </a:r>
          </a:p>
          <a:p>
            <a:pPr lvl="1">
              <a:lnSpc>
                <a:spcPct val="100000"/>
              </a:lnSpc>
              <a:spcAft>
                <a:spcPts val="500"/>
              </a:spcAft>
            </a:pPr>
            <a:r>
              <a:rPr lang="en-GB" sz="3400" dirty="0"/>
              <a:t>Do you schedule  time to discuss feedback?</a:t>
            </a:r>
          </a:p>
          <a:p>
            <a:pPr lvl="1">
              <a:lnSpc>
                <a:spcPct val="100000"/>
              </a:lnSpc>
              <a:spcAft>
                <a:spcPts val="500"/>
              </a:spcAft>
            </a:pPr>
            <a:r>
              <a:rPr lang="en-GB" sz="3400" dirty="0"/>
              <a:t>Ask students to identify examples of feedback comments they found useful and that might help in future tasks</a:t>
            </a:r>
          </a:p>
        </p:txBody>
      </p:sp>
    </p:spTree>
    <p:extLst>
      <p:ext uri="{BB962C8B-B14F-4D97-AF65-F5344CB8AC3E}">
        <p14:creationId xmlns:p14="http://schemas.microsoft.com/office/powerpoint/2010/main" val="3675544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links</a:t>
            </a:r>
          </a:p>
        </p:txBody>
      </p:sp>
      <p:sp>
        <p:nvSpPr>
          <p:cNvPr id="3" name="Content Placeholder 2"/>
          <p:cNvSpPr>
            <a:spLocks noGrp="1"/>
          </p:cNvSpPr>
          <p:nvPr>
            <p:ph idx="1"/>
          </p:nvPr>
        </p:nvSpPr>
        <p:spPr/>
        <p:txBody>
          <a:bodyPr>
            <a:normAutofit fontScale="70000" lnSpcReduction="20000"/>
          </a:bodyPr>
          <a:lstStyle/>
          <a:p>
            <a:pPr>
              <a:spcBef>
                <a:spcPct val="100000"/>
              </a:spcBef>
            </a:pPr>
            <a:r>
              <a:rPr lang="en-GB" altLang="en-US" sz="4400" dirty="0"/>
              <a:t>Phil Race’s compendium on writings on assessment </a:t>
            </a:r>
            <a:br>
              <a:rPr lang="en-GB" altLang="en-US" sz="4400" dirty="0"/>
            </a:br>
            <a:r>
              <a:rPr lang="en-GB" altLang="en-US" dirty="0">
                <a:hlinkClick r:id="rId2"/>
              </a:rPr>
              <a:t>http://phil-race.co.uk/most-popular-downloads/</a:t>
            </a:r>
            <a:endParaRPr lang="en-GB" altLang="en-US" dirty="0"/>
          </a:p>
          <a:p>
            <a:pPr>
              <a:spcBef>
                <a:spcPct val="100000"/>
              </a:spcBef>
            </a:pPr>
            <a:r>
              <a:rPr lang="en-GB" altLang="en-US" sz="4400" dirty="0"/>
              <a:t>Re-Engineering Assessment Practices </a:t>
            </a:r>
            <a:r>
              <a:rPr lang="en-GB" altLang="en-US" dirty="0">
                <a:hlinkClick r:id="rId3"/>
              </a:rPr>
              <a:t>http://www.reap.ac.uk/reap/nss/index.html</a:t>
            </a:r>
            <a:endParaRPr lang="en-GB" altLang="en-US" dirty="0"/>
          </a:p>
          <a:p>
            <a:pPr>
              <a:spcBef>
                <a:spcPct val="100000"/>
              </a:spcBef>
            </a:pPr>
            <a:r>
              <a:rPr lang="en-GB" altLang="en-US" sz="4400" dirty="0"/>
              <a:t>Economics Network themed assessment page </a:t>
            </a:r>
            <a:r>
              <a:rPr lang="en-GB" altLang="en-US" dirty="0">
                <a:hlinkClick r:id="rId4"/>
              </a:rPr>
              <a:t>http://www.economicsnetwork.ac.uk/themes/assessment</a:t>
            </a:r>
            <a:endParaRPr lang="en-GB" altLang="en-US" dirty="0"/>
          </a:p>
          <a:p>
            <a:pPr>
              <a:spcBef>
                <a:spcPct val="100000"/>
              </a:spcBef>
            </a:pPr>
            <a:r>
              <a:rPr lang="en-GB" altLang="en-US" sz="4400" dirty="0"/>
              <a:t>Economics Network Assessment Question Bank </a:t>
            </a:r>
            <a:r>
              <a:rPr lang="en-GB" altLang="en-US" dirty="0">
                <a:hlinkClick r:id="rId5"/>
              </a:rPr>
              <a:t>http://www.economicsnetwork.ac.uk/qnbank/</a:t>
            </a:r>
            <a:endParaRPr lang="en-GB" altLang="en-US" dirty="0"/>
          </a:p>
        </p:txBody>
      </p:sp>
    </p:spTree>
    <p:extLst>
      <p:ext uri="{BB962C8B-B14F-4D97-AF65-F5344CB8AC3E}">
        <p14:creationId xmlns:p14="http://schemas.microsoft.com/office/powerpoint/2010/main" val="670128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a:t>Types of assessment</a:t>
            </a:r>
          </a:p>
        </p:txBody>
      </p:sp>
      <p:sp>
        <p:nvSpPr>
          <p:cNvPr id="3" name="Content Placeholder 2"/>
          <p:cNvSpPr>
            <a:spLocks noGrp="1"/>
          </p:cNvSpPr>
          <p:nvPr>
            <p:ph idx="1"/>
          </p:nvPr>
        </p:nvSpPr>
        <p:spPr/>
        <p:txBody>
          <a:bodyPr>
            <a:normAutofit/>
          </a:bodyPr>
          <a:lstStyle/>
          <a:p>
            <a:pPr>
              <a:lnSpc>
                <a:spcPct val="150000"/>
              </a:lnSpc>
            </a:pPr>
            <a:r>
              <a:rPr lang="en-GB" sz="3200" dirty="0"/>
              <a:t>Two main types</a:t>
            </a:r>
          </a:p>
          <a:p>
            <a:pPr lvl="1">
              <a:lnSpc>
                <a:spcPct val="150000"/>
              </a:lnSpc>
            </a:pPr>
            <a:r>
              <a:rPr lang="en-GB" sz="2400" dirty="0"/>
              <a:t>Assessment </a:t>
            </a:r>
            <a:r>
              <a:rPr lang="en-GB" sz="2400" i="1" dirty="0"/>
              <a:t>of </a:t>
            </a:r>
            <a:r>
              <a:rPr lang="en-GB" sz="2400" dirty="0"/>
              <a:t>learning (summative)</a:t>
            </a:r>
          </a:p>
          <a:p>
            <a:pPr lvl="1">
              <a:lnSpc>
                <a:spcPct val="150000"/>
              </a:lnSpc>
            </a:pPr>
            <a:r>
              <a:rPr lang="en-GB" sz="2400" dirty="0"/>
              <a:t>Assessment </a:t>
            </a:r>
            <a:r>
              <a:rPr lang="en-GB" sz="2400" i="1" dirty="0"/>
              <a:t>for</a:t>
            </a:r>
            <a:r>
              <a:rPr lang="en-GB" sz="2400" dirty="0"/>
              <a:t> learning (formative)</a:t>
            </a:r>
          </a:p>
        </p:txBody>
      </p:sp>
    </p:spTree>
    <p:extLst>
      <p:ext uri="{BB962C8B-B14F-4D97-AF65-F5344CB8AC3E}">
        <p14:creationId xmlns:p14="http://schemas.microsoft.com/office/powerpoint/2010/main" val="1760844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assess?</a:t>
            </a:r>
          </a:p>
        </p:txBody>
      </p:sp>
      <p:sp>
        <p:nvSpPr>
          <p:cNvPr id="3" name="Content Placeholder 2"/>
          <p:cNvSpPr>
            <a:spLocks noGrp="1"/>
          </p:cNvSpPr>
          <p:nvPr>
            <p:ph idx="1"/>
          </p:nvPr>
        </p:nvSpPr>
        <p:spPr/>
        <p:txBody>
          <a:bodyPr>
            <a:normAutofit/>
          </a:bodyPr>
          <a:lstStyle/>
          <a:p>
            <a:pPr>
              <a:lnSpc>
                <a:spcPct val="150000"/>
              </a:lnSpc>
            </a:pPr>
            <a:r>
              <a:rPr lang="en-GB" sz="3200" dirty="0"/>
              <a:t>Reasons to assess include:</a:t>
            </a:r>
          </a:p>
          <a:p>
            <a:pPr lvl="1">
              <a:lnSpc>
                <a:spcPct val="150000"/>
              </a:lnSpc>
            </a:pPr>
            <a:r>
              <a:rPr lang="en-GB" sz="2400" dirty="0">
                <a:solidFill>
                  <a:srgbClr val="235591"/>
                </a:solidFill>
              </a:rPr>
              <a:t>Provide evidence that students have met the learning outcomes</a:t>
            </a:r>
          </a:p>
          <a:p>
            <a:pPr lvl="1">
              <a:lnSpc>
                <a:spcPct val="150000"/>
              </a:lnSpc>
            </a:pPr>
            <a:r>
              <a:rPr lang="en-GB" sz="2400" dirty="0">
                <a:solidFill>
                  <a:srgbClr val="235591"/>
                </a:solidFill>
              </a:rPr>
              <a:t>Validate standard of performance</a:t>
            </a:r>
          </a:p>
          <a:p>
            <a:pPr lvl="1">
              <a:lnSpc>
                <a:spcPct val="150000"/>
              </a:lnSpc>
            </a:pPr>
            <a:r>
              <a:rPr lang="en-GB" sz="2400" dirty="0">
                <a:solidFill>
                  <a:srgbClr val="235591"/>
                </a:solidFill>
              </a:rPr>
              <a:t>Monitor and feedback on progress</a:t>
            </a:r>
          </a:p>
          <a:p>
            <a:pPr lvl="1">
              <a:lnSpc>
                <a:spcPct val="150000"/>
              </a:lnSpc>
            </a:pPr>
            <a:r>
              <a:rPr lang="en-GB" sz="2400" dirty="0">
                <a:solidFill>
                  <a:srgbClr val="235591"/>
                </a:solidFill>
              </a:rPr>
              <a:t>Identify those needing support</a:t>
            </a:r>
          </a:p>
          <a:p>
            <a:pPr lvl="1">
              <a:lnSpc>
                <a:spcPct val="150000"/>
              </a:lnSpc>
            </a:pPr>
            <a:r>
              <a:rPr lang="en-GB" sz="2400" dirty="0">
                <a:solidFill>
                  <a:srgbClr val="235591"/>
                </a:solidFill>
              </a:rPr>
              <a:t>Feedback into teaching</a:t>
            </a:r>
          </a:p>
          <a:p>
            <a:pPr marL="457200" lvl="1" indent="0">
              <a:buNone/>
            </a:pPr>
            <a:endParaRPr lang="en-GB" dirty="0"/>
          </a:p>
        </p:txBody>
      </p:sp>
    </p:spTree>
    <p:extLst>
      <p:ext uri="{BB962C8B-B14F-4D97-AF65-F5344CB8AC3E}">
        <p14:creationId xmlns:p14="http://schemas.microsoft.com/office/powerpoint/2010/main" val="504315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B69509-58CC-4EDF-A7BF-C1FAF0AE6518}"/>
              </a:ext>
            </a:extLst>
          </p:cNvPr>
          <p:cNvSpPr>
            <a:spLocks noGrp="1"/>
          </p:cNvSpPr>
          <p:nvPr>
            <p:ph type="title"/>
          </p:nvPr>
        </p:nvSpPr>
        <p:spPr/>
        <p:txBody>
          <a:bodyPr/>
          <a:lstStyle/>
          <a:p>
            <a:r>
              <a:rPr lang="en-GB" dirty="0"/>
              <a:t>Marking approaches</a:t>
            </a:r>
          </a:p>
        </p:txBody>
      </p:sp>
      <p:sp>
        <p:nvSpPr>
          <p:cNvPr id="3" name="Content Placeholder 2">
            <a:extLst>
              <a:ext uri="{FF2B5EF4-FFF2-40B4-BE49-F238E27FC236}">
                <a16:creationId xmlns:a16="http://schemas.microsoft.com/office/drawing/2014/main" xmlns="" id="{AF266AEC-F6D4-4705-9905-52161102308D}"/>
              </a:ext>
            </a:extLst>
          </p:cNvPr>
          <p:cNvSpPr>
            <a:spLocks noGrp="1"/>
          </p:cNvSpPr>
          <p:nvPr>
            <p:ph idx="1"/>
          </p:nvPr>
        </p:nvSpPr>
        <p:spPr/>
        <p:txBody>
          <a:bodyPr>
            <a:normAutofit/>
          </a:bodyPr>
          <a:lstStyle/>
          <a:p>
            <a:r>
              <a:rPr lang="en-GB" sz="3000" dirty="0">
                <a:solidFill>
                  <a:schemeClr val="accent1">
                    <a:lumMod val="75000"/>
                  </a:schemeClr>
                </a:solidFill>
              </a:rPr>
              <a:t>Criterion referenced marking – marks specifically linked to assessment criteria</a:t>
            </a:r>
          </a:p>
          <a:p>
            <a:r>
              <a:rPr lang="en-GB" sz="3000" dirty="0">
                <a:solidFill>
                  <a:schemeClr val="accent1">
                    <a:lumMod val="75000"/>
                  </a:schemeClr>
                </a:solidFill>
              </a:rPr>
              <a:t>Norm referenced marking – compared to other students in the cohort</a:t>
            </a:r>
          </a:p>
          <a:p>
            <a:r>
              <a:rPr lang="en-GB" sz="3000" dirty="0">
                <a:solidFill>
                  <a:schemeClr val="accent1">
                    <a:lumMod val="75000"/>
                  </a:schemeClr>
                </a:solidFill>
              </a:rPr>
              <a:t>Positive marking – give credit for ‘right’ answers and/or well argued points</a:t>
            </a:r>
          </a:p>
          <a:p>
            <a:r>
              <a:rPr lang="en-GB" sz="3000" dirty="0">
                <a:solidFill>
                  <a:schemeClr val="accent1">
                    <a:lumMod val="75000"/>
                  </a:schemeClr>
                </a:solidFill>
              </a:rPr>
              <a:t>Negative marking – subtract marks for ‘wrong’ answers and/or poor arguments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673652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AF3A60-80F5-4D06-8981-D70E444DD4DE}"/>
              </a:ext>
            </a:extLst>
          </p:cNvPr>
          <p:cNvSpPr>
            <a:spLocks noGrp="1"/>
          </p:cNvSpPr>
          <p:nvPr>
            <p:ph type="title"/>
          </p:nvPr>
        </p:nvSpPr>
        <p:spPr/>
        <p:txBody>
          <a:bodyPr/>
          <a:lstStyle/>
          <a:p>
            <a:r>
              <a:rPr lang="en-GB" dirty="0"/>
              <a:t>On-line v manual marking</a:t>
            </a:r>
          </a:p>
        </p:txBody>
      </p:sp>
      <p:sp>
        <p:nvSpPr>
          <p:cNvPr id="3" name="Content Placeholder 2">
            <a:extLst>
              <a:ext uri="{FF2B5EF4-FFF2-40B4-BE49-F238E27FC236}">
                <a16:creationId xmlns:a16="http://schemas.microsoft.com/office/drawing/2014/main" xmlns="" id="{834ECCFC-10F7-42A1-9942-3BC87A7F5229}"/>
              </a:ext>
            </a:extLst>
          </p:cNvPr>
          <p:cNvSpPr>
            <a:spLocks noGrp="1"/>
          </p:cNvSpPr>
          <p:nvPr>
            <p:ph sz="half" idx="1"/>
          </p:nvPr>
        </p:nvSpPr>
        <p:spPr/>
        <p:txBody>
          <a:bodyPr>
            <a:normAutofit lnSpcReduction="10000"/>
          </a:bodyPr>
          <a:lstStyle/>
          <a:p>
            <a:r>
              <a:rPr lang="en-GB" u="sng" dirty="0">
                <a:solidFill>
                  <a:schemeClr val="accent1">
                    <a:lumMod val="75000"/>
                  </a:schemeClr>
                </a:solidFill>
              </a:rPr>
              <a:t>On-line</a:t>
            </a:r>
            <a:endParaRPr lang="en-GB" dirty="0">
              <a:solidFill>
                <a:schemeClr val="accent1">
                  <a:lumMod val="75000"/>
                </a:schemeClr>
              </a:solidFill>
            </a:endParaRPr>
          </a:p>
          <a:p>
            <a:r>
              <a:rPr lang="en-GB" dirty="0">
                <a:solidFill>
                  <a:schemeClr val="accent1">
                    <a:lumMod val="75000"/>
                  </a:schemeClr>
                </a:solidFill>
              </a:rPr>
              <a:t>Formative assessments</a:t>
            </a:r>
          </a:p>
          <a:p>
            <a:r>
              <a:rPr lang="en-GB" dirty="0">
                <a:solidFill>
                  <a:schemeClr val="accent1">
                    <a:lumMod val="75000"/>
                  </a:schemeClr>
                </a:solidFill>
              </a:rPr>
              <a:t>Multiple choice tests</a:t>
            </a:r>
          </a:p>
          <a:p>
            <a:r>
              <a:rPr lang="en-GB" dirty="0">
                <a:solidFill>
                  <a:schemeClr val="accent1">
                    <a:lumMod val="75000"/>
                  </a:schemeClr>
                </a:solidFill>
              </a:rPr>
              <a:t>Essays via Turnitin</a:t>
            </a:r>
          </a:p>
          <a:p>
            <a:r>
              <a:rPr lang="en-GB" dirty="0">
                <a:solidFill>
                  <a:schemeClr val="accent1">
                    <a:lumMod val="75000"/>
                  </a:schemeClr>
                </a:solidFill>
              </a:rPr>
              <a:t>Open book examinations</a:t>
            </a:r>
          </a:p>
          <a:p>
            <a:r>
              <a:rPr lang="en-GB" u="sng" dirty="0">
                <a:solidFill>
                  <a:schemeClr val="accent1">
                    <a:lumMod val="75000"/>
                  </a:schemeClr>
                </a:solidFill>
              </a:rPr>
              <a:t>Benefits</a:t>
            </a:r>
            <a:endParaRPr lang="en-GB" dirty="0">
              <a:solidFill>
                <a:schemeClr val="accent1">
                  <a:lumMod val="75000"/>
                </a:schemeClr>
              </a:solidFill>
            </a:endParaRPr>
          </a:p>
          <a:p>
            <a:r>
              <a:rPr lang="en-GB" dirty="0">
                <a:solidFill>
                  <a:schemeClr val="accent1">
                    <a:lumMod val="75000"/>
                  </a:schemeClr>
                </a:solidFill>
              </a:rPr>
              <a:t>Automated marking</a:t>
            </a:r>
          </a:p>
          <a:p>
            <a:r>
              <a:rPr lang="en-GB" dirty="0">
                <a:solidFill>
                  <a:schemeClr val="accent1">
                    <a:lumMod val="75000"/>
                  </a:schemeClr>
                </a:solidFill>
              </a:rPr>
              <a:t>‘Cut and paste’ comments</a:t>
            </a:r>
          </a:p>
        </p:txBody>
      </p:sp>
      <p:sp>
        <p:nvSpPr>
          <p:cNvPr id="4" name="Content Placeholder 3">
            <a:extLst>
              <a:ext uri="{FF2B5EF4-FFF2-40B4-BE49-F238E27FC236}">
                <a16:creationId xmlns:a16="http://schemas.microsoft.com/office/drawing/2014/main" xmlns="" id="{5666ECFD-5BDA-4AEE-99A5-94A01E240BF4}"/>
              </a:ext>
            </a:extLst>
          </p:cNvPr>
          <p:cNvSpPr>
            <a:spLocks noGrp="1"/>
          </p:cNvSpPr>
          <p:nvPr>
            <p:ph sz="half" idx="2"/>
          </p:nvPr>
        </p:nvSpPr>
        <p:spPr/>
        <p:txBody>
          <a:bodyPr>
            <a:normAutofit lnSpcReduction="10000"/>
          </a:bodyPr>
          <a:lstStyle/>
          <a:p>
            <a:r>
              <a:rPr lang="en-GB" u="sng" dirty="0">
                <a:solidFill>
                  <a:schemeClr val="accent1">
                    <a:lumMod val="75000"/>
                  </a:schemeClr>
                </a:solidFill>
              </a:rPr>
              <a:t>Manual</a:t>
            </a:r>
            <a:endParaRPr lang="en-GB" dirty="0">
              <a:solidFill>
                <a:schemeClr val="accent1">
                  <a:lumMod val="75000"/>
                </a:schemeClr>
              </a:solidFill>
            </a:endParaRPr>
          </a:p>
          <a:p>
            <a:r>
              <a:rPr lang="en-GB" dirty="0">
                <a:solidFill>
                  <a:schemeClr val="accent1">
                    <a:lumMod val="75000"/>
                  </a:schemeClr>
                </a:solidFill>
              </a:rPr>
              <a:t>Tutorial/seminar papers</a:t>
            </a:r>
          </a:p>
          <a:p>
            <a:r>
              <a:rPr lang="en-GB" dirty="0">
                <a:solidFill>
                  <a:schemeClr val="accent1">
                    <a:lumMod val="75000"/>
                  </a:schemeClr>
                </a:solidFill>
              </a:rPr>
              <a:t>Essays</a:t>
            </a:r>
          </a:p>
          <a:p>
            <a:r>
              <a:rPr lang="en-GB" dirty="0">
                <a:solidFill>
                  <a:schemeClr val="accent1">
                    <a:lumMod val="75000"/>
                  </a:schemeClr>
                </a:solidFill>
              </a:rPr>
              <a:t>Closed book examinations</a:t>
            </a:r>
          </a:p>
          <a:p>
            <a:r>
              <a:rPr lang="en-GB" u="sng" dirty="0">
                <a:solidFill>
                  <a:schemeClr val="accent1">
                    <a:lumMod val="75000"/>
                  </a:schemeClr>
                </a:solidFill>
              </a:rPr>
              <a:t>Benefits</a:t>
            </a:r>
          </a:p>
          <a:p>
            <a:r>
              <a:rPr lang="en-GB" dirty="0">
                <a:solidFill>
                  <a:schemeClr val="accent1">
                    <a:lumMod val="75000"/>
                  </a:schemeClr>
                </a:solidFill>
              </a:rPr>
              <a:t>More personalised feedback</a:t>
            </a:r>
          </a:p>
          <a:p>
            <a:r>
              <a:rPr lang="en-GB" dirty="0">
                <a:solidFill>
                  <a:schemeClr val="accent1">
                    <a:lumMod val="75000"/>
                  </a:schemeClr>
                </a:solidFill>
              </a:rPr>
              <a:t>Ensuring it is the student’s own work</a:t>
            </a:r>
          </a:p>
        </p:txBody>
      </p:sp>
    </p:spTree>
    <p:extLst>
      <p:ext uri="{BB962C8B-B14F-4D97-AF65-F5344CB8AC3E}">
        <p14:creationId xmlns:p14="http://schemas.microsoft.com/office/powerpoint/2010/main" val="902588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NSS assessment &amp; feedback questions</a:t>
            </a:r>
          </a:p>
        </p:txBody>
      </p:sp>
      <p:sp>
        <p:nvSpPr>
          <p:cNvPr id="3" name="Content Placeholder 2"/>
          <p:cNvSpPr>
            <a:spLocks noGrp="1"/>
          </p:cNvSpPr>
          <p:nvPr>
            <p:ph idx="1"/>
          </p:nvPr>
        </p:nvSpPr>
        <p:spPr/>
        <p:txBody>
          <a:bodyPr/>
          <a:lstStyle/>
          <a:p>
            <a:r>
              <a:rPr lang="en-GB" sz="3400" dirty="0"/>
              <a:t>“The criteria used in marking have been made clear in advance”</a:t>
            </a:r>
          </a:p>
          <a:p>
            <a:r>
              <a:rPr lang="en-GB" sz="3400" dirty="0"/>
              <a:t>“Assessment arrangements and marking have been fair”</a:t>
            </a:r>
          </a:p>
          <a:p>
            <a:r>
              <a:rPr lang="en-GB" sz="3400" dirty="0"/>
              <a:t>“Feedback on my work has been prompt”</a:t>
            </a:r>
          </a:p>
          <a:p>
            <a:r>
              <a:rPr lang="en-GB" sz="3400" dirty="0"/>
              <a:t>“I have received detailed comments on my work”</a:t>
            </a:r>
          </a:p>
          <a:p>
            <a:r>
              <a:rPr lang="en-GB" sz="3400" dirty="0"/>
              <a:t>“Feedback on my work has helped me clarify things I did not understand”</a:t>
            </a:r>
            <a:endParaRPr lang="en-GB" sz="2800" dirty="0"/>
          </a:p>
        </p:txBody>
      </p:sp>
    </p:spTree>
    <p:extLst>
      <p:ext uri="{BB962C8B-B14F-4D97-AF65-F5344CB8AC3E}">
        <p14:creationId xmlns:p14="http://schemas.microsoft.com/office/powerpoint/2010/main" val="3970651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744"/>
            <a:ext cx="12192000" cy="5753100"/>
          </a:xfrm>
          <a:prstGeom prst="rect">
            <a:avLst/>
          </a:prstGeom>
        </p:spPr>
      </p:pic>
      <p:sp>
        <p:nvSpPr>
          <p:cNvPr id="2" name="Title 1"/>
          <p:cNvSpPr>
            <a:spLocks noGrp="1"/>
          </p:cNvSpPr>
          <p:nvPr>
            <p:ph type="title"/>
          </p:nvPr>
        </p:nvSpPr>
        <p:spPr>
          <a:xfrm>
            <a:off x="0" y="0"/>
            <a:ext cx="12192000" cy="1196752"/>
          </a:xfrm>
          <a:solidFill>
            <a:srgbClr val="4078AB"/>
          </a:solidFill>
        </p:spPr>
        <p:txBody>
          <a:bodyPr>
            <a:normAutofit/>
          </a:bodyPr>
          <a:lstStyle/>
          <a:p>
            <a:pPr algn="l"/>
            <a:r>
              <a:rPr lang="en-GB" sz="4200" dirty="0">
                <a:solidFill>
                  <a:schemeClr val="bg1"/>
                </a:solidFill>
              </a:rPr>
              <a:t>  National Student Survey</a:t>
            </a:r>
          </a:p>
        </p:txBody>
      </p:sp>
      <p:pic>
        <p:nvPicPr>
          <p:cNvPr id="2052" name="Picture 4" descr="P:\Publicity\Logo 2012\logo_Transparent.png"/>
          <p:cNvPicPr>
            <a:picLocks noChangeAspect="1" noChangeArrowheads="1"/>
          </p:cNvPicPr>
          <p:nvPr/>
        </p:nvPicPr>
        <p:blipFill>
          <a:blip r:embed="rId3" cstate="print"/>
          <a:srcRect/>
          <a:stretch>
            <a:fillRect/>
          </a:stretch>
        </p:blipFill>
        <p:spPr bwMode="auto">
          <a:xfrm>
            <a:off x="10320470" y="188641"/>
            <a:ext cx="1691805" cy="813817"/>
          </a:xfrm>
          <a:prstGeom prst="rect">
            <a:avLst/>
          </a:prstGeom>
          <a:noFill/>
        </p:spPr>
      </p:pic>
      <p:sp>
        <p:nvSpPr>
          <p:cNvPr id="4" name="Oval 3"/>
          <p:cNvSpPr/>
          <p:nvPr/>
        </p:nvSpPr>
        <p:spPr>
          <a:xfrm>
            <a:off x="2784764" y="1759528"/>
            <a:ext cx="3075709" cy="5070766"/>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22932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a:t>
            </a:r>
          </a:p>
        </p:txBody>
      </p:sp>
      <p:sp>
        <p:nvSpPr>
          <p:cNvPr id="3" name="Content Placeholder 2"/>
          <p:cNvSpPr>
            <a:spLocks noGrp="1"/>
          </p:cNvSpPr>
          <p:nvPr>
            <p:ph idx="1"/>
          </p:nvPr>
        </p:nvSpPr>
        <p:spPr/>
        <p:txBody>
          <a:bodyPr>
            <a:normAutofit/>
          </a:bodyPr>
          <a:lstStyle/>
          <a:p>
            <a:r>
              <a:rPr lang="en-GB" sz="3400" i="1" dirty="0"/>
              <a:t>“There was no communication, for example</a:t>
            </a:r>
            <a:r>
              <a:rPr lang="en-GB" altLang="en-US" sz="3200" i="1" dirty="0">
                <a:cs typeface="Times New Roman" panose="02020603050405020304" pitchFamily="18" charset="0"/>
              </a:rPr>
              <a:t> if we had written an essay, it would be good [to have] just one sentence and maybe a small explanation on why you got the mark plus one sentence on how you could improve it.” </a:t>
            </a:r>
          </a:p>
          <a:p>
            <a:pPr marL="0" indent="0">
              <a:buNone/>
            </a:pPr>
            <a:endParaRPr lang="en-GB" sz="3000" dirty="0"/>
          </a:p>
          <a:p>
            <a:pPr marL="457200" lvl="1" indent="0">
              <a:buNone/>
            </a:pPr>
            <a:r>
              <a:rPr lang="en-GB" sz="2600" dirty="0"/>
              <a:t>Economics Network Student Survey 2012</a:t>
            </a:r>
            <a:endParaRPr lang="en-GB" sz="2800" dirty="0">
              <a:cs typeface="Times New Roman" panose="02020603050405020304" pitchFamily="18" charset="0"/>
            </a:endParaRPr>
          </a:p>
        </p:txBody>
      </p:sp>
    </p:spTree>
    <p:extLst>
      <p:ext uri="{BB962C8B-B14F-4D97-AF65-F5344CB8AC3E}">
        <p14:creationId xmlns:p14="http://schemas.microsoft.com/office/powerpoint/2010/main" val="338808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more feedback comments</a:t>
            </a:r>
          </a:p>
        </p:txBody>
      </p:sp>
      <p:sp>
        <p:nvSpPr>
          <p:cNvPr id="3" name="Content Placeholder 2"/>
          <p:cNvSpPr>
            <a:spLocks noGrp="1"/>
          </p:cNvSpPr>
          <p:nvPr>
            <p:ph idx="1"/>
          </p:nvPr>
        </p:nvSpPr>
        <p:spPr/>
        <p:txBody>
          <a:bodyPr>
            <a:normAutofit fontScale="85000" lnSpcReduction="20000"/>
          </a:bodyPr>
          <a:lstStyle/>
          <a:p>
            <a:pPr marL="0" indent="0">
              <a:buNone/>
            </a:pPr>
            <a:r>
              <a:rPr lang="en-GB" i="1" dirty="0"/>
              <a:t>“Because of the office hour system, I have been able to get almost unlimited feedback on my work. Legendary lecturers such as ??? will give all the time we want on reading work we have done, and giving detailed feedback, as well as long discussions of the material at our convenience.” </a:t>
            </a:r>
          </a:p>
          <a:p>
            <a:pPr marL="0" indent="0">
              <a:buNone/>
            </a:pPr>
            <a:endParaRPr lang="en-GB" i="1" dirty="0"/>
          </a:p>
          <a:p>
            <a:pPr marL="0" indent="0">
              <a:buNone/>
            </a:pPr>
            <a:r>
              <a:rPr lang="en-GB" i="1" dirty="0"/>
              <a:t>“[…] feedback on these has been very poor and gives almost no feedback on how to improve.”</a:t>
            </a:r>
          </a:p>
          <a:p>
            <a:pPr marL="0" indent="0">
              <a:buNone/>
            </a:pPr>
            <a:endParaRPr lang="en-GB" dirty="0"/>
          </a:p>
          <a:p>
            <a:pPr marL="0" indent="0">
              <a:buNone/>
            </a:pPr>
            <a:r>
              <a:rPr lang="en-GB" dirty="0">
                <a:solidFill>
                  <a:srgbClr val="0070C0"/>
                </a:solidFill>
              </a:rPr>
              <a:t>(NSS feedback)</a:t>
            </a:r>
          </a:p>
          <a:p>
            <a:pPr marL="0" indent="0">
              <a:buNone/>
            </a:pPr>
            <a:endParaRPr lang="en-GB" dirty="0"/>
          </a:p>
        </p:txBody>
      </p:sp>
    </p:spTree>
    <p:extLst>
      <p:ext uri="{BB962C8B-B14F-4D97-AF65-F5344CB8AC3E}">
        <p14:creationId xmlns:p14="http://schemas.microsoft.com/office/powerpoint/2010/main" val="12933480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4"/>
  <p:tag name="TPOS"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0</TotalTime>
  <Words>526</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Assessment and Feedback</vt:lpstr>
      <vt:lpstr>Types of assessment</vt:lpstr>
      <vt:lpstr>Why assess?</vt:lpstr>
      <vt:lpstr>Marking approaches</vt:lpstr>
      <vt:lpstr>On-line v manual marking</vt:lpstr>
      <vt:lpstr>NSS assessment &amp; feedback questions</vt:lpstr>
      <vt:lpstr>  National Student Survey</vt:lpstr>
      <vt:lpstr>Feedback</vt:lpstr>
      <vt:lpstr>Some more feedback comments</vt:lpstr>
      <vt:lpstr>Do you?</vt:lpstr>
      <vt:lpstr>Before they start</vt:lpstr>
      <vt:lpstr>Submission</vt:lpstr>
      <vt:lpstr>After</vt:lpstr>
      <vt:lpstr>Useful links</vt:lpstr>
    </vt:vector>
  </TitlesOfParts>
  <Company>University of Bristol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Elliott, Caroline</cp:lastModifiedBy>
  <cp:revision>28</cp:revision>
  <dcterms:created xsi:type="dcterms:W3CDTF">2014-08-13T11:11:15Z</dcterms:created>
  <dcterms:modified xsi:type="dcterms:W3CDTF">2018-10-01T14:34:17Z</dcterms:modified>
</cp:coreProperties>
</file>