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60" r:id="rId2"/>
    <p:sldId id="259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2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69" d="100"/>
          <a:sy n="69" d="100"/>
        </p:scale>
        <p:origin x="-96" y="-1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The Economics Network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6A96E-30CB-44E0-8B32-47D205747C43}" type="datetimeFigureOut">
              <a:rPr lang="en-GB" smtClean="0"/>
              <a:t>30/09/2015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7D47-1EEC-4B24-978F-8B7ABB0E2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070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871200" cy="238760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2209800" y="5524500"/>
            <a:ext cx="796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7B2E7A"/>
                </a:solidFill>
              </a:rPr>
              <a:t>www.economicsnetwork.ac.uk</a:t>
            </a:r>
            <a:endParaRPr lang="en-GB" sz="2400" dirty="0">
              <a:solidFill>
                <a:srgbClr val="7B2E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921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61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9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957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128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517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23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72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673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8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266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324D-D5C2-4473-815B-037E27FCA57C}" type="datetimeFigureOut">
              <a:rPr lang="en-GB" smtClean="0"/>
              <a:t>30/09/2015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The Economics Network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3599" y="230188"/>
            <a:ext cx="1009557" cy="647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3048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89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75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conomicsnetwork.ac.uk/qnban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akonomics.com/blog/" TargetMode="External"/><Relationship Id="rId7" Type="http://schemas.openxmlformats.org/officeDocument/2006/relationships/hyperlink" Target="http://longandvariable.wordpress.com/" TargetMode="External"/><Relationship Id="rId2" Type="http://schemas.openxmlformats.org/officeDocument/2006/relationships/hyperlink" Target="http://www.standupeconomist.com/videos-public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ogerfarmerblog.blogspot.co.uk/" TargetMode="External"/><Relationship Id="rId5" Type="http://schemas.openxmlformats.org/officeDocument/2006/relationships/hyperlink" Target="http://mainlymacro.blogspot.co.uk/" TargetMode="External"/><Relationship Id="rId4" Type="http://schemas.openxmlformats.org/officeDocument/2006/relationships/hyperlink" Target="http://www.enlightenmenteconomics.com/blo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omicsnetwork.ac.uk/subjects/" TargetMode="External"/><Relationship Id="rId2" Type="http://schemas.openxmlformats.org/officeDocument/2006/relationships/hyperlink" Target="http://www.economicsnetwork.ac.uk/themes/gam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estress.pbworks.com/w/page/42308116/Welcome" TargetMode="External"/><Relationship Id="rId4" Type="http://schemas.openxmlformats.org/officeDocument/2006/relationships/hyperlink" Target="http://www.metalproject.co.uk/METAL/Resources/Films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dirkmateer.com/" TargetMode="External"/><Relationship Id="rId3" Type="http://schemas.openxmlformats.org/officeDocument/2006/relationships/hyperlink" Target="http://www.powtoon.com/" TargetMode="External"/><Relationship Id="rId7" Type="http://schemas.openxmlformats.org/officeDocument/2006/relationships/hyperlink" Target="http://www.youtube.com/watch?v=8IDK_37fAMs" TargetMode="External"/><Relationship Id="rId2" Type="http://schemas.openxmlformats.org/officeDocument/2006/relationships/hyperlink" Target="http://www.moovly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FavCK1bhHOY&amp;feature=related" TargetMode="External"/><Relationship Id="rId5" Type="http://schemas.openxmlformats.org/officeDocument/2006/relationships/hyperlink" Target="http://www.youtube.com/watch?v=Touau7QRv8I" TargetMode="External"/><Relationship Id="rId10" Type="http://schemas.openxmlformats.org/officeDocument/2006/relationships/hyperlink" Target="https://www.youtube.com/user/SpartacanUsuals" TargetMode="External"/><Relationship Id="rId4" Type="http://schemas.openxmlformats.org/officeDocument/2006/relationships/hyperlink" Target="http://www.videoscribe.co/" TargetMode="External"/><Relationship Id="rId9" Type="http://schemas.openxmlformats.org/officeDocument/2006/relationships/hyperlink" Target="https://www.youtube.com/user/econfilmst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66863"/>
            <a:ext cx="10871200" cy="2387600"/>
          </a:xfrm>
        </p:spPr>
        <p:txBody>
          <a:bodyPr>
            <a:normAutofit/>
          </a:bodyPr>
          <a:lstStyle/>
          <a:p>
            <a:r>
              <a:rPr lang="en-GB" sz="7200" dirty="0" smtClean="0"/>
              <a:t>Additional Teaching Resources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243986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 to use in teaching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Newspaper and the Economist articles</a:t>
            </a:r>
          </a:p>
          <a:p>
            <a:r>
              <a:rPr lang="en-GB" dirty="0" smtClean="0"/>
              <a:t>Popular economics books</a:t>
            </a:r>
          </a:p>
          <a:p>
            <a:r>
              <a:rPr lang="en-GB" dirty="0" smtClean="0"/>
              <a:t>Past exam questions</a:t>
            </a:r>
          </a:p>
          <a:p>
            <a:pPr lvl="1"/>
            <a:r>
              <a:rPr lang="en-GB" dirty="0" smtClean="0">
                <a:hlinkClick r:id="rId2"/>
              </a:rPr>
              <a:t>Economics Network question bank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76084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 to use in teaching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Stand-up Economist</a:t>
            </a:r>
          </a:p>
          <a:p>
            <a:pPr lvl="1"/>
            <a:r>
              <a:rPr lang="en-GB" dirty="0">
                <a:solidFill>
                  <a:srgbClr val="235591"/>
                </a:solidFill>
                <a:hlinkClick r:id="rId2"/>
              </a:rPr>
              <a:t>http://www.standupeconomist.com/videos-public</a:t>
            </a:r>
            <a:r>
              <a:rPr lang="en-GB" dirty="0" smtClean="0">
                <a:solidFill>
                  <a:srgbClr val="235591"/>
                </a:solidFill>
                <a:hlinkClick r:id="rId2"/>
              </a:rPr>
              <a:t>/</a:t>
            </a:r>
            <a:endParaRPr lang="en-GB" dirty="0" smtClean="0">
              <a:solidFill>
                <a:srgbClr val="235591"/>
              </a:solidFill>
            </a:endParaRPr>
          </a:p>
          <a:p>
            <a:r>
              <a:rPr lang="en-GB" dirty="0"/>
              <a:t>Economics blogs</a:t>
            </a:r>
          </a:p>
          <a:p>
            <a:pPr lvl="1"/>
            <a:r>
              <a:rPr lang="en-US" dirty="0">
                <a:solidFill>
                  <a:srgbClr val="235591"/>
                </a:solidFill>
                <a:hlinkClick r:id="rId3"/>
              </a:rPr>
              <a:t>http://www.freakonomics.com/blog</a:t>
            </a:r>
            <a:r>
              <a:rPr lang="en-US" dirty="0" smtClean="0">
                <a:solidFill>
                  <a:srgbClr val="235591"/>
                </a:solidFill>
                <a:hlinkClick r:id="rId3"/>
              </a:rPr>
              <a:t>/</a:t>
            </a:r>
            <a:endParaRPr lang="en-US" dirty="0" smtClean="0">
              <a:solidFill>
                <a:srgbClr val="235591"/>
              </a:solidFill>
            </a:endParaRPr>
          </a:p>
          <a:p>
            <a:pPr lvl="1"/>
            <a:r>
              <a:rPr lang="en-GB" dirty="0">
                <a:hlinkClick r:id="rId4"/>
              </a:rPr>
              <a:t>http://www.enlightenmenteconomics.com/blog</a:t>
            </a:r>
            <a:r>
              <a:rPr lang="en-GB" dirty="0" smtClean="0">
                <a:hlinkClick r:id="rId4"/>
              </a:rPr>
              <a:t>/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>
              <a:solidFill>
                <a:srgbClr val="235591"/>
              </a:solidFill>
            </a:endParaRPr>
          </a:p>
          <a:p>
            <a:pPr lvl="1"/>
            <a:r>
              <a:rPr lang="en-GB" dirty="0">
                <a:hlinkClick r:id="rId5"/>
              </a:rPr>
              <a:t>http://mainlymacro.blogspot.co.uk</a:t>
            </a:r>
            <a:r>
              <a:rPr lang="en-GB" dirty="0" smtClean="0">
                <a:hlinkClick r:id="rId5"/>
              </a:rPr>
              <a:t>/</a:t>
            </a:r>
            <a:endParaRPr lang="en-GB" dirty="0" smtClean="0"/>
          </a:p>
          <a:p>
            <a:pPr lvl="1"/>
            <a:r>
              <a:rPr lang="en-GB" dirty="0">
                <a:hlinkClick r:id="rId6"/>
              </a:rPr>
              <a:t>http://</a:t>
            </a:r>
            <a:r>
              <a:rPr lang="en-GB" dirty="0" smtClean="0">
                <a:hlinkClick r:id="rId6"/>
              </a:rPr>
              <a:t>rogerfarmerblog.blogspot.co.uk/</a:t>
            </a:r>
            <a:endParaRPr lang="en-GB" dirty="0" smtClean="0"/>
          </a:p>
          <a:p>
            <a:pPr lvl="1"/>
            <a:r>
              <a:rPr lang="en-GB" dirty="0">
                <a:hlinkClick r:id="rId7"/>
              </a:rPr>
              <a:t>http://longandvariable.wordpress.com</a:t>
            </a:r>
            <a:r>
              <a:rPr lang="en-GB" dirty="0" smtClean="0">
                <a:hlinkClick r:id="rId7"/>
              </a:rPr>
              <a:t>/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55175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 to use in teaching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Games and experiments</a:t>
            </a:r>
          </a:p>
          <a:p>
            <a:pPr lvl="1"/>
            <a:r>
              <a:rPr lang="en-US" dirty="0">
                <a:solidFill>
                  <a:srgbClr val="235591"/>
                </a:solidFill>
                <a:hlinkClick r:id="rId2"/>
              </a:rPr>
              <a:t>http://www.economicsnetwork.ac.uk/themes/games</a:t>
            </a:r>
            <a:endParaRPr lang="en-GB" dirty="0">
              <a:solidFill>
                <a:srgbClr val="235591"/>
              </a:solidFill>
            </a:endParaRPr>
          </a:p>
          <a:p>
            <a:pPr lvl="1">
              <a:buNone/>
            </a:pPr>
            <a:endParaRPr lang="en-GB" sz="2000" dirty="0">
              <a:solidFill>
                <a:srgbClr val="235591"/>
              </a:solidFill>
              <a:hlinkClick r:id="rId2"/>
            </a:endParaRPr>
          </a:p>
          <a:p>
            <a:r>
              <a:rPr lang="en-GB" dirty="0"/>
              <a:t>Lots of Economics Network materials</a:t>
            </a:r>
          </a:p>
          <a:p>
            <a:pPr lvl="1"/>
            <a:r>
              <a:rPr lang="en-GB" dirty="0">
                <a:solidFill>
                  <a:srgbClr val="235591"/>
                </a:solidFill>
                <a:hlinkClick r:id="rId3"/>
              </a:rPr>
              <a:t>http://www.economicsnetwork.ac.uk/subjects/</a:t>
            </a:r>
            <a:endParaRPr lang="en-GB" dirty="0">
              <a:solidFill>
                <a:srgbClr val="235591"/>
              </a:solidFill>
              <a:hlinkClick r:id="rId2"/>
            </a:endParaRPr>
          </a:p>
          <a:p>
            <a:pPr lvl="1"/>
            <a:r>
              <a:rPr lang="en-GB" dirty="0">
                <a:solidFill>
                  <a:srgbClr val="235591"/>
                </a:solidFill>
                <a:hlinkClick r:id="rId4"/>
              </a:rPr>
              <a:t>Metal project films</a:t>
            </a:r>
            <a:endParaRPr lang="en-GB" dirty="0">
              <a:solidFill>
                <a:srgbClr val="235591"/>
              </a:solidFill>
              <a:hlinkClick r:id="rId2"/>
            </a:endParaRPr>
          </a:p>
          <a:p>
            <a:pPr lvl="1"/>
            <a:r>
              <a:rPr lang="en-GB" dirty="0" err="1">
                <a:solidFill>
                  <a:srgbClr val="235591"/>
                </a:solidFill>
                <a:hlinkClick r:id="rId5"/>
              </a:rPr>
              <a:t>DeStress</a:t>
            </a:r>
            <a:r>
              <a:rPr lang="en-GB" dirty="0">
                <a:solidFill>
                  <a:srgbClr val="235591"/>
                </a:solidFill>
                <a:hlinkClick r:id="rId5"/>
              </a:rPr>
              <a:t> project</a:t>
            </a:r>
            <a:endParaRPr lang="en-GB" dirty="0">
              <a:solidFill>
                <a:srgbClr val="235591"/>
              </a:solidFill>
              <a:hlinkClick r:id="rId2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195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 to use in teaching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Animations (if you want to produce them yourself)</a:t>
            </a:r>
            <a:endParaRPr lang="en-GB" dirty="0" smtClean="0"/>
          </a:p>
          <a:p>
            <a:pPr lvl="1"/>
            <a:r>
              <a:rPr lang="en-GB" dirty="0" err="1" smtClean="0">
                <a:hlinkClick r:id="rId2"/>
              </a:rPr>
              <a:t>Moovly</a:t>
            </a:r>
            <a:endParaRPr lang="en-GB" dirty="0" smtClean="0"/>
          </a:p>
          <a:p>
            <a:pPr lvl="1"/>
            <a:r>
              <a:rPr lang="en-GB" dirty="0" err="1" smtClean="0">
                <a:hlinkClick r:id="rId3"/>
              </a:rPr>
              <a:t>Powtoon</a:t>
            </a:r>
            <a:endParaRPr lang="en-GB" dirty="0" smtClean="0"/>
          </a:p>
          <a:p>
            <a:pPr lvl="1"/>
            <a:r>
              <a:rPr lang="en-GB" dirty="0" smtClean="0">
                <a:hlinkClick r:id="rId4"/>
              </a:rPr>
              <a:t>Video </a:t>
            </a:r>
            <a:r>
              <a:rPr lang="en-GB" dirty="0" smtClean="0">
                <a:hlinkClick r:id="rId4"/>
              </a:rPr>
              <a:t>Scribe</a:t>
            </a:r>
            <a:endParaRPr lang="en-GB" dirty="0" smtClean="0"/>
          </a:p>
          <a:p>
            <a:pPr>
              <a:spcBef>
                <a:spcPts val="1800"/>
              </a:spcBef>
            </a:pPr>
            <a:r>
              <a:rPr lang="en-GB" dirty="0" smtClean="0"/>
              <a:t>Films</a:t>
            </a:r>
            <a:endParaRPr lang="en-GB" dirty="0"/>
          </a:p>
          <a:p>
            <a:pPr lvl="1"/>
            <a:r>
              <a:rPr lang="en-GB" dirty="0">
                <a:solidFill>
                  <a:srgbClr val="235591"/>
                </a:solidFill>
                <a:hlinkClick r:id="rId5"/>
              </a:rPr>
              <a:t>A Beautiful Mind</a:t>
            </a:r>
            <a:endParaRPr lang="en-GB" dirty="0">
              <a:solidFill>
                <a:srgbClr val="235591"/>
              </a:solidFill>
            </a:endParaRPr>
          </a:p>
          <a:p>
            <a:pPr lvl="1"/>
            <a:r>
              <a:rPr lang="en-GB" dirty="0">
                <a:solidFill>
                  <a:srgbClr val="235591"/>
                </a:solidFill>
                <a:hlinkClick r:id="rId6"/>
              </a:rPr>
              <a:t>Erin </a:t>
            </a:r>
            <a:r>
              <a:rPr lang="en-GB" dirty="0" err="1" smtClean="0">
                <a:solidFill>
                  <a:srgbClr val="235591"/>
                </a:solidFill>
                <a:hlinkClick r:id="rId6"/>
              </a:rPr>
              <a:t>Brockovich</a:t>
            </a:r>
            <a:endParaRPr lang="en-GB" dirty="0">
              <a:solidFill>
                <a:srgbClr val="235591"/>
              </a:solidFill>
            </a:endParaRPr>
          </a:p>
          <a:p>
            <a:r>
              <a:rPr lang="en-GB" dirty="0" smtClean="0"/>
              <a:t>Clips</a:t>
            </a:r>
            <a:endParaRPr lang="en-GB" dirty="0"/>
          </a:p>
          <a:p>
            <a:pPr lvl="1"/>
            <a:r>
              <a:rPr lang="en-GB" dirty="0">
                <a:solidFill>
                  <a:srgbClr val="235591"/>
                </a:solidFill>
                <a:hlinkClick r:id="rId7"/>
              </a:rPr>
              <a:t>Perfect Competition Revision</a:t>
            </a:r>
            <a:endParaRPr lang="en-GB" dirty="0">
              <a:solidFill>
                <a:srgbClr val="235591"/>
              </a:solidFill>
            </a:endParaRPr>
          </a:p>
          <a:p>
            <a:pPr lvl="1"/>
            <a:r>
              <a:rPr lang="en-GB" dirty="0">
                <a:solidFill>
                  <a:srgbClr val="235591"/>
                </a:solidFill>
                <a:hlinkClick r:id="rId8"/>
              </a:rPr>
              <a:t>Econ 1-0-What?</a:t>
            </a:r>
            <a:endParaRPr lang="en-GB" dirty="0">
              <a:solidFill>
                <a:srgbClr val="235591"/>
              </a:solidFill>
            </a:endParaRPr>
          </a:p>
          <a:p>
            <a:pPr lvl="1"/>
            <a:r>
              <a:rPr lang="en-GB" dirty="0" err="1" smtClean="0">
                <a:solidFill>
                  <a:srgbClr val="235591"/>
                </a:solidFill>
                <a:hlinkClick r:id="rId9"/>
              </a:rPr>
              <a:t>EconFilms</a:t>
            </a:r>
            <a:endParaRPr lang="en-GB" dirty="0" smtClean="0">
              <a:solidFill>
                <a:srgbClr val="235591"/>
              </a:solidFill>
            </a:endParaRPr>
          </a:p>
          <a:p>
            <a:pPr lvl="1"/>
            <a:r>
              <a:rPr lang="en-GB" dirty="0" smtClean="0">
                <a:solidFill>
                  <a:srgbClr val="235591"/>
                </a:solidFill>
                <a:hlinkClick r:id="rId10"/>
              </a:rPr>
              <a:t>Econometrics Clips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837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.potx" id="{8B4C17F8-03E1-4372-A056-2D57CBD3AC23}" vid="{E1ABEC7E-C6B9-4B4F-A5F9-D4C744BA33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38</TotalTime>
  <Words>105</Words>
  <Application>Microsoft Office PowerPoint</Application>
  <PresentationFormat>Custom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Additional Teaching Resources</vt:lpstr>
      <vt:lpstr>Resources to use in teaching</vt:lpstr>
      <vt:lpstr>Resources to use in teaching</vt:lpstr>
      <vt:lpstr>Resources to use in teaching</vt:lpstr>
      <vt:lpstr>Resources to use in teaching</vt:lpstr>
    </vt:vector>
  </TitlesOfParts>
  <Company>University of Bristol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AJ Lait</dc:creator>
  <cp:lastModifiedBy>Ralf Becker</cp:lastModifiedBy>
  <cp:revision>9</cp:revision>
  <dcterms:created xsi:type="dcterms:W3CDTF">2014-08-13T11:11:15Z</dcterms:created>
  <dcterms:modified xsi:type="dcterms:W3CDTF">2015-09-30T15:11:45Z</dcterms:modified>
</cp:coreProperties>
</file>