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8"/>
  </p:handoutMasterIdLst>
  <p:sldIdLst>
    <p:sldId id="256" r:id="rId3"/>
    <p:sldId id="257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591"/>
    <a:srgbClr val="4078AB"/>
    <a:srgbClr val="7C3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GTA Workshop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639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C3E7-1654-4BE5-9AF8-2265137F684B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2d_dtTZQyUM" TargetMode="External"/><Relationship Id="rId2" Type="http://schemas.openxmlformats.org/officeDocument/2006/relationships/hyperlink" Target="http://www.youtube.com/watch?v=8IDK_37fAM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standupeconomist.com/videos-public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conomicsnetwork.ac.uk/subjects/" TargetMode="External"/><Relationship Id="rId3" Type="http://schemas.openxmlformats.org/officeDocument/2006/relationships/hyperlink" Target="http://pearsonblog.campaignserver.co.uk/" TargetMode="External"/><Relationship Id="rId7" Type="http://schemas.openxmlformats.org/officeDocument/2006/relationships/hyperlink" Target="http://www.economicsnetwork.ac.uk/themes/games" TargetMode="External"/><Relationship Id="rId2" Type="http://schemas.openxmlformats.org/officeDocument/2006/relationships/hyperlink" Target="http://www.freakonomics.com/blo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andupeconomist.com/videos-public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://yadayadayadaecon.com/clip/16/" TargetMode="External"/><Relationship Id="rId10" Type="http://schemas.openxmlformats.org/officeDocument/2006/relationships/hyperlink" Target="http://destress.pbworks.com/w/page/42308116/Welcome" TargetMode="External"/><Relationship Id="rId4" Type="http://schemas.openxmlformats.org/officeDocument/2006/relationships/hyperlink" Target="http://www.economistsdoitwithmodels.com/economics-classroom/" TargetMode="External"/><Relationship Id="rId9" Type="http://schemas.openxmlformats.org/officeDocument/2006/relationships/hyperlink" Target="http://www.metalproject.co.uk/METAL/Resources/Film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80/0022048030959522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conomicsnetwork.ac.uk/showcase/geerling_multimedi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ndupeconomist.com/videos-public/" TargetMode="External"/><Relationship Id="rId2" Type="http://schemas.openxmlformats.org/officeDocument/2006/relationships/hyperlink" Target="http://core-econ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5032" y="188641"/>
            <a:ext cx="3149456" cy="1584176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Additional Teaching Resources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Additional Teaching Resources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Newspaper and The Economist articles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Film (video/DVD/YouTube) clips</a:t>
            </a:r>
            <a:endParaRPr lang="en-GB" sz="2000" dirty="0" smtClean="0">
              <a:solidFill>
                <a:srgbClr val="235591"/>
              </a:solidFill>
              <a:latin typeface="+mj-lt"/>
            </a:endParaRPr>
          </a:p>
          <a:p>
            <a:pPr lvl="1"/>
            <a:r>
              <a:rPr lang="en-GB" sz="2000" dirty="0" smtClean="0">
                <a:solidFill>
                  <a:srgbClr val="235591"/>
                </a:solidFill>
                <a:latin typeface="+mj-lt"/>
                <a:hlinkClick r:id="rId2"/>
              </a:rPr>
              <a:t>Perfect Competition Revision</a:t>
            </a:r>
            <a:endParaRPr lang="en-GB" sz="2000" dirty="0" smtClean="0">
              <a:solidFill>
                <a:srgbClr val="235591"/>
              </a:solidFill>
              <a:latin typeface="+mj-lt"/>
            </a:endParaRPr>
          </a:p>
          <a:p>
            <a:pPr lvl="1"/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3"/>
              </a:rPr>
              <a:t>A Beautiful Mind</a:t>
            </a:r>
            <a:endParaRPr lang="en-GB" sz="2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Popular Economics books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Past exam questions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 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Standup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Economist</a:t>
            </a:r>
          </a:p>
          <a:p>
            <a:pPr lvl="1"/>
            <a:r>
              <a:rPr lang="en-GB" sz="2000" dirty="0" smtClean="0">
                <a:solidFill>
                  <a:srgbClr val="235591"/>
                </a:solidFill>
                <a:latin typeface="+mj-lt"/>
                <a:hlinkClick r:id="rId4"/>
              </a:rPr>
              <a:t>http://www.standupeconomist.com/videos-public/</a:t>
            </a:r>
            <a:endParaRPr lang="en-GB" sz="2000" dirty="0" smtClean="0">
              <a:solidFill>
                <a:srgbClr val="235591"/>
              </a:solidFill>
              <a:latin typeface="+mj-lt"/>
              <a:hlinkClick r:id="rId2"/>
            </a:endParaRPr>
          </a:p>
          <a:p>
            <a:pPr lvl="1"/>
            <a:endParaRPr lang="en-GB" dirty="0" smtClean="0">
              <a:solidFill>
                <a:srgbClr val="235591"/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200" dirty="0" smtClean="0">
                <a:solidFill>
                  <a:schemeClr val="bg1"/>
                </a:solidFill>
              </a:rPr>
              <a:t>Additional Teaching Resources (2)</a:t>
            </a:r>
            <a:endParaRPr lang="en-GB" sz="42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0912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Economics blogs</a:t>
            </a:r>
          </a:p>
          <a:p>
            <a:pPr lvl="1"/>
            <a:r>
              <a:rPr lang="en-US" sz="2000" dirty="0" smtClean="0">
                <a:solidFill>
                  <a:srgbClr val="235591"/>
                </a:solidFill>
                <a:latin typeface="+mj-lt"/>
                <a:hlinkClick r:id="rId2"/>
              </a:rPr>
              <a:t>http://www.freakonomics.com/blog</a:t>
            </a:r>
            <a:r>
              <a:rPr lang="en-US" sz="2000" dirty="0" smtClean="0">
                <a:solidFill>
                  <a:srgbClr val="235591"/>
                </a:solidFill>
                <a:latin typeface="+mj-lt"/>
                <a:hlinkClick r:id="rId2"/>
              </a:rPr>
              <a:t>/</a:t>
            </a:r>
            <a:endParaRPr lang="en-US" sz="2000" dirty="0" smtClean="0">
              <a:solidFill>
                <a:srgbClr val="235591"/>
              </a:solidFill>
              <a:latin typeface="+mj-lt"/>
            </a:endParaRPr>
          </a:p>
          <a:p>
            <a:pPr lvl="1"/>
            <a:r>
              <a:rPr lang="en-US" sz="2000" dirty="0" err="1" smtClean="0">
                <a:solidFill>
                  <a:srgbClr val="235591"/>
                </a:solidFill>
                <a:latin typeface="+mj-lt"/>
                <a:hlinkClick r:id="rId3"/>
              </a:rPr>
              <a:t>Sloman</a:t>
            </a:r>
            <a:r>
              <a:rPr lang="en-US" sz="2000" dirty="0" smtClean="0">
                <a:solidFill>
                  <a:srgbClr val="235591"/>
                </a:solidFill>
                <a:latin typeface="+mj-lt"/>
                <a:hlinkClick r:id="rId3"/>
              </a:rPr>
              <a:t> News Blog</a:t>
            </a:r>
            <a:endParaRPr lang="en-US" sz="2000" dirty="0" smtClean="0">
              <a:solidFill>
                <a:srgbClr val="235591"/>
              </a:solidFill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GB" altLang="en-US" sz="2000" dirty="0">
                <a:hlinkClick r:id="rId4"/>
              </a:rPr>
              <a:t>Economists do it with models</a:t>
            </a:r>
            <a:endParaRPr lang="en-GB" altLang="en-US" sz="2000" dirty="0"/>
          </a:p>
          <a:p>
            <a:pPr lvl="1">
              <a:lnSpc>
                <a:spcPct val="120000"/>
              </a:lnSpc>
            </a:pPr>
            <a:r>
              <a:rPr lang="en-GB" altLang="en-US" sz="2000" dirty="0">
                <a:hlinkClick r:id="rId5"/>
              </a:rPr>
              <a:t>The Economics of Seinfeld</a:t>
            </a:r>
            <a:endParaRPr lang="en-GB" altLang="en-US" sz="2000" dirty="0"/>
          </a:p>
          <a:p>
            <a:pPr lvl="1">
              <a:buNone/>
            </a:pPr>
            <a:endParaRPr lang="en-GB" sz="2000" dirty="0" smtClean="0">
              <a:solidFill>
                <a:srgbClr val="235591"/>
              </a:solidFill>
              <a:latin typeface="+mj-lt"/>
              <a:hlinkClick r:id="rId6"/>
            </a:endParaRP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Games and experiments</a:t>
            </a:r>
          </a:p>
          <a:p>
            <a:pPr lvl="1"/>
            <a:r>
              <a:rPr lang="en-US" sz="2000" dirty="0" smtClean="0">
                <a:solidFill>
                  <a:srgbClr val="235591"/>
                </a:solidFill>
                <a:latin typeface="+mj-lt"/>
                <a:hlinkClick r:id="rId7"/>
              </a:rPr>
              <a:t>http://www.economicsnetwork.ac.uk/themes/games</a:t>
            </a:r>
            <a:endParaRPr lang="en-GB" sz="2000" dirty="0" smtClean="0">
              <a:solidFill>
                <a:srgbClr val="235591"/>
              </a:solidFill>
              <a:latin typeface="+mj-lt"/>
            </a:endParaRPr>
          </a:p>
          <a:p>
            <a:pPr lvl="1">
              <a:buNone/>
            </a:pPr>
            <a:endParaRPr lang="en-GB" sz="2000" dirty="0" smtClean="0">
              <a:solidFill>
                <a:srgbClr val="235591"/>
              </a:solidFill>
              <a:latin typeface="+mj-lt"/>
              <a:hlinkClick r:id="rId7"/>
            </a:endParaRP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Lots of Economics Network materials</a:t>
            </a:r>
          </a:p>
          <a:p>
            <a:pPr lvl="1"/>
            <a:r>
              <a:rPr lang="en-GB" sz="2000" dirty="0" smtClean="0">
                <a:solidFill>
                  <a:srgbClr val="235591"/>
                </a:solidFill>
                <a:latin typeface="+mj-lt"/>
                <a:hlinkClick r:id="rId8"/>
              </a:rPr>
              <a:t>http://www.economicsnetwork.ac.uk/subjects/</a:t>
            </a:r>
            <a:endParaRPr lang="en-GB" sz="2000" dirty="0" smtClean="0">
              <a:solidFill>
                <a:srgbClr val="235591"/>
              </a:solidFill>
              <a:latin typeface="+mj-lt"/>
              <a:hlinkClick r:id="rId7"/>
            </a:endParaRPr>
          </a:p>
          <a:p>
            <a:pPr lvl="1"/>
            <a:r>
              <a:rPr lang="en-GB" sz="2000" dirty="0" smtClean="0">
                <a:solidFill>
                  <a:srgbClr val="235591"/>
                </a:solidFill>
                <a:latin typeface="+mj-lt"/>
                <a:hlinkClick r:id="rId9"/>
              </a:rPr>
              <a:t>Metal project films</a:t>
            </a:r>
            <a:endParaRPr lang="en-GB" sz="2000" dirty="0" smtClean="0">
              <a:solidFill>
                <a:srgbClr val="235591"/>
              </a:solidFill>
              <a:latin typeface="+mj-lt"/>
              <a:hlinkClick r:id="rId7"/>
            </a:endParaRPr>
          </a:p>
          <a:p>
            <a:pPr lvl="1"/>
            <a:r>
              <a:rPr lang="en-GB" sz="2000" dirty="0" err="1" smtClean="0">
                <a:solidFill>
                  <a:srgbClr val="235591"/>
                </a:solidFill>
                <a:latin typeface="+mj-lt"/>
                <a:hlinkClick r:id="rId10"/>
              </a:rPr>
              <a:t>DeStress</a:t>
            </a:r>
            <a:r>
              <a:rPr lang="en-GB" sz="2000" dirty="0" smtClean="0">
                <a:solidFill>
                  <a:srgbClr val="235591"/>
                </a:solidFill>
                <a:latin typeface="+mj-lt"/>
                <a:hlinkClick r:id="rId10"/>
              </a:rPr>
              <a:t> project</a:t>
            </a:r>
            <a:endParaRPr lang="en-GB" sz="2000" dirty="0" smtClean="0">
              <a:solidFill>
                <a:srgbClr val="235591"/>
              </a:solidFill>
              <a:latin typeface="+mj-lt"/>
              <a:hlinkClick r:id="rId7"/>
            </a:endParaRPr>
          </a:p>
          <a:p>
            <a:pPr lvl="1"/>
            <a:endParaRPr lang="en-GB" dirty="0" smtClean="0">
              <a:solidFill>
                <a:srgbClr val="235591"/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How to use </a:t>
            </a:r>
            <a:r>
              <a:rPr lang="en-GB" sz="4000" dirty="0" smtClean="0">
                <a:solidFill>
                  <a:schemeClr val="bg1"/>
                </a:solidFill>
              </a:rPr>
              <a:t>the Resources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Leet</a:t>
            </a:r>
            <a:r>
              <a:rPr lang="en-GB" sz="2400" dirty="0"/>
              <a:t>, Don, Houser, Scott (2003) “Economics goes to Hollywood: Using Classic Films &amp; Documentaries to Create an Undergraduate Economics Course”, </a:t>
            </a:r>
            <a:r>
              <a:rPr lang="en-GB" sz="2400" i="1" dirty="0"/>
              <a:t>Journal of Economic Education</a:t>
            </a:r>
            <a:r>
              <a:rPr lang="en-GB" sz="2400" dirty="0"/>
              <a:t>, volume 34, number 4, Fall, pp. 326–32. </a:t>
            </a:r>
            <a:r>
              <a:rPr lang="en-GB" sz="2400" dirty="0">
                <a:hlinkClick r:id="rId3"/>
              </a:rPr>
              <a:t>DOI: </a:t>
            </a:r>
            <a:r>
              <a:rPr lang="en-GB" sz="2400" dirty="0" smtClean="0">
                <a:hlinkClick r:id="rId3"/>
              </a:rPr>
              <a:t>10.1080/00220480309595226</a:t>
            </a: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hlinkClick r:id="rId4"/>
              </a:rPr>
              <a:t>Economics network case study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0190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200" dirty="0" smtClean="0">
                <a:solidFill>
                  <a:schemeClr val="bg1"/>
                </a:solidFill>
              </a:rPr>
              <a:t>Additional Teaching Resources (3)</a:t>
            </a:r>
            <a:endParaRPr lang="en-GB" sz="42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GB" sz="4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 CORE Project</a:t>
            </a:r>
          </a:p>
          <a:p>
            <a:pPr marL="0" indent="0">
              <a:buNone/>
            </a:pPr>
            <a:r>
              <a:rPr lang="en-GB" sz="4800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http://core-econ.org/</a:t>
            </a:r>
            <a:endParaRPr lang="en-GB" sz="4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rgbClr val="235591"/>
              </a:solidFill>
              <a:latin typeface="+mj-lt"/>
            </a:endParaRPr>
          </a:p>
          <a:p>
            <a:pPr lvl="1">
              <a:buNone/>
            </a:pPr>
            <a:endParaRPr lang="en-GB" sz="2000" dirty="0" smtClean="0">
              <a:solidFill>
                <a:srgbClr val="235591"/>
              </a:solidFill>
              <a:latin typeface="+mj-lt"/>
              <a:hlinkClick r:id="rId3"/>
            </a:endParaRPr>
          </a:p>
          <a:p>
            <a:pPr marL="457200" lvl="1" indent="0">
              <a:buNone/>
            </a:pPr>
            <a:endParaRPr lang="en-GB" dirty="0" smtClean="0">
              <a:solidFill>
                <a:srgbClr val="235591"/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D98CAD2-C7EC-4AC2-A35A-DED489CCA13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149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Additional Teaching Resources</vt:lpstr>
      <vt:lpstr>Additional Teaching Resources</vt:lpstr>
      <vt:lpstr>Additional Teaching Resources (2)</vt:lpstr>
      <vt:lpstr>How to use the Resources</vt:lpstr>
      <vt:lpstr>Additional Teaching Resources (3)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isajl</dc:creator>
  <cp:lastModifiedBy>Caroline</cp:lastModifiedBy>
  <cp:revision>25</cp:revision>
  <dcterms:created xsi:type="dcterms:W3CDTF">2012-02-28T11:37:26Z</dcterms:created>
  <dcterms:modified xsi:type="dcterms:W3CDTF">2015-10-05T14:00:50Z</dcterms:modified>
</cp:coreProperties>
</file>