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309" r:id="rId3"/>
    <p:sldId id="369" r:id="rId4"/>
    <p:sldId id="341" r:id="rId5"/>
    <p:sldId id="367" r:id="rId6"/>
    <p:sldId id="366" r:id="rId7"/>
    <p:sldId id="370" r:id="rId8"/>
    <p:sldId id="380" r:id="rId9"/>
    <p:sldId id="371" r:id="rId10"/>
    <p:sldId id="372" r:id="rId11"/>
    <p:sldId id="373" r:id="rId12"/>
    <p:sldId id="375" r:id="rId13"/>
    <p:sldId id="376" r:id="rId14"/>
    <p:sldId id="377" r:id="rId15"/>
    <p:sldId id="374" r:id="rId16"/>
    <p:sldId id="378" r:id="rId17"/>
    <p:sldId id="379" r:id="rId18"/>
  </p:sldIdLst>
  <p:sldSz cx="9144000" cy="6858000" type="screen4x3"/>
  <p:notesSz cx="6797675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591"/>
    <a:srgbClr val="7C327B"/>
    <a:srgbClr val="40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6"/>
    <p:restoredTop sz="60682"/>
  </p:normalViewPr>
  <p:slideViewPr>
    <p:cSldViewPr snapToGrid="0">
      <p:cViewPr varScale="1">
        <p:scale>
          <a:sx n="42" d="100"/>
          <a:sy n="42" d="100"/>
        </p:scale>
        <p:origin x="1576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635" y="1699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r>
              <a:rPr lang="en-GB" dirty="0"/>
              <a:t>Economics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r>
              <a:rPr lang="en-GB" dirty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34FAF3C-42D8-437A-9D04-6681E25405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7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7F9E40B-8499-40EA-9388-5A96894A4122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E58C4BD-BD9F-4B43-A099-F01BB0A53D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6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12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6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0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9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8C4BD-BD9F-4B43-A099-F01BB0A53D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15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05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baseline="0" dirty="0"/>
          </a:p>
          <a:p>
            <a:pPr marL="0" indent="0">
              <a:buFont typeface="Arial" charset="0"/>
              <a:buNone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1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8C4BD-BD9F-4B43-A099-F01BB0A53D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75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8C4BD-BD9F-4B43-A099-F01BB0A53D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15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7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5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9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2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8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2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8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C4BD-BD9F-4B43-A099-F01BB0A53DB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8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>
            <a:noAutofit/>
          </a:bodyPr>
          <a:lstStyle>
            <a:lvl1pPr>
              <a:defRPr lang="en-GB" sz="5100" kern="1200" dirty="0">
                <a:solidFill>
                  <a:srgbClr val="7C3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4000" kern="1200" dirty="0">
                <a:solidFill>
                  <a:srgbClr val="4078AB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P:\Publicity\Logo 2012\poster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3816424" cy="191966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C327B"/>
                </a:solidFill>
              </a:rPr>
              <a:t>www.economicsnetwork.ac.uk</a:t>
            </a:r>
          </a:p>
        </p:txBody>
      </p:sp>
      <p:sp>
        <p:nvSpPr>
          <p:cNvPr id="10" name="Flowchart: Delay 9"/>
          <p:cNvSpPr/>
          <p:nvPr userDrawn="1"/>
        </p:nvSpPr>
        <p:spPr>
          <a:xfrm rot="10800000">
            <a:off x="467544" y="0"/>
            <a:ext cx="792088" cy="6858000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4078A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>
            <a:lvl1pPr>
              <a:def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34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3400" kern="1200" dirty="0" smtClean="0">
                <a:solidFill>
                  <a:srgbClr val="235591"/>
                </a:solidFill>
                <a:latin typeface="+mj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34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3400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34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P:\Publicity\Logo 2012\logo_Transpar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1" y="116632"/>
            <a:ext cx="836806" cy="5367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C327B"/>
                </a:solidFill>
              </a:rPr>
              <a:t>www.economicsnetwork.ac.uk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900" kern="1200" dirty="0">
                <a:solidFill>
                  <a:srgbClr val="7C3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P:\Publicity\Logo 2012\poster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3816424" cy="191966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8995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C327B"/>
                </a:solidFill>
              </a:rPr>
              <a:t>www.economicsnetwork.ac.uk</a:t>
            </a:r>
          </a:p>
        </p:txBody>
      </p:sp>
      <p:sp>
        <p:nvSpPr>
          <p:cNvPr id="10" name="Flowchart: Delay 9"/>
          <p:cNvSpPr/>
          <p:nvPr userDrawn="1"/>
        </p:nvSpPr>
        <p:spPr>
          <a:xfrm rot="10800000">
            <a:off x="467544" y="0"/>
            <a:ext cx="792088" cy="6858000"/>
          </a:xfrm>
          <a:prstGeom prst="flowChartDela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078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CC3E7-1654-4BE5-9AF8-2265137F684B}" type="datetimeFigureOut">
              <a:rPr lang="en-GB" smtClean="0"/>
              <a:pPr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B810-E30F-455C-A507-51F93EC511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542A40-29CB-B345-B674-7A5ACC1899C7}"/>
              </a:ext>
            </a:extLst>
          </p:cNvPr>
          <p:cNvSpPr txBox="1">
            <a:spLocks/>
          </p:cNvSpPr>
          <p:nvPr/>
        </p:nvSpPr>
        <p:spPr>
          <a:xfrm>
            <a:off x="808619" y="37931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100" dirty="0">
                <a:solidFill>
                  <a:srgbClr val="7C327B"/>
                </a:solidFill>
              </a:rPr>
              <a:t>Assessment </a:t>
            </a:r>
            <a:r>
              <a:rPr lang="en-GB" dirty="0"/>
              <a:t>and Feedback</a:t>
            </a:r>
            <a:endParaRPr lang="en-GB" sz="5100" dirty="0">
              <a:solidFill>
                <a:srgbClr val="7C327B"/>
              </a:solidFill>
            </a:endParaRPr>
          </a:p>
        </p:txBody>
      </p:sp>
      <p:pic>
        <p:nvPicPr>
          <p:cNvPr id="6" name="Picture 2" descr="P:\Publicity\Logo 2012\poster_logo.png">
            <a:extLst>
              <a:ext uri="{FF2B5EF4-FFF2-40B4-BE49-F238E27FC236}">
                <a16:creationId xmlns:a16="http://schemas.microsoft.com/office/drawing/2014/main" id="{16CA3FC9-7063-254E-B506-11C7D9B0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7" y="5541147"/>
            <a:ext cx="2199793" cy="1106496"/>
          </a:xfrm>
          <a:prstGeom prst="rect">
            <a:avLst/>
          </a:prstGeom>
          <a:noFill/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CA63D60-79FA-024E-9F2C-FEF6060CA400}"/>
              </a:ext>
            </a:extLst>
          </p:cNvPr>
          <p:cNvSpPr txBox="1">
            <a:spLocks/>
          </p:cNvSpPr>
          <p:nvPr/>
        </p:nvSpPr>
        <p:spPr>
          <a:xfrm>
            <a:off x="4065815" y="3984171"/>
            <a:ext cx="4359728" cy="23878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Jon Guest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en-GB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(Aston Business School)</a:t>
            </a:r>
            <a:br>
              <a:rPr lang="en-GB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Spielmann</a:t>
            </a:r>
            <a:b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(University of Bristol)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B714E-3CE5-9744-946C-DB204361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65" y="1477395"/>
            <a:ext cx="4589438" cy="30543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EDB937-A030-7D43-9F3D-624520705152}"/>
              </a:ext>
            </a:extLst>
          </p:cNvPr>
          <p:cNvSpPr/>
          <p:nvPr/>
        </p:nvSpPr>
        <p:spPr>
          <a:xfrm>
            <a:off x="314807" y="45317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i="1" dirty="0">
                <a:solidFill>
                  <a:srgbClr val="757575"/>
                </a:solidFill>
                <a:latin typeface="Poppins"/>
              </a:rPr>
              <a:t>A controversial “cheating prevention tool” used at a Thai University employed a white paper headband with two large pieces of paper attached to the sides, preventing students from peeking at their </a:t>
            </a:r>
            <a:r>
              <a:rPr lang="en-GB" sz="900" i="1" dirty="0" err="1">
                <a:solidFill>
                  <a:srgbClr val="757575"/>
                </a:solidFill>
                <a:latin typeface="Poppins"/>
              </a:rPr>
              <a:t>neighbor’s</a:t>
            </a:r>
            <a:r>
              <a:rPr lang="en-GB" sz="900" i="1" dirty="0">
                <a:solidFill>
                  <a:srgbClr val="757575"/>
                </a:solidFill>
                <a:latin typeface="Poppins"/>
              </a:rPr>
              <a:t> answers. (https://</a:t>
            </a:r>
            <a:r>
              <a:rPr lang="en-GB" sz="900" i="1" dirty="0" err="1">
                <a:solidFill>
                  <a:srgbClr val="757575"/>
                </a:solidFill>
                <a:latin typeface="Poppins"/>
              </a:rPr>
              <a:t>www.chiangraitimes.com</a:t>
            </a:r>
            <a:r>
              <a:rPr lang="en-GB" sz="900" i="1" dirty="0">
                <a:solidFill>
                  <a:srgbClr val="757575"/>
                </a:solidFill>
                <a:latin typeface="Poppins"/>
              </a:rPr>
              <a:t>/international-student-assessment-reort-exposes-thailands-failing-education-system.html)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42273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6" y="0"/>
            <a:ext cx="8229600" cy="1143000"/>
          </a:xfrm>
        </p:spPr>
        <p:txBody>
          <a:bodyPr/>
          <a:lstStyle/>
          <a:p>
            <a:r>
              <a:rPr lang="en-GB" sz="4000" b="1" dirty="0"/>
              <a:t>Developing a shared understanding?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22" y="1143000"/>
            <a:ext cx="8229600" cy="4827760"/>
          </a:xfrm>
        </p:spPr>
        <p:txBody>
          <a:bodyPr>
            <a:normAutofit/>
          </a:bodyPr>
          <a:lstStyle/>
          <a:p>
            <a:pPr marL="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s-IS" sz="3000" kern="0" dirty="0">
              <a:solidFill>
                <a:schemeClr val="tx1"/>
              </a:solidFill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“It is difficult for teachers to describe exactly what they are looking for, although they may have little difficulty in recognising a fine performance when it occurs. Teachers’ conceptions of quality are typically held, largely in unarticulated form, inside their heads as tacit knowledge”. (Sadler, 1989, p.54)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Problem both ex-ante and ex-post</a:t>
            </a:r>
            <a:br>
              <a:rPr lang="en-GB" sz="3000" kern="0" dirty="0">
                <a:solidFill>
                  <a:schemeClr val="tx1"/>
                </a:solidFill>
              </a:rPr>
            </a:br>
            <a:endParaRPr lang="en-GB" sz="3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ropbox\assessment\graphs\mark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96000"/>
            <a:ext cx="8525749" cy="547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421" y="5995117"/>
            <a:ext cx="8525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Guest J. and Riegler R. ‘Learning by doing: Do economics self-evaluation skills improve’, </a:t>
            </a:r>
            <a:r>
              <a:rPr lang="en-GB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Review of Economics Education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24 (2017), pp. 50-64</a:t>
            </a:r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4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6" y="0"/>
            <a:ext cx="8229600" cy="1143000"/>
          </a:xfrm>
        </p:spPr>
        <p:txBody>
          <a:bodyPr/>
          <a:lstStyle/>
          <a:p>
            <a:r>
              <a:rPr lang="en-GB" sz="4000" b="1" dirty="0"/>
              <a:t>How effective is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75" y="1373864"/>
            <a:ext cx="8229600" cy="4827760"/>
          </a:xfrm>
        </p:spPr>
        <p:txBody>
          <a:bodyPr>
            <a:normAutofit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How effective did you find the feedback you received as a student?</a:t>
            </a:r>
          </a:p>
          <a:p>
            <a:pPr marL="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s-IS" sz="3000" kern="0" dirty="0">
              <a:solidFill>
                <a:schemeClr val="tx1"/>
              </a:solidFill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“For many students feedback seems to have little or no impact despite the time and effort put into its production”. (Sadler, 2010, p.535)</a:t>
            </a:r>
            <a:br>
              <a:rPr lang="en-GB" sz="3000" kern="0" dirty="0">
                <a:solidFill>
                  <a:schemeClr val="tx1"/>
                </a:solidFill>
              </a:rPr>
            </a:br>
            <a:endParaRPr lang="en-GB" sz="3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6" y="0"/>
            <a:ext cx="8229600" cy="1143000"/>
          </a:xfrm>
        </p:spPr>
        <p:txBody>
          <a:bodyPr/>
          <a:lstStyle/>
          <a:p>
            <a:r>
              <a:rPr lang="en-GB" sz="4000" b="1" dirty="0"/>
              <a:t>Some potential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75" y="1373863"/>
            <a:ext cx="8527622" cy="5095175"/>
          </a:xfrm>
        </p:spPr>
        <p:txBody>
          <a:bodyPr>
            <a:normAutofit lnSpcReduction="10000"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Timing</a:t>
            </a:r>
            <a:endParaRPr lang="is-IS" sz="3000" kern="0" dirty="0">
              <a:solidFill>
                <a:schemeClr val="tx1"/>
              </a:solidFill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Balance of strengths and weaknesses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Tone and phrasing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Alignments between summative and formative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How big is the gap?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Is it developmental</a:t>
            </a:r>
          </a:p>
          <a:p>
            <a:pPr marL="742950" lvl="2" indent="-34290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Relevance of comments for future work</a:t>
            </a:r>
          </a:p>
          <a:p>
            <a:pPr marL="742950" lvl="2" indent="-34290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What guidance can you provide</a:t>
            </a:r>
            <a:br>
              <a:rPr lang="en-GB" sz="3000" kern="0" dirty="0">
                <a:solidFill>
                  <a:schemeClr val="tx1"/>
                </a:solidFill>
              </a:rPr>
            </a:br>
            <a:endParaRPr lang="en-GB" sz="3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Giving feedback: Optimality?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77441" y="2094807"/>
            <a:ext cx="0" cy="34248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14204" y="5273040"/>
            <a:ext cx="4253345" cy="30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9714" y="5353396"/>
            <a:ext cx="288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Quantity/quality </a:t>
            </a:r>
            <a:r>
              <a:rPr lang="en-US"/>
              <a:t>of feedback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70783" y="3450251"/>
            <a:ext cx="284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 </a:t>
            </a:r>
            <a:r>
              <a:rPr lang="en-US"/>
              <a:t>of returning feedback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3878" y="1458384"/>
            <a:ext cx="560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Q9.   Feedback on my work has been timely</a:t>
            </a:r>
          </a:p>
          <a:p>
            <a:r>
              <a:rPr lang="en-GB" sz="2400" dirty="0"/>
              <a:t>Q10. I have received helpful comments on</a:t>
            </a:r>
          </a:p>
          <a:p>
            <a:r>
              <a:rPr lang="en-GB" sz="2400" dirty="0"/>
              <a:t>         my work</a:t>
            </a:r>
          </a:p>
        </p:txBody>
      </p:sp>
    </p:spTree>
    <p:extLst>
      <p:ext uri="{BB962C8B-B14F-4D97-AF65-F5344CB8AC3E}">
        <p14:creationId xmlns:p14="http://schemas.microsoft.com/office/powerpoint/2010/main" val="39131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6" y="0"/>
            <a:ext cx="8229600" cy="1143000"/>
          </a:xfrm>
        </p:spPr>
        <p:txBody>
          <a:bodyPr/>
          <a:lstStyle/>
          <a:p>
            <a:r>
              <a:rPr lang="en-GB" sz="4000" b="1" dirty="0"/>
              <a:t>How big is the gap?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75" y="1143000"/>
            <a:ext cx="8229600" cy="4827760"/>
          </a:xfrm>
        </p:spPr>
        <p:txBody>
          <a:bodyPr>
            <a:normAutofit/>
          </a:bodyPr>
          <a:lstStyle/>
          <a:p>
            <a:pPr marL="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sz="3000" kern="0" dirty="0">
              <a:solidFill>
                <a:schemeClr val="tx1"/>
              </a:solidFill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‘Not enough critical analysis’ 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3000" kern="0" dirty="0">
              <a:solidFill>
                <a:schemeClr val="tx1"/>
              </a:solidFill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‘The assignment lacks clarity and logical coherence’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3000" kern="0" dirty="0">
              <a:solidFill>
                <a:schemeClr val="tx1"/>
              </a:solidFill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‘The answer did not focus on the question in enough detail’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3000" kern="0" dirty="0">
              <a:solidFill>
                <a:schemeClr val="tx1"/>
              </a:solidFill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What are right amounts?</a:t>
            </a:r>
            <a:endParaRPr lang="is-IS" sz="3000" kern="0" dirty="0">
              <a:solidFill>
                <a:schemeClr val="tx1"/>
              </a:solidFill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3000" kern="0" dirty="0" smtClean="0">
              <a:solidFill>
                <a:schemeClr val="tx1"/>
              </a:solidFill>
            </a:endParaRPr>
          </a:p>
          <a:p>
            <a:pPr marL="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is-IS" sz="3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6" y="0"/>
            <a:ext cx="8229600" cy="1143000"/>
          </a:xfrm>
        </p:spPr>
        <p:txBody>
          <a:bodyPr/>
          <a:lstStyle/>
          <a:p>
            <a:r>
              <a:rPr lang="en-GB" sz="4000" b="1" dirty="0" smtClean="0"/>
              <a:t>Relevance of comments for future work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23" y="1660467"/>
            <a:ext cx="8527622" cy="4827760"/>
          </a:xfrm>
        </p:spPr>
        <p:txBody>
          <a:bodyPr>
            <a:normAutofit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“Of the analysed feedback containing guidance, most comments were specific to that particular piece of work – as if the student had presented a draft that could be re-submitted” Weaver (2006, p. 388)</a:t>
            </a:r>
            <a:br>
              <a:rPr lang="en-GB" sz="3000" kern="0" dirty="0">
                <a:solidFill>
                  <a:schemeClr val="tx1"/>
                </a:solidFill>
              </a:rPr>
            </a:br>
            <a:endParaRPr lang="en-GB" sz="3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6" y="0"/>
            <a:ext cx="8229600" cy="1143000"/>
          </a:xfrm>
        </p:spPr>
        <p:txBody>
          <a:bodyPr/>
          <a:lstStyle/>
          <a:p>
            <a:r>
              <a:rPr lang="en-GB" sz="4000" b="1" dirty="0"/>
              <a:t>Guidance on how to close the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27" y="1870017"/>
            <a:ext cx="8527622" cy="1539933"/>
          </a:xfrm>
        </p:spPr>
        <p:txBody>
          <a:bodyPr>
            <a:normAutofit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What specific guidance/advice can you give students to help them close any gaps?</a:t>
            </a:r>
            <a:br>
              <a:rPr lang="en-GB" sz="3000" kern="0" dirty="0">
                <a:solidFill>
                  <a:schemeClr val="tx1"/>
                </a:solidFill>
              </a:rPr>
            </a:br>
            <a:endParaRPr lang="en-GB" sz="300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FA9A1-37DB-B84B-B028-0A279E69172F}"/>
              </a:ext>
            </a:extLst>
          </p:cNvPr>
          <p:cNvSpPr txBox="1"/>
          <p:nvPr/>
        </p:nvSpPr>
        <p:spPr>
          <a:xfrm>
            <a:off x="2554992" y="2547258"/>
            <a:ext cx="4592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How do we assess?</a:t>
            </a:r>
          </a:p>
        </p:txBody>
      </p:sp>
    </p:spTree>
    <p:extLst>
      <p:ext uri="{BB962C8B-B14F-4D97-AF65-F5344CB8AC3E}">
        <p14:creationId xmlns:p14="http://schemas.microsoft.com/office/powerpoint/2010/main" val="818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FA9A1-37DB-B84B-B028-0A279E69172F}"/>
              </a:ext>
            </a:extLst>
          </p:cNvPr>
          <p:cNvSpPr txBox="1"/>
          <p:nvPr/>
        </p:nvSpPr>
        <p:spPr>
          <a:xfrm>
            <a:off x="2554992" y="2547258"/>
            <a:ext cx="4583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Why do we assess?</a:t>
            </a:r>
          </a:p>
        </p:txBody>
      </p:sp>
    </p:spTree>
    <p:extLst>
      <p:ext uri="{BB962C8B-B14F-4D97-AF65-F5344CB8AC3E}">
        <p14:creationId xmlns:p14="http://schemas.microsoft.com/office/powerpoint/2010/main" val="28662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b="1" dirty="0"/>
              <a:t/>
            </a:r>
            <a:br>
              <a:rPr lang="en-GB" sz="4200" b="1" dirty="0"/>
            </a:br>
            <a:endParaRPr lang="en-GB" sz="4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33004" y="1679171"/>
            <a:ext cx="9010996" cy="3990109"/>
            <a:chOff x="1123950" y="2187575"/>
            <a:chExt cx="8020050" cy="3094038"/>
          </a:xfrm>
        </p:grpSpPr>
        <p:pic>
          <p:nvPicPr>
            <p:cNvPr id="5" name="Picture 4" descr="C:\LTSN\WORKSHOP\PBL\Snoopy.gif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 l="5975" t="33504" b="21869"/>
            <a:stretch>
              <a:fillRect/>
            </a:stretch>
          </p:blipFill>
          <p:spPr bwMode="auto">
            <a:xfrm>
              <a:off x="1123950" y="3335338"/>
              <a:ext cx="8020050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484313" y="2198688"/>
              <a:ext cx="2257425" cy="1290637"/>
            </a:xfrm>
            <a:prstGeom prst="wedgeEllipseCallout">
              <a:avLst>
                <a:gd name="adj1" fmla="val 3588"/>
                <a:gd name="adj2" fmla="val 6426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I've taught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Snoopy to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906838" y="2244725"/>
              <a:ext cx="1604962" cy="1033463"/>
            </a:xfrm>
            <a:prstGeom prst="wedgeEllipseCallout">
              <a:avLst>
                <a:gd name="adj1" fmla="val 12218"/>
                <a:gd name="adj2" fmla="val 8025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I can't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hear him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894388" y="2187575"/>
              <a:ext cx="2698750" cy="1216025"/>
            </a:xfrm>
            <a:prstGeom prst="wedgeEllipseCallout">
              <a:avLst>
                <a:gd name="adj1" fmla="val -24236"/>
                <a:gd name="adj2" fmla="val 73106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i="1">
                  <a:latin typeface="Comic Sans MS" pitchFamily="66" charset="0"/>
                </a:rPr>
                <a:t>I said that I'd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taught him, not that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he'd learned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AEAD238-D3A0-E345-84BD-4FB90765DB02}"/>
              </a:ext>
            </a:extLst>
          </p:cNvPr>
          <p:cNvSpPr txBox="1">
            <a:spLocks/>
          </p:cNvSpPr>
          <p:nvPr/>
        </p:nvSpPr>
        <p:spPr>
          <a:xfrm>
            <a:off x="561975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/>
              <a:t>Assessment OF Learning</a:t>
            </a:r>
          </a:p>
        </p:txBody>
      </p:sp>
    </p:spTree>
    <p:extLst>
      <p:ext uri="{BB962C8B-B14F-4D97-AF65-F5344CB8AC3E}">
        <p14:creationId xmlns:p14="http://schemas.microsoft.com/office/powerpoint/2010/main" val="3026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Assessment?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196752"/>
                <a:ext cx="9144000" cy="4996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dirty="0"/>
                  <a:t>Consider a two-period economy in which the representative consumer maximizes the life-time utility function</a:t>
                </a:r>
              </a:p>
              <a:p>
                <a:pPr algn="ctr">
                  <a:spcAft>
                    <a:spcPts val="4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450"/>
                  </a:spcAft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the present value of after-tax life-time income,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the VAT tax-rate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interest rate.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dirty="0"/>
                  <a:t>(a) [3 marks] Show that the optimality condition 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following:</a:t>
                </a:r>
              </a:p>
              <a:p>
                <a:pPr>
                  <a:spcAft>
                    <a:spcPts val="4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Aft>
                    <a:spcPts val="450"/>
                  </a:spcAft>
                </a:pPr>
                <a:r>
                  <a:rPr lang="en-US" dirty="0"/>
                  <a:t>(b) [3 marks] Suppose the utility function is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  <a:r>
                  <a:rPr lang="en-US" dirty="0"/>
                  <a:t> Derive the optimal levels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dirty="0"/>
                  <a:t>(c) [3 marks] The consumer receives incomes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and pays lump-sum taxes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periods 1 and 2. Suppose the government uses all tax revenue to finance a project that costs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 period 1. Write down the inter-temporal budget constraint for the government.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dirty="0"/>
                  <a:t>(d) [5 marks] Suppose there is no VAT, i.e.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Use this model to explain Ricardian equivalence.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dirty="0"/>
                  <a:t>(e) [6 marks] Suppose there is VAT, i.e.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 Show that the result you have derived in part (d) might not hold here. Explain your answer.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9144000" cy="4996817"/>
              </a:xfrm>
              <a:prstGeom prst="rect">
                <a:avLst/>
              </a:prstGeom>
              <a:blipFill rotWithShape="0">
                <a:blip r:embed="rId3"/>
                <a:stretch>
                  <a:fillRect l="-533" t="-610" r="-67"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3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815"/>
            <a:ext cx="8376558" cy="1026843"/>
          </a:xfrm>
        </p:spPr>
        <p:txBody>
          <a:bodyPr/>
          <a:lstStyle/>
          <a:p>
            <a:r>
              <a:rPr lang="en-GB" sz="3600" b="1" dirty="0"/>
              <a:t>Designing Assessment: Bloom’s Taxonomy</a:t>
            </a:r>
          </a:p>
        </p:txBody>
      </p:sp>
      <p:pic>
        <p:nvPicPr>
          <p:cNvPr id="5" name="Picture 4" descr="http://juliaec.files.wordpress.com/2011/04/blooms_taxonom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 bwMode="auto">
          <a:xfrm>
            <a:off x="636814" y="1323018"/>
            <a:ext cx="6384470" cy="52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AEF950-35F7-174B-99DA-4BDC47EC47CE}"/>
              </a:ext>
            </a:extLst>
          </p:cNvPr>
          <p:cNvSpPr txBox="1"/>
          <p:nvPr/>
        </p:nvSpPr>
        <p:spPr>
          <a:xfrm>
            <a:off x="7184572" y="4549106"/>
            <a:ext cx="177981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Discuss:</a:t>
            </a:r>
          </a:p>
          <a:p>
            <a:endParaRPr lang="en-US" dirty="0"/>
          </a:p>
          <a:p>
            <a:r>
              <a:rPr lang="en-US" dirty="0"/>
              <a:t>What are appropriate </a:t>
            </a:r>
          </a:p>
          <a:p>
            <a:r>
              <a:rPr lang="en-US" dirty="0"/>
              <a:t>assessment modes for</a:t>
            </a:r>
          </a:p>
          <a:p>
            <a:r>
              <a:rPr lang="en-US" dirty="0"/>
              <a:t>different parts?</a:t>
            </a:r>
          </a:p>
        </p:txBody>
      </p:sp>
    </p:spTree>
    <p:extLst>
      <p:ext uri="{BB962C8B-B14F-4D97-AF65-F5344CB8AC3E}">
        <p14:creationId xmlns:p14="http://schemas.microsoft.com/office/powerpoint/2010/main" val="28802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815"/>
            <a:ext cx="8376558" cy="1026843"/>
          </a:xfrm>
        </p:spPr>
        <p:txBody>
          <a:bodyPr/>
          <a:lstStyle/>
          <a:p>
            <a:r>
              <a:rPr lang="en-GB" sz="3600" b="1" dirty="0"/>
              <a:t>Checking that learning outcomes are met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44D3C-F13E-2945-8A10-177B9236B087}"/>
              </a:ext>
            </a:extLst>
          </p:cNvPr>
          <p:cNvSpPr txBox="1"/>
          <p:nvPr/>
        </p:nvSpPr>
        <p:spPr>
          <a:xfrm>
            <a:off x="601579" y="1925053"/>
            <a:ext cx="7558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Discuss: How to assure consistency </a:t>
            </a:r>
            <a:br>
              <a:rPr lang="en-US" sz="4000" dirty="0"/>
            </a:br>
            <a:r>
              <a:rPr lang="en-US" sz="4000" dirty="0"/>
              <a:t>among many markers TAs?</a:t>
            </a:r>
          </a:p>
        </p:txBody>
      </p:sp>
    </p:spTree>
    <p:extLst>
      <p:ext uri="{BB962C8B-B14F-4D97-AF65-F5344CB8AC3E}">
        <p14:creationId xmlns:p14="http://schemas.microsoft.com/office/powerpoint/2010/main" val="15624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BFA9A1-37DB-B84B-B028-0A279E69172F}"/>
              </a:ext>
            </a:extLst>
          </p:cNvPr>
          <p:cNvSpPr txBox="1"/>
          <p:nvPr/>
        </p:nvSpPr>
        <p:spPr>
          <a:xfrm>
            <a:off x="1592465" y="2860080"/>
            <a:ext cx="605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Assessment FOR Learning</a:t>
            </a:r>
          </a:p>
        </p:txBody>
      </p:sp>
    </p:spTree>
    <p:extLst>
      <p:ext uri="{BB962C8B-B14F-4D97-AF65-F5344CB8AC3E}">
        <p14:creationId xmlns:p14="http://schemas.microsoft.com/office/powerpoint/2010/main" val="379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96" y="0"/>
            <a:ext cx="8229600" cy="1143000"/>
          </a:xfrm>
        </p:spPr>
        <p:txBody>
          <a:bodyPr/>
          <a:lstStyle/>
          <a:p>
            <a:r>
              <a:rPr lang="en-GB" sz="4000" b="1" dirty="0"/>
              <a:t>Effective assessment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3" y="1373864"/>
            <a:ext cx="8229600" cy="4827760"/>
          </a:xfrm>
        </p:spPr>
        <p:txBody>
          <a:bodyPr>
            <a:normAutofit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Sadler (1989): should enable students to</a:t>
            </a:r>
            <a:r>
              <a:rPr lang="is-IS" sz="3000" kern="0" dirty="0">
                <a:solidFill>
                  <a:schemeClr val="tx1"/>
                </a:solidFill>
              </a:rPr>
              <a:t>…</a:t>
            </a:r>
            <a:r>
              <a:rPr lang="en-GB" sz="3000" kern="0" dirty="0">
                <a:solidFill>
                  <a:schemeClr val="tx1"/>
                </a:solidFill>
              </a:rPr>
              <a:t/>
            </a:r>
            <a:br>
              <a:rPr lang="en-GB" sz="3000" kern="0" dirty="0">
                <a:solidFill>
                  <a:schemeClr val="tx1"/>
                </a:solidFill>
              </a:rPr>
            </a:br>
            <a:endParaRPr lang="en-GB" sz="3000" kern="0" dirty="0">
              <a:solidFill>
                <a:schemeClr val="tx1"/>
              </a:solidFill>
            </a:endParaRPr>
          </a:p>
          <a:p>
            <a:pPr marL="742950" lvl="2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develop a shared understanding with the tutor of what a ‘good’ piece of work looks like</a:t>
            </a:r>
          </a:p>
          <a:p>
            <a:pPr marL="742950" lvl="2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identify weaknesses in their own work – recognise the ‘gaps’ between their own work and the standard.</a:t>
            </a:r>
          </a:p>
          <a:p>
            <a:pPr marL="742950" lvl="2" indent="-342900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sz="3000" kern="0" dirty="0">
                <a:solidFill>
                  <a:schemeClr val="tx1"/>
                </a:solidFill>
              </a:rPr>
              <a:t>to take appropriate actions to close any gaps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14846&quot;&gt;&lt;object type=&quot;3&quot; unique_id=&quot;114847&quot;&gt;&lt;property id=&quot;20148&quot; value=&quot;5&quot;/&gt;&lt;property id=&quot;20300&quot; value=&quot;Slide 1&quot;/&gt;&lt;property id=&quot;20307&quot; value=&quot;272&quot;/&gt;&lt;/object&gt;&lt;object type=&quot;3&quot; unique_id=&quot;114848&quot;&gt;&lt;property id=&quot;20148&quot; value=&quot;5&quot;/&gt;&lt;property id=&quot;20300&quot; value=&quot;Slide 2 - &amp;quot;ACTIVITY&amp;quot;&quot;/&gt;&lt;property id=&quot;20307&quot; value=&quot;309&quot;/&gt;&lt;/object&gt;&lt;object type=&quot;3&quot; unique_id=&quot;114849&quot;&gt;&lt;property id=&quot;20148&quot; value=&quot;5&quot;/&gt;&lt;property id=&quot;20300&quot; value=&quot;Slide 3 - &amp;quot;ACTIVITY&amp;quot;&quot;/&gt;&lt;property id=&quot;20307&quot; value=&quot;369&quot;/&gt;&lt;/object&gt;&lt;object type=&quot;3&quot; unique_id=&quot;114850&quot;&gt;&lt;property id=&quot;20148&quot; value=&quot;5&quot;/&gt;&lt;property id=&quot;20300&quot; value=&quot;Slide 4 - &amp;quot; &amp;quot;&quot;/&gt;&lt;property id=&quot;20307&quot; value=&quot;341&quot;/&gt;&lt;/object&gt;&lt;object type=&quot;3&quot; unique_id=&quot;114851&quot;&gt;&lt;property id=&quot;20148&quot; value=&quot;5&quot;/&gt;&lt;property id=&quot;20300&quot; value=&quot;Slide 5 - &amp;quot;What Assessment?&amp;quot;&quot;/&gt;&lt;property id=&quot;20307&quot; value=&quot;367&quot;/&gt;&lt;/object&gt;&lt;object type=&quot;3&quot; unique_id=&quot;114852&quot;&gt;&lt;property id=&quot;20148&quot; value=&quot;5&quot;/&gt;&lt;property id=&quot;20300&quot; value=&quot;Slide 6 - &amp;quot;Designing Assessment: Bloom’s Taxonomy&amp;quot;&quot;/&gt;&lt;property id=&quot;20307&quot; value=&quot;366&quot;/&gt;&lt;/object&gt;&lt;object type=&quot;3&quot; unique_id=&quot;114853&quot;&gt;&lt;property id=&quot;20148&quot; value=&quot;5&quot;/&gt;&lt;property id=&quot;20300&quot; value=&quot;Slide 7 - &amp;quot;Checking that learning outcomes are met&amp;quot;&quot;/&gt;&lt;property id=&quot;20307&quot; value=&quot;370&quot;/&gt;&lt;/object&gt;&lt;object type=&quot;3&quot; unique_id=&quot;114854&quot;&gt;&lt;property id=&quot;20148&quot; value=&quot;5&quot;/&gt;&lt;property id=&quot;20300&quot; value=&quot;Slide 8&quot;/&gt;&lt;property id=&quot;20307&quot; value=&quot;380&quot;/&gt;&lt;/object&gt;&lt;object type=&quot;3&quot; unique_id=&quot;114855&quot;&gt;&lt;property id=&quot;20148&quot; value=&quot;5&quot;/&gt;&lt;property id=&quot;20300&quot; value=&quot;Slide 9 - &amp;quot;Effective assessment for learning&amp;quot;&quot;/&gt;&lt;property id=&quot;20307&quot; value=&quot;371&quot;/&gt;&lt;/object&gt;&lt;object type=&quot;3&quot; unique_id=&quot;114856&quot;&gt;&lt;property id=&quot;20148&quot; value=&quot;5&quot;/&gt;&lt;property id=&quot;20300&quot; value=&quot;Slide 10 - &amp;quot;Developing a shared understanding?&amp;quot;&quot;/&gt;&lt;property id=&quot;20307&quot; value=&quot;372&quot;/&gt;&lt;/object&gt;&lt;object type=&quot;3&quot; unique_id=&quot;114857&quot;&gt;&lt;property id=&quot;20148&quot; value=&quot;5&quot;/&gt;&lt;property id=&quot;20300&quot; value=&quot;Slide 11&quot;/&gt;&lt;property id=&quot;20307&quot; value=&quot;373&quot;/&gt;&lt;/object&gt;&lt;object type=&quot;3&quot; unique_id=&quot;114858&quot;&gt;&lt;property id=&quot;20148&quot; value=&quot;5&quot;/&gt;&lt;property id=&quot;20300&quot; value=&quot;Slide 12 - &amp;quot;How effective is feedback&amp;quot;&quot;/&gt;&lt;property id=&quot;20307&quot; value=&quot;375&quot;/&gt;&lt;/object&gt;&lt;object type=&quot;3&quot; unique_id=&quot;114859&quot;&gt;&lt;property id=&quot;20148&quot; value=&quot;5&quot;/&gt;&lt;property id=&quot;20300&quot; value=&quot;Slide 13 - &amp;quot;Some potential issues&amp;quot;&quot;/&gt;&lt;property id=&quot;20307&quot; value=&quot;376&quot;/&gt;&lt;/object&gt;&lt;object type=&quot;3&quot; unique_id=&quot;114860&quot;&gt;&lt;property id=&quot;20148&quot; value=&quot;5&quot;/&gt;&lt;property id=&quot;20300&quot; value=&quot;Slide 14 - &amp;quot;Giving feedback: Optimality?&amp;quot;&quot;/&gt;&lt;property id=&quot;20307&quot; value=&quot;377&quot;/&gt;&lt;/object&gt;&lt;object type=&quot;3&quot; unique_id=&quot;114861&quot;&gt;&lt;property id=&quot;20148&quot; value=&quot;5&quot;/&gt;&lt;property id=&quot;20300&quot; value=&quot;Slide 15 - &amp;quot;How big is the gap?&amp;quot;&quot;/&gt;&lt;property id=&quot;20307&quot; value=&quot;374&quot;/&gt;&lt;/object&gt;&lt;object type=&quot;3&quot; unique_id=&quot;114862&quot;&gt;&lt;property id=&quot;20148&quot; value=&quot;5&quot;/&gt;&lt;property id=&quot;20300&quot; value=&quot;Slide 16 - &amp;quot;Relevance of comments for future work&amp;quot;&quot;/&gt;&lt;property id=&quot;20307&quot; value=&quot;378&quot;/&gt;&lt;/object&gt;&lt;object type=&quot;3&quot; unique_id=&quot;114863&quot;&gt;&lt;property id=&quot;20148&quot; value=&quot;5&quot;/&gt;&lt;property id=&quot;20300&quot; value=&quot;Slide 17 - &amp;quot;Guidance on how to close the gaps&amp;quot;&quot;/&gt;&lt;property id=&quot;20307&quot; value=&quot;379&quot;/&gt;&lt;/object&gt;&lt;/object&gt;&lt;object type=&quot;8&quot; unique_id=&quot;1148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</TotalTime>
  <Words>488</Words>
  <Application>Microsoft Office PowerPoint</Application>
  <PresentationFormat>On-screen Show (4:3)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Poppins</vt:lpstr>
      <vt:lpstr>Times New Roman</vt:lpstr>
      <vt:lpstr>Wingdings</vt:lpstr>
      <vt:lpstr>Office Theme</vt:lpstr>
      <vt:lpstr>PowerPoint Presentation</vt:lpstr>
      <vt:lpstr>ACTIVITY</vt:lpstr>
      <vt:lpstr>ACTIVITY</vt:lpstr>
      <vt:lpstr> </vt:lpstr>
      <vt:lpstr>What Assessment?</vt:lpstr>
      <vt:lpstr>Designing Assessment: Bloom’s Taxonomy</vt:lpstr>
      <vt:lpstr>Checking that learning outcomes are met</vt:lpstr>
      <vt:lpstr>PowerPoint Presentation</vt:lpstr>
      <vt:lpstr>Effective assessment for learning</vt:lpstr>
      <vt:lpstr>Developing a shared understanding?</vt:lpstr>
      <vt:lpstr>PowerPoint Presentation</vt:lpstr>
      <vt:lpstr>How effective is feedback</vt:lpstr>
      <vt:lpstr>Some potential issues</vt:lpstr>
      <vt:lpstr>Giving feedback: Optimality?</vt:lpstr>
      <vt:lpstr>How big is the gap?</vt:lpstr>
      <vt:lpstr>Relevance of comments for future work</vt:lpstr>
      <vt:lpstr>Guidance on how to close the gaps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isajl</dc:creator>
  <cp:lastModifiedBy>Guest, Jon</cp:lastModifiedBy>
  <cp:revision>232</cp:revision>
  <cp:lastPrinted>2017-04-06T06:07:20Z</cp:lastPrinted>
  <dcterms:created xsi:type="dcterms:W3CDTF">2012-02-28T11:37:26Z</dcterms:created>
  <dcterms:modified xsi:type="dcterms:W3CDTF">2018-04-15T09:40:10Z</dcterms:modified>
</cp:coreProperties>
</file>