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13" r:id="rId2"/>
    <p:sldId id="344" r:id="rId3"/>
    <p:sldId id="346" r:id="rId4"/>
    <p:sldId id="347" r:id="rId5"/>
    <p:sldId id="348" r:id="rId6"/>
    <p:sldId id="353" r:id="rId7"/>
    <p:sldId id="354" r:id="rId8"/>
    <p:sldId id="363" r:id="rId9"/>
    <p:sldId id="355" r:id="rId10"/>
    <p:sldId id="356" r:id="rId11"/>
    <p:sldId id="358" r:id="rId12"/>
    <p:sldId id="359" r:id="rId13"/>
    <p:sldId id="360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16"/>
    <p:restoredTop sz="74286" autoAdjust="0"/>
  </p:normalViewPr>
  <p:slideViewPr>
    <p:cSldViewPr>
      <p:cViewPr varScale="1">
        <p:scale>
          <a:sx n="69" d="100"/>
          <a:sy n="69" d="100"/>
        </p:scale>
        <p:origin x="113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D590F-625B-9745-A745-EEDD81CDB255}" type="datetimeFigureOut">
              <a:rPr lang="en-US" smtClean="0"/>
              <a:t>1/17/19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C1601-0EB1-5B4B-84A5-02D4AF43A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4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9300" indent="-288925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5252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12900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7327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304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876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448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020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FFC84AE7-E095-4E37-878E-F8F0F550E174}" type="slidenum">
              <a:rPr lang="en-GB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6</a:t>
            </a:fld>
            <a:endParaRPr lang="en-GB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308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9300" indent="-288925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5252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12900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7327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304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876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448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020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326A54D-3180-42B2-AA9B-8676CB0F3610}" type="slidenum">
              <a:rPr lang="en-GB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7</a:t>
            </a:fld>
            <a:endParaRPr lang="en-GB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19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398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90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9300" indent="-288925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5252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12900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7327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304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876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448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020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246904AC-2E24-4DE7-B860-8AA039C5060C}" type="slidenum">
              <a:rPr lang="en-GB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11</a:t>
            </a:fld>
            <a:endParaRPr lang="en-GB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126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9300" indent="-288925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5252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12900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7327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304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876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448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020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E0784E9-6069-4995-9865-63373444A6F6}" type="slidenum">
              <a:rPr lang="en-GB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12</a:t>
            </a:fld>
            <a:endParaRPr lang="en-GB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693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9300" indent="-288925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5252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12900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73275" indent="-230188" defTabSz="7731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304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876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448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02075" indent="-230188" defTabSz="7731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fld id="{657D5AA0-4E10-4591-B041-1E3C20FE2CE4}" type="slidenum">
              <a:rPr lang="en-GB" altLang="en-US" sz="100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13</a:t>
            </a:fld>
            <a:endParaRPr lang="en-GB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080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26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07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68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70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80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72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52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355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87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809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859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4B191-E204-4DE1-AB68-222828B1E72A}" type="datetimeFigureOut">
              <a:rPr lang="en-GB" smtClean="0"/>
              <a:t>17/01/2019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79152-F204-4832-8249-0BA4D18CC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209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aa.ac.uk/docs/qaa/subject-benchmark-statements/sbs-economics-15.pdf?sfvrsn=69e3f781_1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>
                <a:solidFill>
                  <a:schemeClr val="bg1"/>
                </a:solidFill>
              </a:rPr>
              <a:t>Economics Network</a:t>
            </a:r>
            <a:br>
              <a:rPr lang="en-GB" sz="5400" dirty="0">
                <a:solidFill>
                  <a:schemeClr val="bg1"/>
                </a:solidFill>
              </a:rPr>
            </a:br>
            <a:r>
              <a:rPr lang="en-GB" sz="5400" dirty="0">
                <a:solidFill>
                  <a:schemeClr val="bg1"/>
                </a:solidFill>
              </a:rPr>
              <a:t>Economics PG Teaching Assistant Workshop</a:t>
            </a:r>
            <a:br>
              <a:rPr lang="en-GB" sz="5400" dirty="0">
                <a:solidFill>
                  <a:schemeClr val="bg1"/>
                </a:solidFill>
              </a:rPr>
            </a:br>
            <a:br>
              <a:rPr lang="en-GB" sz="2800" dirty="0">
                <a:solidFill>
                  <a:schemeClr val="bg1"/>
                </a:solidFill>
              </a:rPr>
            </a:br>
            <a:r>
              <a:rPr lang="en-GB" sz="2800" dirty="0">
                <a:solidFill>
                  <a:schemeClr val="bg1"/>
                </a:solidFill>
              </a:rPr>
              <a:t>Teaching and Learning Environment</a:t>
            </a: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7C327B"/>
                </a:solidFill>
              </a:rPr>
              <a:t>www.economicsnetwork.ac.uk</a:t>
            </a:r>
          </a:p>
        </p:txBody>
      </p:sp>
    </p:spTree>
    <p:extLst>
      <p:ext uri="{BB962C8B-B14F-4D97-AF65-F5344CB8AC3E}">
        <p14:creationId xmlns:p14="http://schemas.microsoft.com/office/powerpoint/2010/main" val="2422106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Text Box 4">
            <a:extLst>
              <a:ext uri="{FF2B5EF4-FFF2-40B4-BE49-F238E27FC236}">
                <a16:creationId xmlns:a16="http://schemas.microsoft.com/office/drawing/2014/main" id="{52FF1E41-1008-4A55-9FAA-B815F931E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71513"/>
            <a:ext cx="8653463" cy="570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71513" indent="-671513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1319213" indent="-4572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966913" indent="-4572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2614613" indent="-4572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3262313" indent="-4572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3719513" indent="-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4176713" indent="-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4633913" indent="-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5091113" indent="-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Choice and opportunity cost 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  <a:buFontTx/>
              <a:buAutoNum type="arabicPeriod"/>
              <a:defRPr/>
            </a:pPr>
            <a:r>
              <a:rPr lang="en-GB" altLang="en-US" sz="2300" b="1">
                <a:solidFill>
                  <a:srgbClr val="262673"/>
                </a:solidFill>
                <a:latin typeface="Arial" panose="020B0604020202020204" pitchFamily="34" charset="0"/>
              </a:rPr>
              <a:t>People gain from voluntary economic interactions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>
                <a:solidFill>
                  <a:srgbClr val="A50021"/>
                </a:solidFill>
                <a:latin typeface="Arial" panose="020B0604020202020204" pitchFamily="34" charset="0"/>
              </a:rPr>
              <a:t>Rational </a:t>
            </a: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decision making and marginal considerations</a:t>
            </a:r>
            <a:r>
              <a:rPr lang="en-GB" altLang="en-US" sz="2300" b="1" dirty="0">
                <a:solidFill>
                  <a:srgbClr val="006666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262673"/>
                </a:solidFill>
                <a:latin typeface="Arial" panose="020B0604020202020204" pitchFamily="34" charset="0"/>
              </a:rPr>
              <a:t>Equilibrium and comparative statics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Elasticity and market responses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Efficiency and allocation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Incentives and psychological biases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262673"/>
                </a:solidFill>
                <a:latin typeface="Arial" panose="020B0604020202020204" pitchFamily="34" charset="0"/>
              </a:rPr>
              <a:t>Expectations and surprises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General equilibrium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262673"/>
                </a:solidFill>
                <a:latin typeface="Arial" panose="020B0604020202020204" pitchFamily="34" charset="0"/>
              </a:rPr>
              <a:t>Markets may fail to meet social objectives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Governments can sometimes improve market outcomes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262673"/>
                </a:solidFill>
                <a:latin typeface="Arial" panose="020B0604020202020204" pitchFamily="34" charset="0"/>
              </a:rPr>
              <a:t>Economies suffer from inherent instability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Principle of cumulative causation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</a:rPr>
              <a:t>Distinction between real and nominal figures</a:t>
            </a:r>
          </a:p>
          <a:p>
            <a:pPr>
              <a:lnSpc>
                <a:spcPct val="90000"/>
              </a:lnSpc>
              <a:spcBef>
                <a:spcPct val="15000"/>
              </a:spcBef>
              <a:buClr>
                <a:srgbClr val="666699"/>
              </a:buClr>
              <a:buFontTx/>
              <a:buAutoNum type="arabicPeriod"/>
              <a:defRPr/>
            </a:pPr>
            <a:r>
              <a:rPr lang="en-GB" altLang="en-US" sz="2300" b="1" dirty="0">
                <a:solidFill>
                  <a:srgbClr val="A50021"/>
                </a:solidFill>
                <a:latin typeface="Arial" panose="020B0604020202020204" pitchFamily="34" charset="0"/>
              </a:rPr>
              <a:t>Long-term growth depends on real factors</a:t>
            </a:r>
            <a:endParaRPr lang="en-GB" altLang="en-US" sz="2300" b="1" noProof="1">
              <a:solidFill>
                <a:srgbClr val="A50021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2409825" y="0"/>
            <a:ext cx="4037013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GB" altLang="en-US" sz="3200" b="1">
                <a:solidFill>
                  <a:srgbClr val="660066"/>
                </a:solidFill>
                <a:latin typeface="Arial" panose="020B0604020202020204" pitchFamily="34" charset="0"/>
              </a:rPr>
              <a:t>Threshold concepts</a:t>
            </a:r>
            <a:endParaRPr lang="en-GB" altLang="en-US" sz="3200" b="1" noProof="1">
              <a:solidFill>
                <a:srgbClr val="660066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249125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3668" name="Group 36"/>
          <p:cNvGrpSpPr>
            <a:grpSpLocks/>
          </p:cNvGrpSpPr>
          <p:nvPr/>
        </p:nvGrpSpPr>
        <p:grpSpPr bwMode="auto">
          <a:xfrm>
            <a:off x="6076950" y="2397125"/>
            <a:ext cx="2589213" cy="1068388"/>
            <a:chOff x="3828" y="1510"/>
            <a:chExt cx="1631" cy="673"/>
          </a:xfrm>
        </p:grpSpPr>
        <p:sp>
          <p:nvSpPr>
            <p:cNvPr id="25618" name="AutoShape 30"/>
            <p:cNvSpPr>
              <a:spLocks noChangeArrowheads="1"/>
            </p:cNvSpPr>
            <p:nvPr/>
          </p:nvSpPr>
          <p:spPr bwMode="auto">
            <a:xfrm rot="2414604">
              <a:off x="3828" y="1510"/>
              <a:ext cx="863" cy="170"/>
            </a:xfrm>
            <a:prstGeom prst="rightArrow">
              <a:avLst>
                <a:gd name="adj1" fmla="val 50000"/>
                <a:gd name="adj2" fmla="val 126912"/>
              </a:avLst>
            </a:prstGeom>
            <a:gradFill rotWithShape="0">
              <a:gsLst>
                <a:gs pos="0">
                  <a:srgbClr val="CEE389"/>
                </a:gs>
                <a:gs pos="100000">
                  <a:srgbClr val="3366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19" name="Text Box 31"/>
            <p:cNvSpPr txBox="1">
              <a:spLocks noChangeArrowheads="1"/>
            </p:cNvSpPr>
            <p:nvPr/>
          </p:nvSpPr>
          <p:spPr bwMode="auto">
            <a:xfrm>
              <a:off x="4213" y="1906"/>
              <a:ext cx="1246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336600"/>
                  </a:solidFill>
                  <a:latin typeface="Arial" panose="020B0604020202020204" pitchFamily="34" charset="0"/>
                </a:rPr>
                <a:t>Persuasive</a:t>
              </a:r>
              <a:endParaRPr lang="en-GB" altLang="en-US" sz="2400" b="1" noProof="1">
                <a:solidFill>
                  <a:srgbClr val="3366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53667" name="Group 35"/>
          <p:cNvGrpSpPr>
            <a:grpSpLocks/>
          </p:cNvGrpSpPr>
          <p:nvPr/>
        </p:nvGrpSpPr>
        <p:grpSpPr bwMode="auto">
          <a:xfrm>
            <a:off x="5359400" y="2722563"/>
            <a:ext cx="3197225" cy="2714625"/>
            <a:chOff x="3376" y="1715"/>
            <a:chExt cx="2014" cy="1710"/>
          </a:xfrm>
        </p:grpSpPr>
        <p:sp>
          <p:nvSpPr>
            <p:cNvPr id="25616" name="AutoShape 28"/>
            <p:cNvSpPr>
              <a:spLocks noChangeArrowheads="1"/>
            </p:cNvSpPr>
            <p:nvPr/>
          </p:nvSpPr>
          <p:spPr bwMode="auto">
            <a:xfrm rot="4147617">
              <a:off x="3198" y="2221"/>
              <a:ext cx="1181" cy="170"/>
            </a:xfrm>
            <a:prstGeom prst="rightArrow">
              <a:avLst>
                <a:gd name="adj1" fmla="val 50000"/>
                <a:gd name="adj2" fmla="val 173676"/>
              </a:avLst>
            </a:prstGeom>
            <a:gradFill rotWithShape="0">
              <a:gsLst>
                <a:gs pos="0">
                  <a:srgbClr val="CEE389"/>
                </a:gs>
                <a:gs pos="100000">
                  <a:srgbClr val="3366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17" name="Text Box 29"/>
            <p:cNvSpPr txBox="1">
              <a:spLocks noChangeArrowheads="1"/>
            </p:cNvSpPr>
            <p:nvPr/>
          </p:nvSpPr>
          <p:spPr bwMode="auto">
            <a:xfrm>
              <a:off x="3376" y="2929"/>
              <a:ext cx="2014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336600"/>
                  </a:solidFill>
                  <a:latin typeface="Arial" panose="020B0604020202020204" pitchFamily="34" charset="0"/>
                </a:rPr>
                <a:t>Communicates at level of audience</a:t>
              </a:r>
              <a:endParaRPr lang="en-GB" altLang="en-US" sz="2400" b="1" noProof="1">
                <a:solidFill>
                  <a:srgbClr val="3366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53666" name="Group 34"/>
          <p:cNvGrpSpPr>
            <a:grpSpLocks/>
          </p:cNvGrpSpPr>
          <p:nvPr/>
        </p:nvGrpSpPr>
        <p:grpSpPr bwMode="auto">
          <a:xfrm>
            <a:off x="2895600" y="2773363"/>
            <a:ext cx="2830513" cy="3295650"/>
            <a:chOff x="1824" y="1747"/>
            <a:chExt cx="1783" cy="2076"/>
          </a:xfrm>
        </p:grpSpPr>
        <p:sp>
          <p:nvSpPr>
            <p:cNvPr id="25614" name="AutoShape 26"/>
            <p:cNvSpPr>
              <a:spLocks noChangeArrowheads="1"/>
            </p:cNvSpPr>
            <p:nvPr/>
          </p:nvSpPr>
          <p:spPr bwMode="auto">
            <a:xfrm rot="6828479">
              <a:off x="2206" y="2357"/>
              <a:ext cx="1390" cy="170"/>
            </a:xfrm>
            <a:prstGeom prst="rightArrow">
              <a:avLst>
                <a:gd name="adj1" fmla="val 50000"/>
                <a:gd name="adj2" fmla="val 204412"/>
              </a:avLst>
            </a:prstGeom>
            <a:gradFill rotWithShape="0">
              <a:gsLst>
                <a:gs pos="0">
                  <a:srgbClr val="336600"/>
                </a:gs>
                <a:gs pos="100000">
                  <a:srgbClr val="CEE389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15" name="Text Box 27"/>
            <p:cNvSpPr txBox="1">
              <a:spLocks noChangeArrowheads="1"/>
            </p:cNvSpPr>
            <p:nvPr/>
          </p:nvSpPr>
          <p:spPr bwMode="auto">
            <a:xfrm>
              <a:off x="1824" y="3108"/>
              <a:ext cx="1783" cy="7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336600"/>
                  </a:solidFill>
                  <a:latin typeface="Arial" panose="020B0604020202020204" pitchFamily="34" charset="0"/>
                </a:rPr>
                <a:t>Listens with empathy and understanding</a:t>
              </a:r>
              <a:endParaRPr lang="en-GB" altLang="en-US" sz="2400" b="1" noProof="1">
                <a:solidFill>
                  <a:srgbClr val="3366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53665" name="Group 33"/>
          <p:cNvGrpSpPr>
            <a:grpSpLocks/>
          </p:cNvGrpSpPr>
          <p:nvPr/>
        </p:nvGrpSpPr>
        <p:grpSpPr bwMode="auto">
          <a:xfrm>
            <a:off x="1349375" y="2992438"/>
            <a:ext cx="3101975" cy="1550987"/>
            <a:chOff x="850" y="1885"/>
            <a:chExt cx="1954" cy="977"/>
          </a:xfrm>
        </p:grpSpPr>
        <p:sp>
          <p:nvSpPr>
            <p:cNvPr id="25612" name="AutoShape 22"/>
            <p:cNvSpPr>
              <a:spLocks noChangeArrowheads="1"/>
            </p:cNvSpPr>
            <p:nvPr/>
          </p:nvSpPr>
          <p:spPr bwMode="auto">
            <a:xfrm rot="8356011">
              <a:off x="1712" y="1885"/>
              <a:ext cx="1092" cy="170"/>
            </a:xfrm>
            <a:prstGeom prst="rightArrow">
              <a:avLst>
                <a:gd name="adj1" fmla="val 50000"/>
                <a:gd name="adj2" fmla="val 160588"/>
              </a:avLst>
            </a:prstGeom>
            <a:gradFill rotWithShape="0">
              <a:gsLst>
                <a:gs pos="0">
                  <a:srgbClr val="336600"/>
                </a:gs>
                <a:gs pos="100000">
                  <a:srgbClr val="CEE389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13" name="Text Box 25"/>
            <p:cNvSpPr txBox="1">
              <a:spLocks noChangeArrowheads="1"/>
            </p:cNvSpPr>
            <p:nvPr/>
          </p:nvSpPr>
          <p:spPr bwMode="auto">
            <a:xfrm>
              <a:off x="850" y="2366"/>
              <a:ext cx="1641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336600"/>
                  </a:solidFill>
                  <a:latin typeface="Arial" panose="020B0604020202020204" pitchFamily="34" charset="0"/>
                </a:rPr>
                <a:t>Communicates well orally</a:t>
              </a:r>
              <a:endParaRPr lang="en-GB" altLang="en-US" sz="2400" b="1" noProof="1">
                <a:solidFill>
                  <a:srgbClr val="3366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53664" name="Group 32"/>
          <p:cNvGrpSpPr>
            <a:grpSpLocks/>
          </p:cNvGrpSpPr>
          <p:nvPr/>
        </p:nvGrpSpPr>
        <p:grpSpPr bwMode="auto">
          <a:xfrm>
            <a:off x="1346200" y="2084388"/>
            <a:ext cx="2908300" cy="871537"/>
            <a:chOff x="848" y="1313"/>
            <a:chExt cx="1832" cy="549"/>
          </a:xfrm>
        </p:grpSpPr>
        <p:sp>
          <p:nvSpPr>
            <p:cNvPr id="25610" name="AutoShape 21"/>
            <p:cNvSpPr>
              <a:spLocks noChangeArrowheads="1"/>
            </p:cNvSpPr>
            <p:nvPr/>
          </p:nvSpPr>
          <p:spPr bwMode="auto">
            <a:xfrm rot="9334080">
              <a:off x="1708" y="1313"/>
              <a:ext cx="972" cy="170"/>
            </a:xfrm>
            <a:prstGeom prst="rightArrow">
              <a:avLst>
                <a:gd name="adj1" fmla="val 50000"/>
                <a:gd name="adj2" fmla="val 142941"/>
              </a:avLst>
            </a:prstGeom>
            <a:gradFill rotWithShape="0">
              <a:gsLst>
                <a:gs pos="0">
                  <a:srgbClr val="336600"/>
                </a:gs>
                <a:gs pos="100000">
                  <a:srgbClr val="CEE389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11" name="Text Box 20"/>
            <p:cNvSpPr txBox="1">
              <a:spLocks noChangeArrowheads="1"/>
            </p:cNvSpPr>
            <p:nvPr/>
          </p:nvSpPr>
          <p:spPr bwMode="auto">
            <a:xfrm>
              <a:off x="848" y="1585"/>
              <a:ext cx="1175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336600"/>
                  </a:solidFill>
                  <a:latin typeface="Arial" panose="020B0604020202020204" pitchFamily="34" charset="0"/>
                </a:rPr>
                <a:t>Writes well</a:t>
              </a:r>
              <a:endParaRPr lang="en-GB" altLang="en-US" sz="2400" b="1" noProof="1">
                <a:solidFill>
                  <a:srgbClr val="3366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5607" name="Cloud"/>
          <p:cNvSpPr>
            <a:spLocks noChangeAspect="1" noEditPoints="1" noChangeArrowheads="1"/>
          </p:cNvSpPr>
          <p:nvPr/>
        </p:nvSpPr>
        <p:spPr bwMode="auto">
          <a:xfrm>
            <a:off x="3871913" y="1430338"/>
            <a:ext cx="2497137" cy="1673225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0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1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300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7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7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0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0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50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2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10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EE38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3910013" y="1668463"/>
            <a:ext cx="24463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GB" altLang="en-US" sz="2400" b="1">
                <a:solidFill>
                  <a:srgbClr val="336600"/>
                </a:solidFill>
                <a:latin typeface="Arial" panose="020B0604020202020204" pitchFamily="34" charset="0"/>
              </a:rPr>
              <a:t>Effective communicator</a:t>
            </a:r>
            <a:endParaRPr lang="en-GB" altLang="en-US" sz="2400" b="1" noProof="1">
              <a:solidFill>
                <a:srgbClr val="336600"/>
              </a:solidFill>
              <a:latin typeface="Arial" panose="020B0604020202020204" pitchFamily="34" charset="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A7F2293F-1D3C-4CEC-99EA-CD6F41A50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425" y="141288"/>
            <a:ext cx="7642225" cy="8382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The ideal graduate in economics</a:t>
            </a:r>
            <a:endParaRPr lang="en-GB" altLang="en-US" noProof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54883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53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5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5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53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1859" name="Group 35"/>
          <p:cNvGrpSpPr>
            <a:grpSpLocks/>
          </p:cNvGrpSpPr>
          <p:nvPr/>
        </p:nvGrpSpPr>
        <p:grpSpPr bwMode="auto">
          <a:xfrm>
            <a:off x="3714750" y="2679700"/>
            <a:ext cx="3552825" cy="3190875"/>
            <a:chOff x="2078" y="1981"/>
            <a:chExt cx="2238" cy="2010"/>
          </a:xfrm>
        </p:grpSpPr>
        <p:sp>
          <p:nvSpPr>
            <p:cNvPr id="27667" name="AutoShape 28"/>
            <p:cNvSpPr>
              <a:spLocks noChangeArrowheads="1"/>
            </p:cNvSpPr>
            <p:nvPr/>
          </p:nvSpPr>
          <p:spPr bwMode="auto">
            <a:xfrm rot="7831110">
              <a:off x="3226" y="2901"/>
              <a:ext cx="2010" cy="170"/>
            </a:xfrm>
            <a:prstGeom prst="rightArrow">
              <a:avLst>
                <a:gd name="adj1" fmla="val 50000"/>
                <a:gd name="adj2" fmla="val 295588"/>
              </a:avLst>
            </a:prstGeom>
            <a:gradFill rotWithShape="0">
              <a:gsLst>
                <a:gs pos="0">
                  <a:srgbClr val="000099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68" name="Text Box 29"/>
            <p:cNvSpPr txBox="1">
              <a:spLocks noChangeArrowheads="1"/>
            </p:cNvSpPr>
            <p:nvPr/>
          </p:nvSpPr>
          <p:spPr bwMode="auto">
            <a:xfrm>
              <a:off x="2078" y="3678"/>
              <a:ext cx="1856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000099"/>
                  </a:solidFill>
                  <a:latin typeface="Arial" panose="020B0604020202020204" pitchFamily="34" charset="0"/>
                </a:rPr>
                <a:t>Mediation skills</a:t>
              </a:r>
              <a:endParaRPr lang="en-GB" altLang="en-US" sz="2400" b="1" noProof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61858" name="Group 34"/>
          <p:cNvGrpSpPr>
            <a:grpSpLocks/>
          </p:cNvGrpSpPr>
          <p:nvPr/>
        </p:nvGrpSpPr>
        <p:grpSpPr bwMode="auto">
          <a:xfrm>
            <a:off x="1658938" y="4121150"/>
            <a:ext cx="5778500" cy="1228725"/>
            <a:chOff x="1045" y="2596"/>
            <a:chExt cx="3640" cy="774"/>
          </a:xfrm>
        </p:grpSpPr>
        <p:sp>
          <p:nvSpPr>
            <p:cNvPr id="27665" name="Text Box 26"/>
            <p:cNvSpPr txBox="1">
              <a:spLocks noChangeArrowheads="1"/>
            </p:cNvSpPr>
            <p:nvPr/>
          </p:nvSpPr>
          <p:spPr bwMode="auto">
            <a:xfrm>
              <a:off x="1045" y="3093"/>
              <a:ext cx="1856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000099"/>
                  </a:solidFill>
                  <a:latin typeface="Arial" panose="020B0604020202020204" pitchFamily="34" charset="0"/>
                </a:rPr>
                <a:t>Leadership skills</a:t>
              </a:r>
              <a:endParaRPr lang="en-GB" altLang="en-US" sz="2400" b="1" noProof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66" name="AutoShape 27"/>
            <p:cNvSpPr>
              <a:spLocks noChangeArrowheads="1"/>
            </p:cNvSpPr>
            <p:nvPr/>
          </p:nvSpPr>
          <p:spPr bwMode="auto">
            <a:xfrm rot="8932064">
              <a:off x="2675" y="2596"/>
              <a:ext cx="2010" cy="170"/>
            </a:xfrm>
            <a:prstGeom prst="rightArrow">
              <a:avLst>
                <a:gd name="adj1" fmla="val 50000"/>
                <a:gd name="adj2" fmla="val 295588"/>
              </a:avLst>
            </a:prstGeom>
            <a:gradFill rotWithShape="0">
              <a:gsLst>
                <a:gs pos="0">
                  <a:srgbClr val="000099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61855" name="Group 31"/>
          <p:cNvGrpSpPr>
            <a:grpSpLocks/>
          </p:cNvGrpSpPr>
          <p:nvPr/>
        </p:nvGrpSpPr>
        <p:grpSpPr bwMode="auto">
          <a:xfrm>
            <a:off x="1296988" y="2871788"/>
            <a:ext cx="5626100" cy="512762"/>
            <a:chOff x="817" y="1809"/>
            <a:chExt cx="3544" cy="323"/>
          </a:xfrm>
        </p:grpSpPr>
        <p:sp>
          <p:nvSpPr>
            <p:cNvPr id="27663" name="AutoShape 22"/>
            <p:cNvSpPr>
              <a:spLocks noChangeArrowheads="1"/>
            </p:cNvSpPr>
            <p:nvPr/>
          </p:nvSpPr>
          <p:spPr bwMode="auto">
            <a:xfrm rot="10391558">
              <a:off x="2481" y="1809"/>
              <a:ext cx="1880" cy="170"/>
            </a:xfrm>
            <a:prstGeom prst="rightArrow">
              <a:avLst>
                <a:gd name="adj1" fmla="val 50000"/>
                <a:gd name="adj2" fmla="val 276471"/>
              </a:avLst>
            </a:prstGeom>
            <a:gradFill rotWithShape="0">
              <a:gsLst>
                <a:gs pos="0">
                  <a:srgbClr val="000099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64" name="Text Box 25"/>
            <p:cNvSpPr txBox="1">
              <a:spLocks noChangeArrowheads="1"/>
            </p:cNvSpPr>
            <p:nvPr/>
          </p:nvSpPr>
          <p:spPr bwMode="auto">
            <a:xfrm>
              <a:off x="817" y="1855"/>
              <a:ext cx="1856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000099"/>
                  </a:solidFill>
                  <a:latin typeface="Arial" panose="020B0604020202020204" pitchFamily="34" charset="0"/>
                </a:rPr>
                <a:t>Allocative skills</a:t>
              </a:r>
              <a:endParaRPr lang="en-GB" altLang="en-US" sz="2400" b="1" noProof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61854" name="Group 30"/>
          <p:cNvGrpSpPr>
            <a:grpSpLocks/>
          </p:cNvGrpSpPr>
          <p:nvPr/>
        </p:nvGrpSpPr>
        <p:grpSpPr bwMode="auto">
          <a:xfrm>
            <a:off x="1181100" y="1501775"/>
            <a:ext cx="5745163" cy="1135063"/>
            <a:chOff x="744" y="946"/>
            <a:chExt cx="3619" cy="715"/>
          </a:xfrm>
        </p:grpSpPr>
        <p:sp>
          <p:nvSpPr>
            <p:cNvPr id="27661" name="AutoShape 20"/>
            <p:cNvSpPr>
              <a:spLocks noChangeArrowheads="1"/>
            </p:cNvSpPr>
            <p:nvPr/>
          </p:nvSpPr>
          <p:spPr bwMode="auto">
            <a:xfrm rot="-10764485">
              <a:off x="2820" y="1457"/>
              <a:ext cx="1543" cy="170"/>
            </a:xfrm>
            <a:prstGeom prst="rightArrow">
              <a:avLst>
                <a:gd name="adj1" fmla="val 50000"/>
                <a:gd name="adj2" fmla="val 226912"/>
              </a:avLst>
            </a:prstGeom>
            <a:gradFill rotWithShape="0">
              <a:gsLst>
                <a:gs pos="0">
                  <a:srgbClr val="000099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62" name="Text Box 21"/>
            <p:cNvSpPr txBox="1">
              <a:spLocks noChangeArrowheads="1"/>
            </p:cNvSpPr>
            <p:nvPr/>
          </p:nvSpPr>
          <p:spPr bwMode="auto">
            <a:xfrm>
              <a:off x="744" y="946"/>
              <a:ext cx="2660" cy="7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000099"/>
                  </a:solidFill>
                  <a:latin typeface="Arial" panose="020B0604020202020204" pitchFamily="34" charset="0"/>
                </a:rPr>
                <a:t>Empathises with others and recognises strengths and weaknesses</a:t>
              </a:r>
              <a:endParaRPr lang="en-GB" altLang="en-US" sz="2400" b="1" noProof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7654" name="Group 10"/>
          <p:cNvGrpSpPr>
            <a:grpSpLocks/>
          </p:cNvGrpSpPr>
          <p:nvPr/>
        </p:nvGrpSpPr>
        <p:grpSpPr bwMode="auto">
          <a:xfrm>
            <a:off x="6516688" y="2043113"/>
            <a:ext cx="2497137" cy="1673225"/>
            <a:chOff x="4105" y="1287"/>
            <a:chExt cx="1573" cy="1054"/>
          </a:xfrm>
        </p:grpSpPr>
        <p:sp>
          <p:nvSpPr>
            <p:cNvPr id="27659" name="Cloud"/>
            <p:cNvSpPr>
              <a:spLocks noChangeAspect="1" noEditPoints="1" noChangeArrowheads="1"/>
            </p:cNvSpPr>
            <p:nvPr/>
          </p:nvSpPr>
          <p:spPr bwMode="auto">
            <a:xfrm>
              <a:off x="4105" y="1287"/>
              <a:ext cx="1573" cy="10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80 w 21600"/>
                <a:gd name="T13" fmla="*/ 3258 h 21600"/>
                <a:gd name="T14" fmla="*/ 17082 w 21600"/>
                <a:gd name="T15" fmla="*/ 173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4268" y="1396"/>
              <a:ext cx="127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000099"/>
                  </a:solidFill>
                  <a:latin typeface="Arial" panose="020B0604020202020204" pitchFamily="34" charset="0"/>
                </a:rPr>
                <a:t>Ability to work with others</a:t>
              </a:r>
              <a:endParaRPr lang="en-GB" altLang="en-US" sz="2400" b="1" noProof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61856" name="Group 32"/>
          <p:cNvGrpSpPr>
            <a:grpSpLocks/>
          </p:cNvGrpSpPr>
          <p:nvPr/>
        </p:nvGrpSpPr>
        <p:grpSpPr bwMode="auto">
          <a:xfrm>
            <a:off x="1374775" y="3486150"/>
            <a:ext cx="5778500" cy="936625"/>
            <a:chOff x="866" y="2196"/>
            <a:chExt cx="3640" cy="590"/>
          </a:xfrm>
        </p:grpSpPr>
        <p:sp>
          <p:nvSpPr>
            <p:cNvPr id="27657" name="Text Box 23"/>
            <p:cNvSpPr txBox="1">
              <a:spLocks noChangeArrowheads="1"/>
            </p:cNvSpPr>
            <p:nvPr/>
          </p:nvSpPr>
          <p:spPr bwMode="auto">
            <a:xfrm>
              <a:off x="866" y="2290"/>
              <a:ext cx="185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000099"/>
                  </a:solidFill>
                  <a:latin typeface="Arial" panose="020B0604020202020204" pitchFamily="34" charset="0"/>
                </a:rPr>
                <a:t>Good at learning from others</a:t>
              </a:r>
              <a:endParaRPr lang="en-GB" altLang="en-US" sz="2400" b="1" noProof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7658" name="AutoShape 24"/>
            <p:cNvSpPr>
              <a:spLocks noChangeArrowheads="1"/>
            </p:cNvSpPr>
            <p:nvPr/>
          </p:nvSpPr>
          <p:spPr bwMode="auto">
            <a:xfrm rot="9804441">
              <a:off x="2346" y="2196"/>
              <a:ext cx="2160" cy="170"/>
            </a:xfrm>
            <a:prstGeom prst="rightArrow">
              <a:avLst>
                <a:gd name="adj1" fmla="val 50000"/>
                <a:gd name="adj2" fmla="val 317647"/>
              </a:avLst>
            </a:prstGeom>
            <a:gradFill rotWithShape="0">
              <a:gsLst>
                <a:gs pos="0">
                  <a:srgbClr val="000099"/>
                </a:gs>
                <a:gs pos="100000">
                  <a:srgbClr val="99CC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2" name="Rectangle 4">
            <a:extLst>
              <a:ext uri="{FF2B5EF4-FFF2-40B4-BE49-F238E27FC236}">
                <a16:creationId xmlns:a16="http://schemas.microsoft.com/office/drawing/2014/main" id="{5EC76C08-E039-4A3B-9DAA-4607D5484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425" y="141288"/>
            <a:ext cx="7642225" cy="8382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The ideal graduate in economics</a:t>
            </a:r>
            <a:endParaRPr lang="en-GB" altLang="en-US" noProof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739004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61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61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61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6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6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807" name="Group 31"/>
          <p:cNvGrpSpPr>
            <a:grpSpLocks/>
          </p:cNvGrpSpPr>
          <p:nvPr/>
        </p:nvGrpSpPr>
        <p:grpSpPr bwMode="auto">
          <a:xfrm>
            <a:off x="914400" y="5249863"/>
            <a:ext cx="6159500" cy="787400"/>
            <a:chOff x="729" y="3505"/>
            <a:chExt cx="3880" cy="496"/>
          </a:xfrm>
        </p:grpSpPr>
        <p:sp>
          <p:nvSpPr>
            <p:cNvPr id="29712" name="Text Box 26"/>
            <p:cNvSpPr txBox="1">
              <a:spLocks noChangeArrowheads="1"/>
            </p:cNvSpPr>
            <p:nvPr/>
          </p:nvSpPr>
          <p:spPr bwMode="auto">
            <a:xfrm>
              <a:off x="729" y="3505"/>
              <a:ext cx="3839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  <a:t>Critical of data and understands</a:t>
              </a:r>
              <a:b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</a:br>
              <a: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  <a:t>what evidence would be needed</a:t>
              </a:r>
              <a:endParaRPr lang="en-GB" altLang="en-US" sz="2400" b="1" noProof="1">
                <a:solidFill>
                  <a:srgbClr val="A5002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713" name="AutoShape 27"/>
            <p:cNvSpPr>
              <a:spLocks noChangeArrowheads="1"/>
            </p:cNvSpPr>
            <p:nvPr/>
          </p:nvSpPr>
          <p:spPr bwMode="auto">
            <a:xfrm rot="9492653">
              <a:off x="3757" y="3512"/>
              <a:ext cx="852" cy="170"/>
            </a:xfrm>
            <a:prstGeom prst="rightArrow">
              <a:avLst>
                <a:gd name="adj1" fmla="val 50000"/>
                <a:gd name="adj2" fmla="val 125294"/>
              </a:avLst>
            </a:prstGeom>
            <a:gradFill rotWithShape="0">
              <a:gsLst>
                <a:gs pos="0">
                  <a:srgbClr val="A50021"/>
                </a:gs>
                <a:gs pos="100000">
                  <a:srgbClr val="FFCCCC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59806" name="Group 30"/>
          <p:cNvGrpSpPr>
            <a:grpSpLocks/>
          </p:cNvGrpSpPr>
          <p:nvPr/>
        </p:nvGrpSpPr>
        <p:grpSpPr bwMode="auto">
          <a:xfrm>
            <a:off x="830263" y="4313238"/>
            <a:ext cx="5897562" cy="787400"/>
            <a:chOff x="584" y="2797"/>
            <a:chExt cx="3715" cy="496"/>
          </a:xfrm>
        </p:grpSpPr>
        <p:sp>
          <p:nvSpPr>
            <p:cNvPr id="29710" name="Text Box 24"/>
            <p:cNvSpPr txBox="1">
              <a:spLocks noChangeArrowheads="1"/>
            </p:cNvSpPr>
            <p:nvPr/>
          </p:nvSpPr>
          <p:spPr bwMode="auto">
            <a:xfrm>
              <a:off x="584" y="2797"/>
              <a:ext cx="2802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  <a:t>Good at asking and answering ‘what if’ questions</a:t>
              </a:r>
              <a:endParaRPr lang="en-GB" altLang="en-US" sz="2400" b="1" noProof="1">
                <a:solidFill>
                  <a:srgbClr val="A5002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711" name="AutoShape 25"/>
            <p:cNvSpPr>
              <a:spLocks noChangeArrowheads="1"/>
            </p:cNvSpPr>
            <p:nvPr/>
          </p:nvSpPr>
          <p:spPr bwMode="auto">
            <a:xfrm rot="10800000">
              <a:off x="2855" y="2900"/>
              <a:ext cx="1444" cy="170"/>
            </a:xfrm>
            <a:prstGeom prst="rightArrow">
              <a:avLst>
                <a:gd name="adj1" fmla="val 50000"/>
                <a:gd name="adj2" fmla="val 212353"/>
              </a:avLst>
            </a:prstGeom>
            <a:gradFill rotWithShape="0">
              <a:gsLst>
                <a:gs pos="0">
                  <a:srgbClr val="A50021"/>
                </a:gs>
                <a:gs pos="100000">
                  <a:srgbClr val="FFCCCC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59805" name="Group 29"/>
          <p:cNvGrpSpPr>
            <a:grpSpLocks/>
          </p:cNvGrpSpPr>
          <p:nvPr/>
        </p:nvGrpSpPr>
        <p:grpSpPr bwMode="auto">
          <a:xfrm>
            <a:off x="1562100" y="3119438"/>
            <a:ext cx="5746750" cy="1144587"/>
            <a:chOff x="725" y="2117"/>
            <a:chExt cx="3620" cy="721"/>
          </a:xfrm>
        </p:grpSpPr>
        <p:sp>
          <p:nvSpPr>
            <p:cNvPr id="29708" name="AutoShape 22"/>
            <p:cNvSpPr>
              <a:spLocks noChangeArrowheads="1"/>
            </p:cNvSpPr>
            <p:nvPr/>
          </p:nvSpPr>
          <p:spPr bwMode="auto">
            <a:xfrm rot="-9628850">
              <a:off x="2627" y="2455"/>
              <a:ext cx="1718" cy="170"/>
            </a:xfrm>
            <a:prstGeom prst="rightArrow">
              <a:avLst>
                <a:gd name="adj1" fmla="val 50000"/>
                <a:gd name="adj2" fmla="val 252647"/>
              </a:avLst>
            </a:prstGeom>
            <a:gradFill rotWithShape="0">
              <a:gsLst>
                <a:gs pos="0">
                  <a:srgbClr val="A50021"/>
                </a:gs>
                <a:gs pos="100000">
                  <a:srgbClr val="FFCCCC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709" name="Text Box 23"/>
            <p:cNvSpPr txBox="1">
              <a:spLocks noChangeArrowheads="1"/>
            </p:cNvSpPr>
            <p:nvPr/>
          </p:nvSpPr>
          <p:spPr bwMode="auto">
            <a:xfrm>
              <a:off x="725" y="2117"/>
              <a:ext cx="2397" cy="7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  <a:t>Can empathise with various interest groups and stakeholders</a:t>
              </a:r>
              <a:endParaRPr lang="en-GB" altLang="en-US" sz="2400" b="1" noProof="1">
                <a:solidFill>
                  <a:srgbClr val="A5002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59804" name="Group 28"/>
          <p:cNvGrpSpPr>
            <a:grpSpLocks/>
          </p:cNvGrpSpPr>
          <p:nvPr/>
        </p:nvGrpSpPr>
        <p:grpSpPr bwMode="auto">
          <a:xfrm>
            <a:off x="2124075" y="1354138"/>
            <a:ext cx="6057900" cy="2101850"/>
            <a:chOff x="744" y="946"/>
            <a:chExt cx="3816" cy="1324"/>
          </a:xfrm>
        </p:grpSpPr>
        <p:sp>
          <p:nvSpPr>
            <p:cNvPr id="29706" name="AutoShape 20"/>
            <p:cNvSpPr>
              <a:spLocks noChangeArrowheads="1"/>
            </p:cNvSpPr>
            <p:nvPr/>
          </p:nvSpPr>
          <p:spPr bwMode="auto">
            <a:xfrm rot="-8836388">
              <a:off x="2674" y="2100"/>
              <a:ext cx="1886" cy="170"/>
            </a:xfrm>
            <a:prstGeom prst="rightArrow">
              <a:avLst>
                <a:gd name="adj1" fmla="val 50000"/>
                <a:gd name="adj2" fmla="val 277353"/>
              </a:avLst>
            </a:prstGeom>
            <a:gradFill rotWithShape="0">
              <a:gsLst>
                <a:gs pos="0">
                  <a:srgbClr val="A50021"/>
                </a:gs>
                <a:gs pos="100000">
                  <a:srgbClr val="FFCCCC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9707" name="Text Box 21"/>
            <p:cNvSpPr txBox="1">
              <a:spLocks noChangeArrowheads="1"/>
            </p:cNvSpPr>
            <p:nvPr/>
          </p:nvSpPr>
          <p:spPr bwMode="auto">
            <a:xfrm>
              <a:off x="744" y="946"/>
              <a:ext cx="2660" cy="9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  <a:t>Can use toolkit of concepts, models and data sources flexibly to tackle new problems/issues</a:t>
              </a:r>
              <a:endParaRPr lang="en-GB" altLang="en-US" sz="2400" b="1" noProof="1">
                <a:solidFill>
                  <a:srgbClr val="A5002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9702" name="Group 16"/>
          <p:cNvGrpSpPr>
            <a:grpSpLocks/>
          </p:cNvGrpSpPr>
          <p:nvPr/>
        </p:nvGrpSpPr>
        <p:grpSpPr bwMode="auto">
          <a:xfrm>
            <a:off x="6530975" y="4032250"/>
            <a:ext cx="2366963" cy="1585913"/>
            <a:chOff x="4114" y="2540"/>
            <a:chExt cx="1491" cy="999"/>
          </a:xfrm>
        </p:grpSpPr>
        <p:sp>
          <p:nvSpPr>
            <p:cNvPr id="29704" name="Cloud"/>
            <p:cNvSpPr>
              <a:spLocks noChangeAspect="1" noEditPoints="1" noChangeArrowheads="1"/>
            </p:cNvSpPr>
            <p:nvPr/>
          </p:nvSpPr>
          <p:spPr bwMode="auto">
            <a:xfrm>
              <a:off x="4114" y="2540"/>
              <a:ext cx="1491" cy="99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0 w 21600"/>
                <a:gd name="T13" fmla="*/ 3265 h 21600"/>
                <a:gd name="T14" fmla="*/ 17080 w 21600"/>
                <a:gd name="T15" fmla="*/ 173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9705" name="Text Box 18"/>
            <p:cNvSpPr txBox="1">
              <a:spLocks noChangeArrowheads="1"/>
            </p:cNvSpPr>
            <p:nvPr/>
          </p:nvSpPr>
          <p:spPr bwMode="auto">
            <a:xfrm>
              <a:off x="4238" y="2815"/>
              <a:ext cx="1278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  <a:t>Imaginative or creative</a:t>
              </a:r>
              <a:endParaRPr lang="en-GB" altLang="en-US" sz="2400" b="1" noProof="1">
                <a:solidFill>
                  <a:srgbClr val="A5002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19" name="Rectangle 4">
            <a:extLst>
              <a:ext uri="{FF2B5EF4-FFF2-40B4-BE49-F238E27FC236}">
                <a16:creationId xmlns:a16="http://schemas.microsoft.com/office/drawing/2014/main" id="{CA14C1E9-8742-4A37-BEAB-73E668B5F9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425" y="141288"/>
            <a:ext cx="7642225" cy="8382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The ideal graduate in economics</a:t>
            </a:r>
            <a:endParaRPr lang="en-GB" altLang="en-US" noProof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723203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9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59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59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59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TEF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dirty="0"/>
              <a:t>Teaching Excellence Framework</a:t>
            </a:r>
          </a:p>
          <a:p>
            <a:pPr lvl="1"/>
            <a:r>
              <a:rPr lang="en-GB" altLang="en-US" dirty="0"/>
              <a:t>a scheme for recognising excellent teaching. It provides information to help prospective students choose where to study.</a:t>
            </a:r>
          </a:p>
          <a:p>
            <a:r>
              <a:rPr lang="en-GB" altLang="en-US" dirty="0"/>
              <a:t>Participating higher education providers receive a gold, silver or bronze award</a:t>
            </a:r>
          </a:p>
          <a:p>
            <a:r>
              <a:rPr lang="en-GB" altLang="en-US" dirty="0"/>
              <a:t>The awards cover undergraduate teaching</a:t>
            </a:r>
          </a:p>
          <a:p>
            <a:pPr lvl="1"/>
            <a:r>
              <a:rPr lang="en-GB" altLang="en-US" dirty="0"/>
              <a:t>reflecting the excellence of their teaching, learning environment and student outcomes</a:t>
            </a:r>
          </a:p>
          <a:p>
            <a:endParaRPr lang="en-GB" alt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4078AB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>
                <a:solidFill>
                  <a:schemeClr val="bg1"/>
                </a:solidFill>
              </a:rPr>
              <a:t>TEF</a:t>
            </a:r>
          </a:p>
        </p:txBody>
      </p:sp>
    </p:spTree>
    <p:extLst>
      <p:ext uri="{BB962C8B-B14F-4D97-AF65-F5344CB8AC3E}">
        <p14:creationId xmlns:p14="http://schemas.microsoft.com/office/powerpoint/2010/main" val="2561724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Employability</a:t>
            </a:r>
          </a:p>
        </p:txBody>
      </p:sp>
      <p:sp>
        <p:nvSpPr>
          <p:cNvPr id="7171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GB" altLang="en-US" dirty="0"/>
              <a:t>Tuition fees have driven the need for universities do evidence ‘value added’ or ‘value for money’</a:t>
            </a:r>
          </a:p>
          <a:p>
            <a:pPr>
              <a:spcBef>
                <a:spcPts val="600"/>
              </a:spcBef>
            </a:pPr>
            <a:r>
              <a:rPr lang="en-GB" altLang="en-US" dirty="0"/>
              <a:t>This has been mirrored by a rise in the significance attached to student ‘destinations’ </a:t>
            </a:r>
          </a:p>
          <a:p>
            <a:pPr>
              <a:spcBef>
                <a:spcPts val="600"/>
              </a:spcBef>
            </a:pPr>
            <a:r>
              <a:rPr lang="en-GB" altLang="en-US" dirty="0"/>
              <a:t>Statistics produced by HESA</a:t>
            </a:r>
          </a:p>
          <a:p>
            <a:pPr>
              <a:spcBef>
                <a:spcPts val="600"/>
              </a:spcBef>
            </a:pPr>
            <a:r>
              <a:rPr lang="en-GB" altLang="en-US" dirty="0"/>
              <a:t>Particular focus on those in ‘professional employment’ </a:t>
            </a:r>
          </a:p>
          <a:p>
            <a:pPr>
              <a:spcBef>
                <a:spcPts val="600"/>
              </a:spcBef>
            </a:pPr>
            <a:endParaRPr lang="en-GB" alt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4078AB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>
                <a:solidFill>
                  <a:schemeClr val="bg1"/>
                </a:solidFill>
              </a:rPr>
              <a:t>Employability</a:t>
            </a:r>
          </a:p>
        </p:txBody>
      </p:sp>
    </p:spTree>
    <p:extLst>
      <p:ext uri="{BB962C8B-B14F-4D97-AF65-F5344CB8AC3E}">
        <p14:creationId xmlns:p14="http://schemas.microsoft.com/office/powerpoint/2010/main" val="1154793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Employability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z="2400"/>
              <a:t>EN Employers’ Survey, biannual survey of employers of economists</a:t>
            </a:r>
          </a:p>
          <a:p>
            <a:r>
              <a:rPr lang="en-GB" altLang="en-US" sz="2400"/>
              <a:t>Skills and knowledge gaps of graduates in economics</a:t>
            </a:r>
          </a:p>
          <a:p>
            <a:r>
              <a:rPr lang="en-GB" altLang="en-US" sz="2400"/>
              <a:t>Skills identified as ‘very’ valuable:</a:t>
            </a:r>
          </a:p>
          <a:p>
            <a:pPr lvl="1"/>
            <a:r>
              <a:rPr lang="en-GB" altLang="en-US" sz="2200"/>
              <a:t>Communication of economics ideas</a:t>
            </a:r>
          </a:p>
          <a:p>
            <a:pPr lvl="1"/>
            <a:r>
              <a:rPr lang="en-GB" altLang="en-US" sz="2200"/>
              <a:t>Ability to analyse economic, business, social issues</a:t>
            </a:r>
          </a:p>
          <a:p>
            <a:pPr lvl="1"/>
            <a:r>
              <a:rPr lang="en-GB" altLang="en-US" sz="2200"/>
              <a:t>Ability to organise, interpret, present quantitative data</a:t>
            </a:r>
          </a:p>
          <a:p>
            <a:endParaRPr lang="en-GB" altLang="en-US" sz="240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4078AB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>
                <a:solidFill>
                  <a:schemeClr val="bg1"/>
                </a:solidFill>
              </a:rPr>
              <a:t>Employability</a:t>
            </a:r>
          </a:p>
        </p:txBody>
      </p:sp>
    </p:spTree>
    <p:extLst>
      <p:ext uri="{BB962C8B-B14F-4D97-AF65-F5344CB8AC3E}">
        <p14:creationId xmlns:p14="http://schemas.microsoft.com/office/powerpoint/2010/main" val="4672538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Employability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GB" altLang="en-US" sz="2500" dirty="0"/>
              <a:t>Employers’ rating of skills: </a:t>
            </a:r>
          </a:p>
          <a:p>
            <a:pPr>
              <a:spcBef>
                <a:spcPts val="600"/>
              </a:spcBef>
            </a:pPr>
            <a:r>
              <a:rPr lang="en-GB" altLang="en-US" sz="2500" dirty="0"/>
              <a:t>Weakest (‘not very high’)</a:t>
            </a:r>
          </a:p>
          <a:p>
            <a:pPr lvl="1">
              <a:spcBef>
                <a:spcPts val="600"/>
              </a:spcBef>
            </a:pPr>
            <a:r>
              <a:rPr lang="en-GB" altLang="en-US" sz="2200" dirty="0"/>
              <a:t>Critical self-awareness</a:t>
            </a:r>
          </a:p>
          <a:p>
            <a:pPr lvl="1">
              <a:spcBef>
                <a:spcPts val="600"/>
              </a:spcBef>
            </a:pPr>
            <a:r>
              <a:rPr lang="en-GB" altLang="en-US" sz="2200" dirty="0"/>
              <a:t>Awareness of cross-cultural issues</a:t>
            </a:r>
          </a:p>
          <a:p>
            <a:pPr lvl="1">
              <a:spcBef>
                <a:spcPts val="600"/>
              </a:spcBef>
            </a:pPr>
            <a:r>
              <a:rPr lang="en-GB" altLang="en-US" sz="2200" dirty="0"/>
              <a:t>Applying what has been learnt, in a broader context</a:t>
            </a:r>
          </a:p>
          <a:p>
            <a:pPr lvl="1">
              <a:spcBef>
                <a:spcPts val="600"/>
              </a:spcBef>
            </a:pPr>
            <a:r>
              <a:rPr lang="en-GB" altLang="en-US" sz="2200" dirty="0"/>
              <a:t>Creative and imaginative powers</a:t>
            </a:r>
          </a:p>
          <a:p>
            <a:pPr>
              <a:spcBef>
                <a:spcPts val="600"/>
              </a:spcBef>
            </a:pPr>
            <a:r>
              <a:rPr lang="en-GB" altLang="en-US" sz="2400" dirty="0"/>
              <a:t>Strongest (‘very high’)</a:t>
            </a:r>
          </a:p>
          <a:p>
            <a:pPr lvl="1">
              <a:spcBef>
                <a:spcPts val="600"/>
              </a:spcBef>
            </a:pPr>
            <a:r>
              <a:rPr lang="en-GB" altLang="en-US" sz="2400" dirty="0"/>
              <a:t>Fl</a:t>
            </a:r>
            <a:r>
              <a:rPr lang="en-GB" altLang="en-US" sz="2200" dirty="0"/>
              <a:t>uency in using IT/computers</a:t>
            </a:r>
          </a:p>
          <a:p>
            <a:pPr lvl="1">
              <a:spcBef>
                <a:spcPts val="600"/>
              </a:spcBef>
            </a:pPr>
            <a:r>
              <a:rPr lang="en-GB" altLang="en-US" sz="2200" dirty="0"/>
              <a:t>Analysing and interpreting quantitative data</a:t>
            </a:r>
          </a:p>
          <a:p>
            <a:pPr>
              <a:spcBef>
                <a:spcPts val="600"/>
              </a:spcBef>
            </a:pPr>
            <a:r>
              <a:rPr lang="en-GB" sz="2800" dirty="0">
                <a:hlinkClick r:id="rId2"/>
              </a:rPr>
              <a:t>QAA Economics Benchmark Statements</a:t>
            </a:r>
            <a:endParaRPr lang="en-GB" sz="2800" dirty="0"/>
          </a:p>
          <a:p>
            <a:pPr>
              <a:spcBef>
                <a:spcPts val="600"/>
              </a:spcBef>
            </a:pPr>
            <a:endParaRPr lang="en-GB" altLang="en-US" sz="2600" dirty="0"/>
          </a:p>
          <a:p>
            <a:pPr>
              <a:spcBef>
                <a:spcPts val="600"/>
              </a:spcBef>
            </a:pPr>
            <a:endParaRPr lang="en-GB" alt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rgbClr val="4078AB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>
                <a:solidFill>
                  <a:schemeClr val="bg1"/>
                </a:solidFill>
              </a:rPr>
              <a:t>Employability</a:t>
            </a:r>
          </a:p>
        </p:txBody>
      </p:sp>
    </p:spTree>
    <p:extLst>
      <p:ext uri="{BB962C8B-B14F-4D97-AF65-F5344CB8AC3E}">
        <p14:creationId xmlns:p14="http://schemas.microsoft.com/office/powerpoint/2010/main" val="324069501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6AEA2BCB-7733-4DA8-95D5-FE3AEE1DA0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425" y="141288"/>
            <a:ext cx="7642225" cy="8382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The ideal graduate in economics</a:t>
            </a:r>
            <a:endParaRPr lang="en-GB" altLang="en-US" noProof="1"/>
          </a:p>
        </p:txBody>
      </p:sp>
      <p:pic>
        <p:nvPicPr>
          <p:cNvPr id="16387" name="Picture 6" descr="D:\EN\Aston\Student,jp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050" y="2927350"/>
            <a:ext cx="3370263" cy="29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1973" name="Group 21"/>
          <p:cNvGrpSpPr>
            <a:grpSpLocks/>
          </p:cNvGrpSpPr>
          <p:nvPr/>
        </p:nvGrpSpPr>
        <p:grpSpPr bwMode="auto">
          <a:xfrm>
            <a:off x="841375" y="1930400"/>
            <a:ext cx="2551113" cy="1709738"/>
            <a:chOff x="748" y="1401"/>
            <a:chExt cx="1607" cy="1077"/>
          </a:xfrm>
        </p:grpSpPr>
        <p:sp>
          <p:nvSpPr>
            <p:cNvPr id="16401" name="Cloud"/>
            <p:cNvSpPr>
              <a:spLocks noChangeAspect="1" noEditPoints="1" noChangeArrowheads="1"/>
            </p:cNvSpPr>
            <p:nvPr/>
          </p:nvSpPr>
          <p:spPr bwMode="auto">
            <a:xfrm>
              <a:off x="748" y="1401"/>
              <a:ext cx="1607" cy="107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1 w 21600"/>
                <a:gd name="T13" fmla="*/ 3269 h 21600"/>
                <a:gd name="T14" fmla="*/ 17084 w 21600"/>
                <a:gd name="T15" fmla="*/ 173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CD9B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2" name="Text Box 8"/>
            <p:cNvSpPr txBox="1">
              <a:spLocks noChangeArrowheads="1"/>
            </p:cNvSpPr>
            <p:nvPr/>
          </p:nvSpPr>
          <p:spPr bwMode="auto">
            <a:xfrm>
              <a:off x="875" y="1638"/>
              <a:ext cx="127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782800"/>
                  </a:solidFill>
                  <a:latin typeface="Arial" panose="020B0604020202020204" pitchFamily="34" charset="0"/>
                </a:rPr>
                <a:t>Relevant knowledge</a:t>
              </a:r>
              <a:endParaRPr lang="en-GB" altLang="en-US" sz="2400" b="1" noProof="1">
                <a:solidFill>
                  <a:srgbClr val="7828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81974" name="Group 22"/>
          <p:cNvGrpSpPr>
            <a:grpSpLocks/>
          </p:cNvGrpSpPr>
          <p:nvPr/>
        </p:nvGrpSpPr>
        <p:grpSpPr bwMode="auto">
          <a:xfrm>
            <a:off x="3690938" y="979488"/>
            <a:ext cx="2497137" cy="1673225"/>
            <a:chOff x="2439" y="901"/>
            <a:chExt cx="1573" cy="1054"/>
          </a:xfrm>
        </p:grpSpPr>
        <p:sp>
          <p:nvSpPr>
            <p:cNvPr id="16399" name="Cloud"/>
            <p:cNvSpPr>
              <a:spLocks noChangeAspect="1" noEditPoints="1" noChangeArrowheads="1"/>
            </p:cNvSpPr>
            <p:nvPr/>
          </p:nvSpPr>
          <p:spPr bwMode="auto">
            <a:xfrm>
              <a:off x="2439" y="901"/>
              <a:ext cx="1573" cy="10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80 w 21600"/>
                <a:gd name="T13" fmla="*/ 3258 h 21600"/>
                <a:gd name="T14" fmla="*/ 17082 w 21600"/>
                <a:gd name="T15" fmla="*/ 173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CEE38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6400" name="Text Box 15"/>
            <p:cNvSpPr txBox="1">
              <a:spLocks noChangeArrowheads="1"/>
            </p:cNvSpPr>
            <p:nvPr/>
          </p:nvSpPr>
          <p:spPr bwMode="auto">
            <a:xfrm>
              <a:off x="2463" y="1051"/>
              <a:ext cx="154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336600"/>
                  </a:solidFill>
                  <a:latin typeface="Arial" panose="020B0604020202020204" pitchFamily="34" charset="0"/>
                </a:rPr>
                <a:t>Effective communicator</a:t>
              </a:r>
              <a:endParaRPr lang="en-GB" altLang="en-US" sz="2400" b="1" noProof="1">
                <a:solidFill>
                  <a:srgbClr val="3366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81975" name="Group 23"/>
          <p:cNvGrpSpPr>
            <a:grpSpLocks/>
          </p:cNvGrpSpPr>
          <p:nvPr/>
        </p:nvGrpSpPr>
        <p:grpSpPr bwMode="auto">
          <a:xfrm>
            <a:off x="6310313" y="2057400"/>
            <a:ext cx="2497137" cy="1673225"/>
            <a:chOff x="4105" y="1287"/>
            <a:chExt cx="1573" cy="1054"/>
          </a:xfrm>
        </p:grpSpPr>
        <p:sp>
          <p:nvSpPr>
            <p:cNvPr id="16397" name="Cloud"/>
            <p:cNvSpPr>
              <a:spLocks noChangeAspect="1" noEditPoints="1" noChangeArrowheads="1"/>
            </p:cNvSpPr>
            <p:nvPr/>
          </p:nvSpPr>
          <p:spPr bwMode="auto">
            <a:xfrm>
              <a:off x="4105" y="1287"/>
              <a:ext cx="1573" cy="10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80 w 21600"/>
                <a:gd name="T13" fmla="*/ 3258 h 21600"/>
                <a:gd name="T14" fmla="*/ 17082 w 21600"/>
                <a:gd name="T15" fmla="*/ 173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6398" name="Text Box 16"/>
            <p:cNvSpPr txBox="1">
              <a:spLocks noChangeArrowheads="1"/>
            </p:cNvSpPr>
            <p:nvPr/>
          </p:nvSpPr>
          <p:spPr bwMode="auto">
            <a:xfrm>
              <a:off x="4268" y="1396"/>
              <a:ext cx="127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000099"/>
                  </a:solidFill>
                  <a:latin typeface="Arial" panose="020B0604020202020204" pitchFamily="34" charset="0"/>
                </a:rPr>
                <a:t>Ability to work with others</a:t>
              </a:r>
              <a:endParaRPr lang="en-GB" altLang="en-US" sz="2400" b="1" noProof="1">
                <a:solidFill>
                  <a:srgbClr val="000099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81972" name="Group 20"/>
          <p:cNvGrpSpPr>
            <a:grpSpLocks/>
          </p:cNvGrpSpPr>
          <p:nvPr/>
        </p:nvGrpSpPr>
        <p:grpSpPr bwMode="auto">
          <a:xfrm>
            <a:off x="908050" y="4040188"/>
            <a:ext cx="2366963" cy="1585912"/>
            <a:chOff x="662" y="2795"/>
            <a:chExt cx="1491" cy="999"/>
          </a:xfrm>
        </p:grpSpPr>
        <p:sp>
          <p:nvSpPr>
            <p:cNvPr id="16395" name="Cloud"/>
            <p:cNvSpPr>
              <a:spLocks noChangeAspect="1" noEditPoints="1" noChangeArrowheads="1"/>
            </p:cNvSpPr>
            <p:nvPr/>
          </p:nvSpPr>
          <p:spPr bwMode="auto">
            <a:xfrm>
              <a:off x="662" y="2795"/>
              <a:ext cx="1491" cy="99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0 w 21600"/>
                <a:gd name="T13" fmla="*/ 3265 h 21600"/>
                <a:gd name="T14" fmla="*/ 17080 w 21600"/>
                <a:gd name="T15" fmla="*/ 173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FFB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6396" name="Text Box 17"/>
            <p:cNvSpPr txBox="1">
              <a:spLocks noChangeArrowheads="1"/>
            </p:cNvSpPr>
            <p:nvPr/>
          </p:nvSpPr>
          <p:spPr bwMode="auto">
            <a:xfrm>
              <a:off x="709" y="3021"/>
              <a:ext cx="138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663300"/>
                  </a:solidFill>
                  <a:latin typeface="Arial" panose="020B0604020202020204" pitchFamily="34" charset="0"/>
                </a:rPr>
                <a:t>Problem solver</a:t>
              </a:r>
              <a:endParaRPr lang="en-GB" altLang="en-US" sz="2400" b="1" noProof="1">
                <a:solidFill>
                  <a:srgbClr val="6633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381976" name="Group 24"/>
          <p:cNvGrpSpPr>
            <a:grpSpLocks/>
          </p:cNvGrpSpPr>
          <p:nvPr/>
        </p:nvGrpSpPr>
        <p:grpSpPr bwMode="auto">
          <a:xfrm>
            <a:off x="6530975" y="4032250"/>
            <a:ext cx="2366963" cy="1585913"/>
            <a:chOff x="4114" y="2540"/>
            <a:chExt cx="1491" cy="999"/>
          </a:xfrm>
        </p:grpSpPr>
        <p:sp>
          <p:nvSpPr>
            <p:cNvPr id="16393" name="Cloud"/>
            <p:cNvSpPr>
              <a:spLocks noChangeAspect="1" noEditPoints="1" noChangeArrowheads="1"/>
            </p:cNvSpPr>
            <p:nvPr/>
          </p:nvSpPr>
          <p:spPr bwMode="auto">
            <a:xfrm>
              <a:off x="4114" y="2540"/>
              <a:ext cx="1491" cy="99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0 w 21600"/>
                <a:gd name="T13" fmla="*/ 3265 h 21600"/>
                <a:gd name="T14" fmla="*/ 17080 w 21600"/>
                <a:gd name="T15" fmla="*/ 173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6394" name="Text Box 18"/>
            <p:cNvSpPr txBox="1">
              <a:spLocks noChangeArrowheads="1"/>
            </p:cNvSpPr>
            <p:nvPr/>
          </p:nvSpPr>
          <p:spPr bwMode="auto">
            <a:xfrm>
              <a:off x="4238" y="2815"/>
              <a:ext cx="1278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A50021"/>
                  </a:solidFill>
                  <a:latin typeface="Arial" panose="020B0604020202020204" pitchFamily="34" charset="0"/>
                </a:rPr>
                <a:t>Imaginative or creative</a:t>
              </a:r>
              <a:endParaRPr lang="en-GB" altLang="en-US" sz="2400" b="1" noProof="1">
                <a:solidFill>
                  <a:srgbClr val="A50021"/>
                </a:solidFill>
                <a:latin typeface="Arial" panose="020B0604020202020204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68644613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1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1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1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1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1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1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1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81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1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476" name="Group 36"/>
          <p:cNvGrpSpPr>
            <a:grpSpLocks/>
          </p:cNvGrpSpPr>
          <p:nvPr/>
        </p:nvGrpSpPr>
        <p:grpSpPr bwMode="auto">
          <a:xfrm>
            <a:off x="2484438" y="5211763"/>
            <a:ext cx="5897562" cy="822325"/>
            <a:chOff x="1881" y="3406"/>
            <a:chExt cx="3715" cy="518"/>
          </a:xfrm>
        </p:grpSpPr>
        <p:sp>
          <p:nvSpPr>
            <p:cNvPr id="18451" name="Text Box 34"/>
            <p:cNvSpPr txBox="1">
              <a:spLocks noChangeArrowheads="1"/>
            </p:cNvSpPr>
            <p:nvPr/>
          </p:nvSpPr>
          <p:spPr bwMode="auto">
            <a:xfrm>
              <a:off x="3341" y="3406"/>
              <a:ext cx="2255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663300"/>
                  </a:solidFill>
                  <a:latin typeface="Arial" panose="020B0604020202020204" pitchFamily="34" charset="0"/>
                </a:rPr>
                <a:t>Communicating policy alternatives</a:t>
              </a:r>
              <a:endParaRPr lang="en-GB" altLang="en-US" sz="2400" b="1" noProof="1">
                <a:solidFill>
                  <a:srgbClr val="66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52" name="AutoShape 35"/>
            <p:cNvSpPr>
              <a:spLocks noChangeArrowheads="1"/>
            </p:cNvSpPr>
            <p:nvPr/>
          </p:nvSpPr>
          <p:spPr bwMode="auto">
            <a:xfrm rot="44753">
              <a:off x="1881" y="3483"/>
              <a:ext cx="1478" cy="170"/>
            </a:xfrm>
            <a:prstGeom prst="rightArrow">
              <a:avLst>
                <a:gd name="adj1" fmla="val 50000"/>
                <a:gd name="adj2" fmla="val 217353"/>
              </a:avLst>
            </a:prstGeom>
            <a:gradFill rotWithShape="0">
              <a:gsLst>
                <a:gs pos="0">
                  <a:srgbClr val="FFFFB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45477" name="Group 37"/>
          <p:cNvGrpSpPr>
            <a:grpSpLocks/>
          </p:cNvGrpSpPr>
          <p:nvPr/>
        </p:nvGrpSpPr>
        <p:grpSpPr bwMode="auto">
          <a:xfrm>
            <a:off x="2705100" y="2522538"/>
            <a:ext cx="6051550" cy="1033462"/>
            <a:chOff x="1724" y="1897"/>
            <a:chExt cx="3812" cy="651"/>
          </a:xfrm>
        </p:grpSpPr>
        <p:sp>
          <p:nvSpPr>
            <p:cNvPr id="18449" name="Text Box 18"/>
            <p:cNvSpPr txBox="1">
              <a:spLocks noChangeArrowheads="1"/>
            </p:cNvSpPr>
            <p:nvPr/>
          </p:nvSpPr>
          <p:spPr bwMode="auto">
            <a:xfrm>
              <a:off x="3057" y="1897"/>
              <a:ext cx="24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663300"/>
                  </a:solidFill>
                  <a:latin typeface="Arial" panose="020B0604020202020204" pitchFamily="34" charset="0"/>
                </a:rPr>
                <a:t>Gathering evidence</a:t>
              </a:r>
              <a:endParaRPr lang="en-GB" altLang="en-US" sz="2400" b="1" noProof="1">
                <a:solidFill>
                  <a:srgbClr val="66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50" name="AutoShape 17"/>
            <p:cNvSpPr>
              <a:spLocks noChangeArrowheads="1"/>
            </p:cNvSpPr>
            <p:nvPr/>
          </p:nvSpPr>
          <p:spPr bwMode="auto">
            <a:xfrm rot="-2115179">
              <a:off x="1724" y="2378"/>
              <a:ext cx="1478" cy="170"/>
            </a:xfrm>
            <a:prstGeom prst="rightArrow">
              <a:avLst>
                <a:gd name="adj1" fmla="val 50000"/>
                <a:gd name="adj2" fmla="val 217353"/>
              </a:avLst>
            </a:prstGeom>
            <a:gradFill rotWithShape="0">
              <a:gsLst>
                <a:gs pos="0">
                  <a:srgbClr val="FFFFB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45472" name="Group 32"/>
          <p:cNvGrpSpPr>
            <a:grpSpLocks/>
          </p:cNvGrpSpPr>
          <p:nvPr/>
        </p:nvGrpSpPr>
        <p:grpSpPr bwMode="auto">
          <a:xfrm>
            <a:off x="3217863" y="4314825"/>
            <a:ext cx="5919787" cy="822325"/>
            <a:chOff x="1916" y="2878"/>
            <a:chExt cx="3729" cy="518"/>
          </a:xfrm>
        </p:grpSpPr>
        <p:sp>
          <p:nvSpPr>
            <p:cNvPr id="18447" name="Text Box 31"/>
            <p:cNvSpPr txBox="1">
              <a:spLocks noChangeArrowheads="1"/>
            </p:cNvSpPr>
            <p:nvPr/>
          </p:nvSpPr>
          <p:spPr bwMode="auto">
            <a:xfrm>
              <a:off x="3390" y="2878"/>
              <a:ext cx="2255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663300"/>
                  </a:solidFill>
                  <a:latin typeface="Arial" panose="020B0604020202020204" pitchFamily="34" charset="0"/>
                </a:rPr>
                <a:t>Weighing up alternative solutions</a:t>
              </a:r>
              <a:endParaRPr lang="en-GB" altLang="en-US" sz="2400" b="1" noProof="1">
                <a:solidFill>
                  <a:srgbClr val="66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48" name="AutoShape 30"/>
            <p:cNvSpPr>
              <a:spLocks noChangeArrowheads="1"/>
            </p:cNvSpPr>
            <p:nvPr/>
          </p:nvSpPr>
          <p:spPr bwMode="auto">
            <a:xfrm rot="-432083">
              <a:off x="1916" y="3092"/>
              <a:ext cx="1478" cy="170"/>
            </a:xfrm>
            <a:prstGeom prst="rightArrow">
              <a:avLst>
                <a:gd name="adj1" fmla="val 50000"/>
                <a:gd name="adj2" fmla="val 217353"/>
              </a:avLst>
            </a:prstGeom>
            <a:gradFill rotWithShape="0">
              <a:gsLst>
                <a:gs pos="0">
                  <a:srgbClr val="FFFFB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45465" name="Group 25"/>
          <p:cNvGrpSpPr>
            <a:grpSpLocks/>
          </p:cNvGrpSpPr>
          <p:nvPr/>
        </p:nvGrpSpPr>
        <p:grpSpPr bwMode="auto">
          <a:xfrm>
            <a:off x="2867025" y="3355975"/>
            <a:ext cx="6276975" cy="939800"/>
            <a:chOff x="1806" y="2284"/>
            <a:chExt cx="3954" cy="592"/>
          </a:xfrm>
        </p:grpSpPr>
        <p:sp>
          <p:nvSpPr>
            <p:cNvPr id="18445" name="AutoShape 19"/>
            <p:cNvSpPr>
              <a:spLocks noChangeArrowheads="1"/>
            </p:cNvSpPr>
            <p:nvPr/>
          </p:nvSpPr>
          <p:spPr bwMode="auto">
            <a:xfrm rot="-1557854">
              <a:off x="1806" y="2706"/>
              <a:ext cx="1478" cy="170"/>
            </a:xfrm>
            <a:prstGeom prst="rightArrow">
              <a:avLst>
                <a:gd name="adj1" fmla="val 50000"/>
                <a:gd name="adj2" fmla="val 217353"/>
              </a:avLst>
            </a:prstGeom>
            <a:gradFill rotWithShape="0">
              <a:gsLst>
                <a:gs pos="0">
                  <a:srgbClr val="FFFFB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46" name="Text Box 20"/>
            <p:cNvSpPr txBox="1">
              <a:spLocks noChangeArrowheads="1"/>
            </p:cNvSpPr>
            <p:nvPr/>
          </p:nvSpPr>
          <p:spPr bwMode="auto">
            <a:xfrm>
              <a:off x="3181" y="2284"/>
              <a:ext cx="2579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663300"/>
                  </a:solidFill>
                  <a:latin typeface="Arial" panose="020B0604020202020204" pitchFamily="34" charset="0"/>
                </a:rPr>
                <a:t>Identification and analysis of costs and benefits</a:t>
              </a:r>
              <a:endParaRPr lang="en-GB" altLang="en-US" sz="2400" b="1" noProof="1">
                <a:solidFill>
                  <a:srgbClr val="6633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445468" name="Group 28"/>
          <p:cNvGrpSpPr>
            <a:grpSpLocks/>
          </p:cNvGrpSpPr>
          <p:nvPr/>
        </p:nvGrpSpPr>
        <p:grpSpPr bwMode="auto">
          <a:xfrm>
            <a:off x="2609850" y="1898650"/>
            <a:ext cx="4468813" cy="2687638"/>
            <a:chOff x="2017" y="1475"/>
            <a:chExt cx="2747" cy="1604"/>
          </a:xfrm>
        </p:grpSpPr>
        <p:sp>
          <p:nvSpPr>
            <p:cNvPr id="18443" name="AutoShape 15"/>
            <p:cNvSpPr>
              <a:spLocks noChangeArrowheads="1"/>
            </p:cNvSpPr>
            <p:nvPr/>
          </p:nvSpPr>
          <p:spPr bwMode="auto">
            <a:xfrm rot="-2709215">
              <a:off x="1324" y="2216"/>
              <a:ext cx="1556" cy="170"/>
            </a:xfrm>
            <a:prstGeom prst="rightArrow">
              <a:avLst>
                <a:gd name="adj1" fmla="val 50000"/>
                <a:gd name="adj2" fmla="val 228824"/>
              </a:avLst>
            </a:prstGeom>
            <a:gradFill rotWithShape="0">
              <a:gsLst>
                <a:gs pos="0">
                  <a:srgbClr val="FFFFB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8444" name="Text Box 16"/>
            <p:cNvSpPr txBox="1">
              <a:spLocks noChangeArrowheads="1"/>
            </p:cNvSpPr>
            <p:nvPr/>
          </p:nvSpPr>
          <p:spPr bwMode="auto">
            <a:xfrm>
              <a:off x="2285" y="1475"/>
              <a:ext cx="24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663300"/>
                  </a:solidFill>
                  <a:latin typeface="Arial" panose="020B0604020202020204" pitchFamily="34" charset="0"/>
                </a:rPr>
                <a:t>Deconstructing problems</a:t>
              </a:r>
              <a:endParaRPr lang="en-GB" altLang="en-US" sz="2400" b="1" noProof="1">
                <a:solidFill>
                  <a:srgbClr val="6633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18439" name="Group 14"/>
          <p:cNvGrpSpPr>
            <a:grpSpLocks/>
          </p:cNvGrpSpPr>
          <p:nvPr/>
        </p:nvGrpSpPr>
        <p:grpSpPr bwMode="auto">
          <a:xfrm>
            <a:off x="969963" y="4019550"/>
            <a:ext cx="2366962" cy="1585913"/>
            <a:chOff x="662" y="2795"/>
            <a:chExt cx="1491" cy="999"/>
          </a:xfrm>
        </p:grpSpPr>
        <p:sp>
          <p:nvSpPr>
            <p:cNvPr id="18441" name="Cloud"/>
            <p:cNvSpPr>
              <a:spLocks noChangeAspect="1" noEditPoints="1" noChangeArrowheads="1"/>
            </p:cNvSpPr>
            <p:nvPr/>
          </p:nvSpPr>
          <p:spPr bwMode="auto">
            <a:xfrm>
              <a:off x="662" y="2795"/>
              <a:ext cx="1491" cy="99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0 w 21600"/>
                <a:gd name="T13" fmla="*/ 3265 h 21600"/>
                <a:gd name="T14" fmla="*/ 17080 w 21600"/>
                <a:gd name="T15" fmla="*/ 1734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FFB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8442" name="Text Box 12"/>
            <p:cNvSpPr txBox="1">
              <a:spLocks noChangeArrowheads="1"/>
            </p:cNvSpPr>
            <p:nvPr/>
          </p:nvSpPr>
          <p:spPr bwMode="auto">
            <a:xfrm>
              <a:off x="709" y="3021"/>
              <a:ext cx="138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Bef>
                  <a:spcPct val="30000"/>
                </a:spcBef>
                <a:spcAft>
                  <a:spcPct val="20000"/>
                </a:spcAft>
                <a:buChar char="•"/>
                <a:defRPr>
                  <a:solidFill>
                    <a:srgbClr val="004D75"/>
                  </a:solidFill>
                  <a:latin typeface="Verdana" panose="020B060403050404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spcAft>
                  <a:spcPct val="10000"/>
                </a:spcAft>
                <a:buChar char="–"/>
                <a:defRPr sz="1500">
                  <a:solidFill>
                    <a:srgbClr val="004D75"/>
                  </a:solidFill>
                  <a:latin typeface="Verdana" panose="020B060403050404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•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–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  <a:buChar char="»"/>
                <a:defRPr sz="1200">
                  <a:solidFill>
                    <a:srgbClr val="004D75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GB" altLang="en-US" sz="2400" b="1">
                  <a:solidFill>
                    <a:srgbClr val="663300"/>
                  </a:solidFill>
                  <a:latin typeface="Arial" panose="020B0604020202020204" pitchFamily="34" charset="0"/>
                </a:rPr>
                <a:t>Problem solver</a:t>
              </a:r>
              <a:endParaRPr lang="en-GB" altLang="en-US" sz="2400" b="1" noProof="1">
                <a:solidFill>
                  <a:srgbClr val="6633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3" name="Rectangle 4">
            <a:extLst>
              <a:ext uri="{FF2B5EF4-FFF2-40B4-BE49-F238E27FC236}">
                <a16:creationId xmlns:a16="http://schemas.microsoft.com/office/drawing/2014/main" id="{3A90EFC7-C022-42E0-82DA-E7ACD6643B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425" y="141288"/>
            <a:ext cx="7642225" cy="8382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The ideal graduate in economics</a:t>
            </a:r>
            <a:endParaRPr lang="en-GB" altLang="en-US" noProof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367288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5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5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287338" y="3081338"/>
            <a:ext cx="6324600" cy="2859087"/>
            <a:chOff x="784" y="2190"/>
            <a:chExt cx="3984" cy="1801"/>
          </a:xfrm>
        </p:grpSpPr>
        <p:sp>
          <p:nvSpPr>
            <p:cNvPr id="23570" name="Text Box 3"/>
            <p:cNvSpPr txBox="1">
              <a:spLocks noChangeArrowheads="1"/>
            </p:cNvSpPr>
            <p:nvPr/>
          </p:nvSpPr>
          <p:spPr bwMode="auto">
            <a:xfrm>
              <a:off x="784" y="3276"/>
              <a:ext cx="3984" cy="7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  <a:t>Finding possible solutions</a:t>
              </a:r>
              <a:b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</a:br>
              <a: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  <a:t>using data and other evidence:</a:t>
              </a:r>
              <a:b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</a:br>
              <a: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  <a:t>the problem solver</a:t>
              </a:r>
              <a:endParaRPr lang="en-GB" altLang="en-US" sz="2400" b="1" noProof="1">
                <a:solidFill>
                  <a:srgbClr val="9933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571" name="AutoShape 4"/>
            <p:cNvSpPr>
              <a:spLocks noChangeArrowheads="1"/>
            </p:cNvSpPr>
            <p:nvPr/>
          </p:nvSpPr>
          <p:spPr bwMode="auto">
            <a:xfrm rot="3675399">
              <a:off x="1373" y="2705"/>
              <a:ext cx="1199" cy="170"/>
            </a:xfrm>
            <a:prstGeom prst="rightArrow">
              <a:avLst>
                <a:gd name="adj1" fmla="val 50000"/>
                <a:gd name="adj2" fmla="val 176324"/>
              </a:avLst>
            </a:prstGeom>
            <a:gradFill rotWithShape="0">
              <a:gsLst>
                <a:gs pos="0">
                  <a:srgbClr val="FFCD9B"/>
                </a:gs>
                <a:gs pos="100000">
                  <a:srgbClr val="7828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2469" name="Group 5"/>
          <p:cNvGrpSpPr>
            <a:grpSpLocks/>
          </p:cNvGrpSpPr>
          <p:nvPr/>
        </p:nvGrpSpPr>
        <p:grpSpPr bwMode="auto">
          <a:xfrm>
            <a:off x="2725738" y="4049713"/>
            <a:ext cx="6132512" cy="1182687"/>
            <a:chOff x="1717" y="2551"/>
            <a:chExt cx="3674" cy="745"/>
          </a:xfrm>
        </p:grpSpPr>
        <p:sp>
          <p:nvSpPr>
            <p:cNvPr id="23568" name="AutoShape 6"/>
            <p:cNvSpPr>
              <a:spLocks noChangeArrowheads="1"/>
            </p:cNvSpPr>
            <p:nvPr/>
          </p:nvSpPr>
          <p:spPr bwMode="auto">
            <a:xfrm rot="1539236">
              <a:off x="1717" y="2551"/>
              <a:ext cx="1531" cy="170"/>
            </a:xfrm>
            <a:prstGeom prst="rightArrow">
              <a:avLst>
                <a:gd name="adj1" fmla="val 50000"/>
                <a:gd name="adj2" fmla="val 225147"/>
              </a:avLst>
            </a:prstGeom>
            <a:gradFill rotWithShape="0">
              <a:gsLst>
                <a:gs pos="0">
                  <a:srgbClr val="FFCD9B"/>
                </a:gs>
                <a:gs pos="100000">
                  <a:srgbClr val="7828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569" name="Text Box 7"/>
            <p:cNvSpPr txBox="1">
              <a:spLocks noChangeArrowheads="1"/>
            </p:cNvSpPr>
            <p:nvPr/>
          </p:nvSpPr>
          <p:spPr bwMode="auto">
            <a:xfrm>
              <a:off x="3165" y="2800"/>
              <a:ext cx="222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  <a:t>Ability to apply models to real-world problems</a:t>
              </a:r>
              <a:endParaRPr lang="en-GB" altLang="en-US" sz="2400" b="1" noProof="1">
                <a:solidFill>
                  <a:srgbClr val="9933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2472" name="Group 8"/>
          <p:cNvGrpSpPr>
            <a:grpSpLocks/>
          </p:cNvGrpSpPr>
          <p:nvPr/>
        </p:nvGrpSpPr>
        <p:grpSpPr bwMode="auto">
          <a:xfrm>
            <a:off x="3455988" y="3179763"/>
            <a:ext cx="5402262" cy="1135062"/>
            <a:chOff x="2177" y="2003"/>
            <a:chExt cx="3403" cy="715"/>
          </a:xfrm>
        </p:grpSpPr>
        <p:sp>
          <p:nvSpPr>
            <p:cNvPr id="23566" name="AutoShape 9"/>
            <p:cNvSpPr>
              <a:spLocks noChangeArrowheads="1"/>
            </p:cNvSpPr>
            <p:nvPr/>
          </p:nvSpPr>
          <p:spPr bwMode="auto">
            <a:xfrm rot="797944">
              <a:off x="2177" y="2130"/>
              <a:ext cx="1164" cy="170"/>
            </a:xfrm>
            <a:prstGeom prst="rightArrow">
              <a:avLst>
                <a:gd name="adj1" fmla="val 50000"/>
                <a:gd name="adj2" fmla="val 171176"/>
              </a:avLst>
            </a:prstGeom>
            <a:gradFill rotWithShape="0">
              <a:gsLst>
                <a:gs pos="0">
                  <a:srgbClr val="FFCD9B"/>
                </a:gs>
                <a:gs pos="100000">
                  <a:srgbClr val="7828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567" name="Text Box 10"/>
            <p:cNvSpPr txBox="1">
              <a:spLocks noChangeArrowheads="1"/>
            </p:cNvSpPr>
            <p:nvPr/>
          </p:nvSpPr>
          <p:spPr bwMode="auto">
            <a:xfrm>
              <a:off x="3354" y="2003"/>
              <a:ext cx="2226" cy="7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  <a:t>Understanding of development of ideas in historical context</a:t>
              </a:r>
              <a:endParaRPr lang="en-GB" altLang="en-US" sz="2400" b="1" noProof="1">
                <a:solidFill>
                  <a:srgbClr val="9933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62475" name="Group 11"/>
          <p:cNvGrpSpPr>
            <a:grpSpLocks/>
          </p:cNvGrpSpPr>
          <p:nvPr/>
        </p:nvGrpSpPr>
        <p:grpSpPr bwMode="auto">
          <a:xfrm>
            <a:off x="3251200" y="2271713"/>
            <a:ext cx="5778500" cy="787400"/>
            <a:chOff x="2048" y="1431"/>
            <a:chExt cx="3640" cy="496"/>
          </a:xfrm>
        </p:grpSpPr>
        <p:sp>
          <p:nvSpPr>
            <p:cNvPr id="23564" name="AutoShape 12"/>
            <p:cNvSpPr>
              <a:spLocks noChangeArrowheads="1"/>
            </p:cNvSpPr>
            <p:nvPr/>
          </p:nvSpPr>
          <p:spPr bwMode="auto">
            <a:xfrm rot="-322071">
              <a:off x="2048" y="1627"/>
              <a:ext cx="1428" cy="170"/>
            </a:xfrm>
            <a:prstGeom prst="rightArrow">
              <a:avLst>
                <a:gd name="adj1" fmla="val 50000"/>
                <a:gd name="adj2" fmla="val 210000"/>
              </a:avLst>
            </a:prstGeom>
            <a:gradFill rotWithShape="0">
              <a:gsLst>
                <a:gs pos="0">
                  <a:srgbClr val="FFCD9B"/>
                </a:gs>
                <a:gs pos="100000">
                  <a:srgbClr val="7828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565" name="Text Box 13"/>
            <p:cNvSpPr txBox="1">
              <a:spLocks noChangeArrowheads="1"/>
            </p:cNvSpPr>
            <p:nvPr/>
          </p:nvSpPr>
          <p:spPr bwMode="auto">
            <a:xfrm>
              <a:off x="3462" y="1431"/>
              <a:ext cx="222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GB" altLang="en-US" sz="24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Techniques to manipulate models</a:t>
              </a:r>
              <a:endParaRPr lang="en-GB" altLang="en-US" sz="2400" b="1" noProof="1">
                <a:solidFill>
                  <a:srgbClr val="9933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23558" name="Group 14"/>
          <p:cNvGrpSpPr>
            <a:grpSpLocks/>
          </p:cNvGrpSpPr>
          <p:nvPr/>
        </p:nvGrpSpPr>
        <p:grpSpPr bwMode="auto">
          <a:xfrm>
            <a:off x="3055938" y="1363663"/>
            <a:ext cx="5448300" cy="862012"/>
            <a:chOff x="1925" y="859"/>
            <a:chExt cx="3432" cy="543"/>
          </a:xfrm>
        </p:grpSpPr>
        <p:sp>
          <p:nvSpPr>
            <p:cNvPr id="23562" name="AutoShape 15"/>
            <p:cNvSpPr>
              <a:spLocks noChangeArrowheads="1"/>
            </p:cNvSpPr>
            <p:nvPr/>
          </p:nvSpPr>
          <p:spPr bwMode="auto">
            <a:xfrm rot="-1077250">
              <a:off x="1925" y="1232"/>
              <a:ext cx="1233" cy="170"/>
            </a:xfrm>
            <a:prstGeom prst="rightArrow">
              <a:avLst>
                <a:gd name="adj1" fmla="val 50000"/>
                <a:gd name="adj2" fmla="val 181324"/>
              </a:avLst>
            </a:prstGeom>
            <a:gradFill rotWithShape="0">
              <a:gsLst>
                <a:gs pos="0">
                  <a:srgbClr val="FFCD9B"/>
                </a:gs>
                <a:gs pos="100000">
                  <a:srgbClr val="7828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563" name="Text Box 16"/>
            <p:cNvSpPr txBox="1">
              <a:spLocks noChangeArrowheads="1"/>
            </p:cNvSpPr>
            <p:nvPr/>
          </p:nvSpPr>
          <p:spPr bwMode="auto">
            <a:xfrm>
              <a:off x="3131" y="859"/>
              <a:ext cx="222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GB" altLang="en-US" sz="24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Threshold concepts and models</a:t>
              </a:r>
              <a:endParaRPr lang="en-GB" altLang="en-US" sz="2400" b="1" noProof="1">
                <a:solidFill>
                  <a:srgbClr val="9933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3559" name="Cloud"/>
          <p:cNvSpPr>
            <a:spLocks noChangeAspect="1" noEditPoints="1" noChangeArrowheads="1"/>
          </p:cNvSpPr>
          <p:nvPr/>
        </p:nvSpPr>
        <p:spPr bwMode="auto">
          <a:xfrm>
            <a:off x="1187450" y="2224088"/>
            <a:ext cx="2551113" cy="170973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0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1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300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7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7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0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0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50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2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10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D9B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3560" name="Text Box 19"/>
          <p:cNvSpPr txBox="1">
            <a:spLocks noChangeArrowheads="1"/>
          </p:cNvSpPr>
          <p:nvPr/>
        </p:nvSpPr>
        <p:spPr bwMode="auto">
          <a:xfrm>
            <a:off x="1389063" y="2600325"/>
            <a:ext cx="2028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2400" b="1">
                <a:solidFill>
                  <a:srgbClr val="782800"/>
                </a:solidFill>
                <a:latin typeface="Arial" panose="020B0604020202020204" pitchFamily="34" charset="0"/>
              </a:rPr>
              <a:t>Relevant knowledge</a:t>
            </a:r>
            <a:endParaRPr lang="en-GB" altLang="en-US" sz="2400" b="1" noProof="1">
              <a:solidFill>
                <a:srgbClr val="782800"/>
              </a:solidFill>
              <a:latin typeface="Arial" panose="020B0604020202020204" pitchFamily="34" charset="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654C3636-F32D-451A-A7F3-335D0B1ED9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425" y="141288"/>
            <a:ext cx="7642225" cy="8382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The ideal graduate in economics</a:t>
            </a:r>
            <a:endParaRPr lang="en-GB" altLang="en-US" noProof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278841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3055938" y="1363663"/>
            <a:ext cx="5448300" cy="862012"/>
            <a:chOff x="1925" y="859"/>
            <a:chExt cx="3432" cy="543"/>
          </a:xfrm>
        </p:grpSpPr>
        <p:sp>
          <p:nvSpPr>
            <p:cNvPr id="20486" name="AutoShape 3"/>
            <p:cNvSpPr>
              <a:spLocks noChangeArrowheads="1"/>
            </p:cNvSpPr>
            <p:nvPr/>
          </p:nvSpPr>
          <p:spPr bwMode="auto">
            <a:xfrm rot="-1077250">
              <a:off x="1925" y="1232"/>
              <a:ext cx="1233" cy="170"/>
            </a:xfrm>
            <a:prstGeom prst="rightArrow">
              <a:avLst>
                <a:gd name="adj1" fmla="val 50000"/>
                <a:gd name="adj2" fmla="val 181324"/>
              </a:avLst>
            </a:prstGeom>
            <a:gradFill rotWithShape="0">
              <a:gsLst>
                <a:gs pos="0">
                  <a:srgbClr val="FFCD9B"/>
                </a:gs>
                <a:gs pos="100000">
                  <a:srgbClr val="7828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endParaRPr lang="en-US" altLang="en-US" sz="2400" b="1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0487" name="Text Box 4"/>
            <p:cNvSpPr txBox="1">
              <a:spLocks noChangeArrowheads="1"/>
            </p:cNvSpPr>
            <p:nvPr/>
          </p:nvSpPr>
          <p:spPr bwMode="auto">
            <a:xfrm>
              <a:off x="3131" y="859"/>
              <a:ext cx="2226" cy="4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rgbClr val="004D75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95000"/>
                </a:lnSpc>
                <a:spcBef>
                  <a:spcPct val="50000"/>
                </a:spcBef>
              </a:pPr>
              <a:r>
                <a:rPr lang="en-GB" altLang="en-US" sz="2400" b="1">
                  <a:solidFill>
                    <a:srgbClr val="993300"/>
                  </a:solidFill>
                  <a:latin typeface="Arial" panose="020B0604020202020204" pitchFamily="34" charset="0"/>
                </a:rPr>
                <a:t>Threshold concepts and models</a:t>
              </a:r>
              <a:endParaRPr lang="en-GB" altLang="en-US" sz="2400" b="1" noProof="1">
                <a:solidFill>
                  <a:srgbClr val="9933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20483" name="Cloud"/>
          <p:cNvSpPr>
            <a:spLocks noChangeAspect="1" noEditPoints="1" noChangeArrowheads="1"/>
          </p:cNvSpPr>
          <p:nvPr/>
        </p:nvSpPr>
        <p:spPr bwMode="auto">
          <a:xfrm>
            <a:off x="1187450" y="2224088"/>
            <a:ext cx="2551113" cy="170973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0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1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300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7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7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0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0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50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2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10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D9B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20484" name="Text Box 7"/>
          <p:cNvSpPr txBox="1">
            <a:spLocks noChangeArrowheads="1"/>
          </p:cNvSpPr>
          <p:nvPr/>
        </p:nvSpPr>
        <p:spPr bwMode="auto">
          <a:xfrm>
            <a:off x="1389063" y="2600325"/>
            <a:ext cx="2028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4D75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altLang="en-US" sz="2400" b="1">
                <a:solidFill>
                  <a:srgbClr val="782800"/>
                </a:solidFill>
                <a:latin typeface="Arial" panose="020B0604020202020204" pitchFamily="34" charset="0"/>
              </a:rPr>
              <a:t>Relevant knowledge</a:t>
            </a:r>
            <a:endParaRPr lang="en-GB" altLang="en-US" sz="2400" b="1" noProof="1">
              <a:solidFill>
                <a:srgbClr val="782800"/>
              </a:solidFill>
              <a:latin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B2B704A7-7802-4350-AF99-CA17B82934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4425" y="141288"/>
            <a:ext cx="7642225" cy="838200"/>
          </a:xfrm>
        </p:spPr>
        <p:txBody>
          <a:bodyPr/>
          <a:lstStyle/>
          <a:p>
            <a:pPr>
              <a:defRPr/>
            </a:pPr>
            <a:r>
              <a:rPr lang="en-GB" altLang="en-US" dirty="0"/>
              <a:t>The ideal graduate in economics</a:t>
            </a:r>
            <a:endParaRPr lang="en-GB" altLang="en-US" noProof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98367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4"/>
  <p:tag name="TPOS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3103</TotalTime>
  <Words>483</Words>
  <Application>Microsoft Macintosh PowerPoint</Application>
  <PresentationFormat>On-screen Show (4:3)</PresentationFormat>
  <Paragraphs>99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Economics Network Economics PG Teaching Assistant Workshop  Teaching and Learning Environment</vt:lpstr>
      <vt:lpstr>TEF</vt:lpstr>
      <vt:lpstr>Employability</vt:lpstr>
      <vt:lpstr>Employability</vt:lpstr>
      <vt:lpstr>Employability</vt:lpstr>
      <vt:lpstr>The ideal graduate in economics</vt:lpstr>
      <vt:lpstr>The ideal graduate in economics</vt:lpstr>
      <vt:lpstr>The ideal graduate in economics</vt:lpstr>
      <vt:lpstr>The ideal graduate in economics</vt:lpstr>
      <vt:lpstr>PowerPoint Presentation</vt:lpstr>
      <vt:lpstr>The ideal graduate in economics</vt:lpstr>
      <vt:lpstr>The ideal graduate in economics</vt:lpstr>
      <vt:lpstr>The ideal graduate in economics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not so little things</dc:title>
  <dc:creator>Caroline</dc:creator>
  <cp:lastModifiedBy>Dimitra Petropoulou</cp:lastModifiedBy>
  <cp:revision>87</cp:revision>
  <dcterms:created xsi:type="dcterms:W3CDTF">2015-04-14T07:12:12Z</dcterms:created>
  <dcterms:modified xsi:type="dcterms:W3CDTF">2019-01-17T11:00:44Z</dcterms:modified>
</cp:coreProperties>
</file>