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7" r:id="rId2"/>
    <p:sldId id="304" r:id="rId3"/>
    <p:sldId id="326" r:id="rId4"/>
    <p:sldId id="309" r:id="rId5"/>
    <p:sldId id="305" r:id="rId6"/>
    <p:sldId id="301" r:id="rId7"/>
    <p:sldId id="275" r:id="rId8"/>
    <p:sldId id="297" r:id="rId9"/>
    <p:sldId id="259" r:id="rId10"/>
    <p:sldId id="285" r:id="rId11"/>
    <p:sldId id="327" r:id="rId12"/>
    <p:sldId id="280" r:id="rId13"/>
    <p:sldId id="291" r:id="rId14"/>
    <p:sldId id="292" r:id="rId15"/>
    <p:sldId id="29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74286" autoAdjust="0"/>
  </p:normalViewPr>
  <p:slideViewPr>
    <p:cSldViewPr>
      <p:cViewPr varScale="1">
        <p:scale>
          <a:sx n="69" d="100"/>
          <a:sy n="69" d="100"/>
        </p:scale>
        <p:origin x="113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D590F-625B-9745-A745-EEDD81CDB255}" type="datetimeFigureOut">
              <a:rPr lang="en-US" smtClean="0"/>
              <a:t>1/15/19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C1601-0EB1-5B4B-84A5-02D4AF43A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4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Task:</a:t>
            </a:r>
            <a:r>
              <a:rPr lang="en-US" baseline="0" dirty="0"/>
              <a:t> Match RHS (Lecture, Reading, Audio/Visual, Demonstration, Discussion, Practice, Teach others)</a:t>
            </a:r>
          </a:p>
          <a:p>
            <a:r>
              <a:rPr lang="en-US" baseline="0" dirty="0"/>
              <a:t>Explain: Introduce Active versus passive learning and constructivist learning</a:t>
            </a:r>
          </a:p>
          <a:p>
            <a:r>
              <a:rPr lang="en-US" baseline="0" dirty="0"/>
              <a:t>Say: Problem with large class-rooms </a:t>
            </a:r>
            <a:r>
              <a:rPr lang="en-US" baseline="0" dirty="0">
                <a:sym typeface="Wingdings"/>
              </a:rPr>
              <a:t> Small class rooms are the ideal environment to make engaged student-led learning happen.</a:t>
            </a:r>
          </a:p>
          <a:p>
            <a:r>
              <a:rPr lang="en-US" baseline="0" dirty="0">
                <a:sym typeface="Wingdings"/>
              </a:rPr>
              <a:t>Reality: Going through problem sets etc. </a:t>
            </a:r>
          </a:p>
          <a:p>
            <a:endParaRPr lang="en-US" dirty="0"/>
          </a:p>
          <a:p>
            <a:r>
              <a:rPr lang="en-US" dirty="0"/>
              <a:t>GATEWAY</a:t>
            </a:r>
            <a:r>
              <a:rPr lang="en-US" baseline="0" dirty="0"/>
              <a:t> INTO DEEPER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09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 The model</a:t>
            </a:r>
            <a:r>
              <a:rPr lang="en-US" baseline="0" dirty="0"/>
              <a:t> of ‘lecturing’ is very old</a:t>
            </a:r>
          </a:p>
          <a:p>
            <a:r>
              <a:rPr lang="en-US" baseline="0" dirty="0"/>
              <a:t>-- Refer to the 5 percent remembering</a:t>
            </a:r>
          </a:p>
          <a:p>
            <a:r>
              <a:rPr lang="en-US" dirty="0"/>
              <a:t>--</a:t>
            </a:r>
            <a:r>
              <a:rPr lang="en-US" baseline="0" dirty="0"/>
              <a:t> </a:t>
            </a:r>
            <a:r>
              <a:rPr lang="en-US" dirty="0"/>
              <a:t>Here</a:t>
            </a:r>
            <a:r>
              <a:rPr lang="en-US" baseline="0" dirty="0"/>
              <a:t> we see 20-25 students and the teaching mode is pretty traditional lectures</a:t>
            </a:r>
          </a:p>
          <a:p>
            <a:r>
              <a:rPr lang="en-US" baseline="0" dirty="0"/>
              <a:t>-- One asleep already</a:t>
            </a:r>
          </a:p>
          <a:p>
            <a:r>
              <a:rPr lang="en-US" baseline="0" dirty="0"/>
              <a:t>-- Similar picture in large room teaching sessions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44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Constraints of methods</a:t>
            </a:r>
            <a:r>
              <a:rPr lang="en-GB" baseline="0" dirty="0"/>
              <a:t> you can apply to make class room experiments , constraints of interaction</a:t>
            </a:r>
          </a:p>
          <a:p>
            <a:r>
              <a:rPr lang="en-GB" baseline="0" dirty="0"/>
              <a:t>Equity between seminar groups is important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27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</a:t>
            </a:r>
            <a:r>
              <a:rPr lang="en-GB" baseline="0" dirty="0"/>
              <a:t> Students are prepared:</a:t>
            </a:r>
            <a:endParaRPr lang="en-GB" dirty="0"/>
          </a:p>
          <a:p>
            <a:r>
              <a:rPr lang="en-GB" dirty="0"/>
              <a:t>Ask what question was most difficult, let every group</a:t>
            </a:r>
            <a:r>
              <a:rPr lang="en-GB" baseline="0" dirty="0"/>
              <a:t> work on it, </a:t>
            </a:r>
            <a:endParaRPr lang="en-GB" dirty="0"/>
          </a:p>
          <a:p>
            <a:r>
              <a:rPr lang="en-GB" dirty="0"/>
              <a:t>Small group discussion (2-5</a:t>
            </a:r>
            <a:r>
              <a:rPr lang="en-GB" baseline="0" dirty="0"/>
              <a:t> students)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C1601-0EB1-5B4B-84A5-02D4AF43A1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3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6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07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68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70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0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72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520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35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7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80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191-E204-4DE1-AB68-222828B1E72A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5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4B191-E204-4DE1-AB68-222828B1E72A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79152-F204-4832-8249-0BA4D18CC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20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SFMT3QqctA" TargetMode="External"/><Relationship Id="rId2" Type="http://schemas.openxmlformats.org/officeDocument/2006/relationships/hyperlink" Target="http://www.youtube.com/watch?v=Ws5tZ59JDDk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AEIn3T6nDA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csnetwork.ac.uk/showcase/forsythe_pbl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onomicsnetwork.ac.uk/sites/default/files/Ashley/Ralf%20Becker%202.pdf" TargetMode="External"/><Relationship Id="rId5" Type="http://schemas.openxmlformats.org/officeDocument/2006/relationships/hyperlink" Target="http://www.economicsnetwork.ac.uk/themes/games" TargetMode="External"/><Relationship Id="rId4" Type="http://schemas.openxmlformats.org/officeDocument/2006/relationships/hyperlink" Target="http://www.economicsnetwork.ac.uk/handbook/casestudies/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C327B"/>
                </a:solidFill>
              </a:rPr>
              <a:t>www.economicsnetwork.ac.uk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>
            <a:noAutofit/>
          </a:bodyPr>
          <a:lstStyle/>
          <a:p>
            <a:r>
              <a:rPr lang="en-GB" sz="5100" dirty="0">
                <a:solidFill>
                  <a:srgbClr val="7C327B"/>
                </a:solidFill>
              </a:rPr>
              <a:t>Lessons from The Big Bang Theory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450912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Sheldon Cooper - Introduction to his students – YouTube</a:t>
            </a:r>
            <a:endParaRPr lang="en-GB" dirty="0"/>
          </a:p>
          <a:p>
            <a:r>
              <a:rPr lang="en-GB" dirty="0">
                <a:hlinkClick r:id="rId3"/>
              </a:rPr>
              <a:t>Big Bang Theory: Teaching Advice</a:t>
            </a:r>
            <a:endParaRPr lang="en-GB" dirty="0"/>
          </a:p>
          <a:p>
            <a:r>
              <a:rPr lang="en-GB" dirty="0">
                <a:hlinkClick r:id="rId4"/>
              </a:rPr>
              <a:t>Managing Expectations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4078AB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solidFill>
                  <a:schemeClr val="bg1"/>
                </a:solidFill>
              </a:rPr>
              <a:t>The First class …</a:t>
            </a:r>
          </a:p>
        </p:txBody>
      </p:sp>
    </p:spTree>
    <p:extLst>
      <p:ext uri="{BB962C8B-B14F-4D97-AF65-F5344CB8AC3E}">
        <p14:creationId xmlns:p14="http://schemas.microsoft.com/office/powerpoint/2010/main" val="251580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Interactive seminars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Problem-based learning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Maastricht University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GB" sz="2000" dirty="0">
                <a:solidFill>
                  <a:srgbClr val="4078AB"/>
                </a:solidFill>
                <a:latin typeface="+mj-lt"/>
                <a:hlinkClick r:id="rId3"/>
              </a:rPr>
              <a:t>http://www.economicsnetwork.ac.uk/showcase/forsythe_pbl</a:t>
            </a:r>
            <a:endParaRPr lang="en-GB" sz="3000" dirty="0">
              <a:solidFill>
                <a:srgbClr val="4078AB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Case studies, current affairs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 dirty="0">
                <a:solidFill>
                  <a:srgbClr val="4078AB"/>
                </a:solidFill>
                <a:latin typeface="+mj-lt"/>
                <a:hlinkClick r:id="rId4"/>
              </a:rPr>
              <a:t>http://www.economicsnetwork.ac.uk/handbook/casestudies/1</a:t>
            </a:r>
            <a:endParaRPr lang="en-GB" sz="3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Games, experiments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 dirty="0">
                <a:solidFill>
                  <a:srgbClr val="4078AB"/>
                </a:solidFill>
                <a:latin typeface="+mj-lt"/>
                <a:hlinkClick r:id="rId5"/>
              </a:rPr>
              <a:t>http://www.economicsnetwork.ac.uk/themes/games</a:t>
            </a:r>
            <a:endParaRPr lang="en-GB" sz="2000" dirty="0">
              <a:solidFill>
                <a:srgbClr val="4078AB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3400" dirty="0">
                <a:solidFill>
                  <a:schemeClr val="tx2">
                    <a:lumMod val="75000"/>
                  </a:schemeClr>
                </a:solidFill>
              </a:rPr>
              <a:t>Flipped classroom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000" dirty="0">
                <a:solidFill>
                  <a:srgbClr val="4078AB"/>
                </a:solidFill>
                <a:hlinkClick r:id="rId6"/>
              </a:rPr>
              <a:t>http://www.economicsnetwork.ac.uk/sites/default/files/Ashley/Ralf%20Becker%202.pdf</a:t>
            </a:r>
            <a:endParaRPr lang="en-GB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7C327B"/>
                </a:solidFill>
              </a:rPr>
              <a:t>www.economicsnetwork.ac.uk</a:t>
            </a:r>
          </a:p>
        </p:txBody>
      </p:sp>
    </p:spTree>
    <p:extLst>
      <p:ext uri="{BB962C8B-B14F-4D97-AF65-F5344CB8AC3E}">
        <p14:creationId xmlns:p14="http://schemas.microsoft.com/office/powerpoint/2010/main" val="89632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GTA’s have many constraints with respect to the framework provided by the module leader.</a:t>
            </a:r>
          </a:p>
          <a:p>
            <a:r>
              <a:rPr lang="en-GB" dirty="0"/>
              <a:t>Can you think of ways how to make classes more interactive, i.e. quantitative classes?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4078AB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</a:rPr>
              <a:t>Constraint Optimisation</a:t>
            </a:r>
          </a:p>
        </p:txBody>
      </p:sp>
    </p:spTree>
    <p:extLst>
      <p:ext uri="{BB962C8B-B14F-4D97-AF65-F5344CB8AC3E}">
        <p14:creationId xmlns:p14="http://schemas.microsoft.com/office/powerpoint/2010/main" val="425509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aching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60"/>
            <a:ext cx="3600400" cy="2165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Engaging environments</a:t>
            </a: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7C327B"/>
                </a:solidFill>
              </a:rPr>
              <a:t>www.economicsnetwork.ac.uk</a:t>
            </a:r>
          </a:p>
        </p:txBody>
      </p:sp>
      <p:pic>
        <p:nvPicPr>
          <p:cNvPr id="4" name="Picture 3" descr="picture-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52936"/>
            <a:ext cx="3277143" cy="2169695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93096"/>
            <a:ext cx="3240360" cy="2244250"/>
          </a:xfrm>
          <a:prstGeom prst="rect">
            <a:avLst/>
          </a:prstGeom>
        </p:spPr>
      </p:pic>
      <p:pic>
        <p:nvPicPr>
          <p:cNvPr id="9" name="Picture 8" descr="RPFB051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8100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68484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Top tips for exercises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Keep notation consistent and explain it</a:t>
            </a:r>
          </a:p>
          <a:p>
            <a:r>
              <a:rPr lang="en-GB" sz="3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Make steps in the reasoning explicit</a:t>
            </a:r>
          </a:p>
          <a:p>
            <a:r>
              <a:rPr lang="en-GB" sz="3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Use questions to guide students through the reasoning</a:t>
            </a:r>
            <a:endParaRPr lang="en-GB" sz="3400" dirty="0">
              <a:solidFill>
                <a:schemeClr val="bg1"/>
              </a:solidFill>
              <a:latin typeface="+mj-lt"/>
            </a:endParaRPr>
          </a:p>
          <a:p>
            <a:r>
              <a:rPr lang="en-GB" sz="3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Provide intuition – plan examples/ask students to find examples in advance</a:t>
            </a:r>
          </a:p>
          <a:p>
            <a:r>
              <a:rPr lang="en-GB" sz="3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Identify possible pitfalls or cases – anticipate areas of difficulty</a:t>
            </a:r>
          </a:p>
          <a:p>
            <a:r>
              <a:rPr lang="en-GB" sz="3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Link material taught to the lectures</a:t>
            </a:r>
          </a:p>
          <a:p>
            <a:r>
              <a:rPr lang="en-GB" sz="3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Try and offer ‘the bigger picture’</a:t>
            </a: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7C327B"/>
                </a:solidFill>
              </a:rPr>
              <a:t>www.economicsnetwork.ac.uk</a:t>
            </a:r>
          </a:p>
        </p:txBody>
      </p:sp>
    </p:spTree>
    <p:extLst>
      <p:ext uri="{BB962C8B-B14F-4D97-AF65-F5344CB8AC3E}">
        <p14:creationId xmlns:p14="http://schemas.microsoft.com/office/powerpoint/2010/main" val="18283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Never...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Skip parts of explanations</a:t>
            </a:r>
          </a:p>
          <a:p>
            <a:r>
              <a:rPr lang="en-GB" sz="3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Rush (but keep an eye on the clock)</a:t>
            </a:r>
          </a:p>
          <a:p>
            <a:r>
              <a:rPr lang="en-GB" sz="3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Be afraid to acknowledge what you don’t know</a:t>
            </a: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7C327B"/>
                </a:solidFill>
              </a:rPr>
              <a:t>www.economicsnetwork.ac.uk</a:t>
            </a:r>
          </a:p>
        </p:txBody>
      </p:sp>
    </p:spTree>
    <p:extLst>
      <p:ext uri="{BB962C8B-B14F-4D97-AF65-F5344CB8AC3E}">
        <p14:creationId xmlns:p14="http://schemas.microsoft.com/office/powerpoint/2010/main" val="83884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Always...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Adapt room layout </a:t>
            </a:r>
          </a:p>
          <a:p>
            <a:r>
              <a:rPr lang="en-GB" sz="3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Introduce yourself</a:t>
            </a:r>
          </a:p>
          <a:p>
            <a:r>
              <a:rPr lang="en-GB" sz="3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Plan ahead but stay flexible</a:t>
            </a:r>
          </a:p>
          <a:p>
            <a:r>
              <a:rPr lang="en-GB" sz="3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Contextualise and structure material</a:t>
            </a:r>
          </a:p>
          <a:p>
            <a:r>
              <a:rPr lang="en-GB" sz="3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Encourage participation</a:t>
            </a:r>
          </a:p>
          <a:p>
            <a:r>
              <a:rPr lang="en-GB" sz="3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Make the most of your experience and enjoy it!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7C327B"/>
                </a:solidFill>
              </a:rPr>
              <a:t>www.economicsnetwork.ac.uk</a:t>
            </a:r>
          </a:p>
        </p:txBody>
      </p:sp>
    </p:spTree>
    <p:extLst>
      <p:ext uri="{BB962C8B-B14F-4D97-AF65-F5344CB8AC3E}">
        <p14:creationId xmlns:p14="http://schemas.microsoft.com/office/powerpoint/2010/main" val="385704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Interactive classes</a:t>
            </a: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7C327B"/>
                </a:solidFill>
              </a:rPr>
              <a:t>www.economicsnetwork.ac.uk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br>
              <a:rPr lang="en-GB" sz="6000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en-GB" sz="6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The ideal class?</a:t>
            </a:r>
            <a:endParaRPr lang="en-GB" sz="6000" dirty="0">
              <a:solidFill>
                <a:srgbClr val="23559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454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12875"/>
            <a:ext cx="8229600" cy="863600"/>
          </a:xfrm>
        </p:spPr>
        <p:txBody>
          <a:bodyPr/>
          <a:lstStyle/>
          <a:p>
            <a:r>
              <a:rPr lang="en-GB" altLang="en-US">
                <a:solidFill>
                  <a:schemeClr val="hlink"/>
                </a:solidFill>
                <a:latin typeface="Verdana" panose="020B0604030504040204" pitchFamily="34" charset="0"/>
              </a:rPr>
              <a:t>Constructive alignment</a:t>
            </a:r>
          </a:p>
        </p:txBody>
      </p:sp>
      <p:pic>
        <p:nvPicPr>
          <p:cNvPr id="8203" name="Picture 13" descr="en_new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9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1260475" y="3968750"/>
            <a:ext cx="2232025" cy="172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3200" b="1">
                <a:solidFill>
                  <a:srgbClr val="3A0098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–"/>
              <a:defRPr sz="2800" b="1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 b="1">
                <a:solidFill>
                  <a:srgbClr val="005F8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–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hlink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763713" y="4237038"/>
            <a:ext cx="1511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har char="•"/>
              <a:defRPr sz="3200" b="1">
                <a:solidFill>
                  <a:srgbClr val="3A0098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–"/>
              <a:defRPr sz="2800" b="1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 b="1">
                <a:solidFill>
                  <a:srgbClr val="005F8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–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Verdana" panose="020B0604030504040204" pitchFamily="34" charset="0"/>
              </a:rPr>
              <a:t>Learning and teaching activities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V="1">
            <a:off x="2655888" y="3455988"/>
            <a:ext cx="720725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3492500" y="2265363"/>
            <a:ext cx="2232025" cy="17287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3200" b="1">
                <a:solidFill>
                  <a:srgbClr val="3A0098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–"/>
              <a:defRPr sz="2800" b="1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 b="1">
                <a:solidFill>
                  <a:srgbClr val="005F8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–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chemeClr val="hlink"/>
              </a:solidFill>
              <a:latin typeface="Verdana" panose="020B0604030504040204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825875" y="2754313"/>
            <a:ext cx="15843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har char="•"/>
              <a:defRPr sz="3200" b="1">
                <a:solidFill>
                  <a:srgbClr val="3A0098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–"/>
              <a:defRPr sz="2800" b="1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 b="1">
                <a:solidFill>
                  <a:srgbClr val="005F8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–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Verdana" panose="020B0604030504040204" pitchFamily="34" charset="0"/>
              </a:rPr>
              <a:t>Intended learning objectives</a:t>
            </a: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6623050" y="2508250"/>
            <a:ext cx="2232025" cy="172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3200" b="1">
                <a:solidFill>
                  <a:srgbClr val="3A0098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–"/>
              <a:defRPr sz="2800" b="1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 b="1">
                <a:solidFill>
                  <a:srgbClr val="005F8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–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chemeClr val="hlink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948488" y="3213100"/>
            <a:ext cx="172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har char="•"/>
              <a:defRPr sz="3200" b="1">
                <a:solidFill>
                  <a:srgbClr val="3A0098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–"/>
              <a:defRPr sz="2800" b="1">
                <a:solidFill>
                  <a:srgbClr val="0066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 b="1">
                <a:solidFill>
                  <a:srgbClr val="005F8E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–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 b="1">
                <a:solidFill>
                  <a:srgbClr val="0033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800">
                <a:solidFill>
                  <a:schemeClr val="tx1"/>
                </a:solidFill>
                <a:latin typeface="Verdana" panose="020B0604030504040204" pitchFamily="34" charset="0"/>
              </a:rPr>
              <a:t>Assessment tasks</a:t>
            </a: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5759450" y="2997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20" name="Straight Arrow Connector 2"/>
          <p:cNvCxnSpPr>
            <a:cxnSpLocks noChangeShapeType="1"/>
          </p:cNvCxnSpPr>
          <p:nvPr/>
        </p:nvCxnSpPr>
        <p:spPr bwMode="auto">
          <a:xfrm flipV="1">
            <a:off x="3635375" y="3854450"/>
            <a:ext cx="3024188" cy="10874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triangle" w="med" len="lg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7854191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Learning</a:t>
            </a: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7C327B"/>
                </a:solidFill>
              </a:rPr>
              <a:t>www.economicsnetwork.ac.uk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1691680" y="2060848"/>
            <a:ext cx="4032448" cy="3816424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785983">
            <a:off x="404604" y="1695572"/>
            <a:ext cx="2455007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Average Retention rates</a:t>
            </a:r>
          </a:p>
        </p:txBody>
      </p:sp>
      <p:sp>
        <p:nvSpPr>
          <p:cNvPr id="9" name="TextBox 8"/>
          <p:cNvSpPr txBox="1"/>
          <p:nvPr/>
        </p:nvSpPr>
        <p:spPr>
          <a:xfrm rot="470602">
            <a:off x="2938834" y="2090971"/>
            <a:ext cx="466794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5%</a:t>
            </a:r>
          </a:p>
        </p:txBody>
      </p:sp>
      <p:sp>
        <p:nvSpPr>
          <p:cNvPr id="10" name="TextBox 9"/>
          <p:cNvSpPr txBox="1"/>
          <p:nvPr/>
        </p:nvSpPr>
        <p:spPr>
          <a:xfrm rot="470602">
            <a:off x="2506239" y="2603002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10%</a:t>
            </a:r>
          </a:p>
        </p:txBody>
      </p:sp>
      <p:sp>
        <p:nvSpPr>
          <p:cNvPr id="11" name="TextBox 10"/>
          <p:cNvSpPr txBox="1"/>
          <p:nvPr/>
        </p:nvSpPr>
        <p:spPr>
          <a:xfrm rot="470602">
            <a:off x="1426118" y="4835249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75%</a:t>
            </a:r>
          </a:p>
        </p:txBody>
      </p:sp>
      <p:sp>
        <p:nvSpPr>
          <p:cNvPr id="12" name="TextBox 11"/>
          <p:cNvSpPr txBox="1"/>
          <p:nvPr/>
        </p:nvSpPr>
        <p:spPr>
          <a:xfrm rot="470602">
            <a:off x="1642143" y="4331193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13" name="TextBox 12"/>
          <p:cNvSpPr txBox="1"/>
          <p:nvPr/>
        </p:nvSpPr>
        <p:spPr>
          <a:xfrm rot="470602">
            <a:off x="1930173" y="3755129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30%</a:t>
            </a:r>
          </a:p>
        </p:txBody>
      </p:sp>
      <p:sp>
        <p:nvSpPr>
          <p:cNvPr id="15" name="TextBox 14"/>
          <p:cNvSpPr txBox="1"/>
          <p:nvPr/>
        </p:nvSpPr>
        <p:spPr>
          <a:xfrm rot="470602">
            <a:off x="2146199" y="3251074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20%</a:t>
            </a:r>
          </a:p>
        </p:txBody>
      </p:sp>
      <p:sp>
        <p:nvSpPr>
          <p:cNvPr id="16" name="TextBox 15"/>
          <p:cNvSpPr txBox="1"/>
          <p:nvPr/>
        </p:nvSpPr>
        <p:spPr>
          <a:xfrm rot="1026735">
            <a:off x="1157034" y="5378903"/>
            <a:ext cx="58366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95%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20272" y="1772816"/>
            <a:ext cx="1789673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Practice by doing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20272" y="2348880"/>
            <a:ext cx="1807932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Discussion Group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84368" y="2924944"/>
            <a:ext cx="939605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96136" y="3501008"/>
            <a:ext cx="3048431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Teach Others / Immediate Use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4248" y="4149080"/>
            <a:ext cx="2028169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Listening to Lecture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36296" y="4725144"/>
            <a:ext cx="1599191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Demonstration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24328" y="5301208"/>
            <a:ext cx="1365202" cy="36933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Audio-Visual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6067994"/>
            <a:ext cx="525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NTL Institute of Applied Behavioural Science</a:t>
            </a:r>
          </a:p>
        </p:txBody>
      </p:sp>
    </p:spTree>
    <p:extLst>
      <p:ext uri="{BB962C8B-B14F-4D97-AF65-F5344CB8AC3E}">
        <p14:creationId xmlns:p14="http://schemas.microsoft.com/office/powerpoint/2010/main" val="3315420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Small group ‘lecturing’</a:t>
            </a: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7C327B"/>
                </a:solidFill>
              </a:rPr>
              <a:t>www.economicsnetwork.ac.uk</a:t>
            </a:r>
          </a:p>
        </p:txBody>
      </p:sp>
      <p:pic>
        <p:nvPicPr>
          <p:cNvPr id="8" name="Picture 7" descr="MedievalClassroomFullSz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904657" cy="47669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9672" y="6093296"/>
            <a:ext cx="5688632" cy="21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www.theatlantic.com</a:t>
            </a:r>
            <a:r>
              <a:rPr lang="en-US" sz="800" dirty="0"/>
              <a:t>/education/archive/2013/11/lectures-didnt-work-in-1350-and-they-still-dont-work-today/281514/</a:t>
            </a:r>
          </a:p>
        </p:txBody>
      </p:sp>
      <p:sp>
        <p:nvSpPr>
          <p:cNvPr id="3" name="Oval 2"/>
          <p:cNvSpPr/>
          <p:nvPr/>
        </p:nvSpPr>
        <p:spPr>
          <a:xfrm>
            <a:off x="6228184" y="3501008"/>
            <a:ext cx="1080120" cy="1152128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How do we learn?</a:t>
            </a: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7C327B"/>
                </a:solidFill>
              </a:rPr>
              <a:t>www.economicsnetwork.ac.uk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1484784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Calibri Light" panose="020F0302020204030204"/>
              </a:rPr>
              <a:t>Every student is different!</a:t>
            </a:r>
          </a:p>
          <a:p>
            <a:r>
              <a:rPr lang="en-GB" sz="3600" b="1" dirty="0">
                <a:latin typeface="Calibri Light" panose="020F0302020204030204"/>
              </a:rPr>
              <a:t>In what aspect?</a:t>
            </a:r>
          </a:p>
        </p:txBody>
      </p:sp>
      <p:sp>
        <p:nvSpPr>
          <p:cNvPr id="4" name="Rectangle 3"/>
          <p:cNvSpPr/>
          <p:nvPr/>
        </p:nvSpPr>
        <p:spPr>
          <a:xfrm>
            <a:off x="-108520" y="2672238"/>
            <a:ext cx="56166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400" dirty="0">
                <a:latin typeface="Calibri Light" panose="020F0302020204030204"/>
              </a:rPr>
              <a:t>Language skills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400" dirty="0">
                <a:latin typeface="Calibri Light" panose="020F0302020204030204"/>
              </a:rPr>
              <a:t>Ability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400" dirty="0">
                <a:latin typeface="Calibri Light" panose="020F0302020204030204"/>
              </a:rPr>
              <a:t>Learning Styles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400" dirty="0">
                <a:latin typeface="Calibri Light" panose="020F0302020204030204"/>
              </a:rPr>
              <a:t>Background knowledge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400" dirty="0">
                <a:latin typeface="Calibri Light" panose="020F0302020204030204"/>
              </a:rPr>
              <a:t>Specific learning disabilities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6056" y="2965797"/>
            <a:ext cx="3707904" cy="1633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400" dirty="0">
                <a:latin typeface="Calibri Light" panose="020F0302020204030204"/>
              </a:rPr>
              <a:t>Enthusiasm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400" dirty="0">
                <a:latin typeface="Calibri Light" panose="020F0302020204030204"/>
              </a:rPr>
              <a:t>Motivation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3400" dirty="0">
                <a:latin typeface="Calibri Light" panose="020F0302020204030204"/>
              </a:rPr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1277132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Teaching outcomes</a:t>
            </a: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7C327B"/>
                </a:solidFill>
              </a:rPr>
              <a:t>www.economicsnetwork.ac.uk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9552" y="2132856"/>
            <a:ext cx="8020050" cy="3094038"/>
            <a:chOff x="1123950" y="2187575"/>
            <a:chExt cx="8020050" cy="3094038"/>
          </a:xfrm>
        </p:grpSpPr>
        <p:pic>
          <p:nvPicPr>
            <p:cNvPr id="8" name="Picture 2" descr="C:\LTSN\WORKSHOP\PBL\Snoopy.gif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biLevel thresh="50000"/>
            </a:blip>
            <a:srcRect l="5975" t="33504" b="21869"/>
            <a:stretch>
              <a:fillRect/>
            </a:stretch>
          </p:blipFill>
          <p:spPr bwMode="auto">
            <a:xfrm>
              <a:off x="1123950" y="3335338"/>
              <a:ext cx="8020050" cy="194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1484313" y="2198688"/>
              <a:ext cx="2257425" cy="1290637"/>
            </a:xfrm>
            <a:prstGeom prst="wedgeEllipseCallout">
              <a:avLst>
                <a:gd name="adj1" fmla="val 3588"/>
                <a:gd name="adj2" fmla="val 64269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en-GB" sz="2000" i="1" dirty="0">
                  <a:latin typeface="Comic Sans MS" pitchFamily="66" charset="0"/>
                </a:rPr>
                <a:t>I've taught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 dirty="0">
                  <a:latin typeface="Comic Sans MS" pitchFamily="66" charset="0"/>
                </a:rPr>
                <a:t>Snoopy to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 dirty="0">
                  <a:latin typeface="Comic Sans MS" pitchFamily="66" charset="0"/>
                </a:rPr>
                <a:t>whistle</a:t>
              </a:r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3906838" y="2244725"/>
              <a:ext cx="1604962" cy="1033463"/>
            </a:xfrm>
            <a:prstGeom prst="wedgeEllipseCallout">
              <a:avLst>
                <a:gd name="adj1" fmla="val 12218"/>
                <a:gd name="adj2" fmla="val 80259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en-GB" sz="2000" i="1">
                  <a:latin typeface="Comic Sans MS" pitchFamily="66" charset="0"/>
                </a:rPr>
                <a:t>I can't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>
                  <a:latin typeface="Comic Sans MS" pitchFamily="66" charset="0"/>
                </a:rPr>
                <a:t>hear him</a:t>
              </a:r>
            </a:p>
            <a:p>
              <a:pPr algn="ctr">
                <a:lnSpc>
                  <a:spcPct val="85000"/>
                </a:lnSpc>
              </a:pPr>
              <a:r>
                <a:rPr lang="en-GB" sz="2000" i="1">
                  <a:latin typeface="Comic Sans MS" pitchFamily="66" charset="0"/>
                </a:rPr>
                <a:t>whistle</a:t>
              </a: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5894388" y="2187575"/>
              <a:ext cx="2698750" cy="1216025"/>
            </a:xfrm>
            <a:prstGeom prst="wedgeEllipseCallout">
              <a:avLst>
                <a:gd name="adj1" fmla="val -24236"/>
                <a:gd name="adj2" fmla="val 73106"/>
              </a:avLst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000" i="1">
                  <a:latin typeface="Comic Sans MS" pitchFamily="66" charset="0"/>
                </a:rPr>
                <a:t>I said that I'd</a:t>
              </a:r>
            </a:p>
            <a:p>
              <a:pPr algn="ctr"/>
              <a:r>
                <a:rPr lang="en-GB" sz="2000" i="1">
                  <a:latin typeface="Comic Sans MS" pitchFamily="66" charset="0"/>
                </a:rPr>
                <a:t>taught him, not that</a:t>
              </a:r>
            </a:p>
            <a:p>
              <a:pPr algn="ctr"/>
              <a:r>
                <a:rPr lang="en-GB" sz="2000" i="1">
                  <a:latin typeface="Comic Sans MS" pitchFamily="66" charset="0"/>
                </a:rPr>
                <a:t>he'd learned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534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Active Learning Strategies</a:t>
            </a:r>
          </a:p>
        </p:txBody>
      </p:sp>
      <p:pic>
        <p:nvPicPr>
          <p:cNvPr id="5" name="Picture 4" descr="P:\Publicity\Logo 2012\logo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836806" cy="536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7C327B"/>
                </a:solidFill>
              </a:rPr>
              <a:t>www.economicsnetwork.ac.uk</a:t>
            </a:r>
          </a:p>
        </p:txBody>
      </p:sp>
    </p:spTree>
    <p:extLst>
      <p:ext uri="{BB962C8B-B14F-4D97-AF65-F5344CB8AC3E}">
        <p14:creationId xmlns:p14="http://schemas.microsoft.com/office/powerpoint/2010/main" val="193457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886"/>
            <a:ext cx="9144000" cy="1196752"/>
          </a:xfrm>
          <a:solidFill>
            <a:srgbClr val="4078AB"/>
          </a:solidFill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Interaction in seminars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164" y="1268760"/>
            <a:ext cx="5402932" cy="5400600"/>
          </a:xfrm>
          <a:ln>
            <a:solidFill>
              <a:srgbClr val="7FA1AC"/>
            </a:solidFill>
          </a:ln>
        </p:spPr>
        <p:txBody>
          <a:bodyPr>
            <a:normAutofit/>
          </a:bodyPr>
          <a:lstStyle/>
          <a:p>
            <a:r>
              <a:rPr lang="en-GB" sz="4000" dirty="0"/>
              <a:t>Introduce interactive techniques that exploit:</a:t>
            </a:r>
          </a:p>
          <a:p>
            <a:pPr lvl="1"/>
            <a:r>
              <a:rPr lang="en-GB" sz="3200" dirty="0"/>
              <a:t>Varied student abilities and backgrounds</a:t>
            </a:r>
          </a:p>
          <a:p>
            <a:pPr lvl="1"/>
            <a:r>
              <a:rPr lang="en-GB" sz="3200" dirty="0"/>
              <a:t>Encourage participation</a:t>
            </a:r>
          </a:p>
          <a:p>
            <a:pPr lvl="1"/>
            <a:r>
              <a:rPr lang="en-GB" sz="3200" dirty="0"/>
              <a:t>Transferable skills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24128" y="3501008"/>
            <a:ext cx="3078088" cy="2677656"/>
          </a:xfrm>
          <a:prstGeom prst="rect">
            <a:avLst/>
          </a:prstGeom>
          <a:ln>
            <a:solidFill>
              <a:srgbClr val="7FA1AC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GB" sz="2800" dirty="0">
                <a:solidFill>
                  <a:srgbClr val="235591"/>
                </a:solidFill>
              </a:rPr>
              <a:t>Confidence</a:t>
            </a:r>
          </a:p>
          <a:p>
            <a:pPr lvl="1"/>
            <a:r>
              <a:rPr lang="en-GB" sz="2800" dirty="0">
                <a:solidFill>
                  <a:srgbClr val="235591"/>
                </a:solidFill>
              </a:rPr>
              <a:t>Ability</a:t>
            </a:r>
          </a:p>
          <a:p>
            <a:pPr lvl="1"/>
            <a:r>
              <a:rPr lang="en-GB" sz="2800" dirty="0">
                <a:solidFill>
                  <a:srgbClr val="235591"/>
                </a:solidFill>
              </a:rPr>
              <a:t>Motivation</a:t>
            </a:r>
          </a:p>
          <a:p>
            <a:pPr lvl="1"/>
            <a:r>
              <a:rPr lang="en-GB" sz="2800" dirty="0">
                <a:solidFill>
                  <a:srgbClr val="235591"/>
                </a:solidFill>
              </a:rPr>
              <a:t>Performance</a:t>
            </a:r>
          </a:p>
          <a:p>
            <a:pPr lvl="1"/>
            <a:r>
              <a:rPr lang="en-GB" sz="2800" dirty="0">
                <a:solidFill>
                  <a:srgbClr val="235591"/>
                </a:solidFill>
              </a:rPr>
              <a:t>Employment prospects</a:t>
            </a:r>
            <a:endParaRPr lang="en-GB" sz="2800" dirty="0"/>
          </a:p>
        </p:txBody>
      </p:sp>
      <p:sp>
        <p:nvSpPr>
          <p:cNvPr id="11" name="Right Arrow 10"/>
          <p:cNvSpPr/>
          <p:nvPr/>
        </p:nvSpPr>
        <p:spPr>
          <a:xfrm>
            <a:off x="4142345" y="4911908"/>
            <a:ext cx="1869815" cy="533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80112" y="2204864"/>
            <a:ext cx="3447879" cy="646331"/>
          </a:xfrm>
          <a:prstGeom prst="rect">
            <a:avLst/>
          </a:prstGeom>
          <a:noFill/>
          <a:ln>
            <a:solidFill>
              <a:srgbClr val="7FA1AC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Job-market skills!</a:t>
            </a:r>
          </a:p>
        </p:txBody>
      </p:sp>
      <p:sp>
        <p:nvSpPr>
          <p:cNvPr id="13" name="Right Arrow 12"/>
          <p:cNvSpPr/>
          <p:nvPr/>
        </p:nvSpPr>
        <p:spPr>
          <a:xfrm rot="16200000">
            <a:off x="8007011" y="3018326"/>
            <a:ext cx="1008111" cy="533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92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5106</TotalTime>
  <Words>668</Words>
  <Application>Microsoft Macintosh PowerPoint</Application>
  <PresentationFormat>On-screen Show (4:3)</PresentationFormat>
  <Paragraphs>132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Verdana</vt:lpstr>
      <vt:lpstr>Wingdings</vt:lpstr>
      <vt:lpstr>Office Theme</vt:lpstr>
      <vt:lpstr>Lessons from The Big Bang Theory</vt:lpstr>
      <vt:lpstr>Interactive classes</vt:lpstr>
      <vt:lpstr>Constructive alignment</vt:lpstr>
      <vt:lpstr>Learning</vt:lpstr>
      <vt:lpstr>Small group ‘lecturing’</vt:lpstr>
      <vt:lpstr>How do we learn?</vt:lpstr>
      <vt:lpstr>Teaching outcomes</vt:lpstr>
      <vt:lpstr>Active Learning Strategies</vt:lpstr>
      <vt:lpstr>Interaction in seminars</vt:lpstr>
      <vt:lpstr>Interactive seminars</vt:lpstr>
      <vt:lpstr>Task</vt:lpstr>
      <vt:lpstr>Engaging environments</vt:lpstr>
      <vt:lpstr>Top tips for exercises</vt:lpstr>
      <vt:lpstr>Never...</vt:lpstr>
      <vt:lpstr>Always...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not so little things</dc:title>
  <dc:creator>Caroline</dc:creator>
  <cp:lastModifiedBy>Dimitra Petropoulou</cp:lastModifiedBy>
  <cp:revision>89</cp:revision>
  <dcterms:created xsi:type="dcterms:W3CDTF">2015-04-14T07:12:12Z</dcterms:created>
  <dcterms:modified xsi:type="dcterms:W3CDTF">2019-01-15T10:41:55Z</dcterms:modified>
</cp:coreProperties>
</file>