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0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4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The Economics Network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6A96E-30CB-44E0-8B32-47D205747C43}" type="datetimeFigureOut">
              <a:rPr lang="en-GB" smtClean="0"/>
              <a:t>15/01/2019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47D47-1EEC-4B24-978F-8B7ABB0E2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070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92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6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79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95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12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51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82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57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673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64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26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1324D-D5C2-4473-815B-037E27FCA57C}" type="datetimeFigureOut">
              <a:rPr lang="en-GB" smtClean="0"/>
              <a:t>15/01/2019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The Economics Network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3599" y="230188"/>
            <a:ext cx="1009557" cy="647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3048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89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0" kern="1200" cap="none" spc="0">
          <a:ln w="0"/>
          <a:solidFill>
            <a:schemeClr val="accent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nomicsnetwork.ac.uk/dee2009/" TargetMode="External"/><Relationship Id="rId2" Type="http://schemas.openxmlformats.org/officeDocument/2006/relationships/hyperlink" Target="http://www.economicsnetwork.ac.uk/event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onomicsnetwork.ac.uk/handbook/smallgroup" TargetMode="External"/><Relationship Id="rId2" Type="http://schemas.openxmlformats.org/officeDocument/2006/relationships/hyperlink" Target="http://www.economicsnetwork.ac.uk/ire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conomicsnetwork.ac.uk/themes/maths_formula_sheet.pdf" TargetMode="External"/><Relationship Id="rId5" Type="http://schemas.openxmlformats.org/officeDocument/2006/relationships/hyperlink" Target="http://economicsnetwork.ac.uk/news/" TargetMode="External"/><Relationship Id="rId4" Type="http://schemas.openxmlformats.org/officeDocument/2006/relationships/hyperlink" Target="http://www.economicsnetwork.ac.uk/newsletter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conomicsnetwork.ac.uk/externals/" TargetMode="External"/><Relationship Id="rId3" Type="http://schemas.openxmlformats.org/officeDocument/2006/relationships/hyperlink" Target="http://www.economicsnetwork.ac.uk/qnbank/" TargetMode="External"/><Relationship Id="rId7" Type="http://schemas.openxmlformats.org/officeDocument/2006/relationships/hyperlink" Target="http://www.economicsnetwork.ac.uk/links/reference.htm" TargetMode="External"/><Relationship Id="rId2" Type="http://schemas.openxmlformats.org/officeDocument/2006/relationships/hyperlink" Target="http://www.economicsnetwork.ac.uk/showcas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conomicsnetwork.ac.uk/links/depts.htm" TargetMode="External"/><Relationship Id="rId5" Type="http://schemas.openxmlformats.org/officeDocument/2006/relationships/hyperlink" Target="http://www.economicsnetwork.ac.uk/links/data_free.htm" TargetMode="External"/><Relationship Id="rId4" Type="http://schemas.openxmlformats.org/officeDocument/2006/relationships/hyperlink" Target="http://www.economicsnetwork.ac.uk/links/othertl.htm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omicsnetwork.ac.uk/projects/surveys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omicsnetwork.ac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dirty="0"/>
              <a:t>The Economics Network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94138"/>
            <a:ext cx="9144000" cy="1655762"/>
          </a:xfrm>
        </p:spPr>
        <p:txBody>
          <a:bodyPr>
            <a:normAutofit/>
          </a:bodyPr>
          <a:lstStyle/>
          <a:p>
            <a:r>
              <a:rPr lang="en-GB" sz="3600" dirty="0"/>
              <a:t>Supporting higher education economics</a:t>
            </a:r>
          </a:p>
        </p:txBody>
      </p:sp>
    </p:spTree>
    <p:extLst>
      <p:ext uri="{BB962C8B-B14F-4D97-AF65-F5344CB8AC3E}">
        <p14:creationId xmlns:p14="http://schemas.microsoft.com/office/powerpoint/2010/main" val="2439860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/>
              <a:t>The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>
                <a:latin typeface="+mj-lt"/>
              </a:rPr>
              <a:t>Based at the University of Bristol</a:t>
            </a:r>
          </a:p>
          <a:p>
            <a:r>
              <a:rPr lang="en-GB" sz="2600" dirty="0">
                <a:latin typeface="+mj-lt"/>
              </a:rPr>
              <a:t>Supported by the Royal Economic Society, the Scottish Economic Society and over 50 UK university economics departments</a:t>
            </a:r>
          </a:p>
          <a:p>
            <a:r>
              <a:rPr lang="en-GB" sz="2600" dirty="0">
                <a:latin typeface="+mj-lt"/>
              </a:rPr>
              <a:t>Partnered with UK and international economics education organisations</a:t>
            </a:r>
          </a:p>
          <a:p>
            <a:r>
              <a:rPr lang="en-GB" sz="2600" dirty="0">
                <a:latin typeface="+mj-lt"/>
              </a:rPr>
              <a:t>Prominent economists as patrons</a:t>
            </a:r>
          </a:p>
          <a:p>
            <a:endParaRPr lang="en-GB" sz="2600" dirty="0">
              <a:latin typeface="+mj-lt"/>
            </a:endParaRPr>
          </a:p>
          <a:p>
            <a:r>
              <a:rPr lang="en-GB" sz="2600" dirty="0">
                <a:latin typeface="+mj-lt"/>
              </a:rPr>
              <a:t>Aims to enhance the quality of learning and teaching throughout the higher education economics community</a:t>
            </a:r>
          </a:p>
          <a:p>
            <a:r>
              <a:rPr lang="en-GB" sz="2600" dirty="0">
                <a:latin typeface="+mj-lt"/>
              </a:rPr>
              <a:t>Supports and values sharing of experiences and resources</a:t>
            </a:r>
          </a:p>
        </p:txBody>
      </p:sp>
    </p:spTree>
    <p:extLst>
      <p:ext uri="{BB962C8B-B14F-4D97-AF65-F5344CB8AC3E}">
        <p14:creationId xmlns:p14="http://schemas.microsoft.com/office/powerpoint/2010/main" val="1760844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/>
              <a:t>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r>
              <a:rPr lang="en-GB" dirty="0">
                <a:latin typeface="+mj-lt"/>
              </a:rPr>
              <a:t>Events</a:t>
            </a:r>
          </a:p>
          <a:p>
            <a:pPr lvl="1"/>
            <a:r>
              <a:rPr lang="en-GB" dirty="0">
                <a:latin typeface="+mj-lt"/>
              </a:rPr>
              <a:t>Workshops, away days/departmental events, conferences &amp; one day symposiums</a:t>
            </a:r>
          </a:p>
          <a:p>
            <a:r>
              <a:rPr lang="en-GB" dirty="0">
                <a:latin typeface="+mj-lt"/>
              </a:rPr>
              <a:t>Publications</a:t>
            </a:r>
          </a:p>
          <a:p>
            <a:pPr lvl="1"/>
            <a:r>
              <a:rPr lang="en-GB" dirty="0">
                <a:latin typeface="+mj-lt"/>
              </a:rPr>
              <a:t>Teaching handbook, </a:t>
            </a:r>
            <a:r>
              <a:rPr lang="en-GB" i="1" dirty="0">
                <a:latin typeface="+mj-lt"/>
              </a:rPr>
              <a:t>International Review of Economics Education</a:t>
            </a:r>
            <a:r>
              <a:rPr lang="en-GB" dirty="0">
                <a:latin typeface="+mj-lt"/>
              </a:rPr>
              <a:t>, </a:t>
            </a:r>
            <a:r>
              <a:rPr lang="en-GB" i="1" dirty="0">
                <a:latin typeface="+mj-lt"/>
              </a:rPr>
              <a:t>Economic Review</a:t>
            </a:r>
            <a:r>
              <a:rPr lang="en-GB" dirty="0">
                <a:latin typeface="+mj-lt"/>
              </a:rPr>
              <a:t>, newsletters</a:t>
            </a:r>
          </a:p>
          <a:p>
            <a:r>
              <a:rPr lang="en-GB" dirty="0">
                <a:latin typeface="+mj-lt"/>
              </a:rPr>
              <a:t>Research</a:t>
            </a:r>
          </a:p>
          <a:p>
            <a:pPr lvl="1"/>
            <a:r>
              <a:rPr lang="en-GB" dirty="0">
                <a:latin typeface="+mj-lt"/>
              </a:rPr>
              <a:t>Surveys of economics at HE (students, lecturers, employers), collaborative research &amp; consultancy</a:t>
            </a:r>
          </a:p>
          <a:p>
            <a:r>
              <a:rPr lang="en-GB" dirty="0">
                <a:latin typeface="+mj-lt"/>
              </a:rPr>
              <a:t>Resources</a:t>
            </a:r>
          </a:p>
          <a:p>
            <a:pPr lvl="1"/>
            <a:r>
              <a:rPr lang="en-GB" dirty="0">
                <a:latin typeface="+mj-lt"/>
              </a:rPr>
              <a:t>Case studies, assessment question bank, external examiners database, teaching resources</a:t>
            </a:r>
          </a:p>
        </p:txBody>
      </p:sp>
    </p:spTree>
    <p:extLst>
      <p:ext uri="{BB962C8B-B14F-4D97-AF65-F5344CB8AC3E}">
        <p14:creationId xmlns:p14="http://schemas.microsoft.com/office/powerpoint/2010/main" val="3667967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/>
              <a:t>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+mj-lt"/>
              </a:rPr>
              <a:t>Support and training for new staff </a:t>
            </a:r>
            <a:r>
              <a:rPr lang="en-GB" i="1" dirty="0">
                <a:latin typeface="+mj-lt"/>
                <a:hlinkClick r:id="rId2"/>
              </a:rPr>
              <a:t>link</a:t>
            </a:r>
            <a:endParaRPr lang="en-GB" i="1" dirty="0">
              <a:latin typeface="+mj-lt"/>
            </a:endParaRPr>
          </a:p>
          <a:p>
            <a:pPr lvl="1"/>
            <a:r>
              <a:rPr lang="en-GB" dirty="0">
                <a:latin typeface="+mj-lt"/>
              </a:rPr>
              <a:t>Workshops for graduate teaching assistants and new lecturers</a:t>
            </a:r>
          </a:p>
          <a:p>
            <a:pPr lvl="1"/>
            <a:r>
              <a:rPr lang="en-GB" dirty="0">
                <a:latin typeface="+mj-lt"/>
              </a:rPr>
              <a:t>Early careers teaching symposium</a:t>
            </a:r>
          </a:p>
          <a:p>
            <a:r>
              <a:rPr lang="en-GB" dirty="0">
                <a:latin typeface="+mj-lt"/>
              </a:rPr>
              <a:t>Biennial Developments in Economics Education conference </a:t>
            </a:r>
            <a:r>
              <a:rPr lang="en-GB" altLang="en-US" i="1" dirty="0">
                <a:latin typeface="+mj-lt"/>
                <a:sym typeface="Symbol" panose="05050102010706020507" pitchFamily="18" charset="2"/>
                <a:hlinkClick r:id="rId3"/>
              </a:rPr>
              <a:t>link</a:t>
            </a:r>
            <a:endParaRPr lang="en-GB" altLang="en-US" dirty="0">
              <a:latin typeface="+mj-lt"/>
            </a:endParaRPr>
          </a:p>
          <a:p>
            <a:r>
              <a:rPr lang="en-GB" dirty="0">
                <a:latin typeface="+mj-lt"/>
              </a:rPr>
              <a:t>Away days</a:t>
            </a:r>
          </a:p>
          <a:p>
            <a:r>
              <a:rPr lang="en-GB" dirty="0">
                <a:latin typeface="+mj-lt"/>
              </a:rPr>
              <a:t>Sessions at UK and international conferences</a:t>
            </a:r>
          </a:p>
        </p:txBody>
      </p:sp>
    </p:spTree>
    <p:extLst>
      <p:ext uri="{BB962C8B-B14F-4D97-AF65-F5344CB8AC3E}">
        <p14:creationId xmlns:p14="http://schemas.microsoft.com/office/powerpoint/2010/main" val="181558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/>
              <a:t>Publications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6775"/>
          </a:xfrm>
        </p:spPr>
        <p:txBody>
          <a:bodyPr>
            <a:noAutofit/>
          </a:bodyPr>
          <a:lstStyle/>
          <a:p>
            <a:r>
              <a:rPr lang="en-GB" altLang="en-US" dirty="0">
                <a:latin typeface="+mj-lt"/>
              </a:rPr>
              <a:t>Journals</a:t>
            </a:r>
          </a:p>
          <a:p>
            <a:pPr lvl="1"/>
            <a:r>
              <a:rPr lang="en-GB" altLang="en-US" dirty="0">
                <a:latin typeface="+mj-lt"/>
              </a:rPr>
              <a:t>International Review of Economics Education </a:t>
            </a:r>
            <a:r>
              <a:rPr lang="en-GB" altLang="en-US" sz="1600" i="1" dirty="0">
                <a:latin typeface="+mj-lt"/>
                <a:sym typeface="Symbol" panose="05050102010706020507" pitchFamily="18" charset="2"/>
                <a:hlinkClick r:id="rId2"/>
              </a:rPr>
              <a:t>link</a:t>
            </a:r>
            <a:endParaRPr lang="en-GB" altLang="en-US" dirty="0">
              <a:latin typeface="+mj-lt"/>
            </a:endParaRPr>
          </a:p>
          <a:p>
            <a:pPr lvl="1"/>
            <a:r>
              <a:rPr lang="en-GB" altLang="en-US" dirty="0">
                <a:latin typeface="+mj-lt"/>
              </a:rPr>
              <a:t>Economic Review (for A-level students)</a:t>
            </a:r>
            <a:endParaRPr lang="en-GB" altLang="en-US" sz="1600" i="1" dirty="0">
              <a:latin typeface="+mj-lt"/>
            </a:endParaRPr>
          </a:p>
          <a:p>
            <a:r>
              <a:rPr lang="en-GB" altLang="en-US" dirty="0">
                <a:latin typeface="+mj-lt"/>
              </a:rPr>
              <a:t>Handbook</a:t>
            </a:r>
            <a:r>
              <a:rPr lang="en-GB" altLang="en-US" sz="1600" dirty="0">
                <a:latin typeface="+mj-lt"/>
              </a:rPr>
              <a:t> </a:t>
            </a:r>
            <a:r>
              <a:rPr lang="en-GB" altLang="en-US" sz="1600" i="1" dirty="0">
                <a:latin typeface="+mj-lt"/>
                <a:sym typeface="Symbol" panose="05050102010706020507" pitchFamily="18" charset="2"/>
                <a:hlinkClick r:id="rId3"/>
              </a:rPr>
              <a:t>link</a:t>
            </a:r>
            <a:endParaRPr lang="en-GB" altLang="en-US" sz="1600" dirty="0">
              <a:latin typeface="+mj-lt"/>
            </a:endParaRPr>
          </a:p>
          <a:p>
            <a:pPr lvl="1"/>
            <a:r>
              <a:rPr lang="en-GB" altLang="en-US" dirty="0">
                <a:latin typeface="+mj-lt"/>
              </a:rPr>
              <a:t>24 chapters</a:t>
            </a:r>
          </a:p>
          <a:p>
            <a:pPr lvl="1"/>
            <a:r>
              <a:rPr lang="en-GB" altLang="en-US" dirty="0">
                <a:latin typeface="+mj-lt"/>
              </a:rPr>
              <a:t>Available online (html) or downloadable as PDFs</a:t>
            </a:r>
          </a:p>
          <a:p>
            <a:r>
              <a:rPr lang="en-GB" altLang="en-US" dirty="0">
                <a:latin typeface="+mj-lt"/>
              </a:rPr>
              <a:t>Newsletters</a:t>
            </a:r>
          </a:p>
          <a:p>
            <a:pPr lvl="1"/>
            <a:r>
              <a:rPr lang="en-GB" altLang="en-US" dirty="0">
                <a:latin typeface="+mj-lt"/>
              </a:rPr>
              <a:t>E-mail newsletter </a:t>
            </a:r>
            <a:r>
              <a:rPr lang="en-GB" altLang="en-US" sz="1600" i="1" dirty="0">
                <a:latin typeface="+mj-lt"/>
                <a:sym typeface="Symbol" panose="05050102010706020507" pitchFamily="18" charset="2"/>
                <a:hlinkClick r:id="rId4"/>
              </a:rPr>
              <a:t>link</a:t>
            </a:r>
            <a:endParaRPr lang="en-GB" altLang="en-US" dirty="0">
              <a:latin typeface="+mj-lt"/>
            </a:endParaRPr>
          </a:p>
          <a:p>
            <a:pPr lvl="1"/>
            <a:r>
              <a:rPr lang="en-GB" altLang="en-US" dirty="0">
                <a:latin typeface="+mj-lt"/>
              </a:rPr>
              <a:t>Paper newsletter </a:t>
            </a:r>
            <a:r>
              <a:rPr lang="en-GB" altLang="en-US" sz="1600" i="1" dirty="0">
                <a:latin typeface="+mj-lt"/>
                <a:hlinkClick r:id="rId5"/>
              </a:rPr>
              <a:t>link</a:t>
            </a:r>
            <a:endParaRPr lang="en-GB" altLang="en-US" sz="1600" i="1" dirty="0">
              <a:latin typeface="+mj-lt"/>
            </a:endParaRPr>
          </a:p>
          <a:p>
            <a:r>
              <a:rPr lang="en-GB" altLang="en-US" dirty="0">
                <a:latin typeface="+mj-lt"/>
              </a:rPr>
              <a:t>Guides and leaflets</a:t>
            </a:r>
          </a:p>
          <a:p>
            <a:pPr lvl="1"/>
            <a:r>
              <a:rPr lang="en-GB" altLang="en-US" dirty="0">
                <a:latin typeface="+mj-lt"/>
              </a:rPr>
              <a:t>Maths leaflet </a:t>
            </a:r>
            <a:r>
              <a:rPr lang="en-GB" altLang="en-US" sz="1600" i="1" dirty="0">
                <a:latin typeface="+mj-lt"/>
                <a:sym typeface="Symbol" panose="05050102010706020507" pitchFamily="18" charset="2"/>
                <a:hlinkClick r:id="rId6"/>
              </a:rPr>
              <a:t>link</a:t>
            </a:r>
            <a:endParaRPr lang="en-GB" altLang="en-US" sz="1600" i="1" dirty="0">
              <a:latin typeface="+mj-lt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81083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/>
              <a:t>Web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25000"/>
              </a:spcBef>
            </a:pPr>
            <a:r>
              <a:rPr lang="en-GB" altLang="en-US" dirty="0">
                <a:latin typeface="+mj-lt"/>
              </a:rPr>
              <a:t>Reflections on teaching </a:t>
            </a:r>
            <a:r>
              <a:rPr lang="en-GB" altLang="en-US" sz="1200" i="1" dirty="0">
                <a:latin typeface="+mj-lt"/>
                <a:sym typeface="Symbol" panose="05050102010706020507" pitchFamily="18" charset="2"/>
                <a:hlinkClick r:id="rId2"/>
              </a:rPr>
              <a:t>link</a:t>
            </a:r>
            <a:endParaRPr lang="en-GB" altLang="en-US" sz="1200" dirty="0">
              <a:latin typeface="+mj-lt"/>
            </a:endParaRPr>
          </a:p>
          <a:p>
            <a:pPr>
              <a:spcBef>
                <a:spcPct val="25000"/>
              </a:spcBef>
            </a:pPr>
            <a:r>
              <a:rPr lang="en-GB" altLang="en-US" dirty="0">
                <a:latin typeface="+mj-lt"/>
              </a:rPr>
              <a:t>Question bank </a:t>
            </a:r>
            <a:r>
              <a:rPr lang="en-GB" altLang="en-US" sz="1200" i="1" dirty="0">
                <a:latin typeface="+mj-lt"/>
                <a:sym typeface="Symbol" panose="05050102010706020507" pitchFamily="18" charset="2"/>
                <a:hlinkClick r:id="rId3"/>
              </a:rPr>
              <a:t>link</a:t>
            </a:r>
            <a:endParaRPr lang="en-GB" altLang="en-US" dirty="0">
              <a:latin typeface="+mj-lt"/>
            </a:endParaRPr>
          </a:p>
          <a:p>
            <a:pPr>
              <a:spcBef>
                <a:spcPct val="25000"/>
              </a:spcBef>
            </a:pPr>
            <a:r>
              <a:rPr lang="en-GB" altLang="en-US" dirty="0">
                <a:latin typeface="+mj-lt"/>
              </a:rPr>
              <a:t>Range of teaching and learning materials </a:t>
            </a:r>
            <a:r>
              <a:rPr lang="en-GB" altLang="en-US" sz="1200" i="1" dirty="0">
                <a:latin typeface="+mj-lt"/>
                <a:sym typeface="Symbol" panose="05050102010706020507" pitchFamily="18" charset="2"/>
                <a:hlinkClick r:id="rId4"/>
              </a:rPr>
              <a:t>link</a:t>
            </a:r>
            <a:endParaRPr lang="en-GB" altLang="en-US" dirty="0">
              <a:latin typeface="+mj-lt"/>
            </a:endParaRPr>
          </a:p>
          <a:p>
            <a:pPr>
              <a:spcBef>
                <a:spcPct val="25000"/>
              </a:spcBef>
            </a:pPr>
            <a:r>
              <a:rPr lang="en-GB" altLang="en-US" dirty="0">
                <a:latin typeface="+mj-lt"/>
              </a:rPr>
              <a:t>Links to data </a:t>
            </a:r>
            <a:r>
              <a:rPr lang="en-GB" altLang="en-US" sz="1200" i="1" dirty="0">
                <a:latin typeface="+mj-lt"/>
                <a:sym typeface="Symbol" panose="05050102010706020507" pitchFamily="18" charset="2"/>
                <a:hlinkClick r:id="rId5"/>
              </a:rPr>
              <a:t>link</a:t>
            </a:r>
            <a:endParaRPr lang="en-GB" altLang="en-US" dirty="0">
              <a:latin typeface="+mj-lt"/>
            </a:endParaRPr>
          </a:p>
          <a:p>
            <a:pPr>
              <a:spcBef>
                <a:spcPct val="25000"/>
              </a:spcBef>
            </a:pPr>
            <a:r>
              <a:rPr lang="en-GB" altLang="en-US" dirty="0">
                <a:latin typeface="+mj-lt"/>
              </a:rPr>
              <a:t>Links to departments </a:t>
            </a:r>
            <a:r>
              <a:rPr lang="en-GB" altLang="en-US" sz="1200" i="1" dirty="0">
                <a:latin typeface="+mj-lt"/>
                <a:sym typeface="Symbol" panose="05050102010706020507" pitchFamily="18" charset="2"/>
                <a:hlinkClick r:id="rId6"/>
              </a:rPr>
              <a:t>link</a:t>
            </a:r>
            <a:endParaRPr lang="en-GB" altLang="en-US" dirty="0">
              <a:latin typeface="+mj-lt"/>
            </a:endParaRPr>
          </a:p>
          <a:p>
            <a:pPr>
              <a:spcBef>
                <a:spcPct val="25000"/>
              </a:spcBef>
            </a:pPr>
            <a:r>
              <a:rPr lang="en-GB" altLang="en-US" dirty="0">
                <a:latin typeface="+mj-lt"/>
              </a:rPr>
              <a:t>Official documentation </a:t>
            </a:r>
            <a:r>
              <a:rPr lang="en-GB" altLang="en-US" sz="2400" dirty="0">
                <a:latin typeface="+mj-lt"/>
              </a:rPr>
              <a:t>(QAA, A-level, </a:t>
            </a:r>
            <a:r>
              <a:rPr lang="en-GB" altLang="en-US" sz="2400" dirty="0" err="1">
                <a:latin typeface="+mj-lt"/>
              </a:rPr>
              <a:t>etc</a:t>
            </a:r>
            <a:r>
              <a:rPr lang="en-GB" altLang="en-US" sz="2400" dirty="0">
                <a:latin typeface="+mj-lt"/>
              </a:rPr>
              <a:t>) </a:t>
            </a:r>
            <a:r>
              <a:rPr lang="en-GB" altLang="en-US" sz="1200" i="1" dirty="0">
                <a:latin typeface="+mj-lt"/>
                <a:sym typeface="Symbol" panose="05050102010706020507" pitchFamily="18" charset="2"/>
                <a:hlinkClick r:id="rId7"/>
              </a:rPr>
              <a:t>link</a:t>
            </a:r>
            <a:endParaRPr lang="en-GB" altLang="en-US" sz="2400" dirty="0">
              <a:latin typeface="+mj-lt"/>
            </a:endParaRPr>
          </a:p>
          <a:p>
            <a:pPr>
              <a:spcBef>
                <a:spcPct val="25000"/>
              </a:spcBef>
            </a:pPr>
            <a:r>
              <a:rPr lang="en-GB" altLang="en-US" dirty="0">
                <a:latin typeface="+mj-lt"/>
              </a:rPr>
              <a:t>External examiners database </a:t>
            </a:r>
            <a:r>
              <a:rPr lang="en-GB" altLang="en-US" sz="1200" i="1" dirty="0">
                <a:latin typeface="+mj-lt"/>
                <a:sym typeface="Symbol" panose="05050102010706020507" pitchFamily="18" charset="2"/>
                <a:hlinkClick r:id="rId8"/>
              </a:rPr>
              <a:t>link</a:t>
            </a:r>
            <a:endParaRPr lang="en-GB" altLang="en-US" sz="1200" i="1" dirty="0">
              <a:latin typeface="+mj-lt"/>
              <a:sym typeface="Symbol" panose="05050102010706020507" pitchFamily="18" charset="2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3010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/>
              <a:t>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13275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+mj-lt"/>
              </a:rPr>
              <a:t>Surveys </a:t>
            </a:r>
            <a:r>
              <a:rPr lang="en-GB" altLang="en-US" sz="1400" i="1" dirty="0">
                <a:latin typeface="+mj-lt"/>
                <a:sym typeface="Symbol" panose="05050102010706020507" pitchFamily="18" charset="2"/>
                <a:hlinkClick r:id="rId2"/>
              </a:rPr>
              <a:t>link</a:t>
            </a:r>
            <a:endParaRPr lang="en-US" altLang="en-US" sz="1400" dirty="0">
              <a:latin typeface="+mj-lt"/>
            </a:endParaRPr>
          </a:p>
          <a:p>
            <a:pPr lvl="1"/>
            <a:r>
              <a:rPr lang="en-US" altLang="en-US" dirty="0">
                <a:latin typeface="+mj-lt"/>
              </a:rPr>
              <a:t>Staff survey</a:t>
            </a:r>
          </a:p>
          <a:p>
            <a:pPr lvl="1"/>
            <a:r>
              <a:rPr lang="en-US" altLang="en-US" dirty="0">
                <a:latin typeface="+mj-lt"/>
              </a:rPr>
              <a:t>Student survey</a:t>
            </a:r>
          </a:p>
          <a:p>
            <a:pPr lvl="1"/>
            <a:r>
              <a:rPr lang="en-US" altLang="en-US" dirty="0">
                <a:latin typeface="+mj-lt"/>
              </a:rPr>
              <a:t>Alumni survey</a:t>
            </a:r>
          </a:p>
          <a:p>
            <a:pPr lvl="1"/>
            <a:r>
              <a:rPr lang="en-US" altLang="en-US" dirty="0">
                <a:latin typeface="+mj-lt"/>
              </a:rPr>
              <a:t>Employers survey </a:t>
            </a:r>
          </a:p>
          <a:p>
            <a:pPr lvl="1"/>
            <a:r>
              <a:rPr lang="en-US" altLang="en-US" dirty="0">
                <a:latin typeface="+mj-lt"/>
              </a:rPr>
              <a:t>Subject census</a:t>
            </a:r>
          </a:p>
          <a:p>
            <a:r>
              <a:rPr lang="en-US" altLang="en-US" dirty="0">
                <a:latin typeface="+mj-lt"/>
              </a:rPr>
              <a:t>Collaborative research</a:t>
            </a:r>
          </a:p>
          <a:p>
            <a:pPr lvl="1"/>
            <a:r>
              <a:rPr lang="en-US" altLang="en-US" dirty="0">
                <a:latin typeface="+mj-lt"/>
              </a:rPr>
              <a:t>Interdepartmental research on important themes in higher education, e.g. student expectations in the light of increased tuition fees</a:t>
            </a:r>
          </a:p>
        </p:txBody>
      </p:sp>
    </p:spTree>
    <p:extLst>
      <p:ext uri="{BB962C8B-B14F-4D97-AF65-F5344CB8AC3E}">
        <p14:creationId xmlns:p14="http://schemas.microsoft.com/office/powerpoint/2010/main" val="620219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/>
              <a:t>Get involved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>
                <a:latin typeface="+mj-lt"/>
              </a:rPr>
              <a:t>Use our resources for your teaching</a:t>
            </a:r>
          </a:p>
          <a:p>
            <a:r>
              <a:rPr lang="en-GB" altLang="en-US" dirty="0">
                <a:latin typeface="+mj-lt"/>
              </a:rPr>
              <a:t>Share ideas with each other</a:t>
            </a:r>
          </a:p>
          <a:p>
            <a:r>
              <a:rPr lang="en-GB" altLang="en-US" dirty="0">
                <a:latin typeface="+mj-lt"/>
              </a:rPr>
              <a:t>Submit to our ideas bank</a:t>
            </a:r>
          </a:p>
          <a:p>
            <a:r>
              <a:rPr lang="en-GB" altLang="en-US" dirty="0">
                <a:latin typeface="+mj-lt"/>
              </a:rPr>
              <a:t>Present at or simply attend our DEE conference</a:t>
            </a:r>
          </a:p>
          <a:p>
            <a:r>
              <a:rPr lang="en-GB" altLang="en-US" dirty="0">
                <a:latin typeface="+mj-lt"/>
              </a:rPr>
              <a:t>Submit questions to our question bank</a:t>
            </a:r>
          </a:p>
          <a:p>
            <a:r>
              <a:rPr lang="en-GB" altLang="en-US" dirty="0">
                <a:latin typeface="+mj-lt"/>
              </a:rPr>
              <a:t>Take part in our lecturer surveys</a:t>
            </a:r>
          </a:p>
          <a:p>
            <a:r>
              <a:rPr lang="en-GB" altLang="en-US" dirty="0">
                <a:latin typeface="+mj-lt"/>
              </a:rPr>
              <a:t>Contribute to our research</a:t>
            </a:r>
          </a:p>
        </p:txBody>
      </p:sp>
    </p:spTree>
    <p:extLst>
      <p:ext uri="{BB962C8B-B14F-4D97-AF65-F5344CB8AC3E}">
        <p14:creationId xmlns:p14="http://schemas.microsoft.com/office/powerpoint/2010/main" val="3288297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/>
              <a:t>Further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16125"/>
            <a:ext cx="10515600" cy="4351338"/>
          </a:xfrm>
        </p:spPr>
        <p:txBody>
          <a:bodyPr/>
          <a:lstStyle/>
          <a:p>
            <a:r>
              <a:rPr lang="en-GB" dirty="0">
                <a:latin typeface="+mj-lt"/>
              </a:rPr>
              <a:t>Information on all the Network’s activities, events and resources can be found on our website:</a:t>
            </a:r>
          </a:p>
          <a:p>
            <a:pPr marL="0" indent="0" algn="ctr">
              <a:buNone/>
            </a:pPr>
            <a:endParaRPr lang="en-GB" dirty="0">
              <a:latin typeface="+mj-lt"/>
            </a:endParaRPr>
          </a:p>
          <a:p>
            <a:pPr marL="0" indent="0" algn="ctr">
              <a:buNone/>
            </a:pPr>
            <a:endParaRPr lang="en-GB" dirty="0">
              <a:latin typeface="+mj-lt"/>
            </a:endParaRPr>
          </a:p>
          <a:p>
            <a:pPr marL="0" indent="0" algn="ctr">
              <a:buNone/>
            </a:pPr>
            <a:r>
              <a:rPr lang="en-GB" sz="4000" dirty="0">
                <a:latin typeface="+mj-lt"/>
                <a:hlinkClick r:id="rId2"/>
              </a:rPr>
              <a:t>www.economicsnetwork.ac.uk</a:t>
            </a:r>
            <a:r>
              <a:rPr lang="en-GB" sz="4000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8531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.potx" id="{8B4C17F8-03E1-4372-A056-2D57CBD3AC23}" vid="{E1ABEC7E-C6B9-4B4F-A5F9-D4C744BA33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28</TotalTime>
  <Words>347</Words>
  <Application>Microsoft Macintosh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 Theme</vt:lpstr>
      <vt:lpstr>The Economics Network</vt:lpstr>
      <vt:lpstr>The Network</vt:lpstr>
      <vt:lpstr>Activities</vt:lpstr>
      <vt:lpstr>Events</vt:lpstr>
      <vt:lpstr>Publications</vt:lpstr>
      <vt:lpstr>Web resources</vt:lpstr>
      <vt:lpstr>Research</vt:lpstr>
      <vt:lpstr>Get involved</vt:lpstr>
      <vt:lpstr>Further information</vt:lpstr>
    </vt:vector>
  </TitlesOfParts>
  <Company>University of Bristol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AJ Lait</dc:creator>
  <cp:lastModifiedBy>Dimitra Petropoulou</cp:lastModifiedBy>
  <cp:revision>8</cp:revision>
  <dcterms:created xsi:type="dcterms:W3CDTF">2014-08-13T11:11:15Z</dcterms:created>
  <dcterms:modified xsi:type="dcterms:W3CDTF">2019-01-15T10:00:27Z</dcterms:modified>
</cp:coreProperties>
</file>