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60" r:id="rId2"/>
    <p:sldId id="270" r:id="rId3"/>
    <p:sldId id="275" r:id="rId4"/>
    <p:sldId id="287" r:id="rId5"/>
    <p:sldId id="347" r:id="rId6"/>
    <p:sldId id="284" r:id="rId7"/>
    <p:sldId id="289" r:id="rId8"/>
    <p:sldId id="261" r:id="rId9"/>
    <p:sldId id="282" r:id="rId10"/>
    <p:sldId id="348" r:id="rId11"/>
    <p:sldId id="349" r:id="rId12"/>
    <p:sldId id="350" r:id="rId13"/>
    <p:sldId id="351" r:id="rId14"/>
    <p:sldId id="352" r:id="rId15"/>
    <p:sldId id="353" r:id="rId16"/>
    <p:sldId id="268" r:id="rId17"/>
    <p:sldId id="285" r:id="rId18"/>
    <p:sldId id="28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2E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314" autoAdjust="0"/>
    <p:restoredTop sz="74196" autoAdjust="0"/>
  </p:normalViewPr>
  <p:slideViewPr>
    <p:cSldViewPr snapToGrid="0">
      <p:cViewPr varScale="1">
        <p:scale>
          <a:sx n="69" d="100"/>
          <a:sy n="69" d="100"/>
        </p:scale>
        <p:origin x="1144" y="184"/>
      </p:cViewPr>
      <p:guideLst>
        <p:guide orient="horz" pos="2160"/>
        <p:guide pos="3840"/>
      </p:guideLst>
    </p:cSldViewPr>
  </p:slideViewPr>
  <p:notesTextViewPr>
    <p:cViewPr>
      <p:scale>
        <a:sx n="1" d="1"/>
        <a:sy n="1" d="1"/>
      </p:scale>
      <p:origin x="0" y="0"/>
    </p:cViewPr>
  </p:notesTextViewPr>
  <p:notesViewPr>
    <p:cSldViewPr snapToGrid="0">
      <p:cViewPr varScale="1">
        <p:scale>
          <a:sx n="83" d="100"/>
          <a:sy n="83" d="100"/>
        </p:scale>
        <p:origin x="20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dirty="0"/>
              <a:t>The Economics Network</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26A96E-30CB-44E0-8B32-47D205747C43}" type="datetimeFigureOut">
              <a:rPr lang="en-GB" smtClean="0"/>
              <a:t>15/01/2019</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147D47-1EEC-4B24-978F-8B7ABB0E234A}" type="slidenum">
              <a:rPr lang="en-GB" smtClean="0"/>
              <a:t>‹#›</a:t>
            </a:fld>
            <a:endParaRPr lang="en-GB"/>
          </a:p>
        </p:txBody>
      </p:sp>
    </p:spTree>
    <p:extLst>
      <p:ext uri="{BB962C8B-B14F-4D97-AF65-F5344CB8AC3E}">
        <p14:creationId xmlns:p14="http://schemas.microsoft.com/office/powerpoint/2010/main" val="698070462"/>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25712" units="cm"/>
          <inkml:channel name="Y" type="integer" max="14498" units="cm"/>
          <inkml:channel name="F" type="integer" max="1023" units="dev"/>
          <inkml:channel name="T" type="integer" max="2.14748E9" units="dev"/>
        </inkml:traceFormat>
        <inkml:channelProperties>
          <inkml:channelProperty channel="X" name="resolution" value="999.99994" units="1/cm"/>
          <inkml:channelProperty channel="Y" name="resolution" value="999.99994" units="1/cm"/>
          <inkml:channelProperty channel="F" name="resolution" value="0" units="1/dev"/>
          <inkml:channelProperty channel="T" name="resolution" value="1" units="1/dev"/>
        </inkml:channelProperties>
      </inkml:inkSource>
      <inkml:timestamp xml:id="ts0" timeString="2017-09-26T05:58:13.008"/>
    </inkml:context>
    <inkml:brush xml:id="br0">
      <inkml:brushProperty name="width" value="0.05292" units="cm"/>
      <inkml:brushProperty name="height" value="0.05292" units="cm"/>
      <inkml:brushProperty name="color" value="#0070C0"/>
    </inkml:brush>
  </inkml:definitions>
  <inkml:trace contextRef="#ctx0" brushRef="#br0">5900 13928 387 0,'0'0'105'0,"-20"7"-23"15,20-7-24-15,-20 4-35 0,20-4-16 16,0 0-1-16,-21-2-1 0,21 2 2 15,0 0-3-15,0 0 2 0,-13-18-1 16,13 18-3-16,0 0 0 0,-2-20 1 16,2 20-2-16,0 0-1 0,6-22-4 15,-6 22 4-15,0 0-4 0,16-24 6 0,-16 24-5 16,17-17 2-16,-17 17-3 0,26-21 4 15,-26 21 1-15,32-21-3 0,-15 15 0 16,0-2-3-16,0 2 4 0,1 1 1 16,1 5-2-16,-1-1-1 0,5 5 1 15,-4 0-1-15,3 2 0 0,-1 3 2 16,1 5 1-16,-1 0-3 0,-1 4 5 15,1 1-3-15,-5 2 3 0,2 4-3 16,-3-1 5-16,-2 2-6 0,-3 1 3 16,0 1-3-16,-3 1 1 0,-4 1 1 0,-2 2-1 15,-2-1 1-15,-4 1-1 0,-3-3 1 16,-1 1 0-16,-3-4 1 0,-1 0-2 15,-3-2 3-15,0-3-2 0,-1-4 3 16,0-4-3-16,-2-5 2 0,1 0-1 16,1-1 2-16,0-6-1 0,17-1-3 15,-29-3 4-15,29 3 0 0,-19-1 1 16,19 1-2-16,0 0 1 0,0 0-3 15,0 0 0-15,0 0 2 0,0 0-3 16,0 0-4-16,4-18 3 0,-4 18-1 0,24 0 1 16,-24 0 1-16,33 1-1 0,-15 4-1 15,2 0 0-15,2 2 5 0,1 0-4 16,-1 3 2-16,1 3-4 0,-2 3 4 15,-2 2-3-15,1-1 4 0,1 4-3 16,-2 1 2-16,-2 2 1 0,0 0-3 0,0 4 3 16,-2 1-3-16,2-3 3 0,-4 3-4 15,0 1 3-15,-1 0-3 16,0 2 1-16,-3-2-1 0,-1 0 3 15,-2 0 0-15,0 3-2 0,-4-1 4 0,-3-2-2 16,-2 0 0-16,-1-1-1 0,-3 0 2 16,-7-3-1-16,0 1 0 0,-7-2 0 15,-2-2 2-15,-3 0-1 0,-3-6 1 16,-4 0 0-16,-2-3 2 0,-4-5 1 15,-1-2-1-15,-5-8 1 0,1-3-2 0,0-5 0 16,-1-1 2-16,3-4-1 0,1-5-5 16,5 0 2-16,2-1 0 15,5 0 2-15,4 3-3 0,3 4 2 16,2-1-4-16,20 14 3 0,-30-21 1 0,30 21 0 15,-20-13-1-15,20 13-1 0,0 0 1 16,0 0-1-16,0 0 0 0,0 0 0 16,0 0-3-16,0 0 0 0,0 0-2 15,0 0 0-15,0 0 0 0,22-7-112 16,-22 7-45-16,24 7-9 0,-24-7 0 0,25-3 113 15</inkml:trace>
  <inkml:trace contextRef="#ctx0" brushRef="#br0" timeOffset="1">4958 13962 406 0,'0'0'130'0,"0"0"-36"0,-13-22-54 15,13 22-33-15,1-28-5 0,-1 28 2 16,8-31-8-16,-4 14 9 0,-4 17-7 16,12-34 4-16,-12 34-5 0,13-28 3 15,-13 28-1-15,12-22 0 0,-12 22 2 0,0 0-2 16,0 0-5-16,18-12 3 15,-18 12 0-15,0 0 1 0,13 20 1 16,-13-20-1-16,8 27 0 0,-1-8-2 16,-1 8 8-16,2 6-4 0,-1 4 3 0,1 5-5 15,-2 6 4-15,1 6-4 0,-1 9 3 16,0 3 2-16,-4-2-6 0,1 5 6 15,-3 0-4-15,1 0-1 0,-2-2 3 16,1 0-2-16,-3-5 1 0,2-3-1 16,-2-2 2-16,1-5-3 0,-2-5 0 0,0-4 5 15,-1-7-4-15,-2-5 1 0,2-6 0 16,-2-5 2-16,7-20 0 15,-12 25 3-15,12-25-2 0,0 0-2 16,0 0 2-16,0 0-2 0,-17-1 2 0,17 1-1 16,0 0-1-16,8-23-4 0,-8 23 1 15,8-29-70-15,-8 29-86 0,21-22-11 16,-21 22-7-16,21-16 74 0,-21 16 102 15</inkml:trace>
  <inkml:trace contextRef="#ctx0" brushRef="#br0" timeOffset="2">4181 13153 341 0,'0'0'134'0,"-15"24"-27"15,15-24-44-15,0 0-55 0,-18 0-5 0,18 0 2 16,0 0 1-16,0 0 0 0,0 0-3 15,0-21 6-15,0 21-8 0,9-20 0 16,-9 20-3-16,16-30 3 0,-16 30-5 16,17-33 3-16,-17 33 3 0,18-33-3 15,-18 33 0-15,17-32 1 0,-17 32 1 0,14-21-2 16,-14 21 1-16,10-18-2 15,-10 18 0-15,0 0-1 0,0 0 1 16,0 0-2-16,0 0 0 0,0 0 1 16,16 20-1-16,-16-20 2 0,0 30 0 0,0-30 3 15,1 35-4-15,1-12 4 0,-2 2 0 16,-2 1-4-16,2 3 6 0,0 1-6 15,0 2 4-15,-1-1-5 0,1-2 7 16,0-1-6-16,1-5 3 0,2-3 1 16,-3-20-1-16,4 29 1 0,-4-29 0 0,4 17 0 15,-4-17 3-15,0 0-2 0,0 0 1 16,0 0 1-16,0 0-3 0,0 0 2 15,5-17-4-15,-5 17-65 16,0 0-66-16,1-19-24 0,-1 19-18 0,0 0 36 16,-1-19 138-16</inkml:trace>
  <inkml:trace contextRef="#ctx0" brushRef="#br0" timeOffset="3">4216 13449 329 0,'-21'-3'132'0,"21"3"-25"0,0 0-33 0,0 0-46 16,0 0-26-16,0 0 1 0,0 0-3 16,0 0 0-16,0 0 3 0,0 0-3 15,0 0 0-15,9-24-1 0,-9 24 1 16,0 0-2-16,24-19 5 0,-24 19-4 15,28-14-1-15,-28 14 0 0,35-15 1 16,-15 11 0-16,0-3 1 0,1 4-1 16,-1 1-3-16,-2-2 2 0,-1 1 2 15,-17 3-73-15,20-5-82 0,-20 5-12 16,17 5-9-16,-17-5 84 0,0 0 92 0</inkml:trace>
  <inkml:trace contextRef="#ctx0" brushRef="#br0" timeOffset="4">5076 13719 381 0,'0'0'123'0,"0"0"-26"0,-25-14-44 15,25 14-46-15,0 0-6 0,0 0-1 16,-17-8-2-16,17 8 1 0,0 0-1 15,-17 10 1-15,17-10-1 0,0 0 2 16,-14 24-1-16,14-24 0 0,-8 22 0 16,8-22 1-16,-7 29-1 0,4-10 2 15,3-19 2-15,-2 33-4 0,2-33 3 0,-3 32-3 16,3-32 4-16,-1 33-5 0,1-33 3 15,-3 25-3-15,3-25 2 0,-2 23-1 16,2-23 1-16,0 0 0 0,0 0 3 16,0 0-4-16,-7 17 1 0,7-17-4 15,0 0-97-15,0 0-32 0,0 0-30 0,17-12-5 16,-17 12 83-16</inkml:trace>
  <inkml:trace contextRef="#ctx0" brushRef="#br0" timeOffset="5">5030 15003 375 0,'0'0'108'0,"0"0"-20"15,-22 7-37-15,22-7-33 0,0 0-17 16,-17 5 0-16,17-5-3 0,0 0 3 15,-17 9-3-15,17-9 3 0,0 0-1 16,0 0 2-16,0 0 0 0,0 0-1 16,0 0-1-16,0 0 2 0,0 0 1 15,0 0-2-15,0 0 1 0,0 0-3 16,22-12 1-16,-22 12 1 0,29-16 0 0,-12 7-2 15,3 3 1-15,1-1-1 0,-1-2 1 16,1 2-1-16,-2 2 3 0,0-3-3 16,-1 6 0-16,-1-4 1 0,-17 6 0 15,29-1-1-15,-29 1 0 0,23 7 1 16,-23-7-3-16,0 0 3 0,18 10-2 0,-18-10 1 15,0 0 0-15,0 0-1 16,0 0 1-16,0 0-2 0,0 0-34 16,0 0-73-16,0 0-41 0,0 0-15 15,7-28-5-15,-7 28 171 0</inkml:trace>
  <inkml:trace contextRef="#ctx0" brushRef="#br0" timeOffset="6">4314 13760 361 0,'-28'-24'143'16,"28"24"-37"-16,-26-15-71 0,26 15-31 15,-25-19-2-15,25 19 0 0,-28-12-1 16,28 12 0-16,-32-6-2 0,14 3 0 16,-2 4 2-16,0 3-1 0,-3 3-1 15,-1 1 0-15,-2 6 0 0,-2 1 2 16,-2 4-1-16,-2 5 0 0,0 1 0 0,0 3-3 15,1 3 5-15,1-1-3 0,2 3 3 16,3 3-4-16,3-3 4 0,3-1-3 16,5 0 1-16,2-1 3 0,4-2-3 15,3 0 1-15,5 0-4 0,3-4 4 16,3 0-2-16,5 0 3 0,1 0-4 0,1-1 3 15,3 2-3-15,1-4 3 16,2-1 0-16,1 3 0 0,1-3-1 16,2-1 1-16,0-3-2 0,5 0 0 15,-2-3 1-15,3-2 0 0,2 1-3 0,0-3 3 16,1 3-2-16,2 0 1 0,-1 0 1 15,-1-1-1-15,2 2 0 0,-3 3 1 16,1 0 2-16,-2 4-5 0,-2-2 5 16,-3-2-6-16,-1 3 8 0,-1-1-8 15,-4 1 7-15,-2 0-6 0,-1-2 1 0,-16-18 2 16,25 34 0-16,-13-13 1 0,-4-2-4 15,-2-2 4-15,-1 4-4 16,-2-4 3-16,-3 4 1 0,-3 0 0 16,-3 1 1-16,-3-3-2 0,-3 3-1 0,-3-4 1 15,-4 2 1-15,-5 2-1 0,-1-3-1 16,-4-2 1-16,-4-3-3 0,-4-2 4 15,-4-3-1-15,-1 2 1 0,-1-10 0 16,-2-5 0-16,0-5 3 0,-1-1-3 16,1-9-1-16,4-1 2 0,3-2 1 0,4-5-2 15,4-5 2-15,3 0-2 0,4 0 1 16,5-3-1-16,5 0 3 0,3-3-5 15,2-2 2-15,5 1 0 16,3-2-2-16,3 2 2 0,2-2-2 0,3 2 2 16,3 3-2-16,3 5 3 0,2-2-2 15,2 4 0-15,5 0 1 0,2 1-2 16,2 5 2-16,2 3-2 0,3 2 0 15,-2-3-1-15,2 5 3 0,-1 0-2 16,-3 7 1-16,-2 1-1 0,1 0 3 0,-4-2-4 16,0 2 5-16,-3 0-4 0,-1-3 1 15,0 5-1-15,1-7 2 0,-2-4-1 16,-1 2-1-16,0-1 1 0,-1-3 0 15,0 0 0-15,-4-2 1 0,0 0-3 16,-3-2 2-16,-1 3-1 0,-3-5 2 16,-2 0 5-16,-2 1-7 0,-4-1 3 15,-1 2-4-15,-4 0 5 0,-1 2-4 16,-4 0 3-16,-5 4-4 0,-1 1-3 15,-2 5 5-15,-3 1 1 0,1 3-1 0,-2 0-1 16,-2 3 2-16,4 4-1 0,-1-1 0 16,3 2-1-16,2 0 1 0,2 1-1 15,17-2 1-15,-23 0 0 0,23 0-2 16,0 0 2-16,0 0-3 0,0 0-11 15,9-23-143-15,8 21-14 0,-17 2-3 16,41-12 35-16,-20-1 139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BDF952-88CE-144A-8FCD-654E37929903}" type="datetimeFigureOut">
              <a:rPr lang="en-US" smtClean="0"/>
              <a:t>1/15/19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783E32-CF7C-A34F-B1FE-2ADFC7101F23}" type="slidenum">
              <a:rPr lang="en-US" smtClean="0"/>
              <a:t>‹#›</a:t>
            </a:fld>
            <a:endParaRPr lang="en-US"/>
          </a:p>
        </p:txBody>
      </p:sp>
    </p:spTree>
    <p:extLst>
      <p:ext uri="{BB962C8B-B14F-4D97-AF65-F5344CB8AC3E}">
        <p14:creationId xmlns:p14="http://schemas.microsoft.com/office/powerpoint/2010/main" val="84285721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783E32-CF7C-A34F-B1FE-2ADFC7101F23}" type="slidenum">
              <a:rPr lang="en-US" smtClean="0"/>
              <a:t>1</a:t>
            </a:fld>
            <a:endParaRPr lang="en-US"/>
          </a:p>
        </p:txBody>
      </p:sp>
    </p:spTree>
    <p:extLst>
      <p:ext uri="{BB962C8B-B14F-4D97-AF65-F5344CB8AC3E}">
        <p14:creationId xmlns:p14="http://schemas.microsoft.com/office/powerpoint/2010/main" val="2431990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Wingdings" charset="0"/>
              <a:buNone/>
            </a:pPr>
            <a:endParaRPr lang="en-US" dirty="0"/>
          </a:p>
        </p:txBody>
      </p:sp>
      <p:sp>
        <p:nvSpPr>
          <p:cNvPr id="4" name="Slide Number Placeholder 3"/>
          <p:cNvSpPr>
            <a:spLocks noGrp="1"/>
          </p:cNvSpPr>
          <p:nvPr>
            <p:ph type="sldNum" sz="quarter" idx="10"/>
          </p:nvPr>
        </p:nvSpPr>
        <p:spPr/>
        <p:txBody>
          <a:bodyPr/>
          <a:lstStyle/>
          <a:p>
            <a:fld id="{02783E32-CF7C-A34F-B1FE-2ADFC7101F23}" type="slidenum">
              <a:rPr lang="en-US" smtClean="0"/>
              <a:t>2</a:t>
            </a:fld>
            <a:endParaRPr lang="en-US"/>
          </a:p>
        </p:txBody>
      </p:sp>
    </p:spTree>
    <p:extLst>
      <p:ext uri="{BB962C8B-B14F-4D97-AF65-F5344CB8AC3E}">
        <p14:creationId xmlns:p14="http://schemas.microsoft.com/office/powerpoint/2010/main" val="1006498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783E32-CF7C-A34F-B1FE-2ADFC7101F23}" type="slidenum">
              <a:rPr lang="en-US" smtClean="0"/>
              <a:t>7</a:t>
            </a:fld>
            <a:endParaRPr lang="en-US"/>
          </a:p>
        </p:txBody>
      </p:sp>
    </p:spTree>
    <p:extLst>
      <p:ext uri="{BB962C8B-B14F-4D97-AF65-F5344CB8AC3E}">
        <p14:creationId xmlns:p14="http://schemas.microsoft.com/office/powerpoint/2010/main" val="396487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783E32-CF7C-A34F-B1FE-2ADFC7101F23}" type="slidenum">
              <a:rPr lang="en-US" smtClean="0"/>
              <a:t>9</a:t>
            </a:fld>
            <a:endParaRPr lang="en-US"/>
          </a:p>
        </p:txBody>
      </p:sp>
    </p:spTree>
    <p:extLst>
      <p:ext uri="{BB962C8B-B14F-4D97-AF65-F5344CB8AC3E}">
        <p14:creationId xmlns:p14="http://schemas.microsoft.com/office/powerpoint/2010/main" val="2454610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The external examiner’s job is to judge how useful the students will find the feedback you have provided.</a:t>
            </a:r>
          </a:p>
          <a:p>
            <a:endParaRPr lang="en-GB" dirty="0"/>
          </a:p>
          <a:p>
            <a:r>
              <a:rPr lang="en-GB" sz="1200" kern="1200" dirty="0">
                <a:solidFill>
                  <a:schemeClr val="tx1"/>
                </a:solidFill>
                <a:effectLst/>
                <a:latin typeface="+mn-lt"/>
                <a:ea typeface="+mn-ea"/>
                <a:cs typeface="+mn-cs"/>
              </a:rPr>
              <a:t>“Demonstrates a detailed,  systematic, in -depth, theoretically informed knowledge base, with some appreciation of the provisional nature of knowledge.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Good understanding</a:t>
            </a:r>
            <a:r>
              <a:rPr lang="en-GB" sz="1200" kern="1200" baseline="0" dirty="0">
                <a:solidFill>
                  <a:schemeClr val="tx1"/>
                </a:solidFill>
                <a:effectLst/>
                <a:latin typeface="+mn-lt"/>
                <a:ea typeface="+mn-ea"/>
                <a:cs typeface="+mn-cs"/>
              </a:rPr>
              <a:t> and application of theory</a:t>
            </a:r>
            <a:endParaRPr lang="en-GB" dirty="0"/>
          </a:p>
        </p:txBody>
      </p:sp>
      <p:sp>
        <p:nvSpPr>
          <p:cNvPr id="4" name="Slide Number Placeholder 3"/>
          <p:cNvSpPr>
            <a:spLocks noGrp="1"/>
          </p:cNvSpPr>
          <p:nvPr>
            <p:ph type="sldNum" sz="quarter" idx="10"/>
          </p:nvPr>
        </p:nvSpPr>
        <p:spPr/>
        <p:txBody>
          <a:bodyPr/>
          <a:lstStyle/>
          <a:p>
            <a:fld id="{648C1601-0EB1-5B4B-84A5-02D4AF43A110}" type="slidenum">
              <a:rPr lang="en-US" smtClean="0"/>
              <a:t>11</a:t>
            </a:fld>
            <a:endParaRPr lang="en-US"/>
          </a:p>
        </p:txBody>
      </p:sp>
    </p:spTree>
    <p:extLst>
      <p:ext uri="{BB962C8B-B14F-4D97-AF65-F5344CB8AC3E}">
        <p14:creationId xmlns:p14="http://schemas.microsoft.com/office/powerpoint/2010/main" val="924976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22363"/>
            <a:ext cx="10871200" cy="2387600"/>
          </a:xfrm>
        </p:spPr>
        <p:txBody>
          <a:bodyPr anchor="b">
            <a:normAutofit/>
          </a:bodyPr>
          <a:lstStyle>
            <a:lvl1pPr algn="ctr">
              <a:defRPr sz="7200"/>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4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15/01/2019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
        <p:nvSpPr>
          <p:cNvPr id="7" name="TextBox 6"/>
          <p:cNvSpPr txBox="1"/>
          <p:nvPr userDrawn="1"/>
        </p:nvSpPr>
        <p:spPr>
          <a:xfrm>
            <a:off x="2209800" y="5524500"/>
            <a:ext cx="7962900" cy="461665"/>
          </a:xfrm>
          <a:prstGeom prst="rect">
            <a:avLst/>
          </a:prstGeom>
          <a:noFill/>
        </p:spPr>
        <p:txBody>
          <a:bodyPr wrap="square" rtlCol="0">
            <a:spAutoFit/>
          </a:bodyPr>
          <a:lstStyle/>
          <a:p>
            <a:pPr algn="ctr"/>
            <a:r>
              <a:rPr lang="en-GB" sz="2400" dirty="0">
                <a:solidFill>
                  <a:srgbClr val="7B2E7A"/>
                </a:solidFill>
              </a:rPr>
              <a:t>www.economicsnetwork.ac.uk</a:t>
            </a:r>
          </a:p>
        </p:txBody>
      </p:sp>
    </p:spTree>
    <p:extLst>
      <p:ext uri="{BB962C8B-B14F-4D97-AF65-F5344CB8AC3E}">
        <p14:creationId xmlns:p14="http://schemas.microsoft.com/office/powerpoint/2010/main" val="3943921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15/01/2019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43361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15/01/2019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1751794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a:lvl1pPr>
          </a:lstStyle>
          <a:p>
            <a:r>
              <a:rPr lang="en-US" dirty="0"/>
              <a:t>Click to edit Master title style</a:t>
            </a:r>
            <a:endParaRPr lang="en-GB" dirty="0"/>
          </a:p>
        </p:txBody>
      </p:sp>
      <p:sp>
        <p:nvSpPr>
          <p:cNvPr id="3" name="Content Placeholder 2"/>
          <p:cNvSpPr>
            <a:spLocks noGrp="1"/>
          </p:cNvSpPr>
          <p:nvPr>
            <p:ph idx="1"/>
          </p:nvPr>
        </p:nvSpPr>
        <p:spPr/>
        <p:txBody>
          <a:bodyPr>
            <a:normAutofit/>
          </a:bodyPr>
          <a:lstStyle>
            <a:lvl1pPr>
              <a:defRPr sz="4000">
                <a:latin typeface="+mj-lt"/>
              </a:defRPr>
            </a:lvl1pPr>
            <a:lvl2pPr>
              <a:defRPr sz="3600">
                <a:latin typeface="+mj-lt"/>
              </a:defRPr>
            </a:lvl2pPr>
            <a:lvl3pPr>
              <a:defRPr sz="3200">
                <a:latin typeface="+mj-lt"/>
              </a:defRPr>
            </a:lvl3pPr>
            <a:lvl4pPr>
              <a:defRPr sz="2800">
                <a:latin typeface="+mj-lt"/>
              </a:defRPr>
            </a:lvl4pPr>
            <a:lvl5pPr>
              <a:defRPr sz="2800">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15/01/2019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894957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ctr">
            <a:normAutofit/>
          </a:bodyPr>
          <a:lstStyle>
            <a:lvl1pPr>
              <a:defRPr sz="6600"/>
            </a:lvl1pPr>
          </a:lstStyle>
          <a:p>
            <a:r>
              <a:rPr lang="en-US" dirty="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B71324D-D5C2-4473-815B-037E27FCA57C}" type="datetimeFigureOut">
              <a:rPr lang="en-GB" smtClean="0"/>
              <a:t>15/01/2019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91128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normAutofit/>
          </a:bodyPr>
          <a:lstStyle>
            <a:lvl1pPr>
              <a:defRPr sz="3200">
                <a:latin typeface="+mj-lt"/>
              </a:defRPr>
            </a:lvl1pPr>
            <a:lvl2pPr>
              <a:defRPr sz="2800">
                <a:latin typeface="+mj-lt"/>
              </a:defRPr>
            </a:lvl2pPr>
            <a:lvl3pPr>
              <a:defRPr sz="2400">
                <a:latin typeface="+mj-lt"/>
              </a:defRPr>
            </a:lvl3pPr>
            <a:lvl4pPr>
              <a:defRPr sz="2000">
                <a:latin typeface="+mj-lt"/>
              </a:defRPr>
            </a:lvl4pPr>
            <a:lvl5pPr>
              <a:defRPr sz="2000">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FB71324D-D5C2-4473-815B-037E27FCA57C}" type="datetimeFigureOut">
              <a:rPr lang="en-GB" smtClean="0"/>
              <a:t>15/01/2019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35517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normAutofit/>
          </a:bodyPr>
          <a:lstStyle>
            <a:lvl1pPr marL="0" indent="0">
              <a:buNone/>
              <a:defRPr sz="28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8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6"/>
          <p:cNvSpPr>
            <a:spLocks noGrp="1"/>
          </p:cNvSpPr>
          <p:nvPr>
            <p:ph type="dt" sz="half" idx="10"/>
          </p:nvPr>
        </p:nvSpPr>
        <p:spPr/>
        <p:txBody>
          <a:bodyPr/>
          <a:lstStyle/>
          <a:p>
            <a:fld id="{FB71324D-D5C2-4473-815B-037E27FCA57C}" type="datetimeFigureOut">
              <a:rPr lang="en-GB" smtClean="0"/>
              <a:t>15/01/2019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739823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FB71324D-D5C2-4473-815B-037E27FCA57C}" type="datetimeFigureOut">
              <a:rPr lang="en-GB" smtClean="0"/>
              <a:t>15/01/2019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764572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1324D-D5C2-4473-815B-037E27FCA57C}" type="datetimeFigureOut">
              <a:rPr lang="en-GB" smtClean="0"/>
              <a:t>15/01/2019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21673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15/01/2019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65864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15/01/2019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3663266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1324D-D5C2-4473-815B-037E27FCA57C}" type="datetimeFigureOut">
              <a:rPr lang="en-GB" smtClean="0"/>
              <a:t>15/01/2019</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The Economics Network</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74161-0F39-4F24-88C0-CB336942EFA0}" type="slidenum">
              <a:rPr lang="en-GB" smtClean="0"/>
              <a:t>‹#›</a:t>
            </a:fld>
            <a:endParaRPr lang="en-GB"/>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23599" y="230188"/>
            <a:ext cx="1009557" cy="647152"/>
          </a:xfrm>
          <a:prstGeom prst="rect">
            <a:avLst/>
          </a:prstGeom>
        </p:spPr>
      </p:pic>
      <p:sp>
        <p:nvSpPr>
          <p:cNvPr id="8" name="Rectangle 7"/>
          <p:cNvSpPr/>
          <p:nvPr userDrawn="1"/>
        </p:nvSpPr>
        <p:spPr>
          <a:xfrm>
            <a:off x="0" y="0"/>
            <a:ext cx="3048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3489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400" b="0" kern="1200" cap="none" spc="0">
          <a:ln w="0"/>
          <a:solidFill>
            <a:schemeClr val="accent1"/>
          </a:solidFill>
          <a:effectLst>
            <a:outerShdw blurRad="38100" dist="25400" dir="5400000" algn="ctr" rotWithShape="0">
              <a:srgbClr val="6E747A">
                <a:alpha val="43000"/>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accent5">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16063"/>
            <a:ext cx="10871200" cy="2387600"/>
          </a:xfrm>
        </p:spPr>
        <p:txBody>
          <a:bodyPr>
            <a:normAutofit/>
          </a:bodyPr>
          <a:lstStyle/>
          <a:p>
            <a:r>
              <a:rPr lang="en-GB" b="1" dirty="0"/>
              <a:t>Assessment and Feedback</a:t>
            </a:r>
            <a:endParaRPr lang="en-GB" sz="7200" b="1" dirty="0"/>
          </a:p>
        </p:txBody>
      </p:sp>
    </p:spTree>
    <p:extLst>
      <p:ext uri="{BB962C8B-B14F-4D97-AF65-F5344CB8AC3E}">
        <p14:creationId xmlns:p14="http://schemas.microsoft.com/office/powerpoint/2010/main" val="2439860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a:t>Simple ways of improving written feedback</a:t>
            </a:r>
            <a:br>
              <a:rPr lang="en-GB" dirty="0"/>
            </a:br>
            <a:endParaRPr lang="en-GB" dirty="0"/>
          </a:p>
        </p:txBody>
      </p:sp>
      <p:sp>
        <p:nvSpPr>
          <p:cNvPr id="3" name="Content Placeholder 2"/>
          <p:cNvSpPr>
            <a:spLocks noGrp="1"/>
          </p:cNvSpPr>
          <p:nvPr>
            <p:ph idx="1"/>
          </p:nvPr>
        </p:nvSpPr>
        <p:spPr>
          <a:xfrm>
            <a:off x="2009428" y="1988841"/>
            <a:ext cx="8229600" cy="4525963"/>
          </a:xfrm>
        </p:spPr>
        <p:txBody>
          <a:bodyPr/>
          <a:lstStyle/>
          <a:p>
            <a:pPr marL="514350" indent="-514350">
              <a:buFont typeface="+mj-lt"/>
              <a:buAutoNum type="arabicPeriod"/>
            </a:pPr>
            <a:r>
              <a:rPr lang="en-GB" dirty="0"/>
              <a:t>The language we use </a:t>
            </a:r>
          </a:p>
          <a:p>
            <a:pPr marL="514350" indent="-514350">
              <a:buFont typeface="+mj-lt"/>
              <a:buAutoNum type="arabicPeriod"/>
            </a:pPr>
            <a:r>
              <a:rPr lang="en-GB" dirty="0"/>
              <a:t>Where we write the comments </a:t>
            </a:r>
          </a:p>
          <a:p>
            <a:pPr marL="514350" indent="-514350">
              <a:buFont typeface="+mj-lt"/>
              <a:buAutoNum type="arabicPeriod"/>
            </a:pPr>
            <a:r>
              <a:rPr lang="en-GB" dirty="0"/>
              <a:t>The balance between strengths and weaknesses </a:t>
            </a:r>
          </a:p>
          <a:p>
            <a:pPr marL="514350" indent="-514350">
              <a:buFont typeface="+mj-lt"/>
              <a:buAutoNum type="arabicPeriod"/>
            </a:pPr>
            <a:r>
              <a:rPr lang="en-GB" dirty="0"/>
              <a:t>The tone and phrasing </a:t>
            </a:r>
          </a:p>
          <a:p>
            <a:pPr marL="514350" indent="-514350">
              <a:buFont typeface="+mj-lt"/>
              <a:buAutoNum type="arabicPeriod"/>
            </a:pPr>
            <a:r>
              <a:rPr lang="en-GB" dirty="0"/>
              <a:t>Reference to learning outcomes. </a:t>
            </a:r>
          </a:p>
        </p:txBody>
      </p:sp>
    </p:spTree>
    <p:extLst>
      <p:ext uri="{BB962C8B-B14F-4D97-AF65-F5344CB8AC3E}">
        <p14:creationId xmlns:p14="http://schemas.microsoft.com/office/powerpoint/2010/main" val="1133975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1. The Language we Use</a:t>
            </a:r>
          </a:p>
        </p:txBody>
      </p:sp>
      <p:sp>
        <p:nvSpPr>
          <p:cNvPr id="3" name="Content Placeholder 2"/>
          <p:cNvSpPr>
            <a:spLocks noGrp="1"/>
          </p:cNvSpPr>
          <p:nvPr>
            <p:ph idx="1"/>
          </p:nvPr>
        </p:nvSpPr>
        <p:spPr/>
        <p:txBody>
          <a:bodyPr>
            <a:normAutofit fontScale="70000" lnSpcReduction="20000"/>
          </a:bodyPr>
          <a:lstStyle/>
          <a:p>
            <a:r>
              <a:rPr lang="en-GB" dirty="0"/>
              <a:t>Students find it difficult to understand comments because we write them in (a) the specific disciplinary language of the subject and (b) the terminology of Bloom’s taxonomy i.e. synthesis, analysis, evaluation. </a:t>
            </a:r>
          </a:p>
          <a:p>
            <a:r>
              <a:rPr lang="en-GB" dirty="0"/>
              <a:t>Big issue for 1</a:t>
            </a:r>
            <a:r>
              <a:rPr lang="en-GB" baseline="30000" dirty="0"/>
              <a:t>st</a:t>
            </a:r>
            <a:r>
              <a:rPr lang="en-GB" dirty="0"/>
              <a:t> year students.</a:t>
            </a:r>
          </a:p>
          <a:p>
            <a:r>
              <a:rPr lang="en-GB" dirty="0"/>
              <a:t>Avoid excessive and unexplained use of academic jargon. </a:t>
            </a:r>
          </a:p>
          <a:p>
            <a:r>
              <a:rPr lang="en-GB" dirty="0"/>
              <a:t>Remember comments are for the students to understand</a:t>
            </a:r>
          </a:p>
          <a:p>
            <a:endParaRPr lang="en-GB" b="1" i="1" dirty="0"/>
          </a:p>
          <a:p>
            <a:r>
              <a:rPr lang="en-GB" b="1" i="1" dirty="0"/>
              <a:t>Tip: Always remember you are writing feedback comments for the students to act upon rather than another academic such as the external examiner.</a:t>
            </a:r>
          </a:p>
          <a:p>
            <a:endParaRPr lang="en-GB" dirty="0"/>
          </a:p>
        </p:txBody>
      </p:sp>
    </p:spTree>
    <p:extLst>
      <p:ext uri="{BB962C8B-B14F-4D97-AF65-F5344CB8AC3E}">
        <p14:creationId xmlns:p14="http://schemas.microsoft.com/office/powerpoint/2010/main" val="2524115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2. Where do we write comments?</a:t>
            </a:r>
            <a:br>
              <a:rPr lang="en-GB" dirty="0"/>
            </a:br>
            <a:endParaRPr lang="en-GB" dirty="0"/>
          </a:p>
        </p:txBody>
      </p:sp>
      <p:sp>
        <p:nvSpPr>
          <p:cNvPr id="3" name="Content Placeholder 2"/>
          <p:cNvSpPr>
            <a:spLocks noGrp="1"/>
          </p:cNvSpPr>
          <p:nvPr>
            <p:ph idx="1"/>
          </p:nvPr>
        </p:nvSpPr>
        <p:spPr/>
        <p:txBody>
          <a:bodyPr>
            <a:normAutofit fontScale="77500" lnSpcReduction="20000"/>
          </a:bodyPr>
          <a:lstStyle/>
          <a:p>
            <a:r>
              <a:rPr lang="en-GB" dirty="0"/>
              <a:t>In-text comments and notations facilitate understanding of students in comparison to given feedback only at the end of the essay. </a:t>
            </a:r>
          </a:p>
          <a:p>
            <a:r>
              <a:rPr lang="en-GB" dirty="0"/>
              <a:t>Ferguson (2011): 1 or 2 word feedback is completely useless – try to avoid.</a:t>
            </a:r>
          </a:p>
          <a:p>
            <a:r>
              <a:rPr lang="en-GB" dirty="0"/>
              <a:t>Trade-off: detailed comments vs time</a:t>
            </a:r>
          </a:p>
          <a:p>
            <a:r>
              <a:rPr lang="en-GB" dirty="0"/>
              <a:t>Online marking can help</a:t>
            </a:r>
          </a:p>
          <a:p>
            <a:endParaRPr lang="en-GB" b="1" i="1" dirty="0"/>
          </a:p>
          <a:p>
            <a:r>
              <a:rPr lang="en-GB" b="1" i="1" dirty="0"/>
              <a:t>Tip: Explain three or four areas for improvement in detail rather than providing brief comments on a large number of points.</a:t>
            </a:r>
          </a:p>
        </p:txBody>
      </p:sp>
    </p:spTree>
    <p:extLst>
      <p:ext uri="{BB962C8B-B14F-4D97-AF65-F5344CB8AC3E}">
        <p14:creationId xmlns:p14="http://schemas.microsoft.com/office/powerpoint/2010/main" val="3782766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a:t>3. The balance between strengths and weaknesses</a:t>
            </a:r>
            <a:endParaRPr lang="en-GB" sz="6000" dirty="0"/>
          </a:p>
        </p:txBody>
      </p:sp>
      <p:sp>
        <p:nvSpPr>
          <p:cNvPr id="3" name="Content Placeholder 2"/>
          <p:cNvSpPr>
            <a:spLocks noGrp="1"/>
          </p:cNvSpPr>
          <p:nvPr>
            <p:ph idx="1"/>
          </p:nvPr>
        </p:nvSpPr>
        <p:spPr/>
        <p:txBody>
          <a:bodyPr>
            <a:normAutofit fontScale="92500" lnSpcReduction="20000"/>
          </a:bodyPr>
          <a:lstStyle/>
          <a:p>
            <a:r>
              <a:rPr lang="en-GB" u="sng" dirty="0"/>
              <a:t>Motivate</a:t>
            </a:r>
            <a:r>
              <a:rPr lang="en-GB" dirty="0"/>
              <a:t> students to take appropriate actions to deepen their learning. </a:t>
            </a:r>
          </a:p>
          <a:p>
            <a:r>
              <a:rPr lang="en-GB" dirty="0"/>
              <a:t>If comments only focus on weaknesses and fail to identify any strengths students are likely to ignore feedback. </a:t>
            </a:r>
          </a:p>
          <a:p>
            <a:endParaRPr lang="en-GB" dirty="0"/>
          </a:p>
          <a:p>
            <a:r>
              <a:rPr lang="en-GB" b="1" i="1" dirty="0"/>
              <a:t>Tip: Always try to find something positive to say otherwise there is a danger the students will take no notice of any of the feedback</a:t>
            </a:r>
          </a:p>
        </p:txBody>
      </p:sp>
    </p:spTree>
    <p:extLst>
      <p:ext uri="{BB962C8B-B14F-4D97-AF65-F5344CB8AC3E}">
        <p14:creationId xmlns:p14="http://schemas.microsoft.com/office/powerpoint/2010/main" val="1341594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4. The tone and phrasing</a:t>
            </a:r>
            <a:endParaRPr lang="en-GB" dirty="0"/>
          </a:p>
        </p:txBody>
      </p:sp>
      <p:sp>
        <p:nvSpPr>
          <p:cNvPr id="3" name="Content Placeholder 2"/>
          <p:cNvSpPr>
            <a:spLocks noGrp="1"/>
          </p:cNvSpPr>
          <p:nvPr>
            <p:ph idx="1"/>
          </p:nvPr>
        </p:nvSpPr>
        <p:spPr>
          <a:xfrm>
            <a:off x="632926" y="1690688"/>
            <a:ext cx="10515600" cy="5032375"/>
          </a:xfrm>
        </p:spPr>
        <p:txBody>
          <a:bodyPr>
            <a:normAutofit fontScale="77500" lnSpcReduction="20000"/>
          </a:bodyPr>
          <a:lstStyle/>
          <a:p>
            <a:r>
              <a:rPr lang="en-GB" dirty="0"/>
              <a:t>Students are more likely to engage with feedback comments if they:</a:t>
            </a:r>
          </a:p>
          <a:p>
            <a:pPr lvl="1"/>
            <a:r>
              <a:rPr lang="en-GB" dirty="0"/>
              <a:t>are constructive and avoid using harsh language or being over judgmental</a:t>
            </a:r>
          </a:p>
          <a:p>
            <a:pPr lvl="1"/>
            <a:r>
              <a:rPr lang="en-GB" dirty="0"/>
              <a:t>stress the normality of making mistakes in the learning process</a:t>
            </a:r>
          </a:p>
          <a:p>
            <a:pPr lvl="1"/>
            <a:r>
              <a:rPr lang="en-GB" dirty="0"/>
              <a:t>place greater emphasis on the importance of effort over academic ability</a:t>
            </a:r>
          </a:p>
          <a:p>
            <a:endParaRPr lang="en-GB" dirty="0"/>
          </a:p>
          <a:p>
            <a:r>
              <a:rPr lang="en-GB" dirty="0"/>
              <a:t>Example:</a:t>
            </a:r>
          </a:p>
          <a:p>
            <a:pPr lvl="1"/>
            <a:r>
              <a:rPr lang="en-GB" dirty="0"/>
              <a:t>“This is wrong/incorrect – you do not understand this concept”</a:t>
            </a:r>
          </a:p>
          <a:p>
            <a:pPr lvl="1"/>
            <a:r>
              <a:rPr lang="en-GB" i="1" dirty="0"/>
              <a:t>“</a:t>
            </a:r>
            <a:r>
              <a:rPr lang="en-GB" dirty="0"/>
              <a:t>This is a common error. Many students find this concept difficult the first time they study it, but the majority obtain an in-depth understanding after a prolonged period of study and go on to do well in future assessments</a:t>
            </a:r>
            <a:r>
              <a:rPr lang="en-GB" i="1" dirty="0"/>
              <a:t>” </a:t>
            </a:r>
            <a:r>
              <a:rPr lang="en-GB" dirty="0"/>
              <a:t>    </a:t>
            </a:r>
          </a:p>
        </p:txBody>
      </p:sp>
    </p:spTree>
    <p:extLst>
      <p:ext uri="{BB962C8B-B14F-4D97-AF65-F5344CB8AC3E}">
        <p14:creationId xmlns:p14="http://schemas.microsoft.com/office/powerpoint/2010/main" val="2188608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5. Reference to learning outcomes</a:t>
            </a:r>
            <a:br>
              <a:rPr lang="en-GB" dirty="0"/>
            </a:br>
            <a:endParaRPr lang="en-GB" dirty="0"/>
          </a:p>
        </p:txBody>
      </p:sp>
      <p:sp>
        <p:nvSpPr>
          <p:cNvPr id="3" name="Content Placeholder 2"/>
          <p:cNvSpPr>
            <a:spLocks noGrp="1"/>
          </p:cNvSpPr>
          <p:nvPr>
            <p:ph idx="1"/>
          </p:nvPr>
        </p:nvSpPr>
        <p:spPr/>
        <p:txBody>
          <a:bodyPr>
            <a:normAutofit fontScale="92500" lnSpcReduction="10000"/>
          </a:bodyPr>
          <a:lstStyle/>
          <a:p>
            <a:r>
              <a:rPr lang="en-GB" dirty="0"/>
              <a:t>Feedback is more effective when it refers to the learning outcomes and assessment criteria for that particular piece of work. </a:t>
            </a:r>
          </a:p>
          <a:p>
            <a:r>
              <a:rPr lang="en-GB" dirty="0"/>
              <a:t>There is also evidence that it is not common practice. </a:t>
            </a:r>
          </a:p>
          <a:p>
            <a:endParaRPr lang="en-GB" dirty="0"/>
          </a:p>
          <a:p>
            <a:r>
              <a:rPr lang="en-GB" b="1" i="1" dirty="0"/>
              <a:t>Tip: Make sure you carefully re-read the assessment criteria and intended learning outcomes before reading the assignments and providing feedback.</a:t>
            </a:r>
            <a:r>
              <a:rPr lang="en-GB" b="1" dirty="0"/>
              <a:t> </a:t>
            </a:r>
          </a:p>
          <a:p>
            <a:endParaRPr lang="en-GB" dirty="0"/>
          </a:p>
        </p:txBody>
      </p:sp>
    </p:spTree>
    <p:extLst>
      <p:ext uri="{BB962C8B-B14F-4D97-AF65-F5344CB8AC3E}">
        <p14:creationId xmlns:p14="http://schemas.microsoft.com/office/powerpoint/2010/main" val="3761061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942" y="82911"/>
            <a:ext cx="10515600" cy="1325563"/>
          </a:xfrm>
        </p:spPr>
        <p:txBody>
          <a:bodyPr/>
          <a:lstStyle/>
          <a:p>
            <a:r>
              <a:rPr lang="en-GB" b="1" dirty="0"/>
              <a:t>Feedback on Feedback?</a:t>
            </a:r>
          </a:p>
        </p:txBody>
      </p:sp>
      <p:sp>
        <p:nvSpPr>
          <p:cNvPr id="3" name="Content Placeholder 2"/>
          <p:cNvSpPr>
            <a:spLocks noGrp="1"/>
          </p:cNvSpPr>
          <p:nvPr>
            <p:ph idx="1"/>
          </p:nvPr>
        </p:nvSpPr>
        <p:spPr>
          <a:xfrm>
            <a:off x="639062" y="1483534"/>
            <a:ext cx="11218199" cy="4351338"/>
          </a:xfrm>
        </p:spPr>
        <p:txBody>
          <a:bodyPr/>
          <a:lstStyle/>
          <a:p>
            <a:pPr marL="0" indent="0">
              <a:buNone/>
            </a:pPr>
            <a:endParaRPr lang="en-GB" dirty="0"/>
          </a:p>
          <a:p>
            <a:pPr lvl="1">
              <a:lnSpc>
                <a:spcPct val="100000"/>
              </a:lnSpc>
              <a:spcAft>
                <a:spcPts val="500"/>
              </a:spcAft>
            </a:pPr>
            <a:r>
              <a:rPr lang="en-GB" sz="3400" dirty="0">
                <a:solidFill>
                  <a:schemeClr val="tx1"/>
                </a:solidFill>
              </a:rPr>
              <a:t>Do you schedule time to discuss feedback e.g. in the next class?</a:t>
            </a:r>
          </a:p>
          <a:p>
            <a:pPr lvl="1">
              <a:lnSpc>
                <a:spcPct val="100000"/>
              </a:lnSpc>
              <a:spcAft>
                <a:spcPts val="500"/>
              </a:spcAft>
            </a:pPr>
            <a:r>
              <a:rPr lang="en-GB" sz="3400" dirty="0">
                <a:solidFill>
                  <a:schemeClr val="tx1"/>
                </a:solidFill>
              </a:rPr>
              <a:t>Ask students to identify examples of feedback comments they found useful and that might help in future tasks</a:t>
            </a:r>
          </a:p>
          <a:p>
            <a:pPr lvl="1">
              <a:lnSpc>
                <a:spcPct val="100000"/>
              </a:lnSpc>
              <a:spcAft>
                <a:spcPts val="500"/>
              </a:spcAft>
            </a:pPr>
            <a:r>
              <a:rPr lang="en-GB" sz="3400" dirty="0">
                <a:solidFill>
                  <a:schemeClr val="tx1"/>
                </a:solidFill>
              </a:rPr>
              <a:t>Ask students what they want feedback on.</a:t>
            </a:r>
          </a:p>
        </p:txBody>
      </p:sp>
    </p:spTree>
    <p:extLst>
      <p:ext uri="{BB962C8B-B14F-4D97-AF65-F5344CB8AC3E}">
        <p14:creationId xmlns:p14="http://schemas.microsoft.com/office/powerpoint/2010/main" val="2081160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8571" y="3675197"/>
            <a:ext cx="6945086" cy="1325563"/>
          </a:xfrm>
        </p:spPr>
        <p:txBody>
          <a:bodyPr>
            <a:normAutofit/>
          </a:bodyPr>
          <a:lstStyle/>
          <a:p>
            <a:r>
              <a:rPr lang="en-GB" b="1" dirty="0"/>
              <a:t>DO IT YOURSELF</a:t>
            </a:r>
            <a:endParaRPr lang="en-GB" sz="3600" b="1" dirty="0">
              <a:solidFill>
                <a:schemeClr val="tx1"/>
              </a:solidFill>
            </a:endParaRPr>
          </a:p>
        </p:txBody>
      </p:sp>
    </p:spTree>
    <p:extLst>
      <p:ext uri="{BB962C8B-B14F-4D97-AF65-F5344CB8AC3E}">
        <p14:creationId xmlns:p14="http://schemas.microsoft.com/office/powerpoint/2010/main" val="645782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838200" y="674914"/>
            <a:ext cx="10515600" cy="5502049"/>
          </a:xfrm>
        </p:spPr>
        <p:txBody>
          <a:bodyPr/>
          <a:lstStyle/>
          <a:p>
            <a:pPr marL="0" indent="0">
              <a:buNone/>
            </a:pPr>
            <a:r>
              <a:rPr lang="en-GB" dirty="0"/>
              <a:t>How would you mark the following student answer?</a:t>
            </a:r>
          </a:p>
          <a:p>
            <a:pPr marL="0" indent="0">
              <a:buNone/>
            </a:pPr>
            <a:endParaRPr lang="en-GB" dirty="0"/>
          </a:p>
          <a:p>
            <a:pPr marL="0" indent="0">
              <a:buNone/>
            </a:pPr>
            <a:endParaRPr lang="en-GB" dirty="0"/>
          </a:p>
        </p:txBody>
      </p:sp>
      <p:graphicFrame>
        <p:nvGraphicFramePr>
          <p:cNvPr id="5" name="Table 4">
            <a:extLst>
              <a:ext uri="{FF2B5EF4-FFF2-40B4-BE49-F238E27FC236}">
                <a16:creationId xmlns:a16="http://schemas.microsoft.com/office/drawing/2014/main" id="{EB7F41CC-37A7-41FB-8955-E5E4217B7C1B}"/>
              </a:ext>
            </a:extLst>
          </p:cNvPr>
          <p:cNvGraphicFramePr>
            <a:graphicFrameLocks noGrp="1"/>
          </p:cNvGraphicFramePr>
          <p:nvPr>
            <p:extLst/>
          </p:nvPr>
        </p:nvGraphicFramePr>
        <p:xfrm>
          <a:off x="2101050" y="2959469"/>
          <a:ext cx="1837677" cy="2743200"/>
        </p:xfrm>
        <a:graphic>
          <a:graphicData uri="http://schemas.openxmlformats.org/drawingml/2006/table">
            <a:tbl>
              <a:tblPr firstRow="1" bandRow="1">
                <a:tableStyleId>{2D5ABB26-0587-4C30-8999-92F81FD0307C}</a:tableStyleId>
              </a:tblPr>
              <a:tblGrid>
                <a:gridCol w="1837677">
                  <a:extLst>
                    <a:ext uri="{9D8B030D-6E8A-4147-A177-3AD203B41FA5}">
                      <a16:colId xmlns:a16="http://schemas.microsoft.com/office/drawing/2014/main" val="2520172186"/>
                    </a:ext>
                  </a:extLst>
                </a:gridCol>
              </a:tblGrid>
              <a:tr h="370840">
                <a:tc>
                  <a:txBody>
                    <a:bodyPr/>
                    <a:lstStyle/>
                    <a:p>
                      <a:pPr algn="r"/>
                      <a:r>
                        <a:rPr lang="en-GB" sz="5400" dirty="0"/>
                        <a:t>671</a:t>
                      </a:r>
                    </a:p>
                  </a:txBody>
                  <a:tcPr/>
                </a:tc>
                <a:extLst>
                  <a:ext uri="{0D108BD9-81ED-4DB2-BD59-A6C34878D82A}">
                    <a16:rowId xmlns:a16="http://schemas.microsoft.com/office/drawing/2014/main" val="1750955275"/>
                  </a:ext>
                </a:extLst>
              </a:tr>
              <a:tr h="367635">
                <a:tc>
                  <a:txBody>
                    <a:bodyPr/>
                    <a:lstStyle/>
                    <a:p>
                      <a:pPr algn="r"/>
                      <a:r>
                        <a:rPr lang="en-GB" sz="5400"/>
                        <a:t>+ 143</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7105569"/>
                  </a:ext>
                </a:extLst>
              </a:tr>
              <a:tr h="370840">
                <a:tc>
                  <a:txBody>
                    <a:bodyPr/>
                    <a:lstStyle/>
                    <a:p>
                      <a:pPr algn="r"/>
                      <a:endParaRPr lang="en-GB" sz="54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118919"/>
                  </a:ext>
                </a:extLst>
              </a:tr>
            </a:tbl>
          </a:graphicData>
        </a:graphic>
      </p:graphicFrame>
      <mc:AlternateContent xmlns:mc="http://schemas.openxmlformats.org/markup-compatibility/2006" xmlns:p14="http://schemas.microsoft.com/office/powerpoint/2010/main">
        <mc:Choice Requires="p14">
          <p:contentPart p14:bwMode="auto" r:id="rId2">
            <p14:nvContentPartPr>
              <p14:cNvPr id="6" name="Ink 5">
                <a:extLst>
                  <a:ext uri="{FF2B5EF4-FFF2-40B4-BE49-F238E27FC236}">
                    <a16:creationId xmlns:a16="http://schemas.microsoft.com/office/drawing/2014/main" id="{1CC4643A-70AA-46EF-A2D8-FFB6A828DA9F}"/>
                  </a:ext>
                </a:extLst>
              </p14:cNvPr>
              <p14:cNvContentPartPr/>
              <p14:nvPr/>
            </p14:nvContentPartPr>
            <p14:xfrm>
              <a:off x="2854560" y="4668840"/>
              <a:ext cx="1013040" cy="804960"/>
            </p14:xfrm>
          </p:contentPart>
        </mc:Choice>
        <mc:Fallback xmlns="">
          <p:pic>
            <p:nvPicPr>
              <p:cNvPr id="6" name="Ink 5">
                <a:extLst>
                  <a:ext uri="{FF2B5EF4-FFF2-40B4-BE49-F238E27FC236}">
                    <a16:creationId xmlns="" xmlns:a16="http://schemas.microsoft.com/office/drawing/2014/main" xmlns:p14="http://schemas.microsoft.com/office/powerpoint/2010/main" id="{1CC4643A-70AA-46EF-A2D8-FFB6A828DA9F}"/>
                  </a:ext>
                </a:extLst>
              </p:cNvPr>
              <p:cNvPicPr/>
              <p:nvPr/>
            </p:nvPicPr>
            <p:blipFill>
              <a:blip r:embed="rId3"/>
              <a:stretch>
                <a:fillRect/>
              </a:stretch>
            </p:blipFill>
            <p:spPr>
              <a:xfrm>
                <a:off x="2845200" y="4659480"/>
                <a:ext cx="1031760" cy="823680"/>
              </a:xfrm>
              <a:prstGeom prst="rect">
                <a:avLst/>
              </a:prstGeom>
            </p:spPr>
          </p:pic>
        </mc:Fallback>
      </mc:AlternateContent>
    </p:spTree>
    <p:extLst>
      <p:ext uri="{BB962C8B-B14F-4D97-AF65-F5344CB8AC3E}">
        <p14:creationId xmlns:p14="http://schemas.microsoft.com/office/powerpoint/2010/main" val="1598584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830" y="159239"/>
            <a:ext cx="10459181" cy="987358"/>
          </a:xfrm>
        </p:spPr>
        <p:txBody>
          <a:bodyPr>
            <a:normAutofit/>
          </a:bodyPr>
          <a:lstStyle/>
          <a:p>
            <a:r>
              <a:rPr lang="en-GB" sz="5400" b="1" dirty="0"/>
              <a:t>Assessment and Feedback</a:t>
            </a:r>
          </a:p>
        </p:txBody>
      </p:sp>
      <p:pic>
        <p:nvPicPr>
          <p:cNvPr id="5" name="Picture 4" descr="2034235c837a9ea3c9c6ce31cb924455.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63484" y="1578111"/>
            <a:ext cx="4211356" cy="4256760"/>
          </a:xfrm>
          <a:prstGeom prst="rect">
            <a:avLst/>
          </a:prstGeom>
        </p:spPr>
      </p:pic>
      <p:sp>
        <p:nvSpPr>
          <p:cNvPr id="6" name="Rectangle 5"/>
          <p:cNvSpPr/>
          <p:nvPr/>
        </p:nvSpPr>
        <p:spPr>
          <a:xfrm>
            <a:off x="5871735" y="1238287"/>
            <a:ext cx="6096000" cy="5324535"/>
          </a:xfrm>
          <a:prstGeom prst="rect">
            <a:avLst/>
          </a:prstGeom>
        </p:spPr>
        <p:txBody>
          <a:bodyPr>
            <a:spAutoFit/>
          </a:bodyPr>
          <a:lstStyle/>
          <a:p>
            <a:pPr algn="ctr"/>
            <a:r>
              <a:rPr lang="en-GB" sz="3400" i="1" dirty="0"/>
              <a:t>“There was no communication, for example</a:t>
            </a:r>
            <a:r>
              <a:rPr lang="en-GB" altLang="en-US" sz="3200" i="1" dirty="0">
                <a:cs typeface="Times New Roman" panose="02020603050405020304" pitchFamily="18" charset="0"/>
              </a:rPr>
              <a:t> if we had written an essay, it would be good [to have] just one sentence and maybe a small explanation on why you got the mark plus one sentence on how you  could improve it.” </a:t>
            </a:r>
          </a:p>
          <a:p>
            <a:endParaRPr lang="en-GB" sz="3000" dirty="0"/>
          </a:p>
          <a:p>
            <a:endParaRPr lang="en-GB" sz="3000" dirty="0"/>
          </a:p>
          <a:p>
            <a:pPr lvl="1" algn="r"/>
            <a:r>
              <a:rPr lang="en-GB" sz="2600" dirty="0"/>
              <a:t>Economics Network Student Survey 2012</a:t>
            </a:r>
            <a:endParaRPr lang="en-GB" sz="2800" dirty="0">
              <a:cs typeface="Times New Roman" panose="02020603050405020304" pitchFamily="18" charset="0"/>
            </a:endParaRPr>
          </a:p>
        </p:txBody>
      </p:sp>
    </p:spTree>
    <p:extLst>
      <p:ext uri="{BB962C8B-B14F-4D97-AF65-F5344CB8AC3E}">
        <p14:creationId xmlns:p14="http://schemas.microsoft.com/office/powerpoint/2010/main" val="3282650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831" y="16933"/>
            <a:ext cx="10515600" cy="1134533"/>
          </a:xfrm>
        </p:spPr>
        <p:txBody>
          <a:bodyPr>
            <a:normAutofit/>
          </a:bodyPr>
          <a:lstStyle/>
          <a:p>
            <a:r>
              <a:rPr lang="en-GB" b="1" dirty="0"/>
              <a:t>Reasons to assess and give feedback</a:t>
            </a:r>
          </a:p>
        </p:txBody>
      </p:sp>
      <p:sp>
        <p:nvSpPr>
          <p:cNvPr id="3" name="Content Placeholder 2"/>
          <p:cNvSpPr>
            <a:spLocks noGrp="1"/>
          </p:cNvSpPr>
          <p:nvPr>
            <p:ph idx="1"/>
          </p:nvPr>
        </p:nvSpPr>
        <p:spPr>
          <a:xfrm>
            <a:off x="411620" y="1142946"/>
            <a:ext cx="6261604" cy="5536530"/>
          </a:xfrm>
        </p:spPr>
        <p:txBody>
          <a:bodyPr>
            <a:normAutofit fontScale="92500" lnSpcReduction="10000"/>
          </a:bodyPr>
          <a:lstStyle/>
          <a:p>
            <a:pPr lvl="1">
              <a:lnSpc>
                <a:spcPct val="150000"/>
              </a:lnSpc>
            </a:pPr>
            <a:r>
              <a:rPr lang="en-GB" sz="3200" b="1" i="1" dirty="0">
                <a:solidFill>
                  <a:srgbClr val="000000"/>
                </a:solidFill>
              </a:rPr>
              <a:t>NSS assessment &amp; feedback questions</a:t>
            </a:r>
          </a:p>
          <a:p>
            <a:pPr lvl="1">
              <a:lnSpc>
                <a:spcPct val="150000"/>
              </a:lnSpc>
            </a:pPr>
            <a:r>
              <a:rPr lang="en-GB" sz="3200" dirty="0">
                <a:solidFill>
                  <a:srgbClr val="000000"/>
                </a:solidFill>
              </a:rPr>
              <a:t>Provide evidence that students have met the learning outcomes</a:t>
            </a:r>
          </a:p>
          <a:p>
            <a:pPr lvl="1">
              <a:lnSpc>
                <a:spcPct val="150000"/>
              </a:lnSpc>
            </a:pPr>
            <a:r>
              <a:rPr lang="en-GB" sz="3200" dirty="0">
                <a:solidFill>
                  <a:srgbClr val="000000"/>
                </a:solidFill>
              </a:rPr>
              <a:t>Validate standard of performance</a:t>
            </a:r>
          </a:p>
          <a:p>
            <a:pPr lvl="1">
              <a:lnSpc>
                <a:spcPct val="150000"/>
              </a:lnSpc>
            </a:pPr>
            <a:r>
              <a:rPr lang="en-GB" sz="3200" dirty="0">
                <a:solidFill>
                  <a:srgbClr val="000000"/>
                </a:solidFill>
              </a:rPr>
              <a:t>Monitor and feedback on progress</a:t>
            </a:r>
          </a:p>
          <a:p>
            <a:pPr lvl="1">
              <a:lnSpc>
                <a:spcPct val="150000"/>
              </a:lnSpc>
            </a:pPr>
            <a:r>
              <a:rPr lang="en-GB" sz="3200" dirty="0">
                <a:solidFill>
                  <a:srgbClr val="000000"/>
                </a:solidFill>
              </a:rPr>
              <a:t>Identify those needing support</a:t>
            </a:r>
          </a:p>
          <a:p>
            <a:pPr lvl="1">
              <a:lnSpc>
                <a:spcPct val="150000"/>
              </a:lnSpc>
            </a:pPr>
            <a:r>
              <a:rPr lang="en-GB" sz="3200" dirty="0">
                <a:solidFill>
                  <a:srgbClr val="000000"/>
                </a:solidFill>
              </a:rPr>
              <a:t>Feedback into teaching</a:t>
            </a:r>
          </a:p>
        </p:txBody>
      </p:sp>
      <p:sp>
        <p:nvSpPr>
          <p:cNvPr id="4" name="Content Placeholder 2"/>
          <p:cNvSpPr txBox="1">
            <a:spLocks/>
          </p:cNvSpPr>
          <p:nvPr/>
        </p:nvSpPr>
        <p:spPr>
          <a:xfrm>
            <a:off x="7063144" y="1148322"/>
            <a:ext cx="4890725" cy="5548989"/>
          </a:xfrm>
          <a:prstGeom prst="rect">
            <a:avLst/>
          </a:prstGeom>
          <a:ln w="28575" cmpd="sng">
            <a:solidFill>
              <a:srgbClr val="4F81BD"/>
            </a:solidFill>
          </a:ln>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40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600" kern="1200">
                <a:solidFill>
                  <a:schemeClr val="accent5">
                    <a:lumMod val="75000"/>
                  </a:schemeClr>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3200" kern="1200">
                <a:solidFill>
                  <a:schemeClr val="accent1">
                    <a:lumMod val="75000"/>
                  </a:schemeClr>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accent1">
                    <a:lumMod val="75000"/>
                  </a:schemeClr>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accent1">
                    <a:lumMod val="75000"/>
                  </a:schemeClr>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800"/>
              </a:spcAft>
            </a:pPr>
            <a:r>
              <a:rPr lang="en-GB" sz="3400" dirty="0">
                <a:solidFill>
                  <a:schemeClr val="accent6">
                    <a:lumMod val="75000"/>
                  </a:schemeClr>
                </a:solidFill>
              </a:rPr>
              <a:t>“The criteria used in marking have been made clear in advance”</a:t>
            </a:r>
          </a:p>
          <a:p>
            <a:pPr>
              <a:spcAft>
                <a:spcPts val="1800"/>
              </a:spcAft>
            </a:pPr>
            <a:r>
              <a:rPr lang="en-GB" sz="3400" dirty="0">
                <a:solidFill>
                  <a:schemeClr val="accent6">
                    <a:lumMod val="75000"/>
                  </a:schemeClr>
                </a:solidFill>
              </a:rPr>
              <a:t>“Assessment arrangements and marking have been fair”</a:t>
            </a:r>
          </a:p>
          <a:p>
            <a:pPr>
              <a:spcAft>
                <a:spcPts val="1800"/>
              </a:spcAft>
            </a:pPr>
            <a:r>
              <a:rPr lang="en-GB" sz="3400" dirty="0">
                <a:solidFill>
                  <a:srgbClr val="FF0000"/>
                </a:solidFill>
              </a:rPr>
              <a:t>“Feedback on my work has been prompt”</a:t>
            </a:r>
          </a:p>
          <a:p>
            <a:pPr>
              <a:spcAft>
                <a:spcPts val="1800"/>
              </a:spcAft>
            </a:pPr>
            <a:r>
              <a:rPr lang="en-GB" sz="3400" dirty="0">
                <a:solidFill>
                  <a:srgbClr val="FF0000"/>
                </a:solidFill>
              </a:rPr>
              <a:t>“I have received detailed comments on my work”</a:t>
            </a:r>
          </a:p>
          <a:p>
            <a:pPr>
              <a:spcAft>
                <a:spcPts val="1800"/>
              </a:spcAft>
            </a:pPr>
            <a:r>
              <a:rPr lang="en-GB" sz="3400" dirty="0">
                <a:solidFill>
                  <a:srgbClr val="FF0000"/>
                </a:solidFill>
              </a:rPr>
              <a:t>“Feedback on my work has helped me clarify things I did not understand”</a:t>
            </a:r>
            <a:endParaRPr lang="en-GB" sz="2800" dirty="0">
              <a:solidFill>
                <a:srgbClr val="FF0000"/>
              </a:solidFill>
            </a:endParaRPr>
          </a:p>
        </p:txBody>
      </p:sp>
      <p:cxnSp>
        <p:nvCxnSpPr>
          <p:cNvPr id="6" name="Straight Arrow Connector 5"/>
          <p:cNvCxnSpPr/>
          <p:nvPr/>
        </p:nvCxnSpPr>
        <p:spPr>
          <a:xfrm flipV="1">
            <a:off x="5560841" y="1943621"/>
            <a:ext cx="1558575" cy="38488"/>
          </a:xfrm>
          <a:prstGeom prst="straightConnector1">
            <a:avLst/>
          </a:prstGeom>
          <a:ln w="57150" cmpd="sng">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88705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Formative versus summative ?</a:t>
            </a:r>
          </a:p>
        </p:txBody>
      </p:sp>
      <p:sp>
        <p:nvSpPr>
          <p:cNvPr id="4" name="Content Placeholder 2"/>
          <p:cNvSpPr>
            <a:spLocks noGrp="1"/>
          </p:cNvSpPr>
          <p:nvPr>
            <p:ph idx="1"/>
          </p:nvPr>
        </p:nvSpPr>
        <p:spPr>
          <a:xfrm>
            <a:off x="838200" y="1690688"/>
            <a:ext cx="11201400" cy="4351338"/>
          </a:xfrm>
        </p:spPr>
        <p:txBody>
          <a:bodyPr>
            <a:normAutofit fontScale="92500" lnSpcReduction="20000"/>
          </a:bodyPr>
          <a:lstStyle/>
          <a:p>
            <a:pPr marL="0" indent="0">
              <a:buNone/>
            </a:pPr>
            <a:r>
              <a:rPr lang="en-GB" dirty="0"/>
              <a:t>Summative = assessment </a:t>
            </a:r>
            <a:r>
              <a:rPr lang="en-GB" b="1" dirty="0"/>
              <a:t>OF</a:t>
            </a:r>
            <a:r>
              <a:rPr lang="en-GB" dirty="0"/>
              <a:t> learning</a:t>
            </a:r>
          </a:p>
          <a:p>
            <a:pPr marL="400050" lvl="1" indent="0">
              <a:buNone/>
            </a:pPr>
            <a:r>
              <a:rPr lang="en-GB" sz="2800" dirty="0"/>
              <a:t>determines what students have learned</a:t>
            </a:r>
          </a:p>
          <a:p>
            <a:pPr marL="0" indent="0">
              <a:buNone/>
            </a:pPr>
            <a:r>
              <a:rPr lang="en-GB" dirty="0"/>
              <a:t>Formative = assessment </a:t>
            </a:r>
            <a:r>
              <a:rPr lang="en-GB" b="1" dirty="0"/>
              <a:t>FOR</a:t>
            </a:r>
            <a:r>
              <a:rPr lang="en-GB" dirty="0"/>
              <a:t> learning</a:t>
            </a:r>
          </a:p>
          <a:p>
            <a:pPr marL="400050" lvl="1" indent="0">
              <a:buNone/>
            </a:pPr>
            <a:r>
              <a:rPr lang="en-GB" sz="2800" dirty="0"/>
              <a:t>helps student to learn (learning by doing)</a:t>
            </a:r>
          </a:p>
          <a:p>
            <a:pPr marL="0" indent="0">
              <a:buNone/>
            </a:pPr>
            <a:r>
              <a:rPr lang="en-GB" dirty="0"/>
              <a:t>(Diagnostic)</a:t>
            </a:r>
          </a:p>
          <a:p>
            <a:pPr marL="400050" lvl="1" indent="0">
              <a:buNone/>
            </a:pPr>
            <a:r>
              <a:rPr lang="en-GB" sz="2800" dirty="0"/>
              <a:t>helps teaching staff to see how teaching is going</a:t>
            </a:r>
          </a:p>
          <a:p>
            <a:pPr marL="0" indent="0">
              <a:buNone/>
            </a:pPr>
            <a:br>
              <a:rPr lang="en-GB" dirty="0"/>
            </a:br>
            <a:r>
              <a:rPr lang="en-GB" dirty="0"/>
              <a:t>N.B. recent tendency to blur distinction between summative and formative assessment (or scrap formative assessment).</a:t>
            </a:r>
          </a:p>
        </p:txBody>
      </p:sp>
    </p:spTree>
    <p:extLst>
      <p:ext uri="{BB962C8B-B14F-4D97-AF65-F5344CB8AC3E}">
        <p14:creationId xmlns:p14="http://schemas.microsoft.com/office/powerpoint/2010/main" val="1168009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Feedback</a:t>
            </a:r>
          </a:p>
        </p:txBody>
      </p:sp>
      <p:sp>
        <p:nvSpPr>
          <p:cNvPr id="3" name="Content Placeholder 2"/>
          <p:cNvSpPr>
            <a:spLocks noGrp="1"/>
          </p:cNvSpPr>
          <p:nvPr>
            <p:ph idx="1"/>
          </p:nvPr>
        </p:nvSpPr>
        <p:spPr/>
        <p:txBody>
          <a:bodyPr/>
          <a:lstStyle/>
          <a:p>
            <a:r>
              <a:rPr lang="en-GB" dirty="0"/>
              <a:t>Many students do not read, engage with or act upon the feedback we provide. </a:t>
            </a:r>
          </a:p>
          <a:p>
            <a:r>
              <a:rPr lang="en-GB" dirty="0"/>
              <a:t>NSS suggest that students are less satisfied with the feedback they receive than any other aspect of their learning experience in higher education</a:t>
            </a:r>
          </a:p>
          <a:p>
            <a:r>
              <a:rPr lang="en-GB" b="1" dirty="0"/>
              <a:t>How can we make students read and engage with feedback?</a:t>
            </a:r>
          </a:p>
          <a:p>
            <a:endParaRPr lang="en-GB" dirty="0"/>
          </a:p>
        </p:txBody>
      </p:sp>
    </p:spTree>
    <p:extLst>
      <p:ext uri="{BB962C8B-B14F-4D97-AF65-F5344CB8AC3E}">
        <p14:creationId xmlns:p14="http://schemas.microsoft.com/office/powerpoint/2010/main" val="3853661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483" y="0"/>
            <a:ext cx="10515600" cy="1325563"/>
          </a:xfrm>
        </p:spPr>
        <p:txBody>
          <a:bodyPr/>
          <a:lstStyle/>
          <a:p>
            <a:r>
              <a:rPr lang="en-GB" b="1" dirty="0"/>
              <a:t>Improve students’ expectations</a:t>
            </a:r>
          </a:p>
        </p:txBody>
      </p:sp>
      <p:sp>
        <p:nvSpPr>
          <p:cNvPr id="4" name="Content Placeholder 3"/>
          <p:cNvSpPr>
            <a:spLocks noGrp="1"/>
          </p:cNvSpPr>
          <p:nvPr>
            <p:ph idx="1"/>
          </p:nvPr>
        </p:nvSpPr>
        <p:spPr>
          <a:xfrm>
            <a:off x="404077" y="1327820"/>
            <a:ext cx="11583481" cy="5530180"/>
          </a:xfrm>
        </p:spPr>
        <p:txBody>
          <a:bodyPr>
            <a:normAutofit/>
          </a:bodyPr>
          <a:lstStyle/>
          <a:p>
            <a:pPr lvl="1">
              <a:lnSpc>
                <a:spcPct val="100000"/>
              </a:lnSpc>
              <a:spcAft>
                <a:spcPts val="500"/>
              </a:spcAft>
            </a:pPr>
            <a:r>
              <a:rPr lang="en-GB" sz="3200" dirty="0">
                <a:solidFill>
                  <a:schemeClr val="tx1"/>
                </a:solidFill>
              </a:rPr>
              <a:t>Discuss </a:t>
            </a:r>
            <a:r>
              <a:rPr lang="en-GB" sz="3200" u="sng" dirty="0">
                <a:solidFill>
                  <a:schemeClr val="tx1"/>
                </a:solidFill>
              </a:rPr>
              <a:t>what feedback is </a:t>
            </a:r>
            <a:r>
              <a:rPr lang="en-GB" sz="3200" dirty="0">
                <a:solidFill>
                  <a:schemeClr val="tx1"/>
                </a:solidFill>
              </a:rPr>
              <a:t>with students, </a:t>
            </a:r>
            <a:r>
              <a:rPr lang="en-GB" sz="3200" u="sng" dirty="0">
                <a:solidFill>
                  <a:schemeClr val="tx1"/>
                </a:solidFill>
              </a:rPr>
              <a:t>and how and when </a:t>
            </a:r>
            <a:r>
              <a:rPr lang="en-GB" sz="3200" dirty="0">
                <a:solidFill>
                  <a:schemeClr val="tx1"/>
                </a:solidFill>
              </a:rPr>
              <a:t>they get it</a:t>
            </a:r>
          </a:p>
          <a:p>
            <a:pPr lvl="1">
              <a:lnSpc>
                <a:spcPct val="100000"/>
              </a:lnSpc>
              <a:spcAft>
                <a:spcPts val="500"/>
              </a:spcAft>
            </a:pPr>
            <a:r>
              <a:rPr lang="en-GB" sz="3200" dirty="0">
                <a:solidFill>
                  <a:schemeClr val="tx1"/>
                </a:solidFill>
              </a:rPr>
              <a:t>Be clear about </a:t>
            </a:r>
            <a:r>
              <a:rPr lang="en-GB" sz="3200" b="1" u="sng" dirty="0">
                <a:solidFill>
                  <a:schemeClr val="tx1"/>
                </a:solidFill>
              </a:rPr>
              <a:t>criteria</a:t>
            </a:r>
          </a:p>
          <a:p>
            <a:pPr lvl="1">
              <a:lnSpc>
                <a:spcPct val="100000"/>
              </a:lnSpc>
              <a:spcAft>
                <a:spcPts val="500"/>
              </a:spcAft>
            </a:pPr>
            <a:r>
              <a:rPr lang="en-GB" sz="3200" dirty="0">
                <a:solidFill>
                  <a:schemeClr val="tx1"/>
                </a:solidFill>
              </a:rPr>
              <a:t>Use official </a:t>
            </a:r>
            <a:r>
              <a:rPr lang="en-GB" sz="3200" u="sng" dirty="0">
                <a:solidFill>
                  <a:schemeClr val="tx1"/>
                </a:solidFill>
              </a:rPr>
              <a:t>marking/grade criteria</a:t>
            </a:r>
            <a:r>
              <a:rPr lang="en-GB" sz="3200" dirty="0">
                <a:solidFill>
                  <a:schemeClr val="tx1"/>
                </a:solidFill>
              </a:rPr>
              <a:t> </a:t>
            </a:r>
          </a:p>
          <a:p>
            <a:pPr lvl="1">
              <a:lnSpc>
                <a:spcPct val="100000"/>
              </a:lnSpc>
              <a:spcAft>
                <a:spcPts val="500"/>
              </a:spcAft>
            </a:pPr>
            <a:r>
              <a:rPr lang="en-GB" sz="3200" dirty="0">
                <a:solidFill>
                  <a:schemeClr val="tx1"/>
                </a:solidFill>
              </a:rPr>
              <a:t>Provide </a:t>
            </a:r>
            <a:r>
              <a:rPr lang="en-GB" sz="3200" u="sng" dirty="0">
                <a:solidFill>
                  <a:schemeClr val="tx1"/>
                </a:solidFill>
              </a:rPr>
              <a:t>feedback</a:t>
            </a:r>
            <a:r>
              <a:rPr lang="en-GB" sz="3200" dirty="0">
                <a:solidFill>
                  <a:schemeClr val="tx1"/>
                </a:solidFill>
              </a:rPr>
              <a:t> comments </a:t>
            </a:r>
            <a:r>
              <a:rPr lang="en-GB" sz="3200" u="sng" dirty="0">
                <a:solidFill>
                  <a:schemeClr val="tx1"/>
                </a:solidFill>
              </a:rPr>
              <a:t>from previous cohorts </a:t>
            </a:r>
            <a:r>
              <a:rPr lang="en-GB" sz="3200" dirty="0">
                <a:solidFill>
                  <a:schemeClr val="tx1"/>
                </a:solidFill>
              </a:rPr>
              <a:t>before the assignment is due</a:t>
            </a:r>
          </a:p>
          <a:p>
            <a:pPr lvl="1">
              <a:lnSpc>
                <a:spcPct val="100000"/>
              </a:lnSpc>
              <a:spcAft>
                <a:spcPts val="500"/>
              </a:spcAft>
            </a:pPr>
            <a:r>
              <a:rPr lang="en-GB" sz="3200" dirty="0">
                <a:solidFill>
                  <a:schemeClr val="tx1"/>
                </a:solidFill>
              </a:rPr>
              <a:t>Ask class to </a:t>
            </a:r>
            <a:r>
              <a:rPr lang="en-GB" sz="3200" u="sng" dirty="0">
                <a:solidFill>
                  <a:schemeClr val="tx1"/>
                </a:solidFill>
              </a:rPr>
              <a:t>provide feedback </a:t>
            </a:r>
            <a:r>
              <a:rPr lang="en-GB" sz="3200" dirty="0">
                <a:solidFill>
                  <a:schemeClr val="tx1"/>
                </a:solidFill>
              </a:rPr>
              <a:t>on an (anonymous) </a:t>
            </a:r>
            <a:r>
              <a:rPr lang="en-GB" sz="3200" u="sng" dirty="0">
                <a:solidFill>
                  <a:schemeClr val="tx1"/>
                </a:solidFill>
              </a:rPr>
              <a:t>sample of work </a:t>
            </a:r>
            <a:r>
              <a:rPr lang="en-GB" sz="3200" dirty="0">
                <a:solidFill>
                  <a:schemeClr val="tx1"/>
                </a:solidFill>
              </a:rPr>
              <a:t>previous cohorts and make time to discuss this</a:t>
            </a:r>
          </a:p>
          <a:p>
            <a:pPr lvl="1">
              <a:lnSpc>
                <a:spcPct val="100000"/>
              </a:lnSpc>
              <a:spcAft>
                <a:spcPts val="500"/>
              </a:spcAft>
            </a:pPr>
            <a:r>
              <a:rPr lang="en-GB" sz="3200" dirty="0">
                <a:solidFill>
                  <a:schemeClr val="tx1"/>
                </a:solidFill>
              </a:rPr>
              <a:t>Ask students about the </a:t>
            </a:r>
            <a:r>
              <a:rPr lang="en-GB" sz="3200" u="sng" dirty="0">
                <a:solidFill>
                  <a:schemeClr val="tx1"/>
                </a:solidFill>
              </a:rPr>
              <a:t>strength of their work</a:t>
            </a:r>
            <a:r>
              <a:rPr lang="en-GB" sz="3200" dirty="0">
                <a:solidFill>
                  <a:schemeClr val="tx1"/>
                </a:solidFill>
              </a:rPr>
              <a:t>.</a:t>
            </a:r>
          </a:p>
          <a:p>
            <a:pPr lvl="1"/>
            <a:endParaRPr lang="en-GB" dirty="0">
              <a:solidFill>
                <a:schemeClr val="tx1"/>
              </a:solidFill>
            </a:endParaRPr>
          </a:p>
        </p:txBody>
      </p:sp>
    </p:spTree>
    <p:extLst>
      <p:ext uri="{BB962C8B-B14F-4D97-AF65-F5344CB8AC3E}">
        <p14:creationId xmlns:p14="http://schemas.microsoft.com/office/powerpoint/2010/main" val="3687389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80171910"/>
              </p:ext>
            </p:extLst>
          </p:nvPr>
        </p:nvGraphicFramePr>
        <p:xfrm>
          <a:off x="587829" y="1284516"/>
          <a:ext cx="11190514" cy="5421084"/>
        </p:xfrm>
        <a:graphic>
          <a:graphicData uri="http://schemas.openxmlformats.org/drawingml/2006/table">
            <a:tbl>
              <a:tblPr firstRow="1" bandRow="1">
                <a:tableStyleId>{5C22544A-7EE6-4342-B048-85BDC9FD1C3A}</a:tableStyleId>
              </a:tblPr>
              <a:tblGrid>
                <a:gridCol w="3730171">
                  <a:extLst>
                    <a:ext uri="{9D8B030D-6E8A-4147-A177-3AD203B41FA5}">
                      <a16:colId xmlns:a16="http://schemas.microsoft.com/office/drawing/2014/main" val="20000"/>
                    </a:ext>
                  </a:extLst>
                </a:gridCol>
                <a:gridCol w="1308521">
                  <a:extLst>
                    <a:ext uri="{9D8B030D-6E8A-4147-A177-3AD203B41FA5}">
                      <a16:colId xmlns:a16="http://schemas.microsoft.com/office/drawing/2014/main" val="20001"/>
                    </a:ext>
                  </a:extLst>
                </a:gridCol>
                <a:gridCol w="6151822">
                  <a:extLst>
                    <a:ext uri="{9D8B030D-6E8A-4147-A177-3AD203B41FA5}">
                      <a16:colId xmlns:a16="http://schemas.microsoft.com/office/drawing/2014/main" val="20002"/>
                    </a:ext>
                  </a:extLst>
                </a:gridCol>
              </a:tblGrid>
              <a:tr h="484974">
                <a:tc>
                  <a:txBody>
                    <a:bodyPr/>
                    <a:lstStyle/>
                    <a:p>
                      <a:r>
                        <a:rPr lang="en-GB" sz="2400"/>
                        <a:t>Degree Class</a:t>
                      </a:r>
                    </a:p>
                  </a:txBody>
                  <a:tcPr/>
                </a:tc>
                <a:tc>
                  <a:txBody>
                    <a:bodyPr/>
                    <a:lstStyle/>
                    <a:p>
                      <a:endParaRPr lang="en-GB" sz="2400"/>
                    </a:p>
                  </a:txBody>
                  <a:tcPr/>
                </a:tc>
                <a:tc>
                  <a:txBody>
                    <a:bodyPr/>
                    <a:lstStyle/>
                    <a:p>
                      <a:endParaRPr lang="en-GB" sz="2400"/>
                    </a:p>
                  </a:txBody>
                  <a:tcPr/>
                </a:tc>
                <a:extLst>
                  <a:ext uri="{0D108BD9-81ED-4DB2-BD59-A6C34878D82A}">
                    <a16:rowId xmlns:a16="http://schemas.microsoft.com/office/drawing/2014/main" val="10000"/>
                  </a:ext>
                </a:extLst>
              </a:tr>
              <a:tr h="484974">
                <a:tc>
                  <a:txBody>
                    <a:bodyPr/>
                    <a:lstStyle/>
                    <a:p>
                      <a:pPr algn="just"/>
                      <a:endParaRPr lang="en-GB" sz="2400" u="none"/>
                    </a:p>
                  </a:txBody>
                  <a:tcPr/>
                </a:tc>
                <a:tc>
                  <a:txBody>
                    <a:bodyPr/>
                    <a:lstStyle/>
                    <a:p>
                      <a:r>
                        <a:rPr lang="en-GB" sz="2400"/>
                        <a:t>90</a:t>
                      </a:r>
                      <a:r>
                        <a:rPr lang="en-GB" sz="2400" baseline="0"/>
                        <a:t> - 99</a:t>
                      </a:r>
                      <a:endParaRPr lang="en-GB" sz="2400"/>
                    </a:p>
                  </a:txBody>
                  <a:tcPr/>
                </a:tc>
                <a:tc>
                  <a:txBody>
                    <a:bodyPr/>
                    <a:lstStyle/>
                    <a:p>
                      <a:r>
                        <a:rPr lang="en-GB" sz="2400"/>
                        <a:t>future Nobel prize winner</a:t>
                      </a:r>
                    </a:p>
                  </a:txBody>
                  <a:tcPr/>
                </a:tc>
                <a:extLst>
                  <a:ext uri="{0D108BD9-81ED-4DB2-BD59-A6C34878D82A}">
                    <a16:rowId xmlns:a16="http://schemas.microsoft.com/office/drawing/2014/main" val="10001"/>
                  </a:ext>
                </a:extLst>
              </a:tr>
              <a:tr h="484974">
                <a:tc>
                  <a:txBody>
                    <a:bodyPr/>
                    <a:lstStyle/>
                    <a:p>
                      <a:pPr algn="just"/>
                      <a:endParaRPr lang="en-GB" sz="2400" u="none" dirty="0"/>
                    </a:p>
                  </a:txBody>
                  <a:tcPr/>
                </a:tc>
                <a:tc>
                  <a:txBody>
                    <a:bodyPr/>
                    <a:lstStyle/>
                    <a:p>
                      <a:r>
                        <a:rPr lang="en-GB" sz="2400"/>
                        <a:t>80 - 89</a:t>
                      </a:r>
                    </a:p>
                  </a:txBody>
                  <a:tcPr/>
                </a:tc>
                <a:tc>
                  <a:txBody>
                    <a:bodyPr/>
                    <a:lstStyle/>
                    <a:p>
                      <a:r>
                        <a:rPr lang="en-GB" sz="2400"/>
                        <a:t>As clever or more clever than you</a:t>
                      </a:r>
                    </a:p>
                  </a:txBody>
                  <a:tcPr/>
                </a:tc>
                <a:extLst>
                  <a:ext uri="{0D108BD9-81ED-4DB2-BD59-A6C34878D82A}">
                    <a16:rowId xmlns:a16="http://schemas.microsoft.com/office/drawing/2014/main" val="10002"/>
                  </a:ext>
                </a:extLst>
              </a:tr>
              <a:tr h="484974">
                <a:tc>
                  <a:txBody>
                    <a:bodyPr/>
                    <a:lstStyle/>
                    <a:p>
                      <a:r>
                        <a:rPr lang="en-GB" sz="2400"/>
                        <a:t>First</a:t>
                      </a:r>
                    </a:p>
                  </a:txBody>
                  <a:tcPr/>
                </a:tc>
                <a:tc>
                  <a:txBody>
                    <a:bodyPr/>
                    <a:lstStyle/>
                    <a:p>
                      <a:r>
                        <a:rPr lang="en-GB" sz="2400" dirty="0"/>
                        <a:t>70 - 79</a:t>
                      </a:r>
                    </a:p>
                  </a:txBody>
                  <a:tcPr/>
                </a:tc>
                <a:tc>
                  <a:txBody>
                    <a:bodyPr/>
                    <a:lstStyle/>
                    <a:p>
                      <a:r>
                        <a:rPr lang="en-GB" sz="2400"/>
                        <a:t>Very</a:t>
                      </a:r>
                      <a:r>
                        <a:rPr lang="en-GB" sz="2400" baseline="0"/>
                        <a:t> good student</a:t>
                      </a:r>
                      <a:endParaRPr lang="en-GB" sz="2400"/>
                    </a:p>
                  </a:txBody>
                  <a:tcPr/>
                </a:tc>
                <a:extLst>
                  <a:ext uri="{0D108BD9-81ED-4DB2-BD59-A6C34878D82A}">
                    <a16:rowId xmlns:a16="http://schemas.microsoft.com/office/drawing/2014/main" val="10003"/>
                  </a:ext>
                </a:extLst>
              </a:tr>
              <a:tr h="837080">
                <a:tc>
                  <a:txBody>
                    <a:bodyPr/>
                    <a:lstStyle/>
                    <a:p>
                      <a:r>
                        <a:rPr lang="en-GB" sz="2400"/>
                        <a:t>Upper Second (or</a:t>
                      </a:r>
                      <a:r>
                        <a:rPr lang="en-GB" sz="2400" baseline="0"/>
                        <a:t> 2.i)</a:t>
                      </a:r>
                      <a:endParaRPr lang="en-GB" sz="2400"/>
                    </a:p>
                  </a:txBody>
                  <a:tcPr/>
                </a:tc>
                <a:tc>
                  <a:txBody>
                    <a:bodyPr/>
                    <a:lstStyle/>
                    <a:p>
                      <a:r>
                        <a:rPr lang="en-GB" sz="2400"/>
                        <a:t>60 - 68</a:t>
                      </a:r>
                    </a:p>
                  </a:txBody>
                  <a:tcPr/>
                </a:tc>
                <a:tc>
                  <a:txBody>
                    <a:bodyPr/>
                    <a:lstStyle/>
                    <a:p>
                      <a:r>
                        <a:rPr lang="en-GB" sz="2400"/>
                        <a:t>Good student: OK to go on to MSc or good job</a:t>
                      </a:r>
                    </a:p>
                    <a:p>
                      <a:r>
                        <a:rPr lang="en-GB" sz="2400"/>
                        <a:t>Quite</a:t>
                      </a:r>
                      <a:r>
                        <a:rPr lang="en-GB" sz="2400" baseline="0"/>
                        <a:t> clever and works hard</a:t>
                      </a:r>
                      <a:endParaRPr lang="en-GB" sz="2400"/>
                    </a:p>
                  </a:txBody>
                  <a:tcPr/>
                </a:tc>
                <a:extLst>
                  <a:ext uri="{0D108BD9-81ED-4DB2-BD59-A6C34878D82A}">
                    <a16:rowId xmlns:a16="http://schemas.microsoft.com/office/drawing/2014/main" val="10004"/>
                  </a:ext>
                </a:extLst>
              </a:tr>
              <a:tr h="837080">
                <a:tc>
                  <a:txBody>
                    <a:bodyPr/>
                    <a:lstStyle/>
                    <a:p>
                      <a:r>
                        <a:rPr lang="en-GB" sz="2400"/>
                        <a:t>Lower Second</a:t>
                      </a:r>
                      <a:r>
                        <a:rPr lang="en-GB" sz="2400" baseline="0"/>
                        <a:t> (or 2.ii)</a:t>
                      </a:r>
                      <a:endParaRPr lang="en-GB" sz="2400"/>
                    </a:p>
                  </a:txBody>
                  <a:tcPr/>
                </a:tc>
                <a:tc>
                  <a:txBody>
                    <a:bodyPr/>
                    <a:lstStyle/>
                    <a:p>
                      <a:r>
                        <a:rPr lang="en-GB" sz="2400"/>
                        <a:t>50 - 58</a:t>
                      </a:r>
                    </a:p>
                  </a:txBody>
                  <a:tcPr/>
                </a:tc>
                <a:tc>
                  <a:txBody>
                    <a:bodyPr/>
                    <a:lstStyle/>
                    <a:p>
                      <a:r>
                        <a:rPr lang="en-GB" sz="2400"/>
                        <a:t>Mediocre student</a:t>
                      </a:r>
                    </a:p>
                    <a:p>
                      <a:r>
                        <a:rPr lang="en-GB" sz="2400"/>
                        <a:t>Quite clever or works hard (but not</a:t>
                      </a:r>
                      <a:r>
                        <a:rPr lang="en-GB" sz="2400" baseline="0"/>
                        <a:t> both)</a:t>
                      </a:r>
                      <a:endParaRPr lang="en-GB" sz="2400"/>
                    </a:p>
                  </a:txBody>
                  <a:tcPr/>
                </a:tc>
                <a:extLst>
                  <a:ext uri="{0D108BD9-81ED-4DB2-BD59-A6C34878D82A}">
                    <a16:rowId xmlns:a16="http://schemas.microsoft.com/office/drawing/2014/main" val="10005"/>
                  </a:ext>
                </a:extLst>
              </a:tr>
              <a:tr h="837080">
                <a:tc>
                  <a:txBody>
                    <a:bodyPr/>
                    <a:lstStyle/>
                    <a:p>
                      <a:r>
                        <a:rPr lang="en-GB" sz="2400"/>
                        <a:t>Third</a:t>
                      </a:r>
                    </a:p>
                  </a:txBody>
                  <a:tcPr/>
                </a:tc>
                <a:tc>
                  <a:txBody>
                    <a:bodyPr/>
                    <a:lstStyle/>
                    <a:p>
                      <a:r>
                        <a:rPr lang="en-GB" sz="2400"/>
                        <a:t>40 - 48</a:t>
                      </a:r>
                    </a:p>
                  </a:txBody>
                  <a:tcPr/>
                </a:tc>
                <a:tc>
                  <a:txBody>
                    <a:bodyPr/>
                    <a:lstStyle/>
                    <a:p>
                      <a:r>
                        <a:rPr lang="en-GB" sz="2400"/>
                        <a:t>Weak</a:t>
                      </a:r>
                      <a:r>
                        <a:rPr lang="en-GB" sz="2400" baseline="0"/>
                        <a:t> student but seems to have learned something, albeit not much</a:t>
                      </a:r>
                      <a:endParaRPr lang="en-GB" sz="2400"/>
                    </a:p>
                  </a:txBody>
                  <a:tcPr/>
                </a:tc>
                <a:extLst>
                  <a:ext uri="{0D108BD9-81ED-4DB2-BD59-A6C34878D82A}">
                    <a16:rowId xmlns:a16="http://schemas.microsoft.com/office/drawing/2014/main" val="10006"/>
                  </a:ext>
                </a:extLst>
              </a:tr>
              <a:tr h="484974">
                <a:tc>
                  <a:txBody>
                    <a:bodyPr/>
                    <a:lstStyle/>
                    <a:p>
                      <a:r>
                        <a:rPr lang="en-GB" sz="2400"/>
                        <a:t>Pass</a:t>
                      </a:r>
                    </a:p>
                  </a:txBody>
                  <a:tcPr/>
                </a:tc>
                <a:tc>
                  <a:txBody>
                    <a:bodyPr/>
                    <a:lstStyle/>
                    <a:p>
                      <a:r>
                        <a:rPr lang="en-GB" sz="2400"/>
                        <a:t>30 - 38</a:t>
                      </a:r>
                    </a:p>
                  </a:txBody>
                  <a:tcPr/>
                </a:tc>
                <a:tc>
                  <a:txBody>
                    <a:bodyPr/>
                    <a:lstStyle/>
                    <a:p>
                      <a:r>
                        <a:rPr lang="en-GB" sz="2400"/>
                        <a:t>Fail</a:t>
                      </a:r>
                    </a:p>
                  </a:txBody>
                  <a:tcPr/>
                </a:tc>
                <a:extLst>
                  <a:ext uri="{0D108BD9-81ED-4DB2-BD59-A6C34878D82A}">
                    <a16:rowId xmlns:a16="http://schemas.microsoft.com/office/drawing/2014/main" val="10007"/>
                  </a:ext>
                </a:extLst>
              </a:tr>
              <a:tr h="484974">
                <a:tc>
                  <a:txBody>
                    <a:bodyPr/>
                    <a:lstStyle/>
                    <a:p>
                      <a:endParaRPr lang="en-GB" sz="2400"/>
                    </a:p>
                  </a:txBody>
                  <a:tcPr/>
                </a:tc>
                <a:tc>
                  <a:txBody>
                    <a:bodyPr/>
                    <a:lstStyle/>
                    <a:p>
                      <a:endParaRPr lang="en-GB" sz="2400"/>
                    </a:p>
                  </a:txBody>
                  <a:tcPr/>
                </a:tc>
                <a:tc>
                  <a:txBody>
                    <a:bodyPr/>
                    <a:lstStyle/>
                    <a:p>
                      <a:r>
                        <a:rPr lang="en-GB" sz="2400" dirty="0"/>
                        <a:t>Catastrophic</a:t>
                      </a:r>
                      <a:r>
                        <a:rPr lang="en-GB" sz="2400" baseline="0" dirty="0"/>
                        <a:t> fail</a:t>
                      </a:r>
                      <a:endParaRPr lang="en-GB" sz="2400" dirty="0"/>
                    </a:p>
                  </a:txBody>
                  <a:tcPr/>
                </a:tc>
                <a:extLst>
                  <a:ext uri="{0D108BD9-81ED-4DB2-BD59-A6C34878D82A}">
                    <a16:rowId xmlns:a16="http://schemas.microsoft.com/office/drawing/2014/main" val="10008"/>
                  </a:ext>
                </a:extLst>
              </a:tr>
            </a:tbl>
          </a:graphicData>
        </a:graphic>
      </p:graphicFrame>
      <p:sp>
        <p:nvSpPr>
          <p:cNvPr id="5" name="Rectangle 4"/>
          <p:cNvSpPr/>
          <p:nvPr/>
        </p:nvSpPr>
        <p:spPr>
          <a:xfrm>
            <a:off x="0" y="0"/>
            <a:ext cx="12192000" cy="10492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p:cNvSpPr txBox="1">
            <a:spLocks/>
          </p:cNvSpPr>
          <p:nvPr/>
        </p:nvSpPr>
        <p:spPr>
          <a:xfrm>
            <a:off x="0" y="0"/>
            <a:ext cx="12192000" cy="104925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solidFill>
                  <a:schemeClr val="bg1"/>
                </a:solidFill>
              </a:rPr>
              <a:t>UK Marking Scale – in our own words</a:t>
            </a:r>
            <a:r>
              <a:rPr lang="is-IS" b="1" dirty="0">
                <a:solidFill>
                  <a:schemeClr val="bg1"/>
                </a:solidFill>
              </a:rPr>
              <a:t>…</a:t>
            </a:r>
            <a:endParaRPr lang="en-GB" b="1" dirty="0">
              <a:solidFill>
                <a:schemeClr val="bg1"/>
              </a:solidFill>
            </a:endParaRPr>
          </a:p>
        </p:txBody>
      </p:sp>
    </p:spTree>
    <p:extLst>
      <p:ext uri="{BB962C8B-B14F-4D97-AF65-F5344CB8AC3E}">
        <p14:creationId xmlns:p14="http://schemas.microsoft.com/office/powerpoint/2010/main" val="395576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shot 2014-09-24 14.20.40.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408" y="0"/>
            <a:ext cx="5526350" cy="6858000"/>
          </a:xfrm>
          <a:prstGeom prst="rect">
            <a:avLst/>
          </a:prstGeom>
        </p:spPr>
      </p:pic>
      <p:pic>
        <p:nvPicPr>
          <p:cNvPr id="8" name="Picture 7" descr="Screenshot 2014-09-24 14.21.0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85575" y="0"/>
            <a:ext cx="5315543" cy="6858000"/>
          </a:xfrm>
          <a:prstGeom prst="rect">
            <a:avLst/>
          </a:prstGeom>
        </p:spPr>
      </p:pic>
      <p:sp>
        <p:nvSpPr>
          <p:cNvPr id="9" name="TextBox 8"/>
          <p:cNvSpPr txBox="1"/>
          <p:nvPr/>
        </p:nvSpPr>
        <p:spPr>
          <a:xfrm>
            <a:off x="9772121" y="6587912"/>
            <a:ext cx="2328376" cy="215444"/>
          </a:xfrm>
          <a:prstGeom prst="rect">
            <a:avLst/>
          </a:prstGeom>
          <a:noFill/>
        </p:spPr>
        <p:txBody>
          <a:bodyPr wrap="square" rtlCol="0">
            <a:spAutoFit/>
          </a:bodyPr>
          <a:lstStyle/>
          <a:p>
            <a:r>
              <a:rPr lang="en-US" sz="800" dirty="0"/>
              <a:t>Example from UCL Undergraduate Handbook.</a:t>
            </a:r>
          </a:p>
        </p:txBody>
      </p:sp>
    </p:spTree>
    <p:extLst>
      <p:ext uri="{BB962C8B-B14F-4D97-AF65-F5344CB8AC3E}">
        <p14:creationId xmlns:p14="http://schemas.microsoft.com/office/powerpoint/2010/main" val="504315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942" y="82911"/>
            <a:ext cx="11830058" cy="1325563"/>
          </a:xfrm>
        </p:spPr>
        <p:txBody>
          <a:bodyPr>
            <a:normAutofit/>
          </a:bodyPr>
          <a:lstStyle/>
          <a:p>
            <a:r>
              <a:rPr lang="en-GB" b="1" dirty="0"/>
              <a:t>Good feedback practice </a:t>
            </a:r>
            <a:r>
              <a:rPr lang="en-GB" sz="3600" b="1" dirty="0">
                <a:solidFill>
                  <a:schemeClr val="tx1"/>
                </a:solidFill>
              </a:rPr>
              <a:t>(</a:t>
            </a:r>
            <a:r>
              <a:rPr lang="en-GB" sz="3600" dirty="0">
                <a:solidFill>
                  <a:schemeClr val="tx1"/>
                </a:solidFill>
              </a:rPr>
              <a:t>Gibbs and Simpson 2004)</a:t>
            </a:r>
            <a:endParaRPr lang="en-GB" sz="3600" b="1" dirty="0">
              <a:solidFill>
                <a:schemeClr val="tx1"/>
              </a:solidFill>
            </a:endParaRPr>
          </a:p>
        </p:txBody>
      </p:sp>
      <p:sp>
        <p:nvSpPr>
          <p:cNvPr id="3" name="Content Placeholder 2"/>
          <p:cNvSpPr>
            <a:spLocks noGrp="1"/>
          </p:cNvSpPr>
          <p:nvPr>
            <p:ph idx="1"/>
          </p:nvPr>
        </p:nvSpPr>
        <p:spPr>
          <a:xfrm>
            <a:off x="327109" y="1156387"/>
            <a:ext cx="11864892" cy="5117081"/>
          </a:xfrm>
        </p:spPr>
        <p:txBody>
          <a:bodyPr>
            <a:noAutofit/>
          </a:bodyPr>
          <a:lstStyle/>
          <a:p>
            <a:pPr>
              <a:lnSpc>
                <a:spcPct val="120000"/>
              </a:lnSpc>
            </a:pPr>
            <a:r>
              <a:rPr lang="en-GB" sz="3200" dirty="0">
                <a:solidFill>
                  <a:srgbClr val="000000"/>
                </a:solidFill>
              </a:rPr>
              <a:t>Timely (2-3 weeks)</a:t>
            </a:r>
          </a:p>
          <a:p>
            <a:pPr marL="36000" indent="0">
              <a:lnSpc>
                <a:spcPct val="120000"/>
              </a:lnSpc>
            </a:pPr>
            <a:r>
              <a:rPr lang="en-GB" sz="3200" dirty="0">
                <a:solidFill>
                  <a:srgbClr val="000000"/>
                </a:solidFill>
              </a:rPr>
              <a:t> Individual </a:t>
            </a:r>
          </a:p>
          <a:p>
            <a:pPr marL="36000" indent="0">
              <a:lnSpc>
                <a:spcPct val="120000"/>
              </a:lnSpc>
            </a:pPr>
            <a:r>
              <a:rPr lang="en-GB" sz="3200" dirty="0">
                <a:solidFill>
                  <a:srgbClr val="000000"/>
                </a:solidFill>
              </a:rPr>
              <a:t> Constructive and </a:t>
            </a:r>
            <a:r>
              <a:rPr lang="ja-JP" altLang="en-GB" sz="3200" dirty="0">
                <a:solidFill>
                  <a:srgbClr val="000000"/>
                </a:solidFill>
              </a:rPr>
              <a:t>“</a:t>
            </a:r>
            <a:r>
              <a:rPr lang="en-GB" sz="3200" dirty="0">
                <a:solidFill>
                  <a:srgbClr val="000000"/>
                </a:solidFill>
              </a:rPr>
              <a:t>feed-forward</a:t>
            </a:r>
            <a:r>
              <a:rPr lang="ja-JP" altLang="en-GB" sz="3200" dirty="0">
                <a:solidFill>
                  <a:srgbClr val="000000"/>
                </a:solidFill>
              </a:rPr>
              <a:t>”</a:t>
            </a:r>
            <a:endParaRPr lang="en-GB" sz="3200" dirty="0">
              <a:solidFill>
                <a:srgbClr val="000000"/>
              </a:solidFill>
            </a:endParaRPr>
          </a:p>
          <a:p>
            <a:pPr marL="36000" indent="0">
              <a:lnSpc>
                <a:spcPct val="120000"/>
              </a:lnSpc>
            </a:pPr>
            <a:r>
              <a:rPr lang="en-GB" sz="3200" dirty="0">
                <a:solidFill>
                  <a:srgbClr val="000000"/>
                </a:solidFill>
              </a:rPr>
              <a:t> Prioritised and manageable </a:t>
            </a:r>
          </a:p>
          <a:p>
            <a:pPr marL="36000" indent="0">
              <a:lnSpc>
                <a:spcPct val="120000"/>
              </a:lnSpc>
            </a:pPr>
            <a:r>
              <a:rPr lang="en-GB" sz="3200" dirty="0">
                <a:solidFill>
                  <a:srgbClr val="000000"/>
                </a:solidFill>
              </a:rPr>
              <a:t> Realistic</a:t>
            </a:r>
          </a:p>
          <a:p>
            <a:pPr marL="36000" indent="0">
              <a:lnSpc>
                <a:spcPct val="120000"/>
              </a:lnSpc>
            </a:pPr>
            <a:r>
              <a:rPr lang="en-GB" sz="3200" dirty="0">
                <a:solidFill>
                  <a:srgbClr val="000000"/>
                </a:solidFill>
              </a:rPr>
              <a:t> Honest</a:t>
            </a:r>
          </a:p>
          <a:p>
            <a:pPr marL="36000" indent="0">
              <a:lnSpc>
                <a:spcPct val="120000"/>
              </a:lnSpc>
            </a:pPr>
            <a:r>
              <a:rPr lang="en-GB" sz="3200" dirty="0">
                <a:solidFill>
                  <a:srgbClr val="000000"/>
                </a:solidFill>
              </a:rPr>
              <a:t> Group feedback valuable for common errors (and time-saving)</a:t>
            </a:r>
          </a:p>
          <a:p>
            <a:pPr marL="0" indent="0">
              <a:lnSpc>
                <a:spcPct val="120000"/>
              </a:lnSpc>
              <a:buNone/>
            </a:pPr>
            <a:endParaRPr lang="en-GB" sz="2400" dirty="0">
              <a:solidFill>
                <a:schemeClr val="tx1"/>
              </a:solidFill>
            </a:endParaRPr>
          </a:p>
        </p:txBody>
      </p:sp>
    </p:spTree>
    <p:extLst>
      <p:ext uri="{BB962C8B-B14F-4D97-AF65-F5344CB8AC3E}">
        <p14:creationId xmlns:p14="http://schemas.microsoft.com/office/powerpoint/2010/main" val="19507904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potx" id="{8B4C17F8-03E1-4372-A056-2D57CBD3AC23}" vid="{E1ABEC7E-C6B9-4B4F-A5F9-D4C744BA33A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Presentation1</Template>
  <TotalTime>729</TotalTime>
  <Words>1022</Words>
  <Application>Microsoft Macintosh PowerPoint</Application>
  <PresentationFormat>Widescreen</PresentationFormat>
  <Paragraphs>128</Paragraphs>
  <Slides>18</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ＭＳ Ｐゴシック</vt:lpstr>
      <vt:lpstr>Arial</vt:lpstr>
      <vt:lpstr>Calibri</vt:lpstr>
      <vt:lpstr>Calibri Light</vt:lpstr>
      <vt:lpstr>Times New Roman</vt:lpstr>
      <vt:lpstr>Wingdings</vt:lpstr>
      <vt:lpstr>Office Theme</vt:lpstr>
      <vt:lpstr>Assessment and Feedback</vt:lpstr>
      <vt:lpstr>Assessment and Feedback</vt:lpstr>
      <vt:lpstr>Reasons to assess and give feedback</vt:lpstr>
      <vt:lpstr>Formative versus summative ?</vt:lpstr>
      <vt:lpstr>Feedback</vt:lpstr>
      <vt:lpstr>Improve students’ expectations</vt:lpstr>
      <vt:lpstr>PowerPoint Presentation</vt:lpstr>
      <vt:lpstr>PowerPoint Presentation</vt:lpstr>
      <vt:lpstr>Good feedback practice (Gibbs and Simpson 2004)</vt:lpstr>
      <vt:lpstr>Simple ways of improving written feedback </vt:lpstr>
      <vt:lpstr>1. The Language we Use</vt:lpstr>
      <vt:lpstr>2. Where do we write comments? </vt:lpstr>
      <vt:lpstr>3. The balance between strengths and weaknesses</vt:lpstr>
      <vt:lpstr>4. The tone and phrasing</vt:lpstr>
      <vt:lpstr>5. Reference to learning outcomes </vt:lpstr>
      <vt:lpstr>Feedback on Feedback?</vt:lpstr>
      <vt:lpstr>DO IT YOURSELF</vt:lpstr>
      <vt:lpstr>PowerPoint Presentation</vt:lpstr>
    </vt:vector>
  </TitlesOfParts>
  <Company>University of Bristol</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AJ Lait</dc:creator>
  <cp:lastModifiedBy>Dimitra Petropoulou</cp:lastModifiedBy>
  <cp:revision>81</cp:revision>
  <dcterms:created xsi:type="dcterms:W3CDTF">2014-08-13T11:11:15Z</dcterms:created>
  <dcterms:modified xsi:type="dcterms:W3CDTF">2019-01-15T10:29:18Z</dcterms:modified>
</cp:coreProperties>
</file>