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61" r:id="rId5"/>
    <p:sldId id="260" r:id="rId6"/>
    <p:sldId id="279" r:id="rId7"/>
    <p:sldId id="262" r:id="rId8"/>
    <p:sldId id="278" r:id="rId9"/>
    <p:sldId id="267" r:id="rId10"/>
    <p:sldId id="280" r:id="rId11"/>
    <p:sldId id="266" r:id="rId12"/>
    <p:sldId id="269" r:id="rId13"/>
    <p:sldId id="274" r:id="rId14"/>
    <p:sldId id="271" r:id="rId15"/>
    <p:sldId id="263" r:id="rId16"/>
    <p:sldId id="270" r:id="rId17"/>
    <p:sldId id="259" r:id="rId18"/>
    <p:sldId id="272" r:id="rId19"/>
    <p:sldId id="265" r:id="rId20"/>
    <p:sldId id="268" r:id="rId21"/>
    <p:sldId id="273" r:id="rId22"/>
    <p:sldId id="275" r:id="rId23"/>
    <p:sldId id="277"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8000"/>
    <a:srgbClr val="F737F7"/>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6667" autoAdjust="0"/>
  </p:normalViewPr>
  <p:slideViewPr>
    <p:cSldViewPr>
      <p:cViewPr varScale="1">
        <p:scale>
          <a:sx n="92" d="100"/>
          <a:sy n="92" d="100"/>
        </p:scale>
        <p:origin x="-456" y="-10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Lst>
  </p:outlineViewPr>
  <p:notesTextViewPr>
    <p:cViewPr>
      <p:scale>
        <a:sx n="100" d="100"/>
        <a:sy n="100" d="100"/>
      </p:scale>
      <p:origin x="0" y="246"/>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13.xml"/><Relationship Id="rId13" Type="http://schemas.openxmlformats.org/officeDocument/2006/relationships/slide" Target="slides/slide18.xml"/><Relationship Id="rId18" Type="http://schemas.openxmlformats.org/officeDocument/2006/relationships/slide" Target="slides/slide23.xml"/><Relationship Id="rId3" Type="http://schemas.openxmlformats.org/officeDocument/2006/relationships/slide" Target="slides/slide3.xml"/><Relationship Id="rId7" Type="http://schemas.openxmlformats.org/officeDocument/2006/relationships/slide" Target="slides/slide12.xml"/><Relationship Id="rId12" Type="http://schemas.openxmlformats.org/officeDocument/2006/relationships/slide" Target="slides/slide17.xml"/><Relationship Id="rId17" Type="http://schemas.openxmlformats.org/officeDocument/2006/relationships/slide" Target="slides/slide22.xml"/><Relationship Id="rId2" Type="http://schemas.openxmlformats.org/officeDocument/2006/relationships/slide" Target="slides/slide2.xml"/><Relationship Id="rId16" Type="http://schemas.openxmlformats.org/officeDocument/2006/relationships/slide" Target="slides/slide21.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6.xml"/><Relationship Id="rId5" Type="http://schemas.openxmlformats.org/officeDocument/2006/relationships/slide" Target="slides/slide5.xml"/><Relationship Id="rId15" Type="http://schemas.openxmlformats.org/officeDocument/2006/relationships/slide" Target="slides/slide20.xml"/><Relationship Id="rId10" Type="http://schemas.openxmlformats.org/officeDocument/2006/relationships/slide" Target="slides/slide15.xml"/><Relationship Id="rId4" Type="http://schemas.openxmlformats.org/officeDocument/2006/relationships/slide" Target="slides/slide4.xml"/><Relationship Id="rId9" Type="http://schemas.openxmlformats.org/officeDocument/2006/relationships/slide" Target="slides/slide14.xml"/><Relationship Id="rId14" Type="http://schemas.openxmlformats.org/officeDocument/2006/relationships/slide" Target="slides/slide1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877376E-38F4-4708-BAE4-CFC132479561}" type="datetimeFigureOut">
              <a:rPr lang="en-US"/>
              <a:pPr>
                <a:defRPr/>
              </a:pPr>
              <a:t>2/2/2010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64C4716-709D-4B4E-9F1D-CCB56223C8A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lecture was originally for UCT’s Masters in Health Economics (MPH) students taking the Economics of Health systems module. The course was run by the Health Economics Unit (HEU), located in the School of Public Health. John Ashmore (jdashmore@gmail.com) is a PhD candidate in the HEU studying doctor retention in South Africa. He previously studied at SOAS in London.</a:t>
            </a: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5656886-1279-44B0-A6C3-4D991CF089F0}"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model shows the trend of health worker migration – from poorer to richer regions and countries. Thus in the next slide we can see that South Africa, a middle income country, both receives and loses health workers in the complexity of international health worker migration.</a:t>
            </a: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520D234-DB09-432A-8954-FA3561628BC2}" type="slidenum">
              <a:rPr lang="en-US">
                <a:cs typeface="Arial" charset="0"/>
              </a:rPr>
              <a:pPr fontAlgn="base">
                <a:spcBef>
                  <a:spcPct val="0"/>
                </a:spcBef>
                <a:spcAft>
                  <a:spcPct val="0"/>
                </a:spcAft>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Yet more are leaving South Africa than arriving. This is due to a number of factors, including the fact the SA Department of Health has not wanted to make it easy for people from less developed countries to immigrate because of the ethical implications. HRH also emigrate to a small number of countries, due to for instance colonial ties and language constraints, as well as income disparities.</a:t>
            </a: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9520618-688A-4BB6-9350-0253F48A8011}" type="slidenum">
              <a:rPr lang="en-US">
                <a:cs typeface="Arial" charset="0"/>
              </a:rPr>
              <a:pPr fontAlgn="base">
                <a:spcBef>
                  <a:spcPct val="0"/>
                </a:spcBef>
                <a:spcAft>
                  <a:spcPct val="0"/>
                </a:spcAft>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We can thus see that there are a number of ‘push’ and ‘pull’ factors to migration, whether it be from rural to urban, public to private, or poor to rich countries or locales. ‘Stay’ factors keep people from going back (e.g. having children enrolled in school), and stick factors stop them from migrating in the first place (e.g. cultural affinity)</a:t>
            </a:r>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DB4CB4-C19F-4BD4-B8A2-317E57D13CC5}" type="slidenum">
              <a:rPr lang="en-US">
                <a:cs typeface="Arial" charset="0"/>
              </a:rPr>
              <a:pPr fontAlgn="base">
                <a:spcBef>
                  <a:spcPct val="0"/>
                </a:spcBef>
                <a:spcAft>
                  <a:spcPct val="0"/>
                </a:spcAft>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These factors can all be termed ‘endogenous’ or ‘exogenous’ (essentially meaning </a:t>
            </a:r>
            <a:r>
              <a:rPr lang="en-US" i="1" smtClean="0"/>
              <a:t>within</a:t>
            </a:r>
            <a:r>
              <a:rPr lang="en-US" smtClean="0"/>
              <a:t> our push-pull modelling or outside its scope). Things like crime and war are pretty difficult to control, and are hard to affect with policy, whereas low wages etc. can be. Trends of privatization can also for instance be seen as exogenous, though it is important to recognize their role in the HRH crisis, and to try to tackle them. This is why South Africa is currently debating reforming its highly inequitable health system, much like the US has from time to time. Push and pull factors are closely related, as for instance if the wage is higher in another environment then the wage must be less desirable in the source location. Governments and policymakers who want to affect migration must look at changing the push, pull, stick and stay factors if they aim to change people’s motivations for leaving. This is obviously easier or at least more straightforward with endogenous factors than exogenous, but again that is not to detract from their importance. It is worthwhile noting that it is very hard to afford the wage increases health workers deserve in Africa (though this is obviously a big generalization), and so changing people’s work environments so they are more satisfied in their work for other reasons, may be a worthwhile and realistic path to pursue. This all assumes of course, that there really is a big HRH crisis!</a:t>
            </a: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E403C29-79E0-4FFA-BA0C-9F44B03F6FD1}" type="slidenum">
              <a:rPr lang="en-US">
                <a:cs typeface="Arial" charset="0"/>
              </a:rPr>
              <a:pPr fontAlgn="base">
                <a:spcBef>
                  <a:spcPct val="0"/>
                </a:spcBef>
                <a:spcAft>
                  <a:spcPct val="0"/>
                </a:spcAft>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next section will introduce some more economic concepts to help us understand how economists conceptualize the IMPACTS of globalization and HRH migration, because this attends to the question of whether there really is a crisis or not.</a:t>
            </a:r>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C25DC0-2308-4435-8903-C18F2C28BC06}" type="slidenum">
              <a:rPr lang="en-US">
                <a:cs typeface="Arial" charset="0"/>
              </a:rPr>
              <a:pPr fontAlgn="base">
                <a:spcBef>
                  <a:spcPct val="0"/>
                </a:spcBef>
                <a:spcAft>
                  <a:spcPct val="0"/>
                </a:spcAft>
              </a:pPr>
              <a:t>14</a:t>
            </a:fld>
            <a:endParaRPr lang="en-US">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concept of comparative advantage is basically that if one region has more of one productive input than another, it will likely specialize in whatever that productive input is good at producing. We can think of the West having for example a comparative advantage in industry, and it therefore making sense that industry would agglomerate or accumulate there. In the context of health, we can also think of the West having a comparative advantage relative to Africa, and thus lots of Africans emigrating to the West because there are better opportunities there. The same could be said of rural vs. urban contexts and so on – why do you think we have cities?</a:t>
            </a: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A3405A0-A2A0-4BBC-9E1A-198407C18B5C}" type="slidenum">
              <a:rPr lang="en-US">
                <a:cs typeface="Arial" charset="0"/>
              </a:rPr>
              <a:pPr fontAlgn="base">
                <a:spcBef>
                  <a:spcPct val="0"/>
                </a:spcBef>
                <a:spcAft>
                  <a:spcPct val="0"/>
                </a:spcAft>
              </a:pPr>
              <a:t>15</a:t>
            </a:fld>
            <a:endParaRPr lang="en-US">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Pareto efficiency is a unique ethical position taken by economics – that it’s okay to make one person richer if nobody else becomes poorer. This is rare in reality of course, so economics even went one stage further in order to try to maintain its ‘objectivity’…(see above). </a:t>
            </a:r>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A6B5E29-03E0-4DF7-BFAC-D3E25C5B1D6F}" type="slidenum">
              <a:rPr lang="en-US">
                <a:cs typeface="Arial" charset="0"/>
              </a:rPr>
              <a:pPr fontAlgn="base">
                <a:spcBef>
                  <a:spcPct val="0"/>
                </a:spcBef>
                <a:spcAft>
                  <a:spcPct val="0"/>
                </a:spcAft>
              </a:pPr>
              <a:t>16</a:t>
            </a:fld>
            <a:endParaRPr lang="en-US">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All you need take out of this slide is that economics tends in the mainstream to concern itself with ‘objective’ models, while political economy recognizes that those models are products of their time, history and ideology. You do not need to know what Keynesianism and Monetarism are, interesting though it is. Note that my economics undergraduate degree taught me the first version, and I came to learn the second later on.</a:t>
            </a:r>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B3B07C7-C5A8-4870-B22B-ACC71DACCE89}" type="slidenum">
              <a:rPr lang="en-US">
                <a:cs typeface="Arial" charset="0"/>
              </a:rPr>
              <a:pPr fontAlgn="base">
                <a:spcBef>
                  <a:spcPct val="0"/>
                </a:spcBef>
                <a:spcAft>
                  <a:spcPct val="0"/>
                </a:spcAft>
              </a:pPr>
              <a:t>17</a:t>
            </a:fld>
            <a:endParaRPr lang="en-US">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next few slides take us through Robinson’s reading (the most important to this class), which notes that our outlook on the impacts of health worker migration depends on our outlook on globalization. Some people (Internationalists) believe there are greater benefits to health workers migrating than there are costs, and thus construct economic or mathematical models, which can be thought of as caricatures, that show this. These models depend critically on the concept of comparative advantage, but more importantly from a political economy perspective, on one’s ideology.</a:t>
            </a:r>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58F0C8D-7D31-4FFD-8901-2A9EE1758EA9}" type="slidenum">
              <a:rPr lang="en-US">
                <a:cs typeface="Arial" charset="0"/>
              </a:rPr>
              <a:pPr fontAlgn="base">
                <a:spcBef>
                  <a:spcPct val="0"/>
                </a:spcBef>
                <a:spcAft>
                  <a:spcPct val="0"/>
                </a:spcAft>
              </a:pPr>
              <a:t>18</a:t>
            </a:fld>
            <a:endParaRPr lang="en-US">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Potential Pareto efficiency also has a large impact on what we think we can do about an HRH crisis, if indeed we believe there is one. If the world is benefiting more from people migrating than it is losing out, who are developing countries to stop them? How can we stand in the way of efficiency? As noted, in ethical terms this is a highly debatable point, never mind the fact that the true costs and benefits of migration are very little understood, and the way that models are applied, even if they are theoretically objective, is going to in one way or another be very political, and not just economic. Thus economics is open to accusations of purporting to be objective while it is not.</a:t>
            </a:r>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09BC742-DC94-4127-B991-DEF5556E6FBA}" type="slidenum">
              <a:rPr lang="en-US">
                <a:cs typeface="Arial" charset="0"/>
              </a:rPr>
              <a:pPr fontAlgn="base">
                <a:spcBef>
                  <a:spcPct val="0"/>
                </a:spcBef>
                <a:spcAft>
                  <a:spcPct val="0"/>
                </a:spcAft>
              </a:pPr>
              <a:t>19</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lecture outlines arguments surrounding health worker migration, which is entangled with what is known as the Human Resources for Health (HRH) Crisis in Africa. The lecture focuses on the African and South African situation in particular.</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8F103DF-9FFF-429E-97FA-5003A5E98C72}"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On the other hand we can see that the so-called ‘nationalist’ models are also pretty ideological. They are much more concerned with equity, and the impacts on developing countries from health worker migration that were pointed to earlier (rather than any potential benefits to developed countries and the world, which may well also exist). Note, however, that many of the supposed benefits are dependent on for instance knowledge being easily transferrable from rich countries to poor countries. This is questionable with international property rights laws as they are – remember the case where the drug companies took the South African government to court for wanting to import generic HIV drugs? Read more in Robinson.</a:t>
            </a:r>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0A49582-2AF0-4C16-A992-AFB4A9F14E19}" type="slidenum">
              <a:rPr lang="en-US">
                <a:cs typeface="Arial" charset="0"/>
              </a:rPr>
              <a:pPr fontAlgn="base">
                <a:spcBef>
                  <a:spcPct val="0"/>
                </a:spcBef>
                <a:spcAft>
                  <a:spcPct val="0"/>
                </a:spcAft>
              </a:pPr>
              <a:t>20</a:t>
            </a:fld>
            <a:endParaRPr lang="en-US">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fontAlgn="auto">
              <a:spcBef>
                <a:spcPts val="0"/>
              </a:spcBef>
              <a:spcAft>
                <a:spcPts val="0"/>
              </a:spcAft>
              <a:defRPr/>
            </a:pPr>
            <a:r>
              <a:rPr lang="en-US" dirty="0" smtClean="0"/>
              <a:t>And so we have seen how health worker migration is a complex issue, and one’s perspective on it depends on one’s ideology and views of globalization. This has highlighted that one must read critically and not just take economics and social issues lightly, and that much more evidence is needed on HRH issues to inform better policy. This shouldn’t just come from economic models and analyses, but also from mixed methods which also involve talking to people to draw out some of the nuances of situations, such as how health workers interpret why they are migrating. This is ‘purpose-driven’ research, i.e. trying to solve a social issue, rather than just confirm what everyone else before you has presumed without reflection. It is an exciting area to get into, and for instance my research looks at doctors who have more than job, and why this happens and whether it can be used as a policy tool to retain doctors (e.g. as they may become more motivated by doing extra work they enjoy). Finally, it is worth noting that whatever perspective one has, it is difficult to see that African HRH systems don’t need strengthening after decades of decline and stagnation, and with the HIV pandemic as it is right now. I could spout more evidence of why I believe there is also a genuine crisis, but I can also say as a political economist that I think it is the right thing to do, and at least I acknowledge this to be my ideology. But I would not take all this too far of course, because I really do think there are a lot more costs than benefits to health worker migration, because not everything is measurable, and that countries should be compensated as Mackintosh says in the previous slide. This is particularly given the history of exploitation in Africa. I am merely saying that it is possible to put an argument in many ways, and that one must be careful of disciplines and papers that claim that their research is somehow free from ideology when they are dealing with inherently social rather than scientific issues. That means my approaches are in themselves of course ideological to some degree, but at least they are not based only on previous </a:t>
            </a:r>
            <a:r>
              <a:rPr lang="en-US" dirty="0" err="1" smtClean="0"/>
              <a:t>economistic</a:t>
            </a:r>
            <a:r>
              <a:rPr lang="en-US" dirty="0" smtClean="0"/>
              <a:t> assumptions, set outside of reflexive, historical analysis.</a:t>
            </a:r>
            <a:endParaRPr lang="en-US" dirty="0"/>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4F44003-D11E-4ECC-A794-0B09965AAA91}" type="slidenum">
              <a:rPr lang="en-US">
                <a:cs typeface="Arial" charset="0"/>
              </a:rPr>
              <a:pPr fontAlgn="base">
                <a:spcBef>
                  <a:spcPct val="0"/>
                </a:spcBef>
                <a:spcAft>
                  <a:spcPct val="0"/>
                </a:spcAft>
              </a:pPr>
              <a:t>21</a:t>
            </a:fld>
            <a:endParaRPr lang="en-US">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So I don’t want to leave you without any kind of thoughts on what can be done. A lot is being tried, and in South Africa for instance doctors have recently received a 15% pay increase, even though they had to strike to finally receive it after many promises. In a number of contexts too, tasks such as prescribing HIV medicines are being successfully shifted to less skilled workers to give doctors and so on more time for work they are uniquely qualified for. Each circumstance requires different initiatives, however, and different motivational tools are needed to keep different health workers. For instance, health workers who are mothers have different priorities than those who are single. And those in rural areas will probably be more interested in getting more social interaction and training opportunities than someone working in a city. The readings go through some of these issues in greater detail.</a:t>
            </a:r>
          </a:p>
        </p:txBody>
      </p:sp>
      <p:sp>
        <p:nvSpPr>
          <p:cNvPr id="583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213AFA0-9FC5-4B57-8902-54A10FF09F58}" type="slidenum">
              <a:rPr lang="en-US">
                <a:cs typeface="Arial" charset="0"/>
              </a:rPr>
              <a:pPr fontAlgn="base">
                <a:spcBef>
                  <a:spcPct val="0"/>
                </a:spcBef>
                <a:spcAft>
                  <a:spcPct val="0"/>
                </a:spcAft>
              </a:pPr>
              <a:t>22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lecture promotes MPH students, many of whom have little or no social sciences background, to engage critically with readings. This is to introduce mainstream economics as well as political economy lenses onto HRH issues, and realize that there is a big difference between the sciences and the social sciences.</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47255AB-1E4E-49ED-86A1-99D2478AED53}"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Understanding globalization and how we conceive it is key to understanding the HRH debate. Globalization involves the movement of labor, including medical professionals, but is also a much wider debate of which HRH is a part. Those who tend to think of globalization as ‘good’ can be essentially thought of as those who think the movement of goods, capital, technology and labor etc. makes the world richer and more prosperous. Those who think the opposite tend to believe that at the very least, many people lose out through processes of globalization. So the question becomes – who is benefiting from globalization, and what are its developmental implications? These questions must also be asked with regard to health worker migration…</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7954C89-04BD-4356-A77D-75FD66740191}"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slide outlines the arguments for and against there being an HRH crisis in Africa. This leads on from the previous slide because those who believe there is a HRH crisis in Africa tend to believe that globalization and the current system of capitalist economic expansion carries at least some harmful effects – such as the lack of doctors and nurses in Africa who migrate. This argument focuses around the worsening inequality that results from HRH migration. Those who would question the ‘crisis’, which came to the fore after the WHO released it’s 2006 report saying there was a crisis, tend to emphasize other arguments. For instance, the benefits of migration may outweigh the negatives because, for example, if a doctor migrates from sub-Saharan Africa to the USA, she might pick up more skills there, send some of the money she makes home, invent a new way to help humanity, and then return to her country to use her new knowledge beneficially. These are classic pro-globalization arguments. One could also argue that the ‘crisis’ as it is now known, may be a construction, in that it is only a crisis since people have realised there are not enough health care professionals to roll out antiretroviral drugs in Africa, but that this is hype given that the benefits of migration may outweigh the costs. This could also be seen from the other perspective, however, in that there has always been a crisis, but it is only now coming to the fore. Already we are beginning to see that one’s perspective and ideology on social issues matters, and it is not as ‘objective’ as one might hope.</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1AD97A7-BEC2-4AAC-8422-407C2ADD12D3}"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Evidence is now presented from a number of sources that there is a crisis. The above figure notes that health care is particularly important for the survival of infants, children and mothers, who need more medical attention than the rest of the population.</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004EBE7-6324-4930-98AA-2AE510967BD1}"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migration of health care professionals seems to be at least one part of why there is an HRH problem in Africa.</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6A70D7-7F92-40FF-ADE5-D734C4030BFA}"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Sub-Saharan Africa in particular has very few health workers compared to other regions of the world.</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984E808-33C3-4EB0-8D6B-E57C0631F65D}"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slide further introduces the African/South African situation. It shows how few health care professionals are in Sub-Saharan Africa. South Africa, however, a middle income country, has relatively many health workers, as well as income and expenditure on health. This is for instance why it was baffling that South Africa was not able to react more swiftly to the HIV epidemic there. But the picture is misleading, because there is an unequal distribution of health care workers between public and private sectors in South Africa, with the latter containing 60% of doctors for instance to care for 15% of the population. Migration and retention can thus be seen as big issues for South Africa, even though it is relatively rich. </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D53E591-36D9-48FA-9D59-2352944409BA}"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60F4608-817F-47CD-80E4-BEE27856AB15}" type="datetimeFigureOut">
              <a:rPr lang="en-US"/>
              <a:pPr>
                <a:defRPr/>
              </a:pPr>
              <a:t>2/2/2010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B2EA51-A241-46F3-9426-EEA3238EEFA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60B61AE-EF99-4E88-B187-655B19672BFD}" type="datetimeFigureOut">
              <a:rPr lang="en-US"/>
              <a:pPr>
                <a:defRPr/>
              </a:pPr>
              <a:t>2/2/2010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EC7ABC0-A8FE-433E-BD63-8969C193FB0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D6568F1-8524-4B47-9A5D-2260A41AF048}" type="datetimeFigureOut">
              <a:rPr lang="en-US"/>
              <a:pPr>
                <a:defRPr/>
              </a:pPr>
              <a:t>2/2/2010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1B7B9E-8C51-4040-8E46-BBECA308075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9BAB55-B804-45FA-ADF8-C784BC71CDE3}" type="datetimeFigureOut">
              <a:rPr lang="en-US"/>
              <a:pPr>
                <a:defRPr/>
              </a:pPr>
              <a:t>2/2/2010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42BB522-B6B4-4715-A37A-87630258922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E949049-69C6-4855-8233-C1E6524C076A}" type="datetimeFigureOut">
              <a:rPr lang="en-US"/>
              <a:pPr>
                <a:defRPr/>
              </a:pPr>
              <a:t>2/2/2010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5B471F-46C4-4ABE-9154-FD04B34E8FD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20B4726-313E-4CB2-A9BE-97D39DE2CC8E}" type="datetimeFigureOut">
              <a:rPr lang="en-US"/>
              <a:pPr>
                <a:defRPr/>
              </a:pPr>
              <a:t>2/2/2010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A950050-B855-4860-9FA1-F89A8F83E53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17007DD-BFD9-4C2C-9A79-65970EC268DB}" type="datetimeFigureOut">
              <a:rPr lang="en-US"/>
              <a:pPr>
                <a:defRPr/>
              </a:pPr>
              <a:t>2/2/2010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CC168B2-2214-4DD6-B884-EB0CBB6A64B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FB3FE8A-3784-41D8-A1D1-9F76E03E9270}" type="datetimeFigureOut">
              <a:rPr lang="en-US"/>
              <a:pPr>
                <a:defRPr/>
              </a:pPr>
              <a:t>2/2/2010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35AC6F7-6FCC-4902-9CCD-5ECC9712497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4BAC1CF-0672-4D13-ABC5-0BCE838DA016}" type="datetimeFigureOut">
              <a:rPr lang="en-US"/>
              <a:pPr>
                <a:defRPr/>
              </a:pPr>
              <a:t>2/2/2010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F04EBE7-918F-4592-9364-52FD4D5B9B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A2F30A5-3B13-4A40-8F1A-FE6AE84C6614}" type="datetimeFigureOut">
              <a:rPr lang="en-US"/>
              <a:pPr>
                <a:defRPr/>
              </a:pPr>
              <a:t>2/2/2010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AF20E54-3196-4A02-9639-99DA6FC6F98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FE85B3B-EFAF-48BA-A6FA-11CAD3AAFBE5}" type="datetimeFigureOut">
              <a:rPr lang="en-US"/>
              <a:pPr>
                <a:defRPr/>
              </a:pPr>
              <a:t>2/2/2010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51CAD2C-9076-4C95-817B-7882B9130CE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62B4C9E-3DCC-427F-8261-64609C3C5E8B}" type="datetimeFigureOut">
              <a:rPr lang="en-US"/>
              <a:pPr>
                <a:defRPr/>
              </a:pPr>
              <a:t>2/2/2010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846791E-F2AA-49AF-A690-86B8E6A6076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2.gif"/></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The Economics of Health Systems </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4338" name="Content Placeholder 9"/>
          <p:cNvSpPr>
            <a:spLocks noGrp="1"/>
          </p:cNvSpPr>
          <p:nvPr>
            <p:ph idx="1"/>
          </p:nvPr>
        </p:nvSpPr>
        <p:spPr/>
        <p:txBody>
          <a:bodyPr/>
          <a:lstStyle/>
          <a:p>
            <a:endParaRPr lang="en-US" sz="2000" smtClean="0">
              <a:latin typeface="Times New Roman" pitchFamily="18" charset="0"/>
              <a:cs typeface="Times New Roman" pitchFamily="18" charset="0"/>
            </a:endParaRPr>
          </a:p>
          <a:p>
            <a:endParaRPr lang="en-US" sz="2000" smtClean="0">
              <a:solidFill>
                <a:schemeClr val="accent1"/>
              </a:solidFill>
              <a:latin typeface="Times New Roman" pitchFamily="18" charset="0"/>
              <a:cs typeface="Times New Roman" pitchFamily="18" charset="0"/>
            </a:endParaRPr>
          </a:p>
          <a:p>
            <a:pPr algn="ctr">
              <a:buFont typeface="Arial" charset="0"/>
              <a:buNone/>
            </a:pPr>
            <a:r>
              <a:rPr lang="en-US" sz="2500" b="1" smtClean="0">
                <a:solidFill>
                  <a:schemeClr val="tx2"/>
                </a:solidFill>
                <a:latin typeface="Times New Roman" pitchFamily="18" charset="0"/>
                <a:cs typeface="Times New Roman" pitchFamily="18" charset="0"/>
              </a:rPr>
              <a:t>Globalization and Health 2:</a:t>
            </a:r>
          </a:p>
          <a:p>
            <a:pPr algn="ctr">
              <a:buFont typeface="Arial" charset="0"/>
              <a:buNone/>
            </a:pPr>
            <a:r>
              <a:rPr lang="en-US" sz="2500" smtClean="0">
                <a:solidFill>
                  <a:schemeClr val="tx2"/>
                </a:solidFill>
                <a:latin typeface="Times New Roman" pitchFamily="18" charset="0"/>
                <a:cs typeface="Times New Roman" pitchFamily="18" charset="0"/>
              </a:rPr>
              <a:t>Health Worker Migration</a:t>
            </a:r>
          </a:p>
          <a:p>
            <a:pPr algn="ctr">
              <a:buFont typeface="Arial" charset="0"/>
              <a:buNone/>
            </a:pPr>
            <a:endParaRPr lang="en-US" sz="2000" smtClean="0">
              <a:solidFill>
                <a:schemeClr val="tx2"/>
              </a:solidFill>
              <a:latin typeface="Times New Roman" pitchFamily="18" charset="0"/>
              <a:cs typeface="Times New Roman" pitchFamily="18" charset="0"/>
            </a:endParaRPr>
          </a:p>
          <a:p>
            <a:pPr algn="ctr">
              <a:buFont typeface="Arial" charset="0"/>
              <a:buNone/>
            </a:pPr>
            <a:endParaRPr lang="en-US" sz="2000" smtClean="0">
              <a:solidFill>
                <a:schemeClr val="tx2"/>
              </a:solidFill>
              <a:latin typeface="Times New Roman" pitchFamily="18" charset="0"/>
              <a:cs typeface="Times New Roman" pitchFamily="18" charset="0"/>
            </a:endParaRPr>
          </a:p>
          <a:p>
            <a:pPr algn="ctr">
              <a:buFont typeface="Arial" charset="0"/>
              <a:buNone/>
            </a:pPr>
            <a:endParaRPr lang="en-US" sz="2000" smtClean="0">
              <a:solidFill>
                <a:schemeClr val="tx2"/>
              </a:solidFill>
              <a:latin typeface="Times New Roman" pitchFamily="18" charset="0"/>
              <a:cs typeface="Times New Roman" pitchFamily="18" charset="0"/>
            </a:endParaRPr>
          </a:p>
          <a:p>
            <a:pPr algn="ctr">
              <a:buFont typeface="Arial" charset="0"/>
              <a:buNone/>
            </a:pPr>
            <a:r>
              <a:rPr lang="en-US" sz="2000" smtClean="0">
                <a:solidFill>
                  <a:schemeClr val="tx2"/>
                </a:solidFill>
                <a:latin typeface="Times New Roman" pitchFamily="18" charset="0"/>
                <a:cs typeface="Times New Roman" pitchFamily="18" charset="0"/>
              </a:rPr>
              <a:t>John Ashmore</a:t>
            </a:r>
          </a:p>
          <a:p>
            <a:pPr algn="ctr">
              <a:buFont typeface="Arial" charset="0"/>
              <a:buNone/>
            </a:pPr>
            <a:r>
              <a:rPr lang="en-US" sz="2000" smtClean="0">
                <a:solidFill>
                  <a:schemeClr val="tx2"/>
                </a:solidFill>
                <a:latin typeface="Times New Roman" pitchFamily="18" charset="0"/>
                <a:cs typeface="Times New Roman" pitchFamily="18" charset="0"/>
              </a:rPr>
              <a:t>10 July 2009</a:t>
            </a: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14340"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14343"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457200"/>
            <a:ext cx="7924800" cy="430213"/>
          </a:xfrm>
          <a:prstGeom prst="rect">
            <a:avLst/>
          </a:prstGeom>
          <a:noFill/>
        </p:spPr>
        <p:txBody>
          <a:bodyPr>
            <a:spAutoFit/>
          </a:bodyPr>
          <a:lstStyle/>
          <a:p>
            <a:pPr fontAlgn="auto">
              <a:spcBef>
                <a:spcPts val="0"/>
              </a:spcBef>
              <a:spcAft>
                <a:spcPts val="0"/>
              </a:spcAft>
              <a:defRPr/>
            </a:pPr>
            <a:r>
              <a:rPr lang="en-US" sz="2200" b="1" dirty="0">
                <a:solidFill>
                  <a:schemeClr val="tx2">
                    <a:lumMod val="50000"/>
                  </a:schemeClr>
                </a:solidFill>
                <a:latin typeface="Times New Roman" pitchFamily="18" charset="0"/>
                <a:cs typeface="Times New Roman" pitchFamily="18" charset="0"/>
              </a:rPr>
              <a:t>The ‘global carousel’ (</a:t>
            </a:r>
            <a:r>
              <a:rPr lang="en-US" sz="2200" b="1" dirty="0" err="1">
                <a:solidFill>
                  <a:schemeClr val="tx2">
                    <a:lumMod val="50000"/>
                  </a:schemeClr>
                </a:solidFill>
                <a:latin typeface="Times New Roman" pitchFamily="18" charset="0"/>
                <a:cs typeface="Times New Roman" pitchFamily="18" charset="0"/>
              </a:rPr>
              <a:t>Huddart</a:t>
            </a:r>
            <a:r>
              <a:rPr lang="en-US" sz="2200" b="1" dirty="0">
                <a:solidFill>
                  <a:schemeClr val="tx2">
                    <a:lumMod val="50000"/>
                  </a:schemeClr>
                </a:solidFill>
                <a:latin typeface="Times New Roman" pitchFamily="18" charset="0"/>
                <a:cs typeface="Times New Roman" pitchFamily="18" charset="0"/>
              </a:rPr>
              <a:t> and </a:t>
            </a:r>
            <a:r>
              <a:rPr lang="en-US" sz="2200" b="1" dirty="0" err="1">
                <a:solidFill>
                  <a:schemeClr val="tx2">
                    <a:lumMod val="50000"/>
                  </a:schemeClr>
                </a:solidFill>
                <a:latin typeface="Times New Roman" pitchFamily="18" charset="0"/>
                <a:cs typeface="Times New Roman" pitchFamily="18" charset="0"/>
              </a:rPr>
              <a:t>Picazo</a:t>
            </a:r>
            <a:r>
              <a:rPr lang="en-US" sz="2200" b="1" dirty="0">
                <a:solidFill>
                  <a:schemeClr val="tx2">
                    <a:lumMod val="50000"/>
                  </a:schemeClr>
                </a:solidFill>
                <a:latin typeface="Times New Roman" pitchFamily="18" charset="0"/>
                <a:cs typeface="Times New Roman" pitchFamily="18" charset="0"/>
              </a:rPr>
              <a:t> 2003)</a:t>
            </a:r>
            <a:endParaRPr lang="en-US" sz="2200" b="1" dirty="0">
              <a:solidFill>
                <a:schemeClr val="tx2">
                  <a:lumMod val="50000"/>
                </a:schemeClr>
              </a:solidFill>
              <a:latin typeface="Times New Roman" pitchFamily="18" charset="0"/>
              <a:cs typeface="Times New Roman" pitchFamily="18" charset="0"/>
            </a:endParaRPr>
          </a:p>
        </p:txBody>
      </p:sp>
      <p:pic>
        <p:nvPicPr>
          <p:cNvPr id="32770" name="Picture 2"/>
          <p:cNvPicPr>
            <a:picLocks noChangeAspect="1" noChangeArrowheads="1"/>
          </p:cNvPicPr>
          <p:nvPr/>
        </p:nvPicPr>
        <p:blipFill>
          <a:blip r:embed="rId3"/>
          <a:srcRect/>
          <a:stretch>
            <a:fillRect/>
          </a:stretch>
        </p:blipFill>
        <p:spPr bwMode="auto">
          <a:xfrm>
            <a:off x="762000" y="1111250"/>
            <a:ext cx="7818438" cy="4756150"/>
          </a:xfrm>
          <a:prstGeom prst="rect">
            <a:avLst/>
          </a:prstGeom>
          <a:noFill/>
          <a:ln w="9525">
            <a:noFill/>
            <a:miter lim="800000"/>
            <a:headEnd/>
            <a:tailEnd/>
          </a:ln>
        </p:spPr>
      </p:pic>
      <p:sp>
        <p:nvSpPr>
          <p:cNvPr id="32771" name="TextBox 6"/>
          <p:cNvSpPr txBox="1">
            <a:spLocks noChangeArrowheads="1"/>
          </p:cNvSpPr>
          <p:nvPr/>
        </p:nvSpPr>
        <p:spPr bwMode="auto">
          <a:xfrm>
            <a:off x="3352800" y="6019800"/>
            <a:ext cx="5562600" cy="369888"/>
          </a:xfrm>
          <a:prstGeom prst="rect">
            <a:avLst/>
          </a:prstGeom>
          <a:noFill/>
          <a:ln w="9525">
            <a:noFill/>
            <a:miter lim="800000"/>
            <a:headEnd/>
            <a:tailEnd/>
          </a:ln>
        </p:spPr>
        <p:txBody>
          <a:bodyPr>
            <a:spAutoFit/>
          </a:bodyPr>
          <a:lstStyle/>
          <a:p>
            <a:pPr algn="r"/>
            <a:r>
              <a:rPr lang="en-US" b="1" i="1">
                <a:solidFill>
                  <a:schemeClr val="tx2"/>
                </a:solidFill>
                <a:latin typeface="Times New Roman" pitchFamily="18" charset="0"/>
                <a:cs typeface="Times New Roman" pitchFamily="18" charset="0"/>
              </a:rPr>
              <a:t>		from Paradath et al. 2003</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2"/>
          <p:cNvPicPr>
            <a:picLocks noChangeAspect="1" noChangeArrowheads="1"/>
          </p:cNvPicPr>
          <p:nvPr/>
        </p:nvPicPr>
        <p:blipFill>
          <a:blip r:embed="rId3"/>
          <a:srcRect/>
          <a:stretch>
            <a:fillRect/>
          </a:stretch>
        </p:blipFill>
        <p:spPr bwMode="auto">
          <a:xfrm>
            <a:off x="2438400" y="1065213"/>
            <a:ext cx="4029075" cy="5411787"/>
          </a:xfrm>
          <a:prstGeom prst="rect">
            <a:avLst/>
          </a:prstGeom>
          <a:noFill/>
          <a:ln w="9525">
            <a:noFill/>
            <a:miter lim="800000"/>
            <a:headEnd/>
            <a:tailEnd/>
          </a:ln>
        </p:spPr>
      </p:pic>
      <p:sp>
        <p:nvSpPr>
          <p:cNvPr id="5" name="TextBox 4"/>
          <p:cNvSpPr txBox="1"/>
          <p:nvPr/>
        </p:nvSpPr>
        <p:spPr>
          <a:xfrm>
            <a:off x="609600" y="457200"/>
            <a:ext cx="7924800" cy="400050"/>
          </a:xfrm>
          <a:prstGeom prst="rect">
            <a:avLst/>
          </a:prstGeom>
          <a:noFill/>
        </p:spPr>
        <p:txBody>
          <a:bodyPr>
            <a:spAutoFit/>
          </a:bodyPr>
          <a:lstStyle/>
          <a:p>
            <a:pPr fontAlgn="auto">
              <a:spcBef>
                <a:spcPts val="0"/>
              </a:spcBef>
              <a:spcAft>
                <a:spcPts val="0"/>
              </a:spcAft>
              <a:defRPr/>
            </a:pPr>
            <a:r>
              <a:rPr lang="en-US" sz="2000" b="1" dirty="0">
                <a:solidFill>
                  <a:schemeClr val="tx2">
                    <a:lumMod val="50000"/>
                  </a:schemeClr>
                </a:solidFill>
                <a:latin typeface="Times New Roman" pitchFamily="18" charset="0"/>
                <a:cs typeface="Times New Roman" pitchFamily="18" charset="0"/>
              </a:rPr>
              <a:t>South Africa as part of global carousel (IOM 2007, from JLI 2004)</a:t>
            </a:r>
            <a:endParaRPr lang="en-US" sz="2000" b="1" dirty="0">
              <a:solidFill>
                <a:schemeClr val="tx2">
                  <a:lumMod val="50000"/>
                </a:schemeClr>
              </a:solidFill>
              <a:latin typeface="Times New Roman" pitchFamily="18" charset="0"/>
              <a:cs typeface="Times New Roman" pitchFamily="18" charset="0"/>
            </a:endParaRPr>
          </a:p>
        </p:txBody>
      </p:sp>
      <p:sp>
        <p:nvSpPr>
          <p:cNvPr id="34819" name="TextBox 8"/>
          <p:cNvSpPr txBox="1">
            <a:spLocks noChangeArrowheads="1"/>
          </p:cNvSpPr>
          <p:nvPr/>
        </p:nvSpPr>
        <p:spPr bwMode="auto">
          <a:xfrm>
            <a:off x="6858000" y="4419600"/>
            <a:ext cx="1676400" cy="1200150"/>
          </a:xfrm>
          <a:prstGeom prst="rect">
            <a:avLst/>
          </a:prstGeom>
          <a:noFill/>
          <a:ln w="9525">
            <a:noFill/>
            <a:miter lim="800000"/>
            <a:headEnd/>
            <a:tailEnd/>
          </a:ln>
        </p:spPr>
        <p:txBody>
          <a:bodyPr>
            <a:spAutoFit/>
          </a:bodyPr>
          <a:lstStyle/>
          <a:p>
            <a:pPr>
              <a:buFont typeface="Arial" charset="0"/>
              <a:buChar char="•"/>
            </a:pPr>
            <a:r>
              <a:rPr lang="en-US">
                <a:solidFill>
                  <a:schemeClr val="tx2"/>
                </a:solidFill>
                <a:latin typeface="Times New Roman" pitchFamily="18" charset="0"/>
                <a:cs typeface="Times New Roman" pitchFamily="18" charset="0"/>
              </a:rPr>
              <a:t> Trend: Almost all migration to small number of countries</a:t>
            </a:r>
          </a:p>
        </p:txBody>
      </p:sp>
      <p:sp>
        <p:nvSpPr>
          <p:cNvPr id="34820" name="TextBox 5"/>
          <p:cNvSpPr txBox="1">
            <a:spLocks noChangeArrowheads="1"/>
          </p:cNvSpPr>
          <p:nvPr/>
        </p:nvSpPr>
        <p:spPr bwMode="auto">
          <a:xfrm>
            <a:off x="6858000" y="1752600"/>
            <a:ext cx="2057400" cy="2586038"/>
          </a:xfrm>
          <a:prstGeom prst="rect">
            <a:avLst/>
          </a:prstGeom>
          <a:noFill/>
          <a:ln w="9525">
            <a:noFill/>
            <a:miter lim="800000"/>
            <a:headEnd/>
            <a:tailEnd/>
          </a:ln>
        </p:spPr>
        <p:txBody>
          <a:bodyPr>
            <a:spAutoFit/>
          </a:bodyPr>
          <a:lstStyle/>
          <a:p>
            <a:pPr>
              <a:buFont typeface="Arial" charset="0"/>
              <a:buChar char="•"/>
            </a:pPr>
            <a:r>
              <a:rPr lang="en-US" b="1">
                <a:solidFill>
                  <a:schemeClr val="tx2"/>
                </a:solidFill>
                <a:latin typeface="Times New Roman" pitchFamily="18" charset="0"/>
                <a:cs typeface="Times New Roman" pitchFamily="18" charset="0"/>
              </a:rPr>
              <a:t> Migration is complex </a:t>
            </a:r>
            <a:r>
              <a:rPr lang="en-US">
                <a:solidFill>
                  <a:schemeClr val="tx2"/>
                </a:solidFill>
                <a:latin typeface="Times New Roman" pitchFamily="18" charset="0"/>
                <a:cs typeface="Times New Roman" pitchFamily="18" charset="0"/>
              </a:rPr>
              <a:t>even</a:t>
            </a:r>
            <a:r>
              <a:rPr lang="en-US" b="1">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within countries</a:t>
            </a:r>
          </a:p>
          <a:p>
            <a:endParaRPr lang="en-US">
              <a:solidFill>
                <a:schemeClr val="tx2"/>
              </a:solidFill>
              <a:latin typeface="Times New Roman" pitchFamily="18" charset="0"/>
              <a:cs typeface="Times New Roman" pitchFamily="18" charset="0"/>
            </a:endParaRPr>
          </a:p>
          <a:p>
            <a:pPr>
              <a:buFont typeface="Arial" charset="0"/>
              <a:buChar char="•"/>
            </a:pPr>
            <a:r>
              <a:rPr lang="en-US">
                <a:solidFill>
                  <a:schemeClr val="tx2"/>
                </a:solidFill>
                <a:latin typeface="Times New Roman" pitchFamily="18" charset="0"/>
                <a:cs typeface="Times New Roman" pitchFamily="18" charset="0"/>
              </a:rPr>
              <a:t> Out-migration of health workers in SA </a:t>
            </a:r>
            <a:r>
              <a:rPr lang="en-US" b="1">
                <a:solidFill>
                  <a:schemeClr val="tx2"/>
                </a:solidFill>
                <a:latin typeface="Times New Roman" pitchFamily="18" charset="0"/>
                <a:cs typeface="Times New Roman" pitchFamily="18" charset="0"/>
              </a:rPr>
              <a:t>six times </a:t>
            </a:r>
            <a:r>
              <a:rPr lang="en-US">
                <a:solidFill>
                  <a:schemeClr val="tx2"/>
                </a:solidFill>
                <a:latin typeface="Times New Roman" pitchFamily="18" charset="0"/>
                <a:cs typeface="Times New Roman" pitchFamily="18" charset="0"/>
              </a:rPr>
              <a:t>level of in-migration in 2003.</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2. </a:t>
            </a:r>
            <a:r>
              <a:rPr lang="en-US" sz="3400" b="1" i="1" dirty="0" smtClean="0">
                <a:solidFill>
                  <a:schemeClr val="accent1">
                    <a:lumMod val="50000"/>
                  </a:schemeClr>
                </a:solidFill>
                <a:latin typeface="Times New Roman" pitchFamily="18" charset="0"/>
                <a:ea typeface="Verdana" pitchFamily="34" charset="0"/>
                <a:cs typeface="Times New Roman" pitchFamily="18" charset="0"/>
              </a:rPr>
              <a:t>Why</a:t>
            </a:r>
            <a:r>
              <a:rPr lang="en-US" sz="3400" b="1" dirty="0" smtClean="0">
                <a:solidFill>
                  <a:schemeClr val="accent1">
                    <a:lumMod val="50000"/>
                  </a:schemeClr>
                </a:solidFill>
                <a:latin typeface="Times New Roman" pitchFamily="18" charset="0"/>
                <a:ea typeface="Verdana" pitchFamily="34" charset="0"/>
                <a:cs typeface="Times New Roman" pitchFamily="18" charset="0"/>
              </a:rPr>
              <a:t> migrate: the ‘push-pull’ model</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36867"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36870"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pic>
        <p:nvPicPr>
          <p:cNvPr id="36872" name="Picture 2"/>
          <p:cNvPicPr>
            <a:picLocks noGrp="1" noChangeAspect="1" noChangeArrowheads="1"/>
          </p:cNvPicPr>
          <p:nvPr>
            <p:ph idx="1"/>
          </p:nvPr>
        </p:nvPicPr>
        <p:blipFill>
          <a:blip r:embed="rId5"/>
          <a:srcRect/>
          <a:stretch>
            <a:fillRect/>
          </a:stretch>
        </p:blipFill>
        <p:spPr>
          <a:xfrm>
            <a:off x="1690688" y="2068513"/>
            <a:ext cx="6600825" cy="3590925"/>
          </a:xfrm>
        </p:spPr>
      </p:pic>
      <p:sp>
        <p:nvSpPr>
          <p:cNvPr id="36873" name="TextBox 11"/>
          <p:cNvSpPr txBox="1">
            <a:spLocks noChangeArrowheads="1"/>
          </p:cNvSpPr>
          <p:nvPr/>
        </p:nvSpPr>
        <p:spPr bwMode="auto">
          <a:xfrm>
            <a:off x="2514600" y="3962400"/>
            <a:ext cx="685800" cy="369888"/>
          </a:xfrm>
          <a:prstGeom prst="rect">
            <a:avLst/>
          </a:prstGeom>
          <a:solidFill>
            <a:schemeClr val="bg1"/>
          </a:solidFill>
          <a:ln w="9525">
            <a:noFill/>
            <a:miter lim="800000"/>
            <a:headEnd/>
            <a:tailEnd/>
          </a:ln>
        </p:spPr>
        <p:txBody>
          <a:bodyPr>
            <a:spAutoFit/>
          </a:bodyPr>
          <a:lstStyle/>
          <a:p>
            <a:r>
              <a:rPr lang="en-US" b="1">
                <a:latin typeface="Calibri" pitchFamily="34" charset="0"/>
              </a:rPr>
              <a:t>PULL</a:t>
            </a:r>
          </a:p>
        </p:txBody>
      </p:sp>
      <p:sp>
        <p:nvSpPr>
          <p:cNvPr id="36874" name="TextBox 13"/>
          <p:cNvSpPr txBox="1">
            <a:spLocks noChangeArrowheads="1"/>
          </p:cNvSpPr>
          <p:nvPr/>
        </p:nvSpPr>
        <p:spPr bwMode="auto">
          <a:xfrm>
            <a:off x="5486400" y="3962400"/>
            <a:ext cx="762000" cy="369888"/>
          </a:xfrm>
          <a:prstGeom prst="rect">
            <a:avLst/>
          </a:prstGeom>
          <a:solidFill>
            <a:schemeClr val="bg1"/>
          </a:solidFill>
          <a:ln w="9525">
            <a:noFill/>
            <a:miter lim="800000"/>
            <a:headEnd/>
            <a:tailEnd/>
          </a:ln>
        </p:spPr>
        <p:txBody>
          <a:bodyPr>
            <a:spAutoFit/>
          </a:bodyPr>
          <a:lstStyle/>
          <a:p>
            <a:r>
              <a:rPr lang="en-US" b="1">
                <a:latin typeface="Calibri" pitchFamily="34" charset="0"/>
              </a:rPr>
              <a:t>PUSH</a:t>
            </a:r>
          </a:p>
        </p:txBody>
      </p:sp>
      <p:sp>
        <p:nvSpPr>
          <p:cNvPr id="36875" name="TextBox 15"/>
          <p:cNvSpPr txBox="1">
            <a:spLocks noChangeArrowheads="1"/>
          </p:cNvSpPr>
          <p:nvPr/>
        </p:nvSpPr>
        <p:spPr bwMode="auto">
          <a:xfrm>
            <a:off x="3581400" y="6019800"/>
            <a:ext cx="5562600" cy="369888"/>
          </a:xfrm>
          <a:prstGeom prst="rect">
            <a:avLst/>
          </a:prstGeom>
          <a:noFill/>
          <a:ln w="9525">
            <a:noFill/>
            <a:miter lim="800000"/>
            <a:headEnd/>
            <a:tailEnd/>
          </a:ln>
        </p:spPr>
        <p:txBody>
          <a:bodyPr>
            <a:spAutoFit/>
          </a:bodyPr>
          <a:lstStyle/>
          <a:p>
            <a:r>
              <a:rPr lang="en-US" b="1" i="1">
                <a:solidFill>
                  <a:schemeClr val="tx2"/>
                </a:solidFill>
                <a:latin typeface="Times New Roman" pitchFamily="18" charset="0"/>
                <a:cs typeface="Times New Roman" pitchFamily="18" charset="0"/>
              </a:rPr>
              <a:t>Adapted from Paradath et al. 2003. Also see WHR 2006</a:t>
            </a:r>
          </a:p>
        </p:txBody>
      </p:sp>
      <p:sp>
        <p:nvSpPr>
          <p:cNvPr id="36876" name="TextBox 16"/>
          <p:cNvSpPr txBox="1">
            <a:spLocks noChangeArrowheads="1"/>
          </p:cNvSpPr>
          <p:nvPr/>
        </p:nvSpPr>
        <p:spPr bwMode="auto">
          <a:xfrm>
            <a:off x="609600" y="1905000"/>
            <a:ext cx="1143000" cy="369888"/>
          </a:xfrm>
          <a:prstGeom prst="rect">
            <a:avLst/>
          </a:prstGeom>
          <a:noFill/>
          <a:ln w="9525">
            <a:noFill/>
            <a:miter lim="800000"/>
            <a:headEnd/>
            <a:tailEnd/>
          </a:ln>
        </p:spPr>
        <p:txBody>
          <a:bodyPr>
            <a:spAutoFit/>
          </a:bodyPr>
          <a:lstStyle/>
          <a:p>
            <a:r>
              <a:rPr lang="en-US" b="1">
                <a:solidFill>
                  <a:srgbClr val="FF0000"/>
                </a:solidFill>
                <a:latin typeface="Calibri" pitchFamily="34" charset="0"/>
              </a:rPr>
              <a:t>CONTEXT</a:t>
            </a:r>
          </a:p>
        </p:txBody>
      </p:sp>
      <p:sp>
        <p:nvSpPr>
          <p:cNvPr id="36877" name="TextBox 17"/>
          <p:cNvSpPr txBox="1">
            <a:spLocks noChangeArrowheads="1"/>
          </p:cNvSpPr>
          <p:nvPr/>
        </p:nvSpPr>
        <p:spPr bwMode="auto">
          <a:xfrm>
            <a:off x="2743200" y="2209800"/>
            <a:ext cx="914400" cy="369888"/>
          </a:xfrm>
          <a:prstGeom prst="rect">
            <a:avLst/>
          </a:prstGeom>
          <a:solidFill>
            <a:schemeClr val="bg1"/>
          </a:solidFill>
          <a:ln w="9525">
            <a:noFill/>
            <a:miter lim="800000"/>
            <a:headEnd/>
            <a:tailEnd/>
          </a:ln>
        </p:spPr>
        <p:txBody>
          <a:bodyPr>
            <a:spAutoFit/>
          </a:bodyPr>
          <a:lstStyle/>
          <a:p>
            <a:r>
              <a:rPr lang="en-US" b="1">
                <a:latin typeface="Calibri" pitchFamily="34" charset="0"/>
              </a:rPr>
              <a:t>STAY</a:t>
            </a:r>
          </a:p>
        </p:txBody>
      </p:sp>
      <p:sp>
        <p:nvSpPr>
          <p:cNvPr id="36878" name="TextBox 19"/>
          <p:cNvSpPr txBox="1">
            <a:spLocks noChangeArrowheads="1"/>
          </p:cNvSpPr>
          <p:nvPr/>
        </p:nvSpPr>
        <p:spPr bwMode="auto">
          <a:xfrm>
            <a:off x="3962400" y="5334000"/>
            <a:ext cx="838200" cy="381000"/>
          </a:xfrm>
          <a:prstGeom prst="rect">
            <a:avLst/>
          </a:prstGeom>
          <a:solidFill>
            <a:schemeClr val="bg1"/>
          </a:solidFill>
          <a:ln w="9525">
            <a:noFill/>
            <a:miter lim="800000"/>
            <a:headEnd/>
            <a:tailEnd/>
          </a:ln>
        </p:spPr>
        <p:txBody>
          <a:bodyPr>
            <a:spAutoFit/>
          </a:bodyPr>
          <a:lstStyle/>
          <a:p>
            <a:r>
              <a:rPr lang="en-US" b="1">
                <a:latin typeface="Calibri" pitchFamily="34" charset="0"/>
              </a:rPr>
              <a:t>STICK</a:t>
            </a:r>
          </a:p>
        </p:txBody>
      </p:sp>
      <p:sp>
        <p:nvSpPr>
          <p:cNvPr id="21" name="Rectangle 20"/>
          <p:cNvSpPr/>
          <p:nvPr/>
        </p:nvSpPr>
        <p:spPr>
          <a:xfrm>
            <a:off x="533400" y="1828800"/>
            <a:ext cx="8153400" cy="411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Push and pull factors</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38915"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38918"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graphicFrame>
        <p:nvGraphicFramePr>
          <p:cNvPr id="14" name="Table 13"/>
          <p:cNvGraphicFramePr>
            <a:graphicFrameLocks noGrp="1"/>
          </p:cNvGraphicFramePr>
          <p:nvPr/>
        </p:nvGraphicFramePr>
        <p:xfrm>
          <a:off x="1295400" y="1524000"/>
          <a:ext cx="6781800" cy="5014913"/>
        </p:xfrm>
        <a:graphic>
          <a:graphicData uri="http://schemas.openxmlformats.org/drawingml/2006/table">
            <a:tbl>
              <a:tblPr firstRow="1" bandRow="1">
                <a:tableStyleId>{5C22544A-7EE6-4342-B048-85BDC9FD1C3A}</a:tableStyleId>
              </a:tblPr>
              <a:tblGrid>
                <a:gridCol w="3352800"/>
                <a:gridCol w="3429000"/>
              </a:tblGrid>
              <a:tr h="349712">
                <a:tc>
                  <a:txBody>
                    <a:bodyPr/>
                    <a:lstStyle/>
                    <a:p>
                      <a:r>
                        <a:rPr lang="en-US" dirty="0" smtClean="0">
                          <a:latin typeface="Times New Roman" pitchFamily="18" charset="0"/>
                          <a:cs typeface="Times New Roman" pitchFamily="18" charset="0"/>
                        </a:rPr>
                        <a:t>PUSH (Source locations)</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PULL (Destination</a:t>
                      </a:r>
                      <a:r>
                        <a:rPr lang="en-US" baseline="0" dirty="0" smtClean="0">
                          <a:latin typeface="Times New Roman" pitchFamily="18" charset="0"/>
                          <a:cs typeface="Times New Roman" pitchFamily="18" charset="0"/>
                        </a:rPr>
                        <a:t> locations</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tr>
              <a:tr h="2673838">
                <a:tc>
                  <a:txBody>
                    <a:bodyPr/>
                    <a:lstStyle/>
                    <a:p>
                      <a:pPr marL="0">
                        <a:spcAft>
                          <a:spcPts val="300"/>
                        </a:spcAft>
                        <a:buFont typeface="Arial" pitchFamily="34" charset="0"/>
                        <a:buChar char="•"/>
                      </a:pPr>
                      <a:r>
                        <a:rPr lang="en-US" sz="1600" baseline="0" dirty="0" smtClean="0">
                          <a:solidFill>
                            <a:srgbClr val="008000"/>
                          </a:solidFill>
                          <a:latin typeface="Times New Roman" pitchFamily="18" charset="0"/>
                          <a:cs typeface="Times New Roman" pitchFamily="18" charset="0"/>
                        </a:rPr>
                        <a:t>  Low wages ($$)</a:t>
                      </a:r>
                    </a:p>
                    <a:p>
                      <a:pPr marL="0">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Lack of job satisfaction</a:t>
                      </a:r>
                    </a:p>
                    <a:p>
                      <a:pPr marL="0">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Job associated risks</a:t>
                      </a:r>
                    </a:p>
                    <a:p>
                      <a:pPr marL="0">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HIV</a:t>
                      </a:r>
                    </a:p>
                    <a:p>
                      <a:pPr marL="457200" lvl="1">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Work risk</a:t>
                      </a:r>
                    </a:p>
                    <a:p>
                      <a:pPr marL="457200" lvl="2">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Burden of workload</a:t>
                      </a:r>
                    </a:p>
                    <a:p>
                      <a:pPr marL="0">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Lack of career/training opportunities</a:t>
                      </a:r>
                    </a:p>
                    <a:p>
                      <a:pPr marL="0">
                        <a:spcAft>
                          <a:spcPts val="300"/>
                        </a:spcAft>
                        <a:buFont typeface="Arial" pitchFamily="34" charset="0"/>
                        <a:buChar char="•"/>
                      </a:pPr>
                      <a:r>
                        <a:rPr lang="en-US" sz="1600" b="1" baseline="0" dirty="0" smtClean="0">
                          <a:solidFill>
                            <a:schemeClr val="tx1"/>
                          </a:solidFill>
                          <a:latin typeface="Times New Roman" pitchFamily="18" charset="0"/>
                          <a:cs typeface="Times New Roman" pitchFamily="18" charset="0"/>
                        </a:rPr>
                        <a:t>  </a:t>
                      </a:r>
                      <a:r>
                        <a:rPr lang="en-US" sz="1600" b="1" baseline="0" dirty="0" smtClean="0">
                          <a:solidFill>
                            <a:srgbClr val="FF0000"/>
                          </a:solidFill>
                          <a:latin typeface="Times New Roman" pitchFamily="18" charset="0"/>
                          <a:cs typeface="Times New Roman" pitchFamily="18" charset="0"/>
                        </a:rPr>
                        <a:t>‘Exogenous’ factors</a:t>
                      </a:r>
                      <a:r>
                        <a:rPr lang="en-US" sz="1600" b="1" baseline="0" dirty="0" smtClean="0">
                          <a:solidFill>
                            <a:schemeClr val="tx1"/>
                          </a:solidFill>
                          <a:latin typeface="Times New Roman" pitchFamily="18" charset="0"/>
                          <a:cs typeface="Times New Roman" pitchFamily="18" charset="0"/>
                        </a:rPr>
                        <a:t>: crime, war, oppression, children’s future, wage compression, privatization.</a:t>
                      </a:r>
                      <a:endParaRPr lang="en-US" sz="1600" b="1" dirty="0">
                        <a:solidFill>
                          <a:schemeClr val="tx1"/>
                        </a:solidFill>
                        <a:latin typeface="Times New Roman" pitchFamily="18" charset="0"/>
                        <a:cs typeface="Times New Roman" pitchFamily="18" charset="0"/>
                      </a:endParaRPr>
                    </a:p>
                  </a:txBody>
                  <a:tcPr/>
                </a:tc>
                <a:tc>
                  <a:txBody>
                    <a:bodyPr/>
                    <a:lstStyle/>
                    <a:p>
                      <a:pPr>
                        <a:spcAft>
                          <a:spcPts val="300"/>
                        </a:spcAft>
                        <a:buFont typeface="Arial" pitchFamily="34" charset="0"/>
                        <a:buChar char="•"/>
                      </a:pPr>
                      <a:r>
                        <a:rPr lang="en-US" sz="1600" dirty="0" smtClean="0">
                          <a:solidFill>
                            <a:srgbClr val="008000"/>
                          </a:solidFill>
                          <a:latin typeface="Times New Roman" pitchFamily="18" charset="0"/>
                          <a:cs typeface="Times New Roman" pitchFamily="18" charset="0"/>
                        </a:rPr>
                        <a:t>  High</a:t>
                      </a:r>
                      <a:r>
                        <a:rPr lang="en-US" sz="1600" baseline="0" dirty="0" smtClean="0">
                          <a:solidFill>
                            <a:srgbClr val="008000"/>
                          </a:solidFill>
                          <a:latin typeface="Times New Roman" pitchFamily="18" charset="0"/>
                          <a:cs typeface="Times New Roman" pitchFamily="18" charset="0"/>
                        </a:rPr>
                        <a:t> w</a:t>
                      </a:r>
                      <a:r>
                        <a:rPr lang="en-US" sz="1600" dirty="0" smtClean="0">
                          <a:solidFill>
                            <a:srgbClr val="008000"/>
                          </a:solidFill>
                          <a:latin typeface="Times New Roman" pitchFamily="18" charset="0"/>
                          <a:cs typeface="Times New Roman" pitchFamily="18" charset="0"/>
                        </a:rPr>
                        <a:t>ages ($$)</a:t>
                      </a:r>
                    </a:p>
                    <a:p>
                      <a:pPr>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Better work environment</a:t>
                      </a:r>
                    </a:p>
                    <a:p>
                      <a:pPr>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Safer working conditions</a:t>
                      </a:r>
                    </a:p>
                    <a:p>
                      <a:pPr>
                        <a:spcAft>
                          <a:spcPts val="300"/>
                        </a:spcAft>
                        <a:buFont typeface="Arial" pitchFamily="34" charset="0"/>
                        <a:buChar char="•"/>
                      </a:pPr>
                      <a:endParaRPr lang="en-US" sz="1600" baseline="0" dirty="0" smtClean="0">
                        <a:solidFill>
                          <a:schemeClr val="tx1"/>
                        </a:solidFill>
                        <a:latin typeface="Times New Roman" pitchFamily="18" charset="0"/>
                        <a:cs typeface="Times New Roman" pitchFamily="18" charset="0"/>
                      </a:endParaRPr>
                    </a:p>
                    <a:p>
                      <a:pPr>
                        <a:spcAft>
                          <a:spcPts val="300"/>
                        </a:spcAft>
                        <a:buFont typeface="Arial" pitchFamily="34" charset="0"/>
                        <a:buChar char="•"/>
                      </a:pPr>
                      <a:endParaRPr lang="en-US" sz="1600" baseline="0" dirty="0" smtClean="0">
                        <a:solidFill>
                          <a:schemeClr val="tx1"/>
                        </a:solidFill>
                        <a:latin typeface="Times New Roman" pitchFamily="18" charset="0"/>
                        <a:cs typeface="Times New Roman" pitchFamily="18" charset="0"/>
                      </a:endParaRPr>
                    </a:p>
                    <a:p>
                      <a:pPr>
                        <a:spcAft>
                          <a:spcPts val="300"/>
                        </a:spcAft>
                        <a:buFont typeface="Arial" pitchFamily="34" charset="0"/>
                        <a:buChar char="•"/>
                      </a:pPr>
                      <a:endParaRPr lang="en-US" sz="1600" dirty="0" smtClean="0">
                        <a:solidFill>
                          <a:schemeClr val="tx1"/>
                        </a:solidFill>
                        <a:latin typeface="Times New Roman" pitchFamily="18" charset="0"/>
                        <a:cs typeface="Times New Roman" pitchFamily="18" charset="0"/>
                      </a:endParaRPr>
                    </a:p>
                    <a:p>
                      <a:pPr>
                        <a:spcAft>
                          <a:spcPts val="300"/>
                        </a:spcAft>
                        <a:buFont typeface="Arial" pitchFamily="34" charset="0"/>
                        <a:buChar char="•"/>
                      </a:pPr>
                      <a:r>
                        <a:rPr lang="en-US" sz="1600" dirty="0" smtClean="0">
                          <a:solidFill>
                            <a:schemeClr val="tx1"/>
                          </a:solidFill>
                          <a:latin typeface="Times New Roman" pitchFamily="18" charset="0"/>
                          <a:cs typeface="Times New Roman" pitchFamily="18" charset="0"/>
                        </a:rPr>
                        <a:t>  Career</a:t>
                      </a:r>
                      <a:r>
                        <a:rPr lang="en-US" sz="1600" baseline="0" dirty="0" smtClean="0">
                          <a:solidFill>
                            <a:schemeClr val="tx1"/>
                          </a:solidFill>
                          <a:latin typeface="Times New Roman" pitchFamily="18" charset="0"/>
                          <a:cs typeface="Times New Roman" pitchFamily="18" charset="0"/>
                        </a:rPr>
                        <a:t> or training opportunities</a:t>
                      </a:r>
                    </a:p>
                    <a:p>
                      <a:pPr>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a:t>
                      </a:r>
                      <a:r>
                        <a:rPr lang="en-US" sz="1600" b="1" baseline="0" dirty="0" smtClean="0">
                          <a:solidFill>
                            <a:srgbClr val="FF0000"/>
                          </a:solidFill>
                          <a:latin typeface="Times New Roman" pitchFamily="18" charset="0"/>
                          <a:cs typeface="Times New Roman" pitchFamily="18" charset="0"/>
                        </a:rPr>
                        <a:t>‘Exogenous factors’</a:t>
                      </a:r>
                      <a:r>
                        <a:rPr lang="en-US" sz="1600" b="1" baseline="0" dirty="0" smtClean="0">
                          <a:solidFill>
                            <a:schemeClr val="tx1"/>
                          </a:solidFill>
                          <a:latin typeface="Times New Roman" pitchFamily="18" charset="0"/>
                          <a:cs typeface="Times New Roman" pitchFamily="18" charset="0"/>
                        </a:rPr>
                        <a:t>: Ageing populations, land of milk and honey, </a:t>
                      </a:r>
                      <a:r>
                        <a:rPr lang="en-US" sz="1600" b="1" baseline="0" dirty="0" err="1" smtClean="0">
                          <a:solidFill>
                            <a:schemeClr val="tx1"/>
                          </a:solidFill>
                          <a:latin typeface="Times New Roman" pitchFamily="18" charset="0"/>
                          <a:cs typeface="Times New Roman" pitchFamily="18" charset="0"/>
                        </a:rPr>
                        <a:t>diaspora</a:t>
                      </a:r>
                      <a:r>
                        <a:rPr lang="en-US" sz="1600" b="1" baseline="0" dirty="0" smtClean="0">
                          <a:solidFill>
                            <a:schemeClr val="tx1"/>
                          </a:solidFill>
                          <a:latin typeface="Times New Roman" pitchFamily="18" charset="0"/>
                          <a:cs typeface="Times New Roman" pitchFamily="18" charset="0"/>
                        </a:rPr>
                        <a:t> networks</a:t>
                      </a:r>
                      <a:endParaRPr lang="en-US" sz="1600" b="1" dirty="0">
                        <a:solidFill>
                          <a:schemeClr val="tx1"/>
                        </a:solidFill>
                        <a:latin typeface="Times New Roman" pitchFamily="18" charset="0"/>
                        <a:cs typeface="Times New Roman" pitchFamily="18" charset="0"/>
                      </a:endParaRPr>
                    </a:p>
                  </a:txBody>
                  <a:tcPr/>
                </a:tc>
              </a:tr>
              <a:tr h="1853249">
                <a:tc>
                  <a:txBody>
                    <a:bodyPr/>
                    <a:lstStyle/>
                    <a:p>
                      <a:pPr marL="0">
                        <a:spcAft>
                          <a:spcPts val="300"/>
                        </a:spcAft>
                        <a:buFont typeface="Arial" pitchFamily="34" charset="0"/>
                        <a:buChar char="•"/>
                      </a:pPr>
                      <a:endParaRPr lang="en-US" sz="1600" b="1" dirty="0">
                        <a:solidFill>
                          <a:schemeClr val="tx1"/>
                        </a:solidFill>
                        <a:latin typeface="Times New Roman" pitchFamily="18" charset="0"/>
                        <a:cs typeface="Times New Roman" pitchFamily="18" charset="0"/>
                      </a:endParaRPr>
                    </a:p>
                  </a:txBody>
                  <a:tcPr/>
                </a:tc>
                <a:tc>
                  <a:txBody>
                    <a:bodyPr/>
                    <a:lstStyle/>
                    <a:p>
                      <a:pPr>
                        <a:spcAft>
                          <a:spcPts val="300"/>
                        </a:spcAft>
                        <a:buFont typeface="Arial" pitchFamily="34" charset="0"/>
                        <a:buChar char="•"/>
                      </a:pPr>
                      <a:endParaRPr lang="en-US" sz="1600" b="1" dirty="0">
                        <a:solidFill>
                          <a:schemeClr val="tx1"/>
                        </a:solidFill>
                        <a:latin typeface="Times New Roman" pitchFamily="18" charset="0"/>
                        <a:cs typeface="Times New Roman" pitchFamily="18" charset="0"/>
                      </a:endParaRPr>
                    </a:p>
                  </a:txBody>
                  <a:tcPr/>
                </a:tc>
              </a:tr>
            </a:tbl>
          </a:graphicData>
        </a:graphic>
      </p:graphicFrame>
      <p:graphicFrame>
        <p:nvGraphicFramePr>
          <p:cNvPr id="17" name="Table 16"/>
          <p:cNvGraphicFramePr>
            <a:graphicFrameLocks noGrp="1"/>
          </p:cNvGraphicFramePr>
          <p:nvPr/>
        </p:nvGraphicFramePr>
        <p:xfrm>
          <a:off x="1295400" y="4800600"/>
          <a:ext cx="6705600" cy="1546225"/>
        </p:xfrm>
        <a:graphic>
          <a:graphicData uri="http://schemas.openxmlformats.org/drawingml/2006/table">
            <a:tbl>
              <a:tblPr firstRow="1" bandRow="1">
                <a:tableStyleId>{5C22544A-7EE6-4342-B048-85BDC9FD1C3A}</a:tableStyleId>
              </a:tblPr>
              <a:tblGrid>
                <a:gridCol w="3352800"/>
                <a:gridCol w="3352800"/>
              </a:tblGrid>
              <a:tr h="159364">
                <a:tc>
                  <a:txBody>
                    <a:bodyPr/>
                    <a:lstStyle/>
                    <a:p>
                      <a:r>
                        <a:rPr lang="en-US" dirty="0" smtClean="0">
                          <a:latin typeface="Times New Roman" pitchFamily="18" charset="0"/>
                          <a:cs typeface="Times New Roman" pitchFamily="18" charset="0"/>
                        </a:rPr>
                        <a:t>STICK</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STAY</a:t>
                      </a:r>
                      <a:endParaRPr lang="en-US" dirty="0">
                        <a:latin typeface="Times New Roman" pitchFamily="18" charset="0"/>
                        <a:cs typeface="Times New Roman" pitchFamily="18" charset="0"/>
                      </a:endParaRPr>
                    </a:p>
                  </a:txBody>
                  <a:tcPr/>
                </a:tc>
              </a:tr>
              <a:tr h="1059836">
                <a:tc>
                  <a:txBody>
                    <a:bodyPr/>
                    <a:lstStyle/>
                    <a:p>
                      <a:pPr>
                        <a:spcAft>
                          <a:spcPts val="300"/>
                        </a:spcAft>
                        <a:buFont typeface="Arial" pitchFamily="34" charset="0"/>
                        <a:buChar char="•"/>
                      </a:pPr>
                      <a:r>
                        <a:rPr lang="en-US" sz="1600" b="1" dirty="0" smtClean="0">
                          <a:solidFill>
                            <a:schemeClr val="tx1"/>
                          </a:solidFill>
                          <a:latin typeface="Times New Roman" pitchFamily="18" charset="0"/>
                          <a:cs typeface="Times New Roman" pitchFamily="18" charset="0"/>
                        </a:rPr>
                        <a:t>  </a:t>
                      </a:r>
                      <a:r>
                        <a:rPr lang="en-US" sz="1600" b="0" dirty="0" smtClean="0">
                          <a:solidFill>
                            <a:schemeClr val="tx1"/>
                          </a:solidFill>
                          <a:latin typeface="Times New Roman" pitchFamily="18" charset="0"/>
                          <a:cs typeface="Times New Roman" pitchFamily="18" charset="0"/>
                        </a:rPr>
                        <a:t>Morale</a:t>
                      </a:r>
                    </a:p>
                    <a:p>
                      <a:pPr>
                        <a:spcAft>
                          <a:spcPts val="300"/>
                        </a:spcAft>
                        <a:buFont typeface="Arial" pitchFamily="34" charset="0"/>
                        <a:buChar char="•"/>
                      </a:pPr>
                      <a:r>
                        <a:rPr lang="en-US" sz="1600" b="0" baseline="0" dirty="0" smtClean="0">
                          <a:solidFill>
                            <a:schemeClr val="tx1"/>
                          </a:solidFill>
                          <a:latin typeface="Times New Roman" pitchFamily="18" charset="0"/>
                          <a:cs typeface="Times New Roman" pitchFamily="18" charset="0"/>
                        </a:rPr>
                        <a:t>  Social/cultural values</a:t>
                      </a:r>
                    </a:p>
                    <a:p>
                      <a:pPr>
                        <a:spcAft>
                          <a:spcPts val="300"/>
                        </a:spcAft>
                        <a:buFont typeface="Arial" pitchFamily="34" charset="0"/>
                        <a:buChar char="•"/>
                      </a:pPr>
                      <a:r>
                        <a:rPr lang="en-US" sz="1600" b="0" baseline="0" dirty="0" smtClean="0">
                          <a:solidFill>
                            <a:schemeClr val="tx1"/>
                          </a:solidFill>
                          <a:latin typeface="Times New Roman" pitchFamily="18" charset="0"/>
                          <a:cs typeface="Times New Roman" pitchFamily="18" charset="0"/>
                        </a:rPr>
                        <a:t>  Family and kinship ties</a:t>
                      </a:r>
                    </a:p>
                    <a:p>
                      <a:pPr>
                        <a:spcAft>
                          <a:spcPts val="300"/>
                        </a:spcAft>
                        <a:buFont typeface="Arial" pitchFamily="34" charset="0"/>
                        <a:buChar char="•"/>
                      </a:pPr>
                      <a:r>
                        <a:rPr lang="en-US" sz="1600" b="0" baseline="0" dirty="0" smtClean="0">
                          <a:solidFill>
                            <a:schemeClr val="tx1"/>
                          </a:solidFill>
                          <a:latin typeface="Times New Roman" pitchFamily="18" charset="0"/>
                          <a:cs typeface="Times New Roman" pitchFamily="18" charset="0"/>
                        </a:rPr>
                        <a:t>  There’s no place like home</a:t>
                      </a:r>
                      <a:endParaRPr lang="en-US" sz="1600" b="1" dirty="0">
                        <a:solidFill>
                          <a:schemeClr val="tx1"/>
                        </a:solidFill>
                        <a:latin typeface="Times New Roman" pitchFamily="18" charset="0"/>
                        <a:cs typeface="Times New Roman" pitchFamily="18" charset="0"/>
                      </a:endParaRPr>
                    </a:p>
                  </a:txBody>
                  <a:tcPr/>
                </a:tc>
                <a:tc>
                  <a:txBody>
                    <a:bodyPr/>
                    <a:lstStyle/>
                    <a:p>
                      <a:pPr>
                        <a:spcAft>
                          <a:spcPts val="300"/>
                        </a:spcAft>
                        <a:buFont typeface="Arial" pitchFamily="34" charset="0"/>
                        <a:buChar char="•"/>
                      </a:pPr>
                      <a:r>
                        <a:rPr lang="en-US" sz="1600" dirty="0" smtClean="0">
                          <a:solidFill>
                            <a:schemeClr val="tx1"/>
                          </a:solidFill>
                          <a:latin typeface="Times New Roman" pitchFamily="18" charset="0"/>
                          <a:cs typeface="Times New Roman" pitchFamily="18" charset="0"/>
                        </a:rPr>
                        <a:t>  Lack of awareness</a:t>
                      </a:r>
                      <a:r>
                        <a:rPr lang="en-US" sz="1600" baseline="0" dirty="0" smtClean="0">
                          <a:solidFill>
                            <a:schemeClr val="tx1"/>
                          </a:solidFill>
                          <a:latin typeface="Times New Roman" pitchFamily="18" charset="0"/>
                          <a:cs typeface="Times New Roman" pitchFamily="18" charset="0"/>
                        </a:rPr>
                        <a:t> of job opportunities back home</a:t>
                      </a:r>
                    </a:p>
                    <a:p>
                      <a:pPr>
                        <a:spcAft>
                          <a:spcPts val="300"/>
                        </a:spcAft>
                        <a:buFont typeface="Arial" pitchFamily="34" charset="0"/>
                        <a:buChar char="•"/>
                      </a:pPr>
                      <a:r>
                        <a:rPr lang="en-US" sz="1600" baseline="0" dirty="0" smtClean="0">
                          <a:solidFill>
                            <a:schemeClr val="tx1"/>
                          </a:solidFill>
                          <a:latin typeface="Times New Roman" pitchFamily="18" charset="0"/>
                          <a:cs typeface="Times New Roman" pitchFamily="18" charset="0"/>
                        </a:rPr>
                        <a:t>  Reluctance to disrupt new lifestyle patterns</a:t>
                      </a:r>
                      <a:endParaRPr lang="en-US" sz="1600" dirty="0">
                        <a:solidFill>
                          <a:schemeClr val="tx1"/>
                        </a:solidFill>
                        <a:latin typeface="Times New Roman" pitchFamily="18" charset="0"/>
                        <a:cs typeface="Times New Roman" pitchFamily="18" charset="0"/>
                      </a:endParaRPr>
                    </a:p>
                  </a:txBody>
                  <a:tcPr/>
                </a:tc>
              </a:tr>
            </a:tbl>
          </a:graphicData>
        </a:graphic>
      </p:graphicFrame>
      <p:sp>
        <p:nvSpPr>
          <p:cNvPr id="12" name="Left-Right Arrow 11"/>
          <p:cNvSpPr/>
          <p:nvPr/>
        </p:nvSpPr>
        <p:spPr>
          <a:xfrm>
            <a:off x="3962400" y="2971800"/>
            <a:ext cx="1371600" cy="533400"/>
          </a:xfrm>
          <a:prstGeom prst="lef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946" name="TextBox 15"/>
          <p:cNvSpPr txBox="1">
            <a:spLocks noChangeArrowheads="1"/>
          </p:cNvSpPr>
          <p:nvPr/>
        </p:nvSpPr>
        <p:spPr bwMode="auto">
          <a:xfrm>
            <a:off x="4114800" y="3124200"/>
            <a:ext cx="1143000" cy="276225"/>
          </a:xfrm>
          <a:prstGeom prst="rect">
            <a:avLst/>
          </a:prstGeom>
          <a:noFill/>
          <a:ln w="9525">
            <a:noFill/>
            <a:miter lim="800000"/>
            <a:headEnd/>
            <a:tailEnd/>
          </a:ln>
        </p:spPr>
        <p:txBody>
          <a:bodyPr>
            <a:spAutoFit/>
          </a:bodyPr>
          <a:lstStyle/>
          <a:p>
            <a:r>
              <a:rPr lang="en-US" sz="1200" b="1">
                <a:latin typeface="Calibri" pitchFamily="34" charset="0"/>
              </a:rPr>
              <a:t>INTERRELATED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Recap</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295400" y="1600200"/>
            <a:ext cx="7391400" cy="4525963"/>
          </a:xfrm>
        </p:spPr>
        <p:txBody>
          <a:bodyPr rtlCol="0">
            <a:normAutofit fontScale="92500"/>
          </a:bodyPr>
          <a:lstStyle/>
          <a:p>
            <a:pPr marL="457200" indent="-457200" fontAlgn="auto">
              <a:spcAft>
                <a:spcPts val="0"/>
              </a:spcAft>
              <a:buFont typeface="Arial" pitchFamily="34" charset="0"/>
              <a:buNone/>
              <a:defRPr/>
            </a:pPr>
            <a:r>
              <a:rPr lang="en-US" sz="2400" b="1" dirty="0" smtClean="0">
                <a:solidFill>
                  <a:schemeClr val="tx2"/>
                </a:solidFill>
                <a:latin typeface="Times New Roman" pitchFamily="18" charset="0"/>
                <a:cs typeface="Times New Roman" pitchFamily="18" charset="0"/>
              </a:rPr>
              <a:t>What we’ve looked at:</a:t>
            </a:r>
          </a:p>
          <a:p>
            <a:pPr marL="457200" indent="-457200" fontAlgn="auto">
              <a:spcAft>
                <a:spcPts val="0"/>
              </a:spcAft>
              <a:buFont typeface="Arial" pitchFamily="34" charset="0"/>
              <a:buNone/>
              <a:defRPr/>
            </a:pPr>
            <a:endParaRPr lang="en-US" sz="2400" dirty="0" smtClean="0">
              <a:solidFill>
                <a:schemeClr val="tx2"/>
              </a:solidFill>
              <a:latin typeface="Times New Roman" pitchFamily="18" charset="0"/>
              <a:cs typeface="Times New Roman" pitchFamily="18" charset="0"/>
            </a:endParaRPr>
          </a:p>
          <a:p>
            <a:pPr marL="457200" indent="-457200" fontAlgn="auto">
              <a:spcAft>
                <a:spcPts val="0"/>
              </a:spcAft>
              <a:buFont typeface="+mj-lt"/>
              <a:buAutoNum type="arabicPeriod"/>
              <a:defRPr/>
            </a:pPr>
            <a:r>
              <a:rPr lang="en-US" sz="2400" dirty="0" smtClean="0">
                <a:solidFill>
                  <a:schemeClr val="tx2"/>
                </a:solidFill>
                <a:latin typeface="Times New Roman" pitchFamily="18" charset="0"/>
                <a:cs typeface="Times New Roman" pitchFamily="18" charset="0"/>
              </a:rPr>
              <a:t>There may or may not be a health worker crisis</a:t>
            </a:r>
          </a:p>
          <a:p>
            <a:pPr marL="457200" indent="-457200" fontAlgn="auto">
              <a:spcAft>
                <a:spcPts val="0"/>
              </a:spcAft>
              <a:buFont typeface="+mj-lt"/>
              <a:buAutoNum type="arabicPeriod"/>
              <a:defRPr/>
            </a:pPr>
            <a:r>
              <a:rPr lang="en-US" sz="2400" dirty="0" smtClean="0">
                <a:solidFill>
                  <a:schemeClr val="tx2"/>
                </a:solidFill>
                <a:latin typeface="Times New Roman" pitchFamily="18" charset="0"/>
                <a:cs typeface="Times New Roman" pitchFamily="18" charset="0"/>
              </a:rPr>
              <a:t>There is good evidence that there is a problem</a:t>
            </a:r>
          </a:p>
          <a:p>
            <a:pPr marL="457200" indent="-457200" fontAlgn="auto">
              <a:spcAft>
                <a:spcPts val="0"/>
              </a:spcAft>
              <a:buFont typeface="+mj-lt"/>
              <a:buAutoNum type="arabicPeriod"/>
              <a:defRPr/>
            </a:pPr>
            <a:r>
              <a:rPr lang="en-US" sz="2400" dirty="0" smtClean="0">
                <a:solidFill>
                  <a:schemeClr val="tx2"/>
                </a:solidFill>
                <a:latin typeface="Times New Roman" pitchFamily="18" charset="0"/>
                <a:cs typeface="Times New Roman" pitchFamily="18" charset="0"/>
              </a:rPr>
              <a:t>Why health workers are migrating, and the dynamics of that migration in Africa and South Africa</a:t>
            </a:r>
          </a:p>
          <a:p>
            <a:pPr marL="457200" indent="-457200" fontAlgn="auto">
              <a:spcAft>
                <a:spcPts val="0"/>
              </a:spcAft>
              <a:buFont typeface="+mj-lt"/>
              <a:buAutoNum type="arabicPeriod"/>
              <a:defRPr/>
            </a:pPr>
            <a:r>
              <a:rPr lang="en-US" sz="2400" dirty="0" smtClean="0">
                <a:solidFill>
                  <a:schemeClr val="tx2"/>
                </a:solidFill>
                <a:latin typeface="Times New Roman" pitchFamily="18" charset="0"/>
                <a:cs typeface="Times New Roman" pitchFamily="18" charset="0"/>
              </a:rPr>
              <a:t>A lot depends on what we believe about globalization</a:t>
            </a:r>
          </a:p>
          <a:p>
            <a:pPr marL="457200" indent="-457200" fontAlgn="auto">
              <a:spcAft>
                <a:spcPts val="0"/>
              </a:spcAft>
              <a:buFont typeface="+mj-lt"/>
              <a:buAutoNum type="arabicPeriod"/>
              <a:defRPr/>
            </a:pPr>
            <a:endParaRPr lang="en-US" sz="2400"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400" b="1" dirty="0" smtClean="0">
                <a:solidFill>
                  <a:schemeClr val="tx2"/>
                </a:solidFill>
                <a:latin typeface="Times New Roman" pitchFamily="18" charset="0"/>
                <a:cs typeface="Times New Roman" pitchFamily="18" charset="0"/>
              </a:rPr>
              <a:t>What now?</a:t>
            </a:r>
          </a:p>
          <a:p>
            <a:pPr marL="457200" indent="-457200" fontAlgn="auto">
              <a:spcAft>
                <a:spcPts val="0"/>
              </a:spcAft>
              <a:buFont typeface="Arial" pitchFamily="34" charset="0"/>
              <a:buNone/>
              <a:defRPr/>
            </a:pPr>
            <a:endParaRPr lang="en-US" sz="2400" b="1"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400" dirty="0" smtClean="0">
                <a:solidFill>
                  <a:schemeClr val="tx2"/>
                </a:solidFill>
                <a:latin typeface="Times New Roman" pitchFamily="18" charset="0"/>
                <a:cs typeface="Times New Roman" pitchFamily="18" charset="0"/>
              </a:rPr>
              <a:t>Introduce some concepts, then look at </a:t>
            </a:r>
            <a:r>
              <a:rPr lang="en-US" sz="2400" i="1" dirty="0" smtClean="0">
                <a:solidFill>
                  <a:schemeClr val="tx2"/>
                </a:solidFill>
                <a:latin typeface="Times New Roman" pitchFamily="18" charset="0"/>
                <a:cs typeface="Times New Roman" pitchFamily="18" charset="0"/>
              </a:rPr>
              <a:t>impact </a:t>
            </a:r>
            <a:r>
              <a:rPr lang="en-US" sz="2400" dirty="0" smtClean="0">
                <a:solidFill>
                  <a:schemeClr val="tx2"/>
                </a:solidFill>
                <a:latin typeface="Times New Roman" pitchFamily="18" charset="0"/>
                <a:cs typeface="Times New Roman" pitchFamily="18" charset="0"/>
              </a:rPr>
              <a:t>in more detail</a:t>
            </a: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40964"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40967"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3. Key concepts 1</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295400" y="1600200"/>
            <a:ext cx="7391400" cy="5029200"/>
          </a:xfrm>
        </p:spPr>
        <p:txBody>
          <a:bodyPr rtlCol="0">
            <a:normAutofit fontScale="92500" lnSpcReduction="20000"/>
          </a:bodyPr>
          <a:lstStyle/>
          <a:p>
            <a:pPr marL="457200" indent="-457200" fontAlgn="auto">
              <a:spcAft>
                <a:spcPts val="0"/>
              </a:spcAft>
              <a:buFont typeface="Arial" pitchFamily="34" charset="0"/>
              <a:buNone/>
              <a:defRPr/>
            </a:pPr>
            <a:r>
              <a:rPr lang="en-US" sz="2400" b="1" dirty="0" err="1" smtClean="0">
                <a:solidFill>
                  <a:schemeClr val="tx2"/>
                </a:solidFill>
                <a:latin typeface="Times New Roman" pitchFamily="18" charset="0"/>
                <a:cs typeface="Times New Roman" pitchFamily="18" charset="0"/>
              </a:rPr>
              <a:t>i</a:t>
            </a:r>
            <a:r>
              <a:rPr lang="en-US" sz="2400" b="1" dirty="0" smtClean="0">
                <a:solidFill>
                  <a:schemeClr val="tx2"/>
                </a:solidFill>
                <a:latin typeface="Times New Roman" pitchFamily="18" charset="0"/>
                <a:cs typeface="Times New Roman" pitchFamily="18" charset="0"/>
              </a:rPr>
              <a:t>.	</a:t>
            </a:r>
            <a:r>
              <a:rPr lang="en-US" sz="2400" b="1" u="sng" dirty="0" smtClean="0">
                <a:solidFill>
                  <a:schemeClr val="tx2"/>
                </a:solidFill>
                <a:latin typeface="Times New Roman" pitchFamily="18" charset="0"/>
                <a:cs typeface="Times New Roman" pitchFamily="18" charset="0"/>
              </a:rPr>
              <a:t>Simple comparative advantage – David Ricardo</a:t>
            </a:r>
            <a:endParaRPr lang="en-US" sz="2400" b="1" dirty="0" smtClean="0">
              <a:solidFill>
                <a:schemeClr val="tx2"/>
              </a:solidFill>
              <a:latin typeface="Times New Roman" pitchFamily="18" charset="0"/>
              <a:cs typeface="Times New Roman" pitchFamily="18" charset="0"/>
            </a:endParaRPr>
          </a:p>
          <a:p>
            <a:pPr marL="457200" indent="-457200" fontAlgn="auto">
              <a:spcAft>
                <a:spcPts val="0"/>
              </a:spcAft>
              <a:buFont typeface="+mj-lt"/>
              <a:buAutoNum type="arabicPeriod"/>
              <a:defRPr/>
            </a:pPr>
            <a:endParaRPr lang="en-US" sz="2000" dirty="0" smtClean="0">
              <a:solidFill>
                <a:schemeClr val="tx2"/>
              </a:solidFill>
              <a:latin typeface="Times New Roman" pitchFamily="18" charset="0"/>
              <a:cs typeface="Times New Roman" pitchFamily="18" charset="0"/>
            </a:endParaRPr>
          </a:p>
          <a:p>
            <a:pPr marL="857250" lvl="1" indent="-457200" fontAlgn="auto">
              <a:spcAft>
                <a:spcPts val="0"/>
              </a:spcAft>
              <a:buFont typeface="Arial" pitchFamily="34" charset="0"/>
              <a:buNone/>
              <a:defRPr/>
            </a:pPr>
            <a:r>
              <a:rPr lang="en-US" sz="2000" dirty="0" smtClean="0">
                <a:solidFill>
                  <a:schemeClr val="tx2"/>
                </a:solidFill>
                <a:latin typeface="Times New Roman" pitchFamily="18" charset="0"/>
                <a:cs typeface="Times New Roman" pitchFamily="18" charset="0"/>
              </a:rPr>
              <a:t>Imagine 2 countries, one </a:t>
            </a:r>
            <a:r>
              <a:rPr lang="en-US" sz="2000" b="1" dirty="0" smtClean="0">
                <a:solidFill>
                  <a:schemeClr val="tx2"/>
                </a:solidFill>
                <a:latin typeface="Times New Roman" pitchFamily="18" charset="0"/>
                <a:cs typeface="Times New Roman" pitchFamily="18" charset="0"/>
              </a:rPr>
              <a:t>endowed</a:t>
            </a:r>
            <a:r>
              <a:rPr lang="en-US" sz="2000" dirty="0" smtClean="0">
                <a:solidFill>
                  <a:schemeClr val="tx2"/>
                </a:solidFill>
                <a:latin typeface="Times New Roman" pitchFamily="18" charset="0"/>
                <a:cs typeface="Times New Roman" pitchFamily="18" charset="0"/>
              </a:rPr>
              <a:t> with a lot of low skilled labor, and</a:t>
            </a:r>
          </a:p>
          <a:p>
            <a:pPr marL="857250" lvl="1" indent="-457200" fontAlgn="auto">
              <a:spcAft>
                <a:spcPts val="0"/>
              </a:spcAft>
              <a:buFont typeface="Arial" pitchFamily="34" charset="0"/>
              <a:buNone/>
              <a:defRPr/>
            </a:pPr>
            <a:r>
              <a:rPr lang="en-US" sz="2000" dirty="0" smtClean="0">
                <a:solidFill>
                  <a:schemeClr val="tx2"/>
                </a:solidFill>
                <a:latin typeface="Times New Roman" pitchFamily="18" charset="0"/>
                <a:cs typeface="Times New Roman" pitchFamily="18" charset="0"/>
              </a:rPr>
              <a:t>another with endowments of high skilled labor…</a:t>
            </a:r>
          </a:p>
          <a:p>
            <a:pPr marL="857250" lvl="1" indent="-457200" fontAlgn="auto">
              <a:spcAft>
                <a:spcPts val="0"/>
              </a:spcAft>
              <a:buFont typeface="Arial" pitchFamily="34" charset="0"/>
              <a:buNone/>
              <a:defRPr/>
            </a:pPr>
            <a:endParaRPr lang="en-US" sz="2000" dirty="0" smtClean="0">
              <a:solidFill>
                <a:schemeClr val="tx2"/>
              </a:solidFill>
              <a:latin typeface="Times New Roman" pitchFamily="18" charset="0"/>
              <a:cs typeface="Times New Roman" pitchFamily="18" charset="0"/>
            </a:endParaRPr>
          </a:p>
          <a:p>
            <a:pPr marL="857250" lvl="1" indent="-457200" fontAlgn="auto">
              <a:spcAft>
                <a:spcPts val="0"/>
              </a:spcAft>
              <a:buFont typeface="Arial" pitchFamily="34" charset="0"/>
              <a:buNone/>
              <a:defRPr/>
            </a:pPr>
            <a:r>
              <a:rPr lang="en-US" sz="2000" dirty="0" smtClean="0">
                <a:solidFill>
                  <a:schemeClr val="tx2"/>
                </a:solidFill>
                <a:latin typeface="Times New Roman" pitchFamily="18" charset="0"/>
                <a:cs typeface="Times New Roman" pitchFamily="18" charset="0"/>
              </a:rPr>
              <a:t>What would you expect them to specialize in?</a:t>
            </a:r>
          </a:p>
          <a:p>
            <a:pPr marL="857250" lvl="1" indent="-457200" fontAlgn="auto">
              <a:spcAft>
                <a:spcPts val="0"/>
              </a:spcAft>
              <a:buFont typeface="Arial" pitchFamily="34" charset="0"/>
              <a:buNone/>
              <a:defRPr/>
            </a:pPr>
            <a:endParaRPr lang="en-US" sz="2000" dirty="0" smtClean="0">
              <a:latin typeface="Times New Roman" pitchFamily="18" charset="0"/>
              <a:cs typeface="Times New Roman" pitchFamily="18" charset="0"/>
            </a:endParaRPr>
          </a:p>
          <a:p>
            <a:pPr marL="857250" lvl="1" indent="-457200" fontAlgn="auto">
              <a:spcAft>
                <a:spcPts val="0"/>
              </a:spcAft>
              <a:buFont typeface="Arial" pitchFamily="34" charset="0"/>
              <a:buNone/>
              <a:defRPr/>
            </a:pPr>
            <a:r>
              <a:rPr lang="en-US" sz="2000" dirty="0" smtClean="0">
                <a:solidFill>
                  <a:srgbClr val="F737F7"/>
                </a:solidFill>
                <a:latin typeface="Times New Roman" pitchFamily="18" charset="0"/>
                <a:cs typeface="Times New Roman" pitchFamily="18" charset="0"/>
              </a:rPr>
              <a:t>X and Y are the only products in the world; </a:t>
            </a:r>
            <a:r>
              <a:rPr lang="en-US" sz="2000" dirty="0" smtClean="0">
                <a:latin typeface="Times New Roman" pitchFamily="18" charset="0"/>
                <a:cs typeface="Times New Roman" pitchFamily="18" charset="0"/>
              </a:rPr>
              <a:t>A = tech.;</a:t>
            </a:r>
            <a:r>
              <a:rPr lang="en-US" sz="2000" dirty="0" smtClean="0">
                <a:solidFill>
                  <a:schemeClr val="accent1"/>
                </a:solidFill>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L = labor</a:t>
            </a:r>
            <a:endParaRPr lang="en-US" sz="2000" dirty="0" smtClean="0">
              <a:solidFill>
                <a:schemeClr val="accent1"/>
              </a:solidFill>
              <a:latin typeface="Times New Roman" pitchFamily="18" charset="0"/>
              <a:cs typeface="Times New Roman" pitchFamily="18" charset="0"/>
            </a:endParaRPr>
          </a:p>
          <a:p>
            <a:pPr marL="857250" lvl="1" indent="-457200" fontAlgn="auto">
              <a:spcAft>
                <a:spcPts val="0"/>
              </a:spcAft>
              <a:buFont typeface="Arial" pitchFamily="34" charset="0"/>
              <a:buNone/>
              <a:defRPr/>
            </a:pPr>
            <a:endParaRPr lang="en-US" sz="2000" dirty="0" smtClean="0">
              <a:solidFill>
                <a:schemeClr val="accent1"/>
              </a:solidFill>
              <a:latin typeface="Times New Roman" pitchFamily="18" charset="0"/>
              <a:cs typeface="Times New Roman" pitchFamily="18" charset="0"/>
            </a:endParaRPr>
          </a:p>
          <a:p>
            <a:pPr marL="857250" lvl="1" indent="-457200" fontAlgn="auto">
              <a:spcAft>
                <a:spcPts val="0"/>
              </a:spcAft>
              <a:buFont typeface="Arial" pitchFamily="34" charset="0"/>
              <a:buNone/>
              <a:defRPr/>
            </a:pPr>
            <a:r>
              <a:rPr lang="en-US" sz="2000" dirty="0" smtClean="0">
                <a:solidFill>
                  <a:srgbClr val="F737F7"/>
                </a:solidFill>
                <a:latin typeface="Times New Roman" pitchFamily="18" charset="0"/>
                <a:cs typeface="Times New Roman" pitchFamily="18" charset="0"/>
              </a:rPr>
              <a:t>Y =</a:t>
            </a:r>
            <a:r>
              <a:rPr lang="en-US" sz="2000" dirty="0" smtClean="0">
                <a:solidFill>
                  <a:schemeClr val="accent1"/>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A</a:t>
            </a:r>
            <a:r>
              <a:rPr lang="en-US" sz="1500" dirty="0" smtClean="0">
                <a:latin typeface="Times New Roman" pitchFamily="18" charset="0"/>
                <a:cs typeface="Times New Roman" pitchFamily="18" charset="0"/>
              </a:rPr>
              <a:t>y</a:t>
            </a:r>
            <a:r>
              <a:rPr lang="en-US" sz="1500" dirty="0" smtClean="0">
                <a:solidFill>
                  <a:schemeClr val="accent1"/>
                </a:solidFill>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L</a:t>
            </a:r>
            <a:r>
              <a:rPr lang="en-US" sz="1500" dirty="0" smtClean="0">
                <a:solidFill>
                  <a:srgbClr val="FF0000"/>
                </a:solidFill>
                <a:latin typeface="Times New Roman" pitchFamily="18" charset="0"/>
                <a:cs typeface="Times New Roman" pitchFamily="18" charset="0"/>
              </a:rPr>
              <a:t>y</a:t>
            </a:r>
            <a:r>
              <a:rPr lang="en-US" sz="1500" dirty="0" smtClean="0">
                <a:solidFill>
                  <a:schemeClr val="accent1"/>
                </a:solidFill>
                <a:latin typeface="Times New Roman" pitchFamily="18" charset="0"/>
                <a:cs typeface="Times New Roman" pitchFamily="18" charset="0"/>
              </a:rPr>
              <a:t> </a:t>
            </a:r>
            <a:r>
              <a:rPr lang="en-US" sz="2000" dirty="0" smtClean="0">
                <a:solidFill>
                  <a:schemeClr val="accent1"/>
                </a:solidFill>
                <a:latin typeface="Times New Roman" pitchFamily="18" charset="0"/>
                <a:cs typeface="Times New Roman" pitchFamily="18" charset="0"/>
              </a:rPr>
              <a:t>	</a:t>
            </a:r>
            <a:r>
              <a:rPr lang="en-US" sz="2000" dirty="0" smtClean="0">
                <a:solidFill>
                  <a:srgbClr val="F737F7"/>
                </a:solidFill>
                <a:latin typeface="Times New Roman" pitchFamily="18" charset="0"/>
                <a:cs typeface="Times New Roman" pitchFamily="18" charset="0"/>
              </a:rPr>
              <a:t>X </a:t>
            </a:r>
            <a:r>
              <a:rPr lang="en-US" sz="2000" dirty="0" smtClean="0">
                <a:solidFill>
                  <a:schemeClr val="accent1"/>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A</a:t>
            </a:r>
            <a:r>
              <a:rPr lang="en-US" sz="1500" dirty="0" smtClean="0">
                <a:latin typeface="Times New Roman" pitchFamily="18" charset="0"/>
                <a:cs typeface="Times New Roman" pitchFamily="18" charset="0"/>
              </a:rPr>
              <a:t>x</a:t>
            </a:r>
            <a:r>
              <a:rPr lang="en-US" sz="2000" dirty="0" smtClean="0">
                <a:solidFill>
                  <a:schemeClr val="accent1"/>
                </a:solidFill>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L</a:t>
            </a:r>
            <a:r>
              <a:rPr lang="en-US" sz="1500" dirty="0" smtClean="0">
                <a:solidFill>
                  <a:srgbClr val="FF0000"/>
                </a:solidFill>
                <a:latin typeface="Times New Roman" pitchFamily="18" charset="0"/>
                <a:cs typeface="Times New Roman" pitchFamily="18" charset="0"/>
              </a:rPr>
              <a:t>x</a:t>
            </a:r>
            <a:r>
              <a:rPr lang="en-US" sz="1500" dirty="0" smtClean="0">
                <a:solidFill>
                  <a:schemeClr val="accent1"/>
                </a:solidFill>
                <a:latin typeface="Times New Roman" pitchFamily="18" charset="0"/>
                <a:cs typeface="Times New Roman" pitchFamily="18" charset="0"/>
              </a:rPr>
              <a:t> 	</a:t>
            </a:r>
            <a:r>
              <a:rPr lang="en-US" sz="2000" dirty="0" smtClean="0">
                <a:solidFill>
                  <a:schemeClr val="tx2"/>
                </a:solidFill>
                <a:latin typeface="Times New Roman" pitchFamily="18" charset="0"/>
                <a:cs typeface="Times New Roman" pitchFamily="18" charset="0"/>
              </a:rPr>
              <a:t>[production functions]</a:t>
            </a:r>
          </a:p>
          <a:p>
            <a:pPr marL="857250" lvl="1" indent="-457200" fontAlgn="auto">
              <a:spcAft>
                <a:spcPts val="0"/>
              </a:spcAft>
              <a:buFont typeface="Arial" pitchFamily="34" charset="0"/>
              <a:buNone/>
              <a:defRPr/>
            </a:pPr>
            <a:endParaRPr lang="en-US" sz="2000" dirty="0" smtClean="0">
              <a:solidFill>
                <a:schemeClr val="accent1"/>
              </a:solidFill>
              <a:latin typeface="Times New Roman" pitchFamily="18" charset="0"/>
              <a:cs typeface="Times New Roman" pitchFamily="18" charset="0"/>
            </a:endParaRPr>
          </a:p>
          <a:p>
            <a:pPr marL="857250" lvl="1" indent="-457200" fontAlgn="auto">
              <a:spcAft>
                <a:spcPts val="0"/>
              </a:spcAft>
              <a:buFont typeface="Arial" pitchFamily="34" charset="0"/>
              <a:buNone/>
              <a:defRPr/>
            </a:pPr>
            <a:r>
              <a:rPr lang="en-US" sz="2000" dirty="0" smtClean="0">
                <a:solidFill>
                  <a:schemeClr val="tx2"/>
                </a:solidFill>
                <a:latin typeface="Times New Roman" pitchFamily="18" charset="0"/>
                <a:cs typeface="Times New Roman" pitchFamily="18" charset="0"/>
              </a:rPr>
              <a:t>Now assume </a:t>
            </a:r>
            <a:r>
              <a:rPr lang="en-US" sz="2000" b="1" dirty="0" smtClean="0">
                <a:solidFill>
                  <a:srgbClr val="00B050"/>
                </a:solidFill>
                <a:latin typeface="Times New Roman" pitchFamily="18" charset="0"/>
                <a:cs typeface="Times New Roman" pitchFamily="18" charset="0"/>
              </a:rPr>
              <a:t>*</a:t>
            </a:r>
            <a:r>
              <a:rPr lang="en-US" sz="2000" dirty="0" smtClean="0">
                <a:solidFill>
                  <a:schemeClr val="accent1"/>
                </a:solidFill>
                <a:latin typeface="Times New Roman" pitchFamily="18" charset="0"/>
                <a:cs typeface="Times New Roman" pitchFamily="18" charset="0"/>
              </a:rPr>
              <a:t> </a:t>
            </a:r>
            <a:r>
              <a:rPr lang="en-US" sz="2000" dirty="0" smtClean="0">
                <a:solidFill>
                  <a:srgbClr val="00B050"/>
                </a:solidFill>
                <a:latin typeface="Times New Roman" pitchFamily="18" charset="0"/>
                <a:cs typeface="Times New Roman" pitchFamily="18" charset="0"/>
              </a:rPr>
              <a:t>represents the only other country from yours…</a:t>
            </a:r>
            <a:endParaRPr lang="en-US" sz="2000" dirty="0" smtClean="0">
              <a:solidFill>
                <a:schemeClr val="accent1"/>
              </a:solidFill>
              <a:latin typeface="Times New Roman" pitchFamily="18" charset="0"/>
              <a:cs typeface="Times New Roman" pitchFamily="18" charset="0"/>
            </a:endParaRPr>
          </a:p>
          <a:p>
            <a:pPr marL="857250" lvl="1" indent="-457200" fontAlgn="auto">
              <a:spcAft>
                <a:spcPts val="0"/>
              </a:spcAft>
              <a:buFont typeface="Arial" pitchFamily="34" charset="0"/>
              <a:buNone/>
              <a:defRPr/>
            </a:pPr>
            <a:endParaRPr lang="en-US" sz="2000" dirty="0" smtClean="0">
              <a:solidFill>
                <a:schemeClr val="accent1"/>
              </a:solidFill>
              <a:latin typeface="Times New Roman" pitchFamily="18" charset="0"/>
              <a:cs typeface="Times New Roman" pitchFamily="18" charset="0"/>
            </a:endParaRPr>
          </a:p>
          <a:p>
            <a:pPr marL="857250" lvl="1" indent="-457200" fontAlgn="auto">
              <a:spcAft>
                <a:spcPts val="0"/>
              </a:spcAft>
              <a:buFont typeface="Arial" pitchFamily="34" charset="0"/>
              <a:buNone/>
              <a:defRPr/>
            </a:pPr>
            <a:r>
              <a:rPr lang="en-US" sz="2000" dirty="0" smtClean="0">
                <a:solidFill>
                  <a:schemeClr val="tx2"/>
                </a:solidFill>
                <a:latin typeface="Times New Roman" pitchFamily="18" charset="0"/>
                <a:cs typeface="Times New Roman" pitchFamily="18" charset="0"/>
              </a:rPr>
              <a:t>If</a:t>
            </a:r>
            <a:r>
              <a:rPr lang="en-US" sz="2000" dirty="0" smtClean="0">
                <a:solidFill>
                  <a:schemeClr val="accent1"/>
                </a:solidFill>
                <a:latin typeface="Times New Roman" pitchFamily="18" charset="0"/>
                <a:cs typeface="Times New Roman" pitchFamily="18" charset="0"/>
              </a:rPr>
              <a:t>	</a:t>
            </a:r>
            <a:r>
              <a:rPr lang="en-US" sz="2000" dirty="0" smtClean="0">
                <a:solidFill>
                  <a:srgbClr val="002060"/>
                </a:solidFill>
                <a:latin typeface="Times New Roman" pitchFamily="18" charset="0"/>
                <a:cs typeface="Times New Roman" pitchFamily="18" charset="0"/>
              </a:rPr>
              <a:t>A</a:t>
            </a:r>
            <a:r>
              <a:rPr lang="en-US" sz="1500" dirty="0" smtClean="0">
                <a:solidFill>
                  <a:srgbClr val="002060"/>
                </a:solidFill>
                <a:latin typeface="Times New Roman" pitchFamily="18" charset="0"/>
                <a:cs typeface="Times New Roman" pitchFamily="18" charset="0"/>
              </a:rPr>
              <a:t>y</a:t>
            </a:r>
            <a:r>
              <a:rPr lang="en-US" sz="2000" dirty="0" smtClean="0">
                <a:solidFill>
                  <a:schemeClr val="tx2"/>
                </a:solidFill>
                <a:latin typeface="Times New Roman" pitchFamily="18" charset="0"/>
                <a:cs typeface="Times New Roman" pitchFamily="18" charset="0"/>
              </a:rPr>
              <a:t>/</a:t>
            </a:r>
            <a:r>
              <a:rPr lang="en-US" sz="2000" dirty="0" smtClean="0">
                <a:solidFill>
                  <a:srgbClr val="002060"/>
                </a:solidFill>
                <a:latin typeface="Times New Roman" pitchFamily="18" charset="0"/>
                <a:cs typeface="Times New Roman" pitchFamily="18" charset="0"/>
              </a:rPr>
              <a:t>A</a:t>
            </a:r>
            <a:r>
              <a:rPr lang="en-US" sz="1500" dirty="0" smtClean="0">
                <a:solidFill>
                  <a:srgbClr val="002060"/>
                </a:solidFill>
                <a:latin typeface="Times New Roman" pitchFamily="18" charset="0"/>
                <a:cs typeface="Times New Roman" pitchFamily="18" charset="0"/>
              </a:rPr>
              <a:t>x</a:t>
            </a:r>
            <a:r>
              <a:rPr lang="en-US" sz="2000" dirty="0" smtClean="0">
                <a:solidFill>
                  <a:schemeClr val="accent1"/>
                </a:solidFill>
                <a:latin typeface="Times New Roman" pitchFamily="18" charset="0"/>
                <a:cs typeface="Times New Roman" pitchFamily="18" charset="0"/>
              </a:rPr>
              <a:t> </a:t>
            </a:r>
            <a:r>
              <a:rPr lang="en-US" sz="2000" dirty="0" smtClean="0">
                <a:solidFill>
                  <a:schemeClr val="tx2"/>
                </a:solidFill>
                <a:latin typeface="Times New Roman" pitchFamily="18" charset="0"/>
                <a:cs typeface="Times New Roman" pitchFamily="18" charset="0"/>
              </a:rPr>
              <a:t>&gt;</a:t>
            </a:r>
            <a:r>
              <a:rPr lang="en-US" sz="2000" dirty="0" smtClean="0">
                <a:solidFill>
                  <a:schemeClr val="accent1"/>
                </a:solidFill>
                <a:latin typeface="Times New Roman" pitchFamily="18" charset="0"/>
                <a:cs typeface="Times New Roman" pitchFamily="18" charset="0"/>
              </a:rPr>
              <a:t> </a:t>
            </a:r>
            <a:r>
              <a:rPr lang="en-US" sz="2000" dirty="0" smtClean="0">
                <a:solidFill>
                  <a:srgbClr val="002060"/>
                </a:solidFill>
                <a:latin typeface="Times New Roman" pitchFamily="18" charset="0"/>
                <a:cs typeface="Times New Roman" pitchFamily="18" charset="0"/>
              </a:rPr>
              <a:t>A</a:t>
            </a:r>
            <a:r>
              <a:rPr lang="en-US" sz="1500" dirty="0" smtClean="0">
                <a:solidFill>
                  <a:srgbClr val="002060"/>
                </a:solidFill>
                <a:latin typeface="Times New Roman" pitchFamily="18" charset="0"/>
                <a:cs typeface="Times New Roman" pitchFamily="18" charset="0"/>
              </a:rPr>
              <a:t>y</a:t>
            </a:r>
            <a:r>
              <a:rPr lang="en-US" sz="2000" b="1" dirty="0" smtClean="0">
                <a:solidFill>
                  <a:srgbClr val="00B050"/>
                </a:solidFill>
                <a:latin typeface="Times New Roman" pitchFamily="18" charset="0"/>
                <a:cs typeface="Times New Roman" pitchFamily="18" charset="0"/>
              </a:rPr>
              <a:t>*</a:t>
            </a:r>
            <a:r>
              <a:rPr lang="en-US" sz="2000" dirty="0" smtClean="0">
                <a:solidFill>
                  <a:schemeClr val="tx2"/>
                </a:solidFill>
                <a:latin typeface="Times New Roman" pitchFamily="18" charset="0"/>
                <a:cs typeface="Times New Roman" pitchFamily="18" charset="0"/>
              </a:rPr>
              <a:t>/</a:t>
            </a:r>
            <a:r>
              <a:rPr lang="en-US" sz="2000" dirty="0" smtClean="0">
                <a:latin typeface="Times New Roman" pitchFamily="18" charset="0"/>
                <a:cs typeface="Times New Roman" pitchFamily="18" charset="0"/>
              </a:rPr>
              <a:t>A</a:t>
            </a:r>
            <a:r>
              <a:rPr lang="en-US" sz="1500" dirty="0" smtClean="0">
                <a:latin typeface="Times New Roman" pitchFamily="18" charset="0"/>
                <a:cs typeface="Times New Roman" pitchFamily="18" charset="0"/>
              </a:rPr>
              <a:t>x</a:t>
            </a:r>
            <a:r>
              <a:rPr lang="en-US" sz="2000" b="1" dirty="0" smtClean="0">
                <a:solidFill>
                  <a:srgbClr val="00B050"/>
                </a:solidFill>
                <a:latin typeface="Times New Roman" pitchFamily="18" charset="0"/>
                <a:cs typeface="Times New Roman" pitchFamily="18" charset="0"/>
              </a:rPr>
              <a:t>*		</a:t>
            </a:r>
            <a:r>
              <a:rPr lang="en-US" sz="2000" dirty="0" smtClean="0">
                <a:solidFill>
                  <a:schemeClr val="tx2"/>
                </a:solidFill>
                <a:latin typeface="Times New Roman" pitchFamily="18" charset="0"/>
                <a:cs typeface="Times New Roman" pitchFamily="18" charset="0"/>
              </a:rPr>
              <a:t>You will specialize in Y 					domestically (e.g. agriculture in 				Africa and industry in Europe)! 				</a:t>
            </a:r>
            <a:r>
              <a:rPr lang="en-US" sz="2000" i="1" dirty="0" smtClean="0">
                <a:solidFill>
                  <a:schemeClr val="tx2"/>
                </a:solidFill>
                <a:latin typeface="Times New Roman" pitchFamily="18" charset="0"/>
                <a:cs typeface="Times New Roman" pitchFamily="18" charset="0"/>
              </a:rPr>
              <a:t>Workers will migrate.</a:t>
            </a:r>
            <a:endParaRPr lang="en-US" sz="2000" b="1" i="1"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endParaRPr lang="en-US" sz="2400" b="1" dirty="0" smtClean="0">
              <a:solidFill>
                <a:schemeClr val="accent1"/>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43012"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43015"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0">
                                            <p:txEl>
                                              <p:pRg st="7" end="7"/>
                                            </p:txEl>
                                          </p:spTgt>
                                        </p:tgtEl>
                                        <p:attrNameLst>
                                          <p:attrName>style.visibility</p:attrName>
                                        </p:attrNameLst>
                                      </p:cBhvr>
                                      <p:to>
                                        <p:strVal val="visible"/>
                                      </p:to>
                                    </p:set>
                                    <p:animEffect transition="in" filter="strips(downLeft)">
                                      <p:cBhvr>
                                        <p:cTn id="7" dur="500"/>
                                        <p:tgtEl>
                                          <p:spTgt spid="10">
                                            <p:txEl>
                                              <p:pRg st="7" end="7"/>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10">
                                            <p:txEl>
                                              <p:pRg st="9" end="9"/>
                                            </p:txEl>
                                          </p:spTgt>
                                        </p:tgtEl>
                                        <p:attrNameLst>
                                          <p:attrName>style.visibility</p:attrName>
                                        </p:attrNameLst>
                                      </p:cBhvr>
                                      <p:to>
                                        <p:strVal val="visible"/>
                                      </p:to>
                                    </p:set>
                                    <p:animEffect transition="in" filter="strips(downLeft)">
                                      <p:cBhvr>
                                        <p:cTn id="10" dur="500"/>
                                        <p:tgtEl>
                                          <p:spTgt spid="10">
                                            <p:txEl>
                                              <p:pRg st="9" end="9"/>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10">
                                            <p:txEl>
                                              <p:pRg st="11" end="11"/>
                                            </p:txEl>
                                          </p:spTgt>
                                        </p:tgtEl>
                                        <p:attrNameLst>
                                          <p:attrName>style.visibility</p:attrName>
                                        </p:attrNameLst>
                                      </p:cBhvr>
                                      <p:to>
                                        <p:strVal val="visible"/>
                                      </p:to>
                                    </p:set>
                                    <p:animEffect transition="in" filter="strips(downLeft)">
                                      <p:cBhvr>
                                        <p:cTn id="13" dur="500"/>
                                        <p:tgtEl>
                                          <p:spTgt spid="10">
                                            <p:txEl>
                                              <p:pRg st="11" end="11"/>
                                            </p:txEl>
                                          </p:spTgt>
                                        </p:tgtEl>
                                      </p:cBhvr>
                                    </p:animEffect>
                                  </p:childTnLst>
                                </p:cTn>
                              </p:par>
                              <p:par>
                                <p:cTn id="14" presetID="18" presetClass="entr" presetSubtype="12" fill="hold" nodeType="withEffect">
                                  <p:stCondLst>
                                    <p:cond delay="0"/>
                                  </p:stCondLst>
                                  <p:childTnLst>
                                    <p:set>
                                      <p:cBhvr>
                                        <p:cTn id="15" dur="1" fill="hold">
                                          <p:stCondLst>
                                            <p:cond delay="0"/>
                                          </p:stCondLst>
                                        </p:cTn>
                                        <p:tgtEl>
                                          <p:spTgt spid="10">
                                            <p:txEl>
                                              <p:pRg st="13" end="13"/>
                                            </p:txEl>
                                          </p:spTgt>
                                        </p:tgtEl>
                                        <p:attrNameLst>
                                          <p:attrName>style.visibility</p:attrName>
                                        </p:attrNameLst>
                                      </p:cBhvr>
                                      <p:to>
                                        <p:strVal val="visible"/>
                                      </p:to>
                                    </p:set>
                                    <p:animEffect transition="in" filter="strips(downLeft)">
                                      <p:cBhvr>
                                        <p:cTn id="16" dur="500"/>
                                        <p:tgtEl>
                                          <p:spTgt spid="10">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Key concepts 2</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295400" y="1524000"/>
            <a:ext cx="7391400" cy="4602163"/>
          </a:xfrm>
        </p:spPr>
        <p:txBody>
          <a:bodyPr rtlCol="0">
            <a:normAutofit fontScale="77500" lnSpcReduction="20000"/>
          </a:bodyPr>
          <a:lstStyle/>
          <a:p>
            <a:pPr fontAlgn="auto">
              <a:spcAft>
                <a:spcPts val="0"/>
              </a:spcAft>
              <a:buFont typeface="Arial" pitchFamily="34" charset="0"/>
              <a:buNone/>
              <a:defRPr/>
            </a:pPr>
            <a:endParaRPr lang="en-US" sz="2400" dirty="0" smtClean="0">
              <a:solidFill>
                <a:schemeClr val="accent1"/>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400" b="1" dirty="0" smtClean="0">
                <a:solidFill>
                  <a:schemeClr val="tx2"/>
                </a:solidFill>
                <a:latin typeface="Times New Roman" pitchFamily="18" charset="0"/>
                <a:cs typeface="Times New Roman" pitchFamily="18" charset="0"/>
              </a:rPr>
              <a:t>ii.	</a:t>
            </a:r>
            <a:r>
              <a:rPr lang="en-US" sz="3100" b="1" u="sng" dirty="0" smtClean="0">
                <a:solidFill>
                  <a:schemeClr val="tx2"/>
                </a:solidFill>
                <a:latin typeface="Times New Roman" pitchFamily="18" charset="0"/>
                <a:cs typeface="Times New Roman" pitchFamily="18" charset="0"/>
              </a:rPr>
              <a:t>Pareto efficiency</a:t>
            </a:r>
          </a:p>
          <a:p>
            <a:pPr marL="457200" indent="-457200" fontAlgn="auto">
              <a:spcAft>
                <a:spcPts val="0"/>
              </a:spcAft>
              <a:buFont typeface="Arial" pitchFamily="34" charset="0"/>
              <a:buNone/>
              <a:defRPr/>
            </a:pPr>
            <a:endParaRPr lang="en-US" sz="2400" b="1" dirty="0" smtClean="0">
              <a:solidFill>
                <a:schemeClr val="accent1"/>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400" dirty="0" smtClean="0">
                <a:solidFill>
                  <a:schemeClr val="accent1"/>
                </a:solidFill>
                <a:latin typeface="Times New Roman" pitchFamily="18" charset="0"/>
                <a:cs typeface="Times New Roman" pitchFamily="18" charset="0"/>
              </a:rPr>
              <a:t>	</a:t>
            </a:r>
            <a:r>
              <a:rPr lang="en-US" sz="2400" b="1" dirty="0" smtClean="0">
                <a:solidFill>
                  <a:srgbClr val="FF0000"/>
                </a:solidFill>
                <a:latin typeface="Times New Roman" pitchFamily="18" charset="0"/>
                <a:cs typeface="Times New Roman" pitchFamily="18" charset="0"/>
              </a:rPr>
              <a:t>Pareto efficiency</a:t>
            </a:r>
            <a:r>
              <a:rPr lang="en-US" sz="2400" dirty="0" smtClean="0">
                <a:solidFill>
                  <a:schemeClr val="accent1"/>
                </a:solidFill>
                <a:latin typeface="Times New Roman" pitchFamily="18" charset="0"/>
                <a:cs typeface="Times New Roman" pitchFamily="18" charset="0"/>
              </a:rPr>
              <a:t> </a:t>
            </a:r>
            <a:r>
              <a:rPr lang="en-US" sz="2400" dirty="0" smtClean="0">
                <a:solidFill>
                  <a:schemeClr val="tx2"/>
                </a:solidFill>
                <a:latin typeface="Times New Roman" pitchFamily="18" charset="0"/>
                <a:cs typeface="Times New Roman" pitchFamily="18" charset="0"/>
              </a:rPr>
              <a:t>is a fundamental principal of economics which stipulates: </a:t>
            </a:r>
          </a:p>
          <a:p>
            <a:pPr marL="457200" indent="-457200" fontAlgn="auto">
              <a:spcAft>
                <a:spcPts val="0"/>
              </a:spcAft>
              <a:buFont typeface="Arial" pitchFamily="34" charset="0"/>
              <a:buNone/>
              <a:defRPr/>
            </a:pPr>
            <a:r>
              <a:rPr lang="en-US" sz="2400" dirty="0" smtClean="0">
                <a:solidFill>
                  <a:schemeClr val="tx2"/>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You can make someone better off as long as you don’t make 	anyone else worse off.</a:t>
            </a:r>
          </a:p>
          <a:p>
            <a:pPr marL="457200" indent="-457200" fontAlgn="auto">
              <a:spcAft>
                <a:spcPts val="0"/>
              </a:spcAft>
              <a:buFont typeface="Arial" pitchFamily="34" charset="0"/>
              <a:buNone/>
              <a:defRPr/>
            </a:pPr>
            <a:endParaRPr lang="en-US" sz="2400" dirty="0" smtClean="0">
              <a:solidFill>
                <a:schemeClr val="accent1"/>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400" i="1" dirty="0" smtClean="0">
                <a:solidFill>
                  <a:schemeClr val="accent1"/>
                </a:solidFill>
                <a:latin typeface="Times New Roman" pitchFamily="18" charset="0"/>
                <a:cs typeface="Times New Roman" pitchFamily="18" charset="0"/>
              </a:rPr>
              <a:t>	</a:t>
            </a:r>
            <a:r>
              <a:rPr lang="en-US" sz="2400" b="1" dirty="0" smtClean="0">
                <a:solidFill>
                  <a:schemeClr val="tx2"/>
                </a:solidFill>
                <a:latin typeface="Times New Roman" pitchFamily="18" charset="0"/>
                <a:cs typeface="Times New Roman" pitchFamily="18" charset="0"/>
              </a:rPr>
              <a:t>This is a rarity in reality</a:t>
            </a:r>
            <a:r>
              <a:rPr lang="en-US" sz="2400" dirty="0" smtClean="0">
                <a:solidFill>
                  <a:schemeClr val="tx2"/>
                </a:solidFill>
                <a:latin typeface="Times New Roman" pitchFamily="18" charset="0"/>
                <a:cs typeface="Times New Roman" pitchFamily="18" charset="0"/>
              </a:rPr>
              <a:t>. So the assumption was ‘rescued’ by the so-called </a:t>
            </a:r>
            <a:r>
              <a:rPr lang="en-US" sz="2400" b="1" dirty="0" smtClean="0">
                <a:solidFill>
                  <a:srgbClr val="FF0000"/>
                </a:solidFill>
                <a:latin typeface="Times New Roman" pitchFamily="18" charset="0"/>
                <a:cs typeface="Times New Roman" pitchFamily="18" charset="0"/>
              </a:rPr>
              <a:t>‘</a:t>
            </a:r>
            <a:r>
              <a:rPr lang="en-US" sz="2400" b="1" dirty="0" err="1" smtClean="0">
                <a:solidFill>
                  <a:srgbClr val="FF0000"/>
                </a:solidFill>
                <a:latin typeface="Times New Roman" pitchFamily="18" charset="0"/>
                <a:cs typeface="Times New Roman" pitchFamily="18" charset="0"/>
              </a:rPr>
              <a:t>Kaldor</a:t>
            </a:r>
            <a:r>
              <a:rPr lang="en-US" sz="2400" b="1" dirty="0" smtClean="0">
                <a:solidFill>
                  <a:srgbClr val="FF0000"/>
                </a:solidFill>
                <a:latin typeface="Times New Roman" pitchFamily="18" charset="0"/>
                <a:cs typeface="Times New Roman" pitchFamily="18" charset="0"/>
              </a:rPr>
              <a:t>-Hicks’ or ‘Potential Pareto’ criterion</a:t>
            </a:r>
            <a:r>
              <a:rPr lang="en-US" sz="2400" dirty="0" smtClean="0">
                <a:solidFill>
                  <a:srgbClr val="FF0000"/>
                </a:solidFill>
                <a:latin typeface="Times New Roman" pitchFamily="18" charset="0"/>
                <a:cs typeface="Times New Roman" pitchFamily="18" charset="0"/>
              </a:rPr>
              <a:t> </a:t>
            </a:r>
            <a:r>
              <a:rPr lang="en-US" sz="2400" dirty="0" smtClean="0">
                <a:solidFill>
                  <a:schemeClr val="tx2"/>
                </a:solidFill>
                <a:latin typeface="Times New Roman" pitchFamily="18" charset="0"/>
                <a:cs typeface="Times New Roman" pitchFamily="18" charset="0"/>
              </a:rPr>
              <a:t>:</a:t>
            </a:r>
          </a:p>
          <a:p>
            <a:pPr marL="457200" indent="-457200" fontAlgn="auto">
              <a:spcAft>
                <a:spcPts val="0"/>
              </a:spcAft>
              <a:buFont typeface="Arial" pitchFamily="34" charset="0"/>
              <a:buNone/>
              <a:defRPr/>
            </a:pPr>
            <a:r>
              <a:rPr lang="en-US" sz="2400" dirty="0" smtClean="0">
                <a:solidFill>
                  <a:schemeClr val="accent1"/>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If a person is made better off by another being made worse 	off, this is fine so long as she is sufficiently better off to 	compensate the other person. </a:t>
            </a:r>
          </a:p>
          <a:p>
            <a:pPr marL="457200" indent="-457200" fontAlgn="auto">
              <a:spcAft>
                <a:spcPts val="0"/>
              </a:spcAft>
              <a:buFont typeface="Arial" pitchFamily="34" charset="0"/>
              <a:buNone/>
              <a:defRPr/>
            </a:pPr>
            <a:endParaRPr lang="en-US" sz="2400" i="1"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400" i="1" dirty="0" smtClean="0">
                <a:solidFill>
                  <a:schemeClr val="tx2"/>
                </a:solidFill>
                <a:latin typeface="Times New Roman" pitchFamily="18" charset="0"/>
                <a:cs typeface="Times New Roman" pitchFamily="18" charset="0"/>
              </a:rPr>
              <a:t>	Whether compensation happens was left out of economics, as the decision was seen as too political and not ‘objective’ enough.</a:t>
            </a:r>
          </a:p>
          <a:p>
            <a:pPr marL="457200" indent="-457200" fontAlgn="auto">
              <a:spcAft>
                <a:spcPts val="0"/>
              </a:spcAft>
              <a:buFont typeface="Arial" pitchFamily="34" charset="0"/>
              <a:buNone/>
              <a:defRPr/>
            </a:pPr>
            <a:endParaRPr lang="en-US" sz="2400" dirty="0" smtClean="0">
              <a:solidFill>
                <a:schemeClr val="accent1"/>
              </a:solidFill>
              <a:latin typeface="Times New Roman" pitchFamily="18" charset="0"/>
              <a:cs typeface="Times New Roman" pitchFamily="18" charset="0"/>
            </a:endParaRPr>
          </a:p>
          <a:p>
            <a:pPr marL="457200" indent="-457200" fontAlgn="auto">
              <a:spcAft>
                <a:spcPts val="0"/>
              </a:spcAft>
              <a:buFont typeface="+mj-lt"/>
              <a:buAutoNum type="arabicPeriod"/>
              <a:defRPr/>
            </a:pPr>
            <a:endParaRPr lang="en-US" sz="2400" dirty="0" smtClean="0">
              <a:solidFill>
                <a:schemeClr val="accent1"/>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45060"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45063"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Key concepts 3: Political economy</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295400" y="1600200"/>
            <a:ext cx="7391400" cy="4525963"/>
          </a:xfrm>
        </p:spPr>
        <p:txBody>
          <a:bodyPr rtlCol="0">
            <a:normAutofit lnSpcReduction="10000"/>
          </a:bodyPr>
          <a:lstStyle/>
          <a:p>
            <a:pPr fontAlgn="auto">
              <a:spcAft>
                <a:spcPts val="0"/>
              </a:spcAft>
              <a:buFont typeface="Arial" pitchFamily="34" charset="0"/>
              <a:buNone/>
              <a:defRPr/>
            </a:pPr>
            <a:r>
              <a:rPr lang="en-US" sz="2400" u="sng" dirty="0" smtClean="0">
                <a:solidFill>
                  <a:schemeClr val="tx2"/>
                </a:solidFill>
                <a:latin typeface="Times New Roman" pitchFamily="18" charset="0"/>
                <a:cs typeface="Times New Roman" pitchFamily="18" charset="0"/>
              </a:rPr>
              <a:t>20</a:t>
            </a:r>
            <a:r>
              <a:rPr lang="en-US" sz="2400" u="sng" baseline="30000" dirty="0" smtClean="0">
                <a:solidFill>
                  <a:schemeClr val="tx2"/>
                </a:solidFill>
                <a:latin typeface="Times New Roman" pitchFamily="18" charset="0"/>
                <a:cs typeface="Times New Roman" pitchFamily="18" charset="0"/>
              </a:rPr>
              <a:t>th</a:t>
            </a:r>
            <a:r>
              <a:rPr lang="en-US" sz="2400" u="sng" dirty="0" smtClean="0">
                <a:solidFill>
                  <a:schemeClr val="tx2"/>
                </a:solidFill>
                <a:latin typeface="Times New Roman" pitchFamily="18" charset="0"/>
                <a:cs typeface="Times New Roman" pitchFamily="18" charset="0"/>
              </a:rPr>
              <a:t> Century according to an </a:t>
            </a:r>
            <a:r>
              <a:rPr lang="en-US" sz="2400" b="1" u="sng" dirty="0" smtClean="0">
                <a:solidFill>
                  <a:schemeClr val="tx2"/>
                </a:solidFill>
                <a:latin typeface="Times New Roman" pitchFamily="18" charset="0"/>
                <a:cs typeface="Times New Roman" pitchFamily="18" charset="0"/>
              </a:rPr>
              <a:t>economist</a:t>
            </a:r>
            <a:r>
              <a:rPr lang="en-US" sz="2400" u="sng" dirty="0" smtClean="0">
                <a:solidFill>
                  <a:schemeClr val="tx2"/>
                </a:solidFill>
                <a:latin typeface="Times New Roman" pitchFamily="18" charset="0"/>
                <a:cs typeface="Times New Roman" pitchFamily="18" charset="0"/>
              </a:rPr>
              <a:t>:</a:t>
            </a:r>
          </a:p>
          <a:p>
            <a:pPr fontAlgn="auto">
              <a:spcAft>
                <a:spcPts val="0"/>
              </a:spcAft>
              <a:buFont typeface="Arial" pitchFamily="34" charset="0"/>
              <a:buChar char="•"/>
              <a:defRPr/>
            </a:pPr>
            <a:r>
              <a:rPr lang="en-US" sz="2400" dirty="0" smtClean="0">
                <a:solidFill>
                  <a:schemeClr val="tx2"/>
                </a:solidFill>
                <a:latin typeface="Times New Roman" pitchFamily="18" charset="0"/>
                <a:cs typeface="Times New Roman" pitchFamily="18" charset="0"/>
              </a:rPr>
              <a:t>Keynesian model increased government spending, ending the Great Depression</a:t>
            </a:r>
          </a:p>
          <a:p>
            <a:pPr fontAlgn="auto">
              <a:spcAft>
                <a:spcPts val="0"/>
              </a:spcAft>
              <a:buFont typeface="Arial" pitchFamily="34" charset="0"/>
              <a:buChar char="•"/>
              <a:defRPr/>
            </a:pPr>
            <a:r>
              <a:rPr lang="en-US" sz="2400" dirty="0" smtClean="0">
                <a:solidFill>
                  <a:schemeClr val="tx2"/>
                </a:solidFill>
                <a:latin typeface="Times New Roman" pitchFamily="18" charset="0"/>
                <a:cs typeface="Times New Roman" pitchFamily="18" charset="0"/>
              </a:rPr>
              <a:t>Monetarist model replaced Keynesian model following overextended state and striking, oil shocks etc. – as money supply had more rapid effects</a:t>
            </a:r>
          </a:p>
          <a:p>
            <a:pPr fontAlgn="auto">
              <a:spcAft>
                <a:spcPts val="0"/>
              </a:spcAft>
              <a:buFont typeface="Arial" pitchFamily="34" charset="0"/>
              <a:buChar char="•"/>
              <a:defRPr/>
            </a:pPr>
            <a:endParaRPr lang="en-US" sz="2400" dirty="0">
              <a:solidFill>
                <a:schemeClr val="tx2"/>
              </a:solidFill>
              <a:latin typeface="Times New Roman" pitchFamily="18" charset="0"/>
              <a:cs typeface="Times New Roman" pitchFamily="18" charset="0"/>
            </a:endParaRPr>
          </a:p>
          <a:p>
            <a:pPr fontAlgn="auto">
              <a:spcAft>
                <a:spcPts val="0"/>
              </a:spcAft>
              <a:buFont typeface="Arial" pitchFamily="34" charset="0"/>
              <a:buNone/>
              <a:defRPr/>
            </a:pPr>
            <a:r>
              <a:rPr lang="en-US" sz="2400" u="sng" dirty="0" smtClean="0">
                <a:solidFill>
                  <a:schemeClr val="tx2"/>
                </a:solidFill>
                <a:latin typeface="Times New Roman" pitchFamily="18" charset="0"/>
                <a:cs typeface="Times New Roman" pitchFamily="18" charset="0"/>
              </a:rPr>
              <a:t>20</a:t>
            </a:r>
            <a:r>
              <a:rPr lang="en-US" sz="2400" u="sng" baseline="30000" dirty="0" smtClean="0">
                <a:solidFill>
                  <a:schemeClr val="tx2"/>
                </a:solidFill>
                <a:latin typeface="Times New Roman" pitchFamily="18" charset="0"/>
                <a:cs typeface="Times New Roman" pitchFamily="18" charset="0"/>
              </a:rPr>
              <a:t>th</a:t>
            </a:r>
            <a:r>
              <a:rPr lang="en-US" sz="2400" u="sng" dirty="0" smtClean="0">
                <a:solidFill>
                  <a:schemeClr val="tx2"/>
                </a:solidFill>
                <a:latin typeface="Times New Roman" pitchFamily="18" charset="0"/>
                <a:cs typeface="Times New Roman" pitchFamily="18" charset="0"/>
              </a:rPr>
              <a:t> Century according to a </a:t>
            </a:r>
            <a:r>
              <a:rPr lang="en-US" sz="2400" b="1" u="sng" dirty="0" smtClean="0">
                <a:solidFill>
                  <a:schemeClr val="tx2"/>
                </a:solidFill>
                <a:latin typeface="Times New Roman" pitchFamily="18" charset="0"/>
                <a:cs typeface="Times New Roman" pitchFamily="18" charset="0"/>
              </a:rPr>
              <a:t>political economist</a:t>
            </a:r>
            <a:r>
              <a:rPr lang="en-US" sz="2400" u="sng" dirty="0" smtClean="0">
                <a:solidFill>
                  <a:schemeClr val="tx2"/>
                </a:solidFill>
                <a:latin typeface="Times New Roman" pitchFamily="18" charset="0"/>
                <a:cs typeface="Times New Roman" pitchFamily="18" charset="0"/>
              </a:rPr>
              <a:t>:</a:t>
            </a:r>
          </a:p>
          <a:p>
            <a:pPr fontAlgn="auto">
              <a:spcAft>
                <a:spcPts val="0"/>
              </a:spcAft>
              <a:buFont typeface="Arial" pitchFamily="34" charset="0"/>
              <a:buChar char="•"/>
              <a:defRPr/>
            </a:pPr>
            <a:r>
              <a:rPr lang="en-US" sz="2400" dirty="0" smtClean="0">
                <a:solidFill>
                  <a:schemeClr val="tx2"/>
                </a:solidFill>
                <a:latin typeface="Times New Roman" pitchFamily="18" charset="0"/>
                <a:cs typeface="Times New Roman" pitchFamily="18" charset="0"/>
              </a:rPr>
              <a:t>Models are political and ideological, and require historical context</a:t>
            </a:r>
          </a:p>
          <a:p>
            <a:pPr fontAlgn="auto">
              <a:spcAft>
                <a:spcPts val="0"/>
              </a:spcAft>
              <a:buFont typeface="Arial" pitchFamily="34" charset="0"/>
              <a:buChar char="•"/>
              <a:defRPr/>
            </a:pPr>
            <a:r>
              <a:rPr lang="en-US" sz="2400" dirty="0" smtClean="0">
                <a:solidFill>
                  <a:schemeClr val="tx2"/>
                </a:solidFill>
                <a:latin typeface="Times New Roman" pitchFamily="18" charset="0"/>
                <a:cs typeface="Times New Roman" pitchFamily="18" charset="0"/>
              </a:rPr>
              <a:t>Keynesianism linked to ideology of welfare state, monetarism linked to </a:t>
            </a:r>
            <a:r>
              <a:rPr lang="en-US" sz="2400" dirty="0" err="1" smtClean="0">
                <a:solidFill>
                  <a:schemeClr val="tx2"/>
                </a:solidFill>
                <a:latin typeface="Times New Roman" pitchFamily="18" charset="0"/>
                <a:cs typeface="Times New Roman" pitchFamily="18" charset="0"/>
              </a:rPr>
              <a:t>neoliberalism</a:t>
            </a:r>
            <a:endParaRPr lang="en-US" sz="2400" dirty="0">
              <a:solidFill>
                <a:schemeClr val="tx2"/>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47108"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47111"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4. Models of </a:t>
            </a:r>
            <a:r>
              <a:rPr lang="en-US" sz="3400" b="1" i="1" dirty="0" smtClean="0">
                <a:solidFill>
                  <a:schemeClr val="accent1">
                    <a:lumMod val="50000"/>
                  </a:schemeClr>
                </a:solidFill>
                <a:latin typeface="Times New Roman" pitchFamily="18" charset="0"/>
                <a:ea typeface="Verdana" pitchFamily="34" charset="0"/>
                <a:cs typeface="Times New Roman" pitchFamily="18" charset="0"/>
              </a:rPr>
              <a:t>impact</a:t>
            </a:r>
            <a:endParaRPr lang="en-US" sz="3400" b="1" i="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143000" y="1600200"/>
            <a:ext cx="7391400" cy="4800600"/>
          </a:xfrm>
        </p:spPr>
        <p:txBody>
          <a:bodyPr rtlCol="0">
            <a:normAutofit fontScale="85000" lnSpcReduction="20000"/>
          </a:bodyPr>
          <a:lstStyle/>
          <a:p>
            <a:pPr marL="0" indent="-457200" fontAlgn="auto">
              <a:spcAft>
                <a:spcPts val="0"/>
              </a:spcAft>
              <a:buFont typeface="Arial" pitchFamily="34" charset="0"/>
              <a:buNone/>
              <a:defRPr/>
            </a:pPr>
            <a:r>
              <a:rPr lang="en-US" sz="2400" b="1" dirty="0" smtClean="0">
                <a:solidFill>
                  <a:schemeClr val="tx2"/>
                </a:solidFill>
                <a:latin typeface="Times New Roman" pitchFamily="18" charset="0"/>
                <a:cs typeface="Times New Roman" pitchFamily="18" charset="0"/>
              </a:rPr>
              <a:t>Robinson (2007)</a:t>
            </a:r>
            <a:r>
              <a:rPr lang="en-US" sz="2400" dirty="0" smtClean="0">
                <a:solidFill>
                  <a:schemeClr val="tx2"/>
                </a:solidFill>
                <a:latin typeface="Times New Roman" pitchFamily="18" charset="0"/>
                <a:cs typeface="Times New Roman" pitchFamily="18" charset="0"/>
              </a:rPr>
              <a:t> notes that in modeling the net effects </a:t>
            </a:r>
            <a:r>
              <a:rPr lang="en-US" sz="2400" smtClean="0">
                <a:solidFill>
                  <a:schemeClr val="tx2"/>
                </a:solidFill>
                <a:latin typeface="Times New Roman" pitchFamily="18" charset="0"/>
                <a:cs typeface="Times New Roman" pitchFamily="18" charset="0"/>
              </a:rPr>
              <a:t>of HRH migration, it is exteremely important </a:t>
            </a:r>
            <a:r>
              <a:rPr lang="en-US" sz="2400" i="1" smtClean="0">
                <a:solidFill>
                  <a:schemeClr val="tx2"/>
                </a:solidFill>
                <a:latin typeface="Times New Roman" pitchFamily="18" charset="0"/>
                <a:cs typeface="Times New Roman" pitchFamily="18" charset="0"/>
              </a:rPr>
              <a:t>whose </a:t>
            </a:r>
            <a:r>
              <a:rPr lang="en-US" sz="2400" smtClean="0">
                <a:solidFill>
                  <a:schemeClr val="tx2"/>
                </a:solidFill>
                <a:latin typeface="Times New Roman" pitchFamily="18" charset="0"/>
                <a:cs typeface="Times New Roman" pitchFamily="18" charset="0"/>
              </a:rPr>
              <a:t>welfare we look at:</a:t>
            </a:r>
            <a:endParaRPr lang="en-US" sz="2400"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endParaRPr lang="en-US" sz="2400" dirty="0" smtClean="0">
              <a:solidFill>
                <a:schemeClr val="tx2"/>
              </a:solidFill>
              <a:latin typeface="Times New Roman" pitchFamily="18" charset="0"/>
              <a:cs typeface="Times New Roman" pitchFamily="18" charset="0"/>
            </a:endParaRPr>
          </a:p>
          <a:p>
            <a:pPr marL="457200" indent="-457200" fontAlgn="auto">
              <a:spcAft>
                <a:spcPts val="0"/>
              </a:spcAft>
              <a:buFont typeface="+mj-lt"/>
              <a:buAutoNum type="arabicPeriod"/>
              <a:defRPr/>
            </a:pPr>
            <a:r>
              <a:rPr lang="en-US" sz="2400" b="1" u="sng" dirty="0" smtClean="0">
                <a:latin typeface="Times New Roman" pitchFamily="18" charset="0"/>
                <a:cs typeface="Times New Roman" pitchFamily="18" charset="0"/>
              </a:rPr>
              <a:t>The Internationalist models </a:t>
            </a:r>
            <a:r>
              <a:rPr lang="en-US" sz="2400" dirty="0" smtClean="0">
                <a:solidFill>
                  <a:schemeClr val="tx2"/>
                </a:solidFill>
                <a:latin typeface="Times New Roman" pitchFamily="18" charset="0"/>
                <a:cs typeface="Times New Roman" pitchFamily="18" charset="0"/>
              </a:rPr>
              <a:t>(Johnson 1965; </a:t>
            </a:r>
            <a:r>
              <a:rPr lang="en-US" sz="2400" dirty="0" err="1" smtClean="0">
                <a:solidFill>
                  <a:schemeClr val="tx2"/>
                </a:solidFill>
                <a:latin typeface="Times New Roman" pitchFamily="18" charset="0"/>
                <a:cs typeface="Times New Roman" pitchFamily="18" charset="0"/>
              </a:rPr>
              <a:t>Grubel</a:t>
            </a:r>
            <a:r>
              <a:rPr lang="en-US" sz="2400" dirty="0" smtClean="0">
                <a:solidFill>
                  <a:schemeClr val="tx2"/>
                </a:solidFill>
                <a:latin typeface="Times New Roman" pitchFamily="18" charset="0"/>
                <a:cs typeface="Times New Roman" pitchFamily="18" charset="0"/>
              </a:rPr>
              <a:t> and Scott 1966</a:t>
            </a:r>
            <a:r>
              <a:rPr lang="en-US" sz="2400" smtClean="0">
                <a:solidFill>
                  <a:schemeClr val="tx2"/>
                </a:solidFill>
                <a:latin typeface="Times New Roman" pitchFamily="18" charset="0"/>
                <a:cs typeface="Times New Roman" pitchFamily="18" charset="0"/>
              </a:rPr>
              <a:t>) focus on global welfare. Global welfare increases through </a:t>
            </a:r>
            <a:r>
              <a:rPr lang="en-US" sz="2400" dirty="0" smtClean="0">
                <a:solidFill>
                  <a:schemeClr val="tx2"/>
                </a:solidFill>
                <a:latin typeface="Times New Roman" pitchFamily="18" charset="0"/>
                <a:cs typeface="Times New Roman" pitchFamily="18" charset="0"/>
              </a:rPr>
              <a:t>migration as health workers are more productive in richer countries (think </a:t>
            </a:r>
            <a:r>
              <a:rPr lang="en-US" sz="2400" i="1" dirty="0" smtClean="0">
                <a:solidFill>
                  <a:srgbClr val="FF0000"/>
                </a:solidFill>
                <a:latin typeface="Times New Roman" pitchFamily="18" charset="0"/>
                <a:cs typeface="Times New Roman" pitchFamily="18" charset="0"/>
              </a:rPr>
              <a:t>comparative </a:t>
            </a:r>
            <a:r>
              <a:rPr lang="en-US" sz="2400" i="1" smtClean="0">
                <a:solidFill>
                  <a:srgbClr val="FF0000"/>
                </a:solidFill>
                <a:latin typeface="Times New Roman" pitchFamily="18" charset="0"/>
                <a:cs typeface="Times New Roman" pitchFamily="18" charset="0"/>
              </a:rPr>
              <a:t>advantage</a:t>
            </a:r>
            <a:r>
              <a:rPr lang="en-US" sz="2400" smtClean="0">
                <a:solidFill>
                  <a:schemeClr val="tx2"/>
                </a:solidFill>
                <a:latin typeface="Times New Roman" pitchFamily="18" charset="0"/>
                <a:cs typeface="Times New Roman" pitchFamily="18" charset="0"/>
              </a:rPr>
              <a:t>)</a:t>
            </a:r>
            <a:endParaRPr lang="en-US" sz="2400" i="1"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400" i="1" smtClean="0">
                <a:solidFill>
                  <a:schemeClr val="tx2"/>
                </a:solidFill>
                <a:latin typeface="Times New Roman" pitchFamily="18" charset="0"/>
                <a:cs typeface="Times New Roman" pitchFamily="18" charset="0"/>
              </a:rPr>
              <a:t>	</a:t>
            </a:r>
          </a:p>
          <a:p>
            <a:pPr marL="457200" indent="-457200" fontAlgn="auto">
              <a:spcAft>
                <a:spcPts val="0"/>
              </a:spcAft>
              <a:buFont typeface="Arial" pitchFamily="34" charset="0"/>
              <a:buNone/>
              <a:defRPr/>
            </a:pPr>
            <a:r>
              <a:rPr lang="en-US" sz="2400" i="1" smtClean="0">
                <a:solidFill>
                  <a:schemeClr val="tx2"/>
                </a:solidFill>
                <a:latin typeface="Times New Roman" pitchFamily="18" charset="0"/>
                <a:cs typeface="Times New Roman" pitchFamily="18" charset="0"/>
              </a:rPr>
              <a:t>	</a:t>
            </a:r>
            <a:r>
              <a:rPr lang="en-US" sz="2400" smtClean="0">
                <a:solidFill>
                  <a:schemeClr val="tx2"/>
                </a:solidFill>
                <a:latin typeface="Times New Roman" pitchFamily="18" charset="0"/>
                <a:cs typeface="Times New Roman" pitchFamily="18" charset="0"/>
              </a:rPr>
              <a:t>This is linked to </a:t>
            </a:r>
            <a:r>
              <a:rPr lang="en-US" sz="2400" b="1" smtClean="0">
                <a:solidFill>
                  <a:schemeClr val="tx2"/>
                </a:solidFill>
                <a:latin typeface="Times New Roman" pitchFamily="18" charset="0"/>
                <a:cs typeface="Times New Roman" pitchFamily="18" charset="0"/>
              </a:rPr>
              <a:t>positive spillovers</a:t>
            </a:r>
            <a:r>
              <a:rPr lang="en-US" sz="2400" smtClean="0">
                <a:solidFill>
                  <a:schemeClr val="tx2"/>
                </a:solidFill>
                <a:latin typeface="Times New Roman" pitchFamily="18" charset="0"/>
                <a:cs typeface="Times New Roman" pitchFamily="18" charset="0"/>
              </a:rPr>
              <a:t> (externalities) like:</a:t>
            </a:r>
            <a:endParaRPr lang="en-US" sz="2000" smtClean="0">
              <a:solidFill>
                <a:schemeClr val="tx2"/>
              </a:solidFill>
              <a:latin typeface="Times New Roman" pitchFamily="18" charset="0"/>
              <a:cs typeface="Times New Roman" pitchFamily="18" charset="0"/>
            </a:endParaRPr>
          </a:p>
          <a:p>
            <a:pPr marL="857250" lvl="1" indent="-457200" fontAlgn="auto">
              <a:spcAft>
                <a:spcPts val="0"/>
              </a:spcAft>
              <a:buFont typeface="Arial" pitchFamily="34" charset="0"/>
              <a:buChar char="–"/>
              <a:defRPr/>
            </a:pPr>
            <a:r>
              <a:rPr lang="en-US" sz="2100" smtClean="0">
                <a:solidFill>
                  <a:schemeClr val="tx2"/>
                </a:solidFill>
                <a:latin typeface="Times New Roman" pitchFamily="18" charset="0"/>
                <a:cs typeface="Times New Roman" pitchFamily="18" charset="0"/>
              </a:rPr>
              <a:t>Increased scientific discoveries, which benefit everyone</a:t>
            </a:r>
            <a:endParaRPr lang="en-US" sz="2100" dirty="0" smtClean="0">
              <a:solidFill>
                <a:schemeClr val="tx2"/>
              </a:solidFill>
              <a:latin typeface="Times New Roman" pitchFamily="18" charset="0"/>
              <a:cs typeface="Times New Roman" pitchFamily="18" charset="0"/>
            </a:endParaRPr>
          </a:p>
          <a:p>
            <a:pPr marL="857250" lvl="1" indent="-457200" fontAlgn="auto">
              <a:spcAft>
                <a:spcPts val="0"/>
              </a:spcAft>
              <a:buFont typeface="Arial" pitchFamily="34" charset="0"/>
              <a:buChar char="–"/>
              <a:defRPr/>
            </a:pPr>
            <a:r>
              <a:rPr lang="en-US" sz="2100" dirty="0" smtClean="0">
                <a:solidFill>
                  <a:schemeClr val="tx2"/>
                </a:solidFill>
                <a:latin typeface="Times New Roman" pitchFamily="18" charset="0"/>
                <a:cs typeface="Times New Roman" pitchFamily="18" charset="0"/>
              </a:rPr>
              <a:t>Remittances and trade to </a:t>
            </a:r>
            <a:r>
              <a:rPr lang="en-US" sz="2100" smtClean="0">
                <a:solidFill>
                  <a:schemeClr val="tx2"/>
                </a:solidFill>
                <a:latin typeface="Times New Roman" pitchFamily="18" charset="0"/>
                <a:cs typeface="Times New Roman" pitchFamily="18" charset="0"/>
              </a:rPr>
              <a:t>developing countries</a:t>
            </a:r>
          </a:p>
          <a:p>
            <a:pPr marL="857250" lvl="1" indent="-457200" fontAlgn="auto">
              <a:spcAft>
                <a:spcPts val="0"/>
              </a:spcAft>
              <a:buFont typeface="Arial" pitchFamily="34" charset="0"/>
              <a:buChar char="–"/>
              <a:defRPr/>
            </a:pPr>
            <a:r>
              <a:rPr lang="en-US" sz="2100" smtClean="0">
                <a:solidFill>
                  <a:schemeClr val="tx2"/>
                </a:solidFill>
                <a:latin typeface="Times New Roman" pitchFamily="18" charset="0"/>
                <a:cs typeface="Times New Roman" pitchFamily="18" charset="0"/>
              </a:rPr>
              <a:t>Knowledge being gained and returned to developing countries through ‘knowledge networks’</a:t>
            </a:r>
          </a:p>
          <a:p>
            <a:pPr marL="857250" lvl="1" indent="-457200" fontAlgn="auto">
              <a:spcAft>
                <a:spcPts val="0"/>
              </a:spcAft>
              <a:buFont typeface="Arial" pitchFamily="34" charset="0"/>
              <a:buChar char="–"/>
              <a:defRPr/>
            </a:pPr>
            <a:endParaRPr lang="en-US" sz="2000" smtClean="0">
              <a:solidFill>
                <a:schemeClr val="tx2"/>
              </a:solidFill>
              <a:latin typeface="Times New Roman" pitchFamily="18" charset="0"/>
              <a:cs typeface="Times New Roman" pitchFamily="18" charset="0"/>
            </a:endParaRPr>
          </a:p>
          <a:p>
            <a:pPr marL="857250" lvl="1" indent="-457200" fontAlgn="auto">
              <a:spcAft>
                <a:spcPts val="0"/>
              </a:spcAft>
              <a:buFont typeface="Arial" pitchFamily="34" charset="0"/>
              <a:buNone/>
              <a:defRPr/>
            </a:pPr>
            <a:r>
              <a:rPr lang="en-US" sz="2400" smtClean="0">
                <a:solidFill>
                  <a:schemeClr val="tx2"/>
                </a:solidFill>
                <a:latin typeface="Times New Roman" pitchFamily="18" charset="0"/>
                <a:cs typeface="Times New Roman" pitchFamily="18" charset="0"/>
              </a:rPr>
              <a:t>Which outweight </a:t>
            </a:r>
            <a:r>
              <a:rPr lang="en-US" sz="2400" b="1" smtClean="0">
                <a:solidFill>
                  <a:schemeClr val="tx2"/>
                </a:solidFill>
                <a:latin typeface="Times New Roman" pitchFamily="18" charset="0"/>
                <a:cs typeface="Times New Roman" pitchFamily="18" charset="0"/>
              </a:rPr>
              <a:t>negative spillovers</a:t>
            </a:r>
            <a:r>
              <a:rPr lang="en-US" sz="2400" smtClean="0">
                <a:solidFill>
                  <a:schemeClr val="tx2"/>
                </a:solidFill>
                <a:latin typeface="Times New Roman" pitchFamily="18" charset="0"/>
                <a:cs typeface="Times New Roman" pitchFamily="18" charset="0"/>
              </a:rPr>
              <a:t> like:</a:t>
            </a:r>
          </a:p>
          <a:p>
            <a:pPr marL="857250" lvl="1" indent="-457200" fontAlgn="auto">
              <a:spcAft>
                <a:spcPts val="0"/>
              </a:spcAft>
              <a:buFont typeface="Arial" pitchFamily="34" charset="0"/>
              <a:buChar char="–"/>
              <a:defRPr/>
            </a:pPr>
            <a:r>
              <a:rPr lang="en-US" sz="2100" smtClean="0">
                <a:solidFill>
                  <a:schemeClr val="tx2"/>
                </a:solidFill>
                <a:latin typeface="Times New Roman" pitchFamily="18" charset="0"/>
                <a:cs typeface="Times New Roman" pitchFamily="18" charset="0"/>
              </a:rPr>
              <a:t>Loss of taxes and spending from the economy</a:t>
            </a:r>
          </a:p>
          <a:p>
            <a:pPr marL="857250" lvl="1" indent="-457200" fontAlgn="auto">
              <a:spcAft>
                <a:spcPts val="0"/>
              </a:spcAft>
              <a:buFont typeface="Arial" pitchFamily="34" charset="0"/>
              <a:buChar char="–"/>
              <a:defRPr/>
            </a:pPr>
            <a:r>
              <a:rPr lang="en-US" sz="2100" smtClean="0">
                <a:solidFill>
                  <a:schemeClr val="tx2"/>
                </a:solidFill>
                <a:latin typeface="Times New Roman" pitchFamily="18" charset="0"/>
                <a:cs typeface="Times New Roman" pitchFamily="18" charset="0"/>
              </a:rPr>
              <a:t>Loss of productivity among colleagues left behind</a:t>
            </a:r>
            <a:endParaRPr lang="en-US" sz="2100" dirty="0" smtClean="0">
              <a:solidFill>
                <a:schemeClr val="tx2"/>
              </a:solidFill>
              <a:latin typeface="Times New Roman" pitchFamily="18" charset="0"/>
              <a:cs typeface="Times New Roman" pitchFamily="18" charset="0"/>
            </a:endParaRPr>
          </a:p>
          <a:p>
            <a:pPr marL="857250" lvl="1" indent="-457200" fontAlgn="auto">
              <a:spcAft>
                <a:spcPts val="0"/>
              </a:spcAft>
              <a:buFont typeface="Arial" pitchFamily="34" charset="0"/>
              <a:buChar char="–"/>
              <a:defRPr/>
            </a:pPr>
            <a:endParaRPr lang="en-US" sz="2000"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endParaRPr lang="en-US" sz="2400" i="1" dirty="0" smtClean="0">
              <a:solidFill>
                <a:schemeClr val="tx2"/>
              </a:solidFill>
              <a:latin typeface="Times New Roman" pitchFamily="18" charset="0"/>
              <a:cs typeface="Times New Roman" pitchFamily="18" charset="0"/>
            </a:endParaRPr>
          </a:p>
          <a:p>
            <a:pPr marL="857250" lvl="1" indent="-457200" fontAlgn="auto">
              <a:spcAft>
                <a:spcPts val="0"/>
              </a:spcAft>
              <a:buFont typeface="Arial" pitchFamily="34" charset="0"/>
              <a:buNone/>
              <a:defRPr/>
            </a:pPr>
            <a:endParaRPr lang="en-US" sz="2000" dirty="0" smtClean="0">
              <a:solidFill>
                <a:schemeClr val="accent1"/>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49156"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49159"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Political economy critique</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914400" y="1752600"/>
            <a:ext cx="7391400" cy="4525963"/>
          </a:xfrm>
        </p:spPr>
        <p:txBody>
          <a:bodyPr rtlCol="0">
            <a:normAutofit/>
          </a:bodyPr>
          <a:lstStyle/>
          <a:p>
            <a:pPr marL="0" indent="-457200" fontAlgn="auto">
              <a:spcAft>
                <a:spcPts val="0"/>
              </a:spcAft>
              <a:buFont typeface="Arial" pitchFamily="34" charset="0"/>
              <a:buNone/>
              <a:defRPr/>
            </a:pPr>
            <a:r>
              <a:rPr lang="en-US" sz="2400" dirty="0" smtClean="0">
                <a:solidFill>
                  <a:schemeClr val="tx2"/>
                </a:solidFill>
                <a:latin typeface="Times New Roman" pitchFamily="18" charset="0"/>
                <a:cs typeface="Times New Roman" pitchFamily="18" charset="0"/>
              </a:rPr>
              <a:t>The internationalist models are ideological and </a:t>
            </a:r>
            <a:r>
              <a:rPr lang="en-US" sz="2400" b="1" dirty="0" smtClean="0">
                <a:solidFill>
                  <a:schemeClr val="tx2"/>
                </a:solidFill>
                <a:latin typeface="Times New Roman" pitchFamily="18" charset="0"/>
                <a:cs typeface="Times New Roman" pitchFamily="18" charset="0"/>
              </a:rPr>
              <a:t>pro-globalization:</a:t>
            </a:r>
          </a:p>
          <a:p>
            <a:pPr marL="457200" indent="-457200" fontAlgn="auto">
              <a:spcAft>
                <a:spcPts val="0"/>
              </a:spcAft>
              <a:buFont typeface="Arial" pitchFamily="34" charset="0"/>
              <a:buNone/>
              <a:defRPr/>
            </a:pPr>
            <a:endParaRPr lang="en-US" sz="2400" b="1" dirty="0" smtClean="0">
              <a:solidFill>
                <a:schemeClr val="tx2"/>
              </a:solidFill>
              <a:latin typeface="Times New Roman" pitchFamily="18" charset="0"/>
              <a:cs typeface="Times New Roman" pitchFamily="18" charset="0"/>
            </a:endParaRPr>
          </a:p>
          <a:p>
            <a:pPr lvl="1" fontAlgn="auto">
              <a:spcAft>
                <a:spcPts val="0"/>
              </a:spcAft>
              <a:buFont typeface="Arial" pitchFamily="34" charset="0"/>
              <a:buChar char="–"/>
              <a:defRPr/>
            </a:pPr>
            <a:r>
              <a:rPr lang="en-US" sz="2000" dirty="0" err="1" smtClean="0">
                <a:solidFill>
                  <a:schemeClr val="tx2"/>
                </a:solidFill>
                <a:latin typeface="Times New Roman" pitchFamily="18" charset="0"/>
                <a:cs typeface="Times New Roman" pitchFamily="18" charset="0"/>
              </a:rPr>
              <a:t>Grubel</a:t>
            </a:r>
            <a:r>
              <a:rPr lang="en-US" sz="2000" dirty="0" smtClean="0">
                <a:solidFill>
                  <a:schemeClr val="tx2"/>
                </a:solidFill>
                <a:latin typeface="Times New Roman" pitchFamily="18" charset="0"/>
                <a:cs typeface="Times New Roman" pitchFamily="18" charset="0"/>
              </a:rPr>
              <a:t> and Scott say trying to retain health workers goes against the idea of the ‘</a:t>
            </a:r>
            <a:r>
              <a:rPr lang="en-US" sz="2000" i="1" dirty="0" smtClean="0">
                <a:solidFill>
                  <a:schemeClr val="tx2"/>
                </a:solidFill>
                <a:latin typeface="Times New Roman" pitchFamily="18" charset="0"/>
                <a:cs typeface="Times New Roman" pitchFamily="18" charset="0"/>
              </a:rPr>
              <a:t>the free international flow of human capital</a:t>
            </a:r>
            <a:r>
              <a:rPr lang="en-US" sz="2000" dirty="0" smtClean="0">
                <a:solidFill>
                  <a:schemeClr val="tx2"/>
                </a:solidFill>
                <a:latin typeface="Times New Roman" pitchFamily="18" charset="0"/>
                <a:cs typeface="Times New Roman" pitchFamily="18" charset="0"/>
              </a:rPr>
              <a:t>’. Goes against </a:t>
            </a:r>
            <a:r>
              <a:rPr lang="en-US" sz="2000" i="1" dirty="0" smtClean="0">
                <a:solidFill>
                  <a:schemeClr val="tx2"/>
                </a:solidFill>
                <a:latin typeface="Times New Roman" pitchFamily="18" charset="0"/>
                <a:cs typeface="Times New Roman" pitchFamily="18" charset="0"/>
              </a:rPr>
              <a:t>efficiency.</a:t>
            </a:r>
            <a:endParaRPr lang="en-US" sz="2000" dirty="0" smtClean="0">
              <a:solidFill>
                <a:schemeClr val="tx2"/>
              </a:solidFill>
              <a:latin typeface="Times New Roman" pitchFamily="18" charset="0"/>
              <a:cs typeface="Times New Roman" pitchFamily="18" charset="0"/>
            </a:endParaRPr>
          </a:p>
          <a:p>
            <a:pPr lvl="1" fontAlgn="auto">
              <a:spcAft>
                <a:spcPts val="0"/>
              </a:spcAft>
              <a:buFont typeface="Arial" pitchFamily="34" charset="0"/>
              <a:buChar char="–"/>
              <a:defRPr/>
            </a:pPr>
            <a:r>
              <a:rPr lang="en-US" sz="2000" dirty="0" smtClean="0">
                <a:solidFill>
                  <a:schemeClr val="tx2"/>
                </a:solidFill>
                <a:latin typeface="Times New Roman" pitchFamily="18" charset="0"/>
                <a:cs typeface="Times New Roman" pitchFamily="18" charset="0"/>
              </a:rPr>
              <a:t>Johnson said you can’t try to stop people from migrating because that goes against </a:t>
            </a:r>
            <a:r>
              <a:rPr lang="en-US" sz="2000" dirty="0" smtClean="0">
                <a:solidFill>
                  <a:srgbClr val="FF0000"/>
                </a:solidFill>
                <a:latin typeface="Times New Roman" pitchFamily="18" charset="0"/>
                <a:cs typeface="Times New Roman" pitchFamily="18" charset="0"/>
              </a:rPr>
              <a:t>potential </a:t>
            </a:r>
            <a:r>
              <a:rPr lang="en-US" sz="2000" dirty="0" err="1" smtClean="0">
                <a:solidFill>
                  <a:srgbClr val="FF0000"/>
                </a:solidFill>
                <a:latin typeface="Times New Roman" pitchFamily="18" charset="0"/>
                <a:cs typeface="Times New Roman" pitchFamily="18" charset="0"/>
              </a:rPr>
              <a:t>pareto</a:t>
            </a:r>
            <a:r>
              <a:rPr lang="en-US" sz="2000" dirty="0" smtClean="0">
                <a:solidFill>
                  <a:srgbClr val="FF0000"/>
                </a:solidFill>
                <a:latin typeface="Times New Roman" pitchFamily="18" charset="0"/>
                <a:cs typeface="Times New Roman" pitchFamily="18" charset="0"/>
              </a:rPr>
              <a:t> efficiency</a:t>
            </a:r>
            <a:endParaRPr lang="en-US" sz="2000" dirty="0" smtClean="0">
              <a:solidFill>
                <a:schemeClr val="tx2"/>
              </a:solidFill>
              <a:latin typeface="Times New Roman" pitchFamily="18" charset="0"/>
              <a:cs typeface="Times New Roman" pitchFamily="18" charset="0"/>
            </a:endParaRPr>
          </a:p>
          <a:p>
            <a:pPr lvl="1" fontAlgn="auto">
              <a:spcAft>
                <a:spcPts val="0"/>
              </a:spcAft>
              <a:buFont typeface="Arial" pitchFamily="34" charset="0"/>
              <a:buChar char="–"/>
              <a:defRPr/>
            </a:pPr>
            <a:endParaRPr lang="en-US" sz="2000" dirty="0" smtClean="0">
              <a:solidFill>
                <a:schemeClr val="tx2"/>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51204"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51207"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
        <p:nvSpPr>
          <p:cNvPr id="51209" name="TextBox 11"/>
          <p:cNvSpPr txBox="1">
            <a:spLocks noChangeArrowheads="1"/>
          </p:cNvSpPr>
          <p:nvPr/>
        </p:nvSpPr>
        <p:spPr bwMode="auto">
          <a:xfrm>
            <a:off x="990600" y="5257800"/>
            <a:ext cx="7086600" cy="430213"/>
          </a:xfrm>
          <a:prstGeom prst="rect">
            <a:avLst/>
          </a:prstGeom>
          <a:noFill/>
          <a:ln w="19050">
            <a:solidFill>
              <a:srgbClr val="002060"/>
            </a:solidFill>
            <a:miter lim="800000"/>
            <a:headEnd/>
            <a:tailEnd/>
          </a:ln>
        </p:spPr>
        <p:txBody>
          <a:bodyPr>
            <a:spAutoFit/>
          </a:bodyPr>
          <a:lstStyle/>
          <a:p>
            <a:r>
              <a:rPr lang="en-US" sz="2200">
                <a:solidFill>
                  <a:schemeClr val="tx2"/>
                </a:solidFill>
                <a:latin typeface="Times New Roman" pitchFamily="18" charset="0"/>
                <a:cs typeface="Times New Roman" pitchFamily="18" charset="0"/>
              </a:rPr>
              <a:t>What would internationalists suggest for Africa?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Lecture Plan</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143000" y="1295400"/>
            <a:ext cx="7391400" cy="4525963"/>
          </a:xfrm>
        </p:spPr>
        <p:txBody>
          <a:bodyPr rtlCol="0">
            <a:normAutofit/>
          </a:bodyPr>
          <a:lstStyle/>
          <a:p>
            <a:pPr fontAlgn="auto">
              <a:spcAft>
                <a:spcPts val="0"/>
              </a:spcAft>
              <a:buFont typeface="Arial" pitchFamily="34" charset="0"/>
              <a:buNone/>
              <a:defRPr/>
            </a:pPr>
            <a:endParaRPr lang="en-US" sz="2800" dirty="0" smtClean="0">
              <a:solidFill>
                <a:schemeClr val="accent1"/>
              </a:solidFill>
              <a:latin typeface="Times New Roman" pitchFamily="18" charset="0"/>
              <a:cs typeface="Times New Roman" pitchFamily="18" charset="0"/>
            </a:endParaRPr>
          </a:p>
          <a:p>
            <a:pPr fontAlgn="auto">
              <a:spcAft>
                <a:spcPts val="0"/>
              </a:spcAft>
              <a:buFont typeface="Arial" pitchFamily="34" charset="0"/>
              <a:buChar char="•"/>
              <a:defRPr/>
            </a:pPr>
            <a:endParaRPr lang="en-US" sz="2800" dirty="0">
              <a:solidFill>
                <a:schemeClr val="tx2"/>
              </a:solidFill>
              <a:latin typeface="Times New Roman" pitchFamily="18" charset="0"/>
              <a:cs typeface="Times New Roman" pitchFamily="18" charset="0"/>
            </a:endParaRPr>
          </a:p>
          <a:p>
            <a:pPr marL="457200" indent="-457200" fontAlgn="auto">
              <a:spcAft>
                <a:spcPts val="0"/>
              </a:spcAft>
              <a:buFont typeface="+mj-lt"/>
              <a:buAutoNum type="arabicPeriod"/>
              <a:defRPr/>
            </a:pPr>
            <a:r>
              <a:rPr lang="en-US" sz="2800" dirty="0" smtClean="0">
                <a:solidFill>
                  <a:schemeClr val="tx2"/>
                </a:solidFill>
                <a:latin typeface="Times New Roman" pitchFamily="18" charset="0"/>
                <a:cs typeface="Times New Roman" pitchFamily="18" charset="0"/>
              </a:rPr>
              <a:t>Outline the </a:t>
            </a:r>
            <a:r>
              <a:rPr lang="en-US" sz="2800" u="sng" dirty="0" smtClean="0">
                <a:solidFill>
                  <a:schemeClr val="tx2"/>
                </a:solidFill>
                <a:latin typeface="Times New Roman" pitchFamily="18" charset="0"/>
                <a:cs typeface="Times New Roman" pitchFamily="18" charset="0"/>
              </a:rPr>
              <a:t>Human Resources for Health</a:t>
            </a:r>
            <a:r>
              <a:rPr lang="en-US" sz="2800" dirty="0" smtClean="0">
                <a:solidFill>
                  <a:schemeClr val="tx2"/>
                </a:solidFill>
                <a:latin typeface="Times New Roman" pitchFamily="18" charset="0"/>
                <a:cs typeface="Times New Roman" pitchFamily="18" charset="0"/>
              </a:rPr>
              <a:t> (HRH) ‘crisis’ in Africa and South Africa</a:t>
            </a:r>
          </a:p>
          <a:p>
            <a:pPr marL="457200" indent="-457200" fontAlgn="auto">
              <a:spcAft>
                <a:spcPts val="0"/>
              </a:spcAft>
              <a:buFont typeface="+mj-lt"/>
              <a:buAutoNum type="arabicPeriod"/>
              <a:defRPr/>
            </a:pPr>
            <a:r>
              <a:rPr lang="en-US" sz="2800" dirty="0" smtClean="0">
                <a:solidFill>
                  <a:schemeClr val="tx2"/>
                </a:solidFill>
                <a:latin typeface="Times New Roman" pitchFamily="18" charset="0"/>
                <a:cs typeface="Times New Roman" pitchFamily="18" charset="0"/>
              </a:rPr>
              <a:t>Introduce some key concepts to examine some models on the impacts of migration</a:t>
            </a:r>
          </a:p>
          <a:p>
            <a:pPr marL="457200" indent="-457200" fontAlgn="auto">
              <a:spcAft>
                <a:spcPts val="0"/>
              </a:spcAft>
              <a:buFont typeface="+mj-lt"/>
              <a:buAutoNum type="arabicPeriod"/>
              <a:defRPr/>
            </a:pPr>
            <a:r>
              <a:rPr lang="en-US" sz="2800" dirty="0" smtClean="0">
                <a:solidFill>
                  <a:schemeClr val="tx2"/>
                </a:solidFill>
                <a:latin typeface="Times New Roman" pitchFamily="18" charset="0"/>
                <a:cs typeface="Times New Roman" pitchFamily="18" charset="0"/>
              </a:rPr>
              <a:t>Critique through political economy lens</a:t>
            </a:r>
          </a:p>
          <a:p>
            <a:pPr marL="457200" indent="-457200" fontAlgn="auto">
              <a:spcAft>
                <a:spcPts val="0"/>
              </a:spcAft>
              <a:buFont typeface="+mj-lt"/>
              <a:buAutoNum type="arabicPeriod"/>
              <a:defRPr/>
            </a:pPr>
            <a:endParaRPr lang="en-US" sz="2800"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400" dirty="0" smtClean="0">
                <a:solidFill>
                  <a:schemeClr val="tx2"/>
                </a:solidFill>
                <a:latin typeface="Times New Roman" pitchFamily="18" charset="0"/>
                <a:cs typeface="Times New Roman" pitchFamily="18" charset="0"/>
              </a:rPr>
              <a:t>			</a:t>
            </a:r>
            <a:endParaRPr lang="en-US" sz="2400" i="1" dirty="0" smtClean="0">
              <a:solidFill>
                <a:schemeClr val="tx2"/>
              </a:solidFill>
              <a:latin typeface="Times New Roman" pitchFamily="18" charset="0"/>
              <a:cs typeface="Times New Roman" pitchFamily="18" charset="0"/>
            </a:endParaRPr>
          </a:p>
          <a:p>
            <a:pPr marL="457200" indent="-457200" fontAlgn="auto">
              <a:spcAft>
                <a:spcPts val="0"/>
              </a:spcAft>
              <a:buFont typeface="+mj-lt"/>
              <a:buAutoNum type="arabicPeriod"/>
              <a:defRPr/>
            </a:pPr>
            <a:endParaRPr lang="en-US" sz="2400" dirty="0" smtClean="0">
              <a:solidFill>
                <a:schemeClr val="accent1"/>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16388"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16391"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4" name="TextBox 13"/>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Models of </a:t>
            </a:r>
            <a:r>
              <a:rPr lang="en-US" sz="3400" b="1" i="1" dirty="0" smtClean="0">
                <a:solidFill>
                  <a:schemeClr val="accent1">
                    <a:lumMod val="50000"/>
                  </a:schemeClr>
                </a:solidFill>
                <a:latin typeface="Times New Roman" pitchFamily="18" charset="0"/>
                <a:ea typeface="Verdana" pitchFamily="34" charset="0"/>
                <a:cs typeface="Times New Roman" pitchFamily="18" charset="0"/>
              </a:rPr>
              <a:t>impact</a:t>
            </a:r>
            <a:r>
              <a:rPr lang="en-US" sz="3400" b="1" dirty="0" smtClean="0">
                <a:solidFill>
                  <a:schemeClr val="accent1">
                    <a:lumMod val="50000"/>
                  </a:schemeClr>
                </a:solidFill>
                <a:latin typeface="Times New Roman" pitchFamily="18" charset="0"/>
                <a:ea typeface="Verdana" pitchFamily="34" charset="0"/>
                <a:cs typeface="Times New Roman" pitchFamily="18" charset="0"/>
              </a:rPr>
              <a:t> 2</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066800" y="1752600"/>
            <a:ext cx="7391400" cy="4525963"/>
          </a:xfrm>
        </p:spPr>
        <p:txBody>
          <a:bodyPr rtlCol="0">
            <a:normAutofit fontScale="92500" lnSpcReduction="10000"/>
          </a:bodyPr>
          <a:lstStyle/>
          <a:p>
            <a:pPr marL="457200" indent="-457200" fontAlgn="auto">
              <a:spcAft>
                <a:spcPts val="0"/>
              </a:spcAft>
              <a:buFont typeface="+mj-lt"/>
              <a:buAutoNum type="arabicPeriod" startAt="2"/>
              <a:defRPr/>
            </a:pPr>
            <a:r>
              <a:rPr lang="en-US" sz="2400" b="1" u="sng" dirty="0" smtClean="0">
                <a:latin typeface="Times New Roman" pitchFamily="18" charset="0"/>
                <a:cs typeface="Times New Roman" pitchFamily="18" charset="0"/>
              </a:rPr>
              <a:t>Nationalist models</a:t>
            </a:r>
            <a:r>
              <a:rPr lang="en-US" sz="2400" b="1" dirty="0" smtClean="0">
                <a:latin typeface="Times New Roman" pitchFamily="18" charset="0"/>
                <a:cs typeface="Times New Roman" pitchFamily="18" charset="0"/>
              </a:rPr>
              <a:t> </a:t>
            </a:r>
            <a:r>
              <a:rPr lang="en-US" sz="2400" dirty="0" smtClean="0">
                <a:solidFill>
                  <a:schemeClr val="tx2"/>
                </a:solidFill>
                <a:latin typeface="Times New Roman" pitchFamily="18" charset="0"/>
                <a:cs typeface="Times New Roman" pitchFamily="18" charset="0"/>
              </a:rPr>
              <a:t>look instead to the negative impacts on sending countries (see </a:t>
            </a:r>
            <a:r>
              <a:rPr lang="en-US" sz="2400" dirty="0" err="1" smtClean="0">
                <a:solidFill>
                  <a:schemeClr val="tx2"/>
                </a:solidFill>
                <a:latin typeface="Times New Roman" pitchFamily="18" charset="0"/>
                <a:cs typeface="Times New Roman" pitchFamily="18" charset="0"/>
              </a:rPr>
              <a:t>Bhagwati</a:t>
            </a:r>
            <a:r>
              <a:rPr lang="en-US" sz="2400" dirty="0" smtClean="0">
                <a:solidFill>
                  <a:schemeClr val="tx2"/>
                </a:solidFill>
                <a:latin typeface="Times New Roman" pitchFamily="18" charset="0"/>
                <a:cs typeface="Times New Roman" pitchFamily="18" charset="0"/>
              </a:rPr>
              <a:t> and Hamada 1974; </a:t>
            </a:r>
            <a:r>
              <a:rPr lang="en-US" sz="2400" i="1" dirty="0" smtClean="0">
                <a:solidFill>
                  <a:schemeClr val="tx2"/>
                </a:solidFill>
                <a:latin typeface="Times New Roman" pitchFamily="18" charset="0"/>
                <a:cs typeface="Times New Roman" pitchFamily="18" charset="0"/>
              </a:rPr>
              <a:t>Mackintosh 2007</a:t>
            </a:r>
            <a:r>
              <a:rPr lang="en-US" sz="2400" dirty="0" smtClean="0">
                <a:solidFill>
                  <a:schemeClr val="tx2"/>
                </a:solidFill>
                <a:latin typeface="Times New Roman" pitchFamily="18" charset="0"/>
                <a:cs typeface="Times New Roman" pitchFamily="18" charset="0"/>
              </a:rPr>
              <a:t>).</a:t>
            </a:r>
            <a:endParaRPr lang="en-US" sz="2200" dirty="0" smtClean="0">
              <a:solidFill>
                <a:schemeClr val="tx2"/>
              </a:solidFill>
              <a:latin typeface="Times New Roman" pitchFamily="18" charset="0"/>
              <a:cs typeface="Times New Roman" pitchFamily="18" charset="0"/>
            </a:endParaRPr>
          </a:p>
          <a:p>
            <a:pPr marL="857250" lvl="1" indent="-457200" fontAlgn="auto">
              <a:spcAft>
                <a:spcPts val="0"/>
              </a:spcAft>
              <a:buFont typeface="Arial" pitchFamily="34" charset="0"/>
              <a:buNone/>
              <a:defRPr/>
            </a:pPr>
            <a:endParaRPr lang="en-US" sz="2100" dirty="0" smtClean="0">
              <a:solidFill>
                <a:schemeClr val="tx2"/>
              </a:solidFill>
              <a:latin typeface="Times New Roman" pitchFamily="18" charset="0"/>
              <a:cs typeface="Times New Roman" pitchFamily="18" charset="0"/>
            </a:endParaRPr>
          </a:p>
          <a:p>
            <a:pPr marL="457200" lvl="1" indent="-457200" fontAlgn="auto">
              <a:spcAft>
                <a:spcPts val="0"/>
              </a:spcAft>
              <a:buFont typeface="Arial" pitchFamily="34" charset="0"/>
              <a:buNone/>
              <a:defRPr/>
            </a:pPr>
            <a:r>
              <a:rPr lang="en-US" sz="2300" dirty="0" smtClean="0">
                <a:solidFill>
                  <a:schemeClr val="tx2"/>
                </a:solidFill>
                <a:latin typeface="Times New Roman" pitchFamily="18" charset="0"/>
                <a:cs typeface="Times New Roman" pitchFamily="18" charset="0"/>
              </a:rPr>
              <a:t>	</a:t>
            </a:r>
            <a:r>
              <a:rPr lang="en-US" sz="2400" dirty="0" smtClean="0">
                <a:solidFill>
                  <a:schemeClr val="tx2"/>
                </a:solidFill>
                <a:latin typeface="Times New Roman" pitchFamily="18" charset="0"/>
                <a:cs typeface="Times New Roman" pitchFamily="18" charset="0"/>
              </a:rPr>
              <a:t>They thus focus on the redistribution that occurs from poor to rich countries. </a:t>
            </a:r>
            <a:r>
              <a:rPr lang="en-US" sz="2400" i="1" dirty="0" smtClean="0">
                <a:solidFill>
                  <a:schemeClr val="tx2"/>
                </a:solidFill>
                <a:latin typeface="Times New Roman" pitchFamily="18" charset="0"/>
                <a:cs typeface="Times New Roman" pitchFamily="18" charset="0"/>
              </a:rPr>
              <a:t>i.e. more concerned with </a:t>
            </a:r>
            <a:r>
              <a:rPr lang="en-US" sz="2400" b="1" i="1" dirty="0" smtClean="0">
                <a:solidFill>
                  <a:schemeClr val="tx2"/>
                </a:solidFill>
                <a:latin typeface="Times New Roman" pitchFamily="18" charset="0"/>
                <a:cs typeface="Times New Roman" pitchFamily="18" charset="0"/>
              </a:rPr>
              <a:t>equity</a:t>
            </a:r>
            <a:r>
              <a:rPr lang="en-US" sz="2400" i="1" dirty="0" smtClean="0">
                <a:solidFill>
                  <a:schemeClr val="tx2"/>
                </a:solidFill>
                <a:latin typeface="Times New Roman" pitchFamily="18" charset="0"/>
                <a:cs typeface="Times New Roman" pitchFamily="18" charset="0"/>
              </a:rPr>
              <a:t>.</a:t>
            </a:r>
          </a:p>
          <a:p>
            <a:pPr marL="857250" lvl="1" indent="-457200" fontAlgn="auto">
              <a:spcAft>
                <a:spcPts val="0"/>
              </a:spcAft>
              <a:buFont typeface="Arial" pitchFamily="34" charset="0"/>
              <a:buChar char="–"/>
              <a:defRPr/>
            </a:pPr>
            <a:endParaRPr lang="en-US" sz="2100" i="1" dirty="0" smtClean="0">
              <a:solidFill>
                <a:schemeClr val="tx2"/>
              </a:solidFill>
              <a:latin typeface="Times New Roman" pitchFamily="18" charset="0"/>
              <a:cs typeface="Times New Roman" pitchFamily="18" charset="0"/>
            </a:endParaRPr>
          </a:p>
          <a:p>
            <a:pPr marL="857250" lvl="1" indent="-457200" fontAlgn="auto">
              <a:spcAft>
                <a:spcPts val="0"/>
              </a:spcAft>
              <a:buFont typeface="Arial" pitchFamily="34" charset="0"/>
              <a:buChar char="–"/>
              <a:defRPr/>
            </a:pPr>
            <a:r>
              <a:rPr lang="en-US" sz="2100" i="1" dirty="0" smtClean="0">
                <a:solidFill>
                  <a:schemeClr val="tx2"/>
                </a:solidFill>
                <a:latin typeface="Times New Roman" pitchFamily="18" charset="0"/>
                <a:cs typeface="Times New Roman" pitchFamily="18" charset="0"/>
              </a:rPr>
              <a:t>A 0.1% increase in UK’s nurses = 40x greater loss to </a:t>
            </a:r>
          </a:p>
          <a:p>
            <a:pPr marL="857250" lvl="1" indent="-457200" fontAlgn="auto">
              <a:spcAft>
                <a:spcPts val="0"/>
              </a:spcAft>
              <a:buFont typeface="Arial" pitchFamily="34" charset="0"/>
              <a:buNone/>
              <a:defRPr/>
            </a:pPr>
            <a:r>
              <a:rPr lang="en-US" sz="2100" i="1" dirty="0" smtClean="0">
                <a:solidFill>
                  <a:schemeClr val="tx2"/>
                </a:solidFill>
                <a:latin typeface="Times New Roman" pitchFamily="18" charset="0"/>
                <a:cs typeface="Times New Roman" pitchFamily="18" charset="0"/>
              </a:rPr>
              <a:t>	Zimbabwe (IOM 2007)</a:t>
            </a:r>
          </a:p>
          <a:p>
            <a:pPr marL="857250" lvl="1" indent="-457200" fontAlgn="auto">
              <a:spcAft>
                <a:spcPts val="0"/>
              </a:spcAft>
              <a:buFont typeface="Arial" pitchFamily="34" charset="0"/>
              <a:buChar char="–"/>
              <a:defRPr/>
            </a:pPr>
            <a:r>
              <a:rPr lang="en-US" sz="2100" i="1" dirty="0" smtClean="0">
                <a:solidFill>
                  <a:schemeClr val="tx2"/>
                </a:solidFill>
                <a:latin typeface="Times New Roman" pitchFamily="18" charset="0"/>
                <a:cs typeface="Times New Roman" pitchFamily="18" charset="0"/>
              </a:rPr>
              <a:t> Training costs lost for UK foreign doctors = ₤2bn; if look at earnings, far bigger than foreign aid (Mackintosh 2007)</a:t>
            </a:r>
          </a:p>
          <a:p>
            <a:pPr marL="457200" indent="-457200" fontAlgn="auto">
              <a:spcAft>
                <a:spcPts val="0"/>
              </a:spcAft>
              <a:buFont typeface="Arial" pitchFamily="34" charset="0"/>
              <a:buNone/>
              <a:defRPr/>
            </a:pPr>
            <a:endParaRPr lang="en-US" sz="2400" dirty="0">
              <a:solidFill>
                <a:schemeClr val="accent1"/>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400" dirty="0" smtClean="0">
                <a:solidFill>
                  <a:schemeClr val="accent1"/>
                </a:solidFill>
                <a:latin typeface="Times New Roman" pitchFamily="18" charset="0"/>
                <a:cs typeface="Times New Roman" pitchFamily="18" charset="0"/>
              </a:rPr>
              <a:t>	</a:t>
            </a:r>
          </a:p>
          <a:p>
            <a:pPr marL="457200" indent="-457200" fontAlgn="auto">
              <a:spcAft>
                <a:spcPts val="0"/>
              </a:spcAft>
              <a:buFont typeface="+mj-lt"/>
              <a:buAutoNum type="arabicPeriod"/>
              <a:defRPr/>
            </a:pPr>
            <a:endParaRPr lang="en-US" sz="2400" dirty="0" smtClean="0">
              <a:solidFill>
                <a:schemeClr val="accent1"/>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53252"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53255"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
        <p:nvSpPr>
          <p:cNvPr id="53257" name="TextBox 11"/>
          <p:cNvSpPr txBox="1">
            <a:spLocks noChangeArrowheads="1"/>
          </p:cNvSpPr>
          <p:nvPr/>
        </p:nvSpPr>
        <p:spPr bwMode="auto">
          <a:xfrm>
            <a:off x="1295400" y="5486400"/>
            <a:ext cx="7086600" cy="769938"/>
          </a:xfrm>
          <a:prstGeom prst="rect">
            <a:avLst/>
          </a:prstGeom>
          <a:noFill/>
          <a:ln w="19050">
            <a:solidFill>
              <a:srgbClr val="002060"/>
            </a:solidFill>
            <a:miter lim="800000"/>
            <a:headEnd/>
            <a:tailEnd/>
          </a:ln>
        </p:spPr>
        <p:txBody>
          <a:bodyPr>
            <a:spAutoFit/>
          </a:bodyPr>
          <a:lstStyle/>
          <a:p>
            <a:r>
              <a:rPr lang="en-US" sz="2200">
                <a:solidFill>
                  <a:schemeClr val="tx2"/>
                </a:solidFill>
                <a:latin typeface="Times New Roman" pitchFamily="18" charset="0"/>
                <a:cs typeface="Times New Roman" pitchFamily="18" charset="0"/>
              </a:rPr>
              <a:t>Is this perspective ideological? </a:t>
            </a:r>
          </a:p>
          <a:p>
            <a:r>
              <a:rPr lang="en-US" sz="2200">
                <a:solidFill>
                  <a:schemeClr val="tx2"/>
                </a:solidFill>
                <a:latin typeface="Times New Roman" pitchFamily="18" charset="0"/>
                <a:cs typeface="Times New Roman" pitchFamily="18" charset="0"/>
              </a:rPr>
              <a:t>What would nationalists recommend?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Conclusions thus far</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55298" name="Content Placeholder 9"/>
          <p:cNvSpPr>
            <a:spLocks noGrp="1"/>
          </p:cNvSpPr>
          <p:nvPr>
            <p:ph idx="1"/>
          </p:nvPr>
        </p:nvSpPr>
        <p:spPr>
          <a:xfrm>
            <a:off x="1295400" y="1600200"/>
            <a:ext cx="7391400" cy="4525963"/>
          </a:xfrm>
        </p:spPr>
        <p:txBody>
          <a:bodyPr/>
          <a:lstStyle/>
          <a:p>
            <a:pPr marL="457200" indent="-457200">
              <a:buFont typeface="Arial" charset="0"/>
              <a:buNone/>
            </a:pPr>
            <a:endParaRPr lang="en-US" sz="2400" smtClean="0">
              <a:solidFill>
                <a:schemeClr val="tx2"/>
              </a:solidFill>
              <a:latin typeface="Times New Roman" pitchFamily="18" charset="0"/>
              <a:cs typeface="Times New Roman" pitchFamily="18" charset="0"/>
            </a:endParaRPr>
          </a:p>
          <a:p>
            <a:pPr marL="457200" indent="-457200">
              <a:buFont typeface="Calibri" pitchFamily="34" charset="0"/>
              <a:buAutoNum type="arabicPeriod"/>
            </a:pPr>
            <a:r>
              <a:rPr lang="en-US" sz="2400" smtClean="0">
                <a:solidFill>
                  <a:schemeClr val="tx2"/>
                </a:solidFill>
                <a:latin typeface="Times New Roman" pitchFamily="18" charset="0"/>
                <a:cs typeface="Times New Roman" pitchFamily="18" charset="0"/>
              </a:rPr>
              <a:t>Critical reflection on </a:t>
            </a:r>
            <a:r>
              <a:rPr lang="en-US" sz="2400" i="1" smtClean="0">
                <a:solidFill>
                  <a:schemeClr val="tx2"/>
                </a:solidFill>
                <a:latin typeface="Times New Roman" pitchFamily="18" charset="0"/>
                <a:cs typeface="Times New Roman" pitchFamily="18" charset="0"/>
              </a:rPr>
              <a:t>who</a:t>
            </a:r>
            <a:r>
              <a:rPr lang="en-US" sz="2400" smtClean="0">
                <a:solidFill>
                  <a:schemeClr val="tx2"/>
                </a:solidFill>
                <a:latin typeface="Times New Roman" pitchFamily="18" charset="0"/>
                <a:cs typeface="Times New Roman" pitchFamily="18" charset="0"/>
              </a:rPr>
              <a:t>, </a:t>
            </a:r>
            <a:r>
              <a:rPr lang="en-US" sz="2400" i="1" smtClean="0">
                <a:solidFill>
                  <a:schemeClr val="tx2"/>
                </a:solidFill>
                <a:latin typeface="Times New Roman" pitchFamily="18" charset="0"/>
                <a:cs typeface="Times New Roman" pitchFamily="18" charset="0"/>
              </a:rPr>
              <a:t>why</a:t>
            </a:r>
            <a:r>
              <a:rPr lang="en-US" sz="2400" smtClean="0">
                <a:solidFill>
                  <a:schemeClr val="tx2"/>
                </a:solidFill>
                <a:latin typeface="Times New Roman" pitchFamily="18" charset="0"/>
                <a:cs typeface="Times New Roman" pitchFamily="18" charset="0"/>
              </a:rPr>
              <a:t> and </a:t>
            </a:r>
            <a:r>
              <a:rPr lang="en-US" sz="2400" i="1" smtClean="0">
                <a:solidFill>
                  <a:schemeClr val="tx2"/>
                </a:solidFill>
                <a:latin typeface="Times New Roman" pitchFamily="18" charset="0"/>
                <a:cs typeface="Times New Roman" pitchFamily="18" charset="0"/>
              </a:rPr>
              <a:t>when</a:t>
            </a:r>
            <a:r>
              <a:rPr lang="en-US" sz="2400" smtClean="0">
                <a:solidFill>
                  <a:schemeClr val="tx2"/>
                </a:solidFill>
                <a:latin typeface="Times New Roman" pitchFamily="18" charset="0"/>
                <a:cs typeface="Times New Roman" pitchFamily="18" charset="0"/>
              </a:rPr>
              <a:t> important</a:t>
            </a:r>
          </a:p>
          <a:p>
            <a:pPr marL="457200" indent="-457200">
              <a:buFont typeface="Calibri" pitchFamily="34" charset="0"/>
              <a:buAutoNum type="arabicPeriod"/>
            </a:pPr>
            <a:r>
              <a:rPr lang="en-US" sz="2400" smtClean="0">
                <a:solidFill>
                  <a:schemeClr val="tx2"/>
                </a:solidFill>
                <a:latin typeface="Times New Roman" pitchFamily="18" charset="0"/>
                <a:cs typeface="Times New Roman" pitchFamily="18" charset="0"/>
              </a:rPr>
              <a:t>Globalization good or bad from different perspectives, and so is health worker migration</a:t>
            </a:r>
          </a:p>
          <a:p>
            <a:pPr marL="457200" indent="-457200">
              <a:buFont typeface="Calibri" pitchFamily="34" charset="0"/>
              <a:buAutoNum type="arabicPeriod"/>
            </a:pPr>
            <a:r>
              <a:rPr lang="en-US" sz="2400" smtClean="0">
                <a:solidFill>
                  <a:schemeClr val="tx2"/>
                </a:solidFill>
                <a:latin typeface="Times New Roman" pitchFamily="18" charset="0"/>
                <a:cs typeface="Times New Roman" pitchFamily="18" charset="0"/>
              </a:rPr>
              <a:t>More evidence needed on HRH issues in context</a:t>
            </a:r>
          </a:p>
          <a:p>
            <a:pPr marL="457200" indent="-457200">
              <a:buFont typeface="Calibri" pitchFamily="34" charset="0"/>
              <a:buAutoNum type="arabicPeriod"/>
            </a:pPr>
            <a:r>
              <a:rPr lang="en-US" sz="2400" smtClean="0">
                <a:solidFill>
                  <a:schemeClr val="tx2"/>
                </a:solidFill>
                <a:latin typeface="Times New Roman" pitchFamily="18" charset="0"/>
                <a:cs typeface="Times New Roman" pitchFamily="18" charset="0"/>
              </a:rPr>
              <a:t>Political economy, mixed methods etc. may help us better understand the debate (think purpose-driven vs. theory-driven research)</a:t>
            </a:r>
          </a:p>
          <a:p>
            <a:pPr marL="457200" indent="-457200">
              <a:buFont typeface="Calibri" pitchFamily="34" charset="0"/>
              <a:buAutoNum type="arabicPeriod"/>
            </a:pPr>
            <a:r>
              <a:rPr lang="en-US" sz="2400" i="1" smtClean="0">
                <a:solidFill>
                  <a:schemeClr val="tx2"/>
                </a:solidFill>
                <a:latin typeface="Times New Roman" pitchFamily="18" charset="0"/>
                <a:cs typeface="Times New Roman" pitchFamily="18" charset="0"/>
              </a:rPr>
              <a:t>No matter what perspective, African HRH systems need strengthening</a:t>
            </a:r>
          </a:p>
          <a:p>
            <a:pPr marL="457200" indent="-457200">
              <a:buFont typeface="Calibri" pitchFamily="34" charset="0"/>
              <a:buAutoNum type="arabicPeriod"/>
            </a:pPr>
            <a:endParaRPr lang="en-US" sz="2400" smtClean="0">
              <a:solidFill>
                <a:schemeClr val="tx2"/>
              </a:solidFill>
              <a:latin typeface="Times New Roman" pitchFamily="18" charset="0"/>
              <a:cs typeface="Times New Roman" pitchFamily="18" charset="0"/>
            </a:endParaRPr>
          </a:p>
          <a:p>
            <a:pPr marL="457200" indent="-457200">
              <a:buFont typeface="Calibri" pitchFamily="34" charset="0"/>
              <a:buAutoNum type="arabicPeriod"/>
            </a:pPr>
            <a:endParaRPr lang="en-US" sz="2400" smtClean="0">
              <a:solidFill>
                <a:schemeClr val="tx2"/>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55300"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55303"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What can be done?</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57346" name="Content Placeholder 9"/>
          <p:cNvSpPr>
            <a:spLocks noGrp="1"/>
          </p:cNvSpPr>
          <p:nvPr>
            <p:ph idx="1"/>
          </p:nvPr>
        </p:nvSpPr>
        <p:spPr>
          <a:xfrm>
            <a:off x="685800" y="1600200"/>
            <a:ext cx="7391400" cy="4525963"/>
          </a:xfrm>
        </p:spPr>
        <p:txBody>
          <a:bodyPr/>
          <a:lstStyle/>
          <a:p>
            <a:pPr marL="457200" indent="-457200">
              <a:buFont typeface="Arial" charset="0"/>
              <a:buNone/>
            </a:pPr>
            <a:endParaRPr lang="en-US" sz="2400" smtClean="0">
              <a:solidFill>
                <a:schemeClr val="accent1"/>
              </a:solidFill>
              <a:latin typeface="Times New Roman" pitchFamily="18" charset="0"/>
              <a:cs typeface="Times New Roman" pitchFamily="18" charset="0"/>
            </a:endParaRPr>
          </a:p>
          <a:p>
            <a:pPr marL="457200" indent="-457200">
              <a:buFont typeface="Calibri" pitchFamily="34" charset="0"/>
              <a:buAutoNum type="arabicPeriod"/>
            </a:pPr>
            <a:endParaRPr lang="en-US" sz="2400" smtClean="0">
              <a:solidFill>
                <a:schemeClr val="accent1"/>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57348"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57351"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
        <p:nvSpPr>
          <p:cNvPr id="57353" name="Content Placeholder 9"/>
          <p:cNvSpPr txBox="1">
            <a:spLocks/>
          </p:cNvSpPr>
          <p:nvPr/>
        </p:nvSpPr>
        <p:spPr bwMode="auto">
          <a:xfrm>
            <a:off x="457200" y="1600200"/>
            <a:ext cx="8458200" cy="4525963"/>
          </a:xfrm>
          <a:prstGeom prst="rect">
            <a:avLst/>
          </a:prstGeom>
          <a:noFill/>
          <a:ln w="9525">
            <a:noFill/>
            <a:miter lim="800000"/>
            <a:headEnd/>
            <a:tailEnd/>
          </a:ln>
        </p:spPr>
        <p:txBody>
          <a:bodyPr/>
          <a:lstStyle/>
          <a:p>
            <a:pPr marL="457200" indent="-457200">
              <a:spcBef>
                <a:spcPct val="20000"/>
              </a:spcBef>
              <a:buFont typeface="Arial" charset="0"/>
              <a:buNone/>
            </a:pPr>
            <a:r>
              <a:rPr lang="en-US" sz="2400">
                <a:solidFill>
                  <a:schemeClr val="tx2"/>
                </a:solidFill>
                <a:latin typeface="Times New Roman" pitchFamily="18" charset="0"/>
                <a:cs typeface="Times New Roman" pitchFamily="18" charset="0"/>
              </a:rPr>
              <a:t>Example strategies to combat HRH migration and shortages:</a:t>
            </a:r>
          </a:p>
          <a:p>
            <a:pPr marL="457200" indent="-457200">
              <a:spcBef>
                <a:spcPct val="20000"/>
              </a:spcBef>
            </a:pPr>
            <a:endParaRPr lang="en-US" sz="2400">
              <a:solidFill>
                <a:schemeClr val="tx2"/>
              </a:solidFill>
              <a:latin typeface="Times New Roman" pitchFamily="18" charset="0"/>
              <a:cs typeface="Times New Roman" pitchFamily="18" charset="0"/>
            </a:endParaRPr>
          </a:p>
          <a:p>
            <a:pPr marL="457200" indent="-457200">
              <a:spcBef>
                <a:spcPct val="20000"/>
              </a:spcBef>
              <a:buFont typeface="Calibri" pitchFamily="34" charset="0"/>
              <a:buAutoNum type="arabicPeriod"/>
            </a:pPr>
            <a:endParaRPr lang="en-US" sz="2400">
              <a:solidFill>
                <a:schemeClr val="accent1"/>
              </a:solidFill>
              <a:latin typeface="Times New Roman" pitchFamily="18" charset="0"/>
              <a:cs typeface="Times New Roman" pitchFamily="18" charset="0"/>
            </a:endParaRPr>
          </a:p>
        </p:txBody>
      </p:sp>
      <p:graphicFrame>
        <p:nvGraphicFramePr>
          <p:cNvPr id="14" name="Table 13"/>
          <p:cNvGraphicFramePr>
            <a:graphicFrameLocks noGrp="1"/>
          </p:cNvGraphicFramePr>
          <p:nvPr/>
        </p:nvGraphicFramePr>
        <p:xfrm>
          <a:off x="685800" y="2209800"/>
          <a:ext cx="8001000" cy="3657600"/>
        </p:xfrm>
        <a:graphic>
          <a:graphicData uri="http://schemas.openxmlformats.org/drawingml/2006/table">
            <a:tbl>
              <a:tblPr firstRow="1" bandRow="1">
                <a:tableStyleId>{5C22544A-7EE6-4342-B048-85BDC9FD1C3A}</a:tableStyleId>
              </a:tblPr>
              <a:tblGrid>
                <a:gridCol w="2500313"/>
                <a:gridCol w="5500688"/>
              </a:tblGrid>
              <a:tr h="1202432">
                <a:tc>
                  <a:txBody>
                    <a:bodyPr/>
                    <a:lstStyle/>
                    <a:p>
                      <a:r>
                        <a:rPr lang="en-US" dirty="0" smtClean="0">
                          <a:solidFill>
                            <a:schemeClr val="bg1"/>
                          </a:solidFill>
                          <a:latin typeface="Times New Roman" pitchFamily="18" charset="0"/>
                          <a:cs typeface="Times New Roman" pitchFamily="18" charset="0"/>
                        </a:rPr>
                        <a:t>Economic</a:t>
                      </a:r>
                      <a:r>
                        <a:rPr lang="en-US" baseline="0" dirty="0" smtClean="0">
                          <a:solidFill>
                            <a:schemeClr val="bg1"/>
                          </a:solidFill>
                          <a:latin typeface="Times New Roman" pitchFamily="18" charset="0"/>
                          <a:cs typeface="Times New Roman" pitchFamily="18" charset="0"/>
                        </a:rPr>
                        <a:t> strategies</a:t>
                      </a:r>
                      <a:endParaRPr lang="en-US" dirty="0">
                        <a:solidFill>
                          <a:schemeClr val="bg1"/>
                        </a:solidFill>
                        <a:latin typeface="Times New Roman" pitchFamily="18" charset="0"/>
                        <a:cs typeface="Times New Roman" pitchFamily="18" charset="0"/>
                      </a:endParaRPr>
                    </a:p>
                  </a:txBody>
                  <a:tcPr>
                    <a:solidFill>
                      <a:schemeClr val="accent1"/>
                    </a:solidFill>
                  </a:tcPr>
                </a:tc>
                <a:tc>
                  <a:txBody>
                    <a:bodyPr/>
                    <a:lstStyle/>
                    <a:p>
                      <a:pPr>
                        <a:buFont typeface="Arial" pitchFamily="34" charset="0"/>
                        <a:buChar char="•"/>
                      </a:pPr>
                      <a:r>
                        <a:rPr lang="en-US" b="0" dirty="0" smtClean="0">
                          <a:solidFill>
                            <a:schemeClr val="tx1"/>
                          </a:solidFill>
                          <a:latin typeface="Times New Roman" pitchFamily="18" charset="0"/>
                          <a:cs typeface="Times New Roman" pitchFamily="18" charset="0"/>
                        </a:rPr>
                        <a:t>  Uganda,</a:t>
                      </a:r>
                      <a:r>
                        <a:rPr lang="en-US" b="0" baseline="0" dirty="0" smtClean="0">
                          <a:solidFill>
                            <a:schemeClr val="tx1"/>
                          </a:solidFill>
                          <a:latin typeface="Times New Roman" pitchFamily="18" charset="0"/>
                          <a:cs typeface="Times New Roman" pitchFamily="18" charset="0"/>
                        </a:rPr>
                        <a:t> Botswana, South Africa – increased pay.</a:t>
                      </a:r>
                    </a:p>
                    <a:p>
                      <a:pPr>
                        <a:buFont typeface="Arial" pitchFamily="34" charset="0"/>
                        <a:buChar char="•"/>
                      </a:pPr>
                      <a:r>
                        <a:rPr lang="en-US" b="0" baseline="0" dirty="0" smtClean="0">
                          <a:solidFill>
                            <a:schemeClr val="tx1"/>
                          </a:solidFill>
                          <a:latin typeface="Times New Roman" pitchFamily="18" charset="0"/>
                          <a:cs typeface="Times New Roman" pitchFamily="18" charset="0"/>
                        </a:rPr>
                        <a:t>  Free housing in high need areas</a:t>
                      </a:r>
                    </a:p>
                    <a:p>
                      <a:pPr>
                        <a:buFont typeface="Arial" pitchFamily="34" charset="0"/>
                        <a:buChar char="•"/>
                      </a:pPr>
                      <a:r>
                        <a:rPr lang="en-US" b="0" baseline="0" dirty="0" smtClean="0">
                          <a:solidFill>
                            <a:schemeClr val="tx1"/>
                          </a:solidFill>
                          <a:latin typeface="Times New Roman" pitchFamily="18" charset="0"/>
                          <a:cs typeface="Times New Roman" pitchFamily="18" charset="0"/>
                        </a:rPr>
                        <a:t>  ‘Bonding’ – public service for government loans</a:t>
                      </a:r>
                    </a:p>
                    <a:p>
                      <a:pPr>
                        <a:buFont typeface="Arial" pitchFamily="34" charset="0"/>
                        <a:buChar char="•"/>
                      </a:pPr>
                      <a:r>
                        <a:rPr lang="en-US" b="0" baseline="0" dirty="0" smtClean="0">
                          <a:solidFill>
                            <a:schemeClr val="tx1"/>
                          </a:solidFill>
                          <a:latin typeface="Times New Roman" pitchFamily="18" charset="0"/>
                          <a:cs typeface="Times New Roman" pitchFamily="18" charset="0"/>
                        </a:rPr>
                        <a:t>  </a:t>
                      </a:r>
                      <a:r>
                        <a:rPr lang="en-US" b="1" baseline="0" dirty="0" smtClean="0">
                          <a:solidFill>
                            <a:srgbClr val="FF0000"/>
                          </a:solidFill>
                          <a:latin typeface="Times New Roman" pitchFamily="18" charset="0"/>
                          <a:cs typeface="Times New Roman" pitchFamily="18" charset="0"/>
                        </a:rPr>
                        <a:t>Only short term solution though – </a:t>
                      </a:r>
                      <a:r>
                        <a:rPr lang="en-US" b="1" i="1" baseline="0" dirty="0" smtClean="0">
                          <a:solidFill>
                            <a:srgbClr val="FF0000"/>
                          </a:solidFill>
                          <a:latin typeface="Times New Roman" pitchFamily="18" charset="0"/>
                          <a:cs typeface="Times New Roman" pitchFamily="18" charset="0"/>
                        </a:rPr>
                        <a:t>systemic issues</a:t>
                      </a:r>
                      <a:r>
                        <a:rPr lang="en-US" b="1" baseline="0" dirty="0" smtClean="0">
                          <a:solidFill>
                            <a:srgbClr val="FF0000"/>
                          </a:solidFill>
                          <a:latin typeface="Times New Roman" pitchFamily="18" charset="0"/>
                          <a:cs typeface="Times New Roman" pitchFamily="18" charset="0"/>
                        </a:rPr>
                        <a:t>.</a:t>
                      </a:r>
                      <a:endParaRPr lang="en-US" b="0" dirty="0">
                        <a:solidFill>
                          <a:srgbClr val="FF0000"/>
                        </a:solidFill>
                        <a:latin typeface="Times New Roman" pitchFamily="18" charset="0"/>
                        <a:cs typeface="Times New Roman" pitchFamily="18" charset="0"/>
                      </a:endParaRPr>
                    </a:p>
                  </a:txBody>
                  <a:tcPr>
                    <a:solidFill>
                      <a:schemeClr val="accent1">
                        <a:lumMod val="20000"/>
                        <a:lumOff val="80000"/>
                      </a:schemeClr>
                    </a:solidFill>
                  </a:tcPr>
                </a:tc>
              </a:tr>
              <a:tr h="1250530">
                <a:tc>
                  <a:txBody>
                    <a:bodyPr/>
                    <a:lstStyle/>
                    <a:p>
                      <a:r>
                        <a:rPr lang="en-US" b="1" dirty="0" smtClean="0">
                          <a:solidFill>
                            <a:schemeClr val="bg1"/>
                          </a:solidFill>
                          <a:latin typeface="Times New Roman" pitchFamily="18" charset="0"/>
                          <a:cs typeface="Times New Roman" pitchFamily="18" charset="0"/>
                        </a:rPr>
                        <a:t>Worker</a:t>
                      </a:r>
                      <a:r>
                        <a:rPr lang="en-US" b="1" baseline="0" dirty="0" smtClean="0">
                          <a:solidFill>
                            <a:schemeClr val="bg1"/>
                          </a:solidFill>
                          <a:latin typeface="Times New Roman" pitchFamily="18" charset="0"/>
                          <a:cs typeface="Times New Roman" pitchFamily="18" charset="0"/>
                        </a:rPr>
                        <a:t> conditions strategies</a:t>
                      </a:r>
                      <a:endParaRPr lang="en-US" b="1" dirty="0">
                        <a:solidFill>
                          <a:schemeClr val="bg1"/>
                        </a:solidFill>
                        <a:latin typeface="Times New Roman" pitchFamily="18" charset="0"/>
                        <a:cs typeface="Times New Roman" pitchFamily="18" charset="0"/>
                      </a:endParaRPr>
                    </a:p>
                  </a:txBody>
                  <a:tcPr>
                    <a:solidFill>
                      <a:schemeClr val="accent1"/>
                    </a:solidFill>
                  </a:tcPr>
                </a:tc>
                <a:tc>
                  <a:txBody>
                    <a:bodyPr/>
                    <a:lstStyle/>
                    <a:p>
                      <a:pPr>
                        <a:buFont typeface="Arial" pitchFamily="34" charset="0"/>
                        <a:buChar char="•"/>
                      </a:pPr>
                      <a:r>
                        <a:rPr lang="en-US" b="0" dirty="0" smtClean="0">
                          <a:solidFill>
                            <a:schemeClr val="tx1"/>
                          </a:solidFill>
                          <a:latin typeface="Times New Roman" pitchFamily="18" charset="0"/>
                          <a:cs typeface="Times New Roman" pitchFamily="18" charset="0"/>
                        </a:rPr>
                        <a:t>  Swaziland: nurses given psychosocial</a:t>
                      </a:r>
                      <a:r>
                        <a:rPr lang="en-US" b="0" baseline="0" dirty="0" smtClean="0">
                          <a:solidFill>
                            <a:schemeClr val="tx1"/>
                          </a:solidFill>
                          <a:latin typeface="Times New Roman" pitchFamily="18" charset="0"/>
                          <a:cs typeface="Times New Roman" pitchFamily="18" charset="0"/>
                        </a:rPr>
                        <a:t> support, HIV prophylaxis and palliative care where necessary</a:t>
                      </a:r>
                    </a:p>
                    <a:p>
                      <a:pPr>
                        <a:buFont typeface="Arial" pitchFamily="34" charset="0"/>
                        <a:buChar char="•"/>
                      </a:pPr>
                      <a:r>
                        <a:rPr lang="en-US" b="0" baseline="0" dirty="0" smtClean="0">
                          <a:solidFill>
                            <a:schemeClr val="tx1"/>
                          </a:solidFill>
                          <a:latin typeface="Times New Roman" pitchFamily="18" charset="0"/>
                          <a:cs typeface="Times New Roman" pitchFamily="18" charset="0"/>
                        </a:rPr>
                        <a:t>  Malawi: task shifting to lighten workload</a:t>
                      </a:r>
                    </a:p>
                    <a:p>
                      <a:pPr>
                        <a:buFont typeface="Arial" pitchFamily="34" charset="0"/>
                        <a:buChar char="•"/>
                      </a:pPr>
                      <a:r>
                        <a:rPr lang="en-US" b="0" baseline="0" dirty="0" smtClean="0">
                          <a:solidFill>
                            <a:schemeClr val="tx1"/>
                          </a:solidFill>
                          <a:latin typeface="Times New Roman" pitchFamily="18" charset="0"/>
                          <a:cs typeface="Times New Roman" pitchFamily="18" charset="0"/>
                        </a:rPr>
                        <a:t>  AMREF using mobile technology to train nurses</a:t>
                      </a:r>
                      <a:endParaRPr lang="en-US" b="0" dirty="0">
                        <a:solidFill>
                          <a:schemeClr val="tx1"/>
                        </a:solidFill>
                        <a:latin typeface="Times New Roman" pitchFamily="18" charset="0"/>
                        <a:cs typeface="Times New Roman" pitchFamily="18" charset="0"/>
                      </a:endParaRPr>
                    </a:p>
                  </a:txBody>
                  <a:tcPr>
                    <a:solidFill>
                      <a:schemeClr val="accent1">
                        <a:lumMod val="20000"/>
                        <a:lumOff val="80000"/>
                      </a:schemeClr>
                    </a:solidFill>
                  </a:tcPr>
                </a:tc>
              </a:tr>
              <a:tr h="1204638">
                <a:tc>
                  <a:txBody>
                    <a:bodyPr/>
                    <a:lstStyle/>
                    <a:p>
                      <a:r>
                        <a:rPr lang="en-US" b="1" dirty="0" smtClean="0">
                          <a:solidFill>
                            <a:schemeClr val="bg1"/>
                          </a:solidFill>
                          <a:latin typeface="Times New Roman" pitchFamily="18" charset="0"/>
                          <a:cs typeface="Times New Roman" pitchFamily="18" charset="0"/>
                        </a:rPr>
                        <a:t>HRM strategies</a:t>
                      </a:r>
                      <a:endParaRPr lang="en-US" b="1" dirty="0">
                        <a:solidFill>
                          <a:schemeClr val="bg1"/>
                        </a:solidFill>
                        <a:latin typeface="Times New Roman" pitchFamily="18" charset="0"/>
                        <a:cs typeface="Times New Roman" pitchFamily="18" charset="0"/>
                      </a:endParaRPr>
                    </a:p>
                  </a:txBody>
                  <a:tcPr>
                    <a:solidFill>
                      <a:schemeClr val="accent1"/>
                    </a:solidFill>
                  </a:tcPr>
                </a:tc>
                <a:tc>
                  <a:txBody>
                    <a:bodyPr/>
                    <a:lstStyle/>
                    <a:p>
                      <a:pPr>
                        <a:buFont typeface="Arial" pitchFamily="34" charset="0"/>
                        <a:buChar char="•"/>
                      </a:pPr>
                      <a:r>
                        <a:rPr lang="en-US" b="0" dirty="0" smtClean="0">
                          <a:solidFill>
                            <a:schemeClr val="tx1"/>
                          </a:solidFill>
                          <a:latin typeface="Times New Roman" pitchFamily="18" charset="0"/>
                          <a:cs typeface="Times New Roman" pitchFamily="18" charset="0"/>
                        </a:rPr>
                        <a:t>  Assessing</a:t>
                      </a:r>
                      <a:r>
                        <a:rPr lang="en-US" b="0" baseline="0" dirty="0" smtClean="0">
                          <a:solidFill>
                            <a:schemeClr val="tx1"/>
                          </a:solidFill>
                          <a:latin typeface="Times New Roman" pitchFamily="18" charset="0"/>
                          <a:cs typeface="Times New Roman" pitchFamily="18" charset="0"/>
                        </a:rPr>
                        <a:t> national distribution of health workers</a:t>
                      </a:r>
                    </a:p>
                    <a:p>
                      <a:pPr>
                        <a:buFont typeface="Arial" pitchFamily="34" charset="0"/>
                        <a:buChar char="•"/>
                      </a:pPr>
                      <a:r>
                        <a:rPr lang="en-US" b="0" baseline="0" dirty="0" smtClean="0">
                          <a:solidFill>
                            <a:schemeClr val="tx1"/>
                          </a:solidFill>
                          <a:latin typeface="Times New Roman" pitchFamily="18" charset="0"/>
                          <a:cs typeface="Times New Roman" pitchFamily="18" charset="0"/>
                        </a:rPr>
                        <a:t>  Recruiting more rural doctors (or black doctors?)</a:t>
                      </a:r>
                    </a:p>
                    <a:p>
                      <a:pPr>
                        <a:buFont typeface="Arial" pitchFamily="34" charset="0"/>
                        <a:buChar char="•"/>
                      </a:pPr>
                      <a:r>
                        <a:rPr lang="en-US" b="0" baseline="0" dirty="0" smtClean="0">
                          <a:solidFill>
                            <a:schemeClr val="tx1"/>
                          </a:solidFill>
                          <a:latin typeface="Times New Roman" pitchFamily="18" charset="0"/>
                          <a:cs typeface="Times New Roman" pitchFamily="18" charset="0"/>
                        </a:rPr>
                        <a:t>  Dual practice?</a:t>
                      </a:r>
                    </a:p>
                    <a:p>
                      <a:pPr>
                        <a:buFont typeface="Arial" pitchFamily="34" charset="0"/>
                        <a:buChar char="•"/>
                      </a:pPr>
                      <a:r>
                        <a:rPr lang="en-US" b="0" baseline="0" dirty="0" smtClean="0">
                          <a:solidFill>
                            <a:schemeClr val="tx1"/>
                          </a:solidFill>
                          <a:latin typeface="Times New Roman" pitchFamily="18" charset="0"/>
                          <a:cs typeface="Times New Roman" pitchFamily="18" charset="0"/>
                        </a:rPr>
                        <a:t>  Supportive, trustworthy, </a:t>
                      </a:r>
                      <a:r>
                        <a:rPr lang="en-US" b="0" baseline="0" smtClean="0">
                          <a:solidFill>
                            <a:schemeClr val="tx1"/>
                          </a:solidFill>
                          <a:latin typeface="Times New Roman" pitchFamily="18" charset="0"/>
                          <a:cs typeface="Times New Roman" pitchFamily="18" charset="0"/>
                        </a:rPr>
                        <a:t>available HR management</a:t>
                      </a:r>
                      <a:endParaRPr lang="en-US" b="0" dirty="0">
                        <a:solidFill>
                          <a:schemeClr val="tx1"/>
                        </a:solidFill>
                        <a:latin typeface="Times New Roman" pitchFamily="18" charset="0"/>
                        <a:cs typeface="Times New Roman" pitchFamily="18" charset="0"/>
                      </a:endParaRPr>
                    </a:p>
                  </a:txBody>
                  <a:tcPr>
                    <a:solidFill>
                      <a:schemeClr val="accent1">
                        <a:lumMod val="20000"/>
                        <a:lumOff val="80000"/>
                      </a:schemeClr>
                    </a:solidFill>
                  </a:tcPr>
                </a:tc>
              </a:tr>
            </a:tbl>
          </a:graphicData>
        </a:graphic>
      </p:graphicFrame>
      <p:sp>
        <p:nvSpPr>
          <p:cNvPr id="57368" name="TextBox 15"/>
          <p:cNvSpPr txBox="1">
            <a:spLocks noChangeArrowheads="1"/>
          </p:cNvSpPr>
          <p:nvPr/>
        </p:nvSpPr>
        <p:spPr bwMode="auto">
          <a:xfrm>
            <a:off x="6477000" y="6172200"/>
            <a:ext cx="2667000" cy="369888"/>
          </a:xfrm>
          <a:prstGeom prst="rect">
            <a:avLst/>
          </a:prstGeom>
          <a:noFill/>
          <a:ln w="9525">
            <a:noFill/>
            <a:miter lim="800000"/>
            <a:headEnd/>
            <a:tailEnd/>
          </a:ln>
        </p:spPr>
        <p:txBody>
          <a:bodyPr>
            <a:spAutoFit/>
          </a:bodyPr>
          <a:lstStyle/>
          <a:p>
            <a:r>
              <a:rPr lang="en-US" i="1">
                <a:solidFill>
                  <a:schemeClr val="tx2"/>
                </a:solidFill>
                <a:latin typeface="Times New Roman" pitchFamily="18" charset="0"/>
                <a:cs typeface="Times New Roman" pitchFamily="18" charset="0"/>
              </a:rPr>
              <a:t>(Similar list in IOM 2007)</a:t>
            </a:r>
            <a:endParaRPr lang="en-US" i="1">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0" y="1600200"/>
            <a:ext cx="9144000" cy="4525963"/>
          </a:xfrm>
        </p:spPr>
        <p:txBody>
          <a:bodyPr rtlCol="0">
            <a:normAutofit/>
          </a:bodyPr>
          <a:lstStyle/>
          <a:p>
            <a:pPr fontAlgn="auto">
              <a:spcAft>
                <a:spcPts val="0"/>
              </a:spcAft>
              <a:buFont typeface="Arial" pitchFamily="34" charset="0"/>
              <a:buNone/>
              <a:defRPr/>
            </a:pPr>
            <a:endParaRPr lang="en-US" sz="2400" dirty="0" smtClean="0">
              <a:solidFill>
                <a:schemeClr val="accent1"/>
              </a:solidFill>
              <a:latin typeface="Times New Roman" pitchFamily="18" charset="0"/>
              <a:cs typeface="Times New Roman" pitchFamily="18" charset="0"/>
            </a:endParaRPr>
          </a:p>
          <a:p>
            <a:pPr marL="457200" indent="-457200" fontAlgn="auto">
              <a:spcAft>
                <a:spcPts val="0"/>
              </a:spcAft>
              <a:buFont typeface="Arial" pitchFamily="34" charset="0"/>
              <a:buNone/>
              <a:defRPr/>
            </a:pPr>
            <a:endParaRPr lang="en-US" sz="2400" dirty="0" smtClean="0">
              <a:solidFill>
                <a:schemeClr val="accent1"/>
              </a:solidFill>
              <a:latin typeface="Times New Roman" pitchFamily="18" charset="0"/>
              <a:cs typeface="Times New Roman" pitchFamily="18" charset="0"/>
            </a:endParaRPr>
          </a:p>
          <a:p>
            <a:pPr marL="457200" indent="-457200" algn="ctr" fontAlgn="auto">
              <a:spcAft>
                <a:spcPts val="0"/>
              </a:spcAft>
              <a:buFont typeface="Arial" pitchFamily="34" charset="0"/>
              <a:buNone/>
              <a:defRPr/>
            </a:pPr>
            <a:r>
              <a:rPr lang="en-US" sz="2800" b="1" dirty="0" smtClean="0">
                <a:solidFill>
                  <a:schemeClr val="tx2"/>
                </a:solidFill>
                <a:latin typeface="Times New Roman" pitchFamily="18" charset="0"/>
                <a:cs typeface="Times New Roman" pitchFamily="18" charset="0"/>
              </a:rPr>
              <a:t>Thank you, and goodnight!</a:t>
            </a:r>
            <a:endParaRPr lang="en-US" sz="2800" b="1" dirty="0" smtClean="0">
              <a:solidFill>
                <a:schemeClr val="accent1"/>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59396" name="Picture 6"/>
          <p:cNvPicPr>
            <a:picLocks noChangeAspect="1" noChangeArrowheads="1"/>
          </p:cNvPicPr>
          <p:nvPr/>
        </p:nvPicPr>
        <p:blipFill>
          <a:blip r:embed="rId2"/>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59399" name="Picture 8" descr="Standard (round)"/>
          <p:cNvPicPr>
            <a:picLocks noChangeAspect="1" noChangeArrowheads="1"/>
          </p:cNvPicPr>
          <p:nvPr/>
        </p:nvPicPr>
        <p:blipFill>
          <a:blip r:embed="rId3"/>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err="1" smtClean="0">
                <a:solidFill>
                  <a:schemeClr val="accent1">
                    <a:lumMod val="50000"/>
                  </a:schemeClr>
                </a:solidFill>
                <a:latin typeface="Times New Roman" pitchFamily="18" charset="0"/>
                <a:ea typeface="Verdana" pitchFamily="34" charset="0"/>
                <a:cs typeface="Times New Roman" pitchFamily="18" charset="0"/>
              </a:rPr>
              <a:t>i</a:t>
            </a:r>
            <a:r>
              <a:rPr lang="en-US" sz="3400" b="1" dirty="0" smtClean="0">
                <a:solidFill>
                  <a:schemeClr val="accent1">
                    <a:lumMod val="50000"/>
                  </a:schemeClr>
                </a:solidFill>
                <a:latin typeface="Times New Roman" pitchFamily="18" charset="0"/>
                <a:ea typeface="Verdana" pitchFamily="34" charset="0"/>
                <a:cs typeface="Times New Roman" pitchFamily="18" charset="0"/>
              </a:rPr>
              <a:t>. First, and most important</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295400" y="1600200"/>
            <a:ext cx="7391400" cy="4800600"/>
          </a:xfrm>
        </p:spPr>
        <p:txBody>
          <a:bodyPr rtlCol="0">
            <a:normAutofit/>
          </a:bodyPr>
          <a:lstStyle/>
          <a:p>
            <a:pPr marL="457200" indent="-457200" fontAlgn="auto">
              <a:spcAft>
                <a:spcPts val="0"/>
              </a:spcAft>
              <a:buFont typeface="Arial" pitchFamily="34" charset="0"/>
              <a:buNone/>
              <a:defRPr/>
            </a:pPr>
            <a:endParaRPr lang="en-US" sz="2000" dirty="0" smtClean="0">
              <a:solidFill>
                <a:schemeClr val="accent1"/>
              </a:solidFill>
              <a:latin typeface="Times New Roman" pitchFamily="18" charset="0"/>
              <a:cs typeface="Times New Roman" pitchFamily="18" charset="0"/>
            </a:endParaRPr>
          </a:p>
          <a:p>
            <a:pPr marL="0" indent="-457200" fontAlgn="auto">
              <a:spcAft>
                <a:spcPts val="0"/>
              </a:spcAft>
              <a:buFont typeface="Arial" pitchFamily="34" charset="0"/>
              <a:buNone/>
              <a:defRPr/>
            </a:pPr>
            <a:r>
              <a:rPr lang="en-US" sz="2200" dirty="0" smtClean="0">
                <a:solidFill>
                  <a:schemeClr val="tx2"/>
                </a:solidFill>
                <a:latin typeface="Times New Roman" pitchFamily="18" charset="0"/>
                <a:cs typeface="Times New Roman" pitchFamily="18" charset="0"/>
              </a:rPr>
              <a:t>Readings should be </a:t>
            </a:r>
            <a:r>
              <a:rPr lang="en-US" sz="2200" b="1" i="1" dirty="0" smtClean="0">
                <a:solidFill>
                  <a:srgbClr val="FF0000"/>
                </a:solidFill>
                <a:latin typeface="Times New Roman" pitchFamily="18" charset="0"/>
                <a:cs typeface="Times New Roman" pitchFamily="18" charset="0"/>
              </a:rPr>
              <a:t>critically</a:t>
            </a:r>
            <a:r>
              <a:rPr lang="en-US" sz="2200" dirty="0" smtClean="0">
                <a:solidFill>
                  <a:srgbClr val="FF0000"/>
                </a:solidFill>
                <a:latin typeface="Times New Roman" pitchFamily="18" charset="0"/>
                <a:cs typeface="Times New Roman" pitchFamily="18" charset="0"/>
              </a:rPr>
              <a:t> </a:t>
            </a:r>
            <a:r>
              <a:rPr lang="en-US" sz="2200" dirty="0" smtClean="0">
                <a:solidFill>
                  <a:schemeClr val="tx2"/>
                </a:solidFill>
                <a:latin typeface="Times New Roman" pitchFamily="18" charset="0"/>
                <a:cs typeface="Times New Roman" pitchFamily="18" charset="0"/>
              </a:rPr>
              <a:t>engaged with, asking questions like:</a:t>
            </a:r>
          </a:p>
          <a:p>
            <a:pPr marL="457200" indent="-457200" fontAlgn="auto">
              <a:spcAft>
                <a:spcPts val="0"/>
              </a:spcAft>
              <a:buFont typeface="Arial" pitchFamily="34" charset="0"/>
              <a:buNone/>
              <a:defRPr/>
            </a:pPr>
            <a:endParaRPr lang="en-US" sz="2200" dirty="0" smtClean="0">
              <a:solidFill>
                <a:schemeClr val="tx2"/>
              </a:solidFill>
              <a:latin typeface="Times New Roman" pitchFamily="18" charset="0"/>
              <a:cs typeface="Times New Roman" pitchFamily="18" charset="0"/>
            </a:endParaRPr>
          </a:p>
          <a:p>
            <a:pPr marL="457200" indent="-457200" fontAlgn="auto">
              <a:spcAft>
                <a:spcPts val="0"/>
              </a:spcAft>
              <a:buFont typeface="+mj-lt"/>
              <a:buAutoNum type="arabicPeriod"/>
              <a:defRPr/>
            </a:pPr>
            <a:r>
              <a:rPr lang="en-US" sz="2200" b="1" dirty="0" smtClean="0">
                <a:solidFill>
                  <a:schemeClr val="tx2"/>
                </a:solidFill>
                <a:latin typeface="Times New Roman" pitchFamily="18" charset="0"/>
                <a:cs typeface="Times New Roman" pitchFamily="18" charset="0"/>
              </a:rPr>
              <a:t>Who</a:t>
            </a:r>
            <a:r>
              <a:rPr lang="en-US" sz="2200" dirty="0" smtClean="0">
                <a:solidFill>
                  <a:schemeClr val="tx2"/>
                </a:solidFill>
                <a:latin typeface="Times New Roman" pitchFamily="18" charset="0"/>
                <a:cs typeface="Times New Roman" pitchFamily="18" charset="0"/>
              </a:rPr>
              <a:t> wrote them?</a:t>
            </a:r>
          </a:p>
          <a:p>
            <a:pPr marL="457200" indent="-457200" fontAlgn="auto">
              <a:spcAft>
                <a:spcPts val="0"/>
              </a:spcAft>
              <a:buFont typeface="+mj-lt"/>
              <a:buAutoNum type="arabicPeriod"/>
              <a:defRPr/>
            </a:pPr>
            <a:r>
              <a:rPr lang="en-US" sz="2200" b="1" dirty="0" smtClean="0">
                <a:solidFill>
                  <a:schemeClr val="tx2"/>
                </a:solidFill>
                <a:latin typeface="Times New Roman" pitchFamily="18" charset="0"/>
                <a:cs typeface="Times New Roman" pitchFamily="18" charset="0"/>
              </a:rPr>
              <a:t>Why</a:t>
            </a:r>
            <a:r>
              <a:rPr lang="en-US" sz="2200" dirty="0" smtClean="0">
                <a:solidFill>
                  <a:schemeClr val="tx2"/>
                </a:solidFill>
                <a:latin typeface="Times New Roman" pitchFamily="18" charset="0"/>
                <a:cs typeface="Times New Roman" pitchFamily="18" charset="0"/>
              </a:rPr>
              <a:t> were they written?</a:t>
            </a:r>
          </a:p>
          <a:p>
            <a:pPr marL="457200" indent="-457200" fontAlgn="auto">
              <a:spcAft>
                <a:spcPts val="0"/>
              </a:spcAft>
              <a:buFont typeface="+mj-lt"/>
              <a:buAutoNum type="arabicPeriod"/>
              <a:defRPr/>
            </a:pPr>
            <a:r>
              <a:rPr lang="en-US" sz="2200" b="1" dirty="0" smtClean="0">
                <a:solidFill>
                  <a:schemeClr val="tx2"/>
                </a:solidFill>
                <a:latin typeface="Times New Roman" pitchFamily="18" charset="0"/>
                <a:cs typeface="Times New Roman" pitchFamily="18" charset="0"/>
              </a:rPr>
              <a:t>When</a:t>
            </a:r>
            <a:r>
              <a:rPr lang="en-US" sz="2200" dirty="0" smtClean="0">
                <a:solidFill>
                  <a:schemeClr val="tx2"/>
                </a:solidFill>
                <a:latin typeface="Times New Roman" pitchFamily="18" charset="0"/>
                <a:cs typeface="Times New Roman" pitchFamily="18" charset="0"/>
              </a:rPr>
              <a:t> were they written?</a:t>
            </a:r>
          </a:p>
          <a:p>
            <a:pPr marL="457200" indent="-457200" fontAlgn="auto">
              <a:spcAft>
                <a:spcPts val="0"/>
              </a:spcAft>
              <a:buFont typeface="Arial" pitchFamily="34" charset="0"/>
              <a:buNone/>
              <a:defRPr/>
            </a:pPr>
            <a:endParaRPr lang="en-US" sz="2200" dirty="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200" dirty="0" smtClean="0">
                <a:solidFill>
                  <a:schemeClr val="tx2"/>
                </a:solidFill>
                <a:latin typeface="Times New Roman" pitchFamily="18" charset="0"/>
                <a:cs typeface="Times New Roman" pitchFamily="18" charset="0"/>
              </a:rPr>
              <a:t>This is because issues like globalization and migration are </a:t>
            </a:r>
          </a:p>
          <a:p>
            <a:pPr marL="457200" indent="-457200" fontAlgn="auto">
              <a:spcAft>
                <a:spcPts val="0"/>
              </a:spcAft>
              <a:buFont typeface="Arial" pitchFamily="34" charset="0"/>
              <a:buNone/>
              <a:defRPr/>
            </a:pPr>
            <a:r>
              <a:rPr lang="en-US" sz="2200" dirty="0" smtClean="0">
                <a:solidFill>
                  <a:schemeClr val="tx2"/>
                </a:solidFill>
                <a:latin typeface="Times New Roman" pitchFamily="18" charset="0"/>
                <a:cs typeface="Times New Roman" pitchFamily="18" charset="0"/>
              </a:rPr>
              <a:t>SOCIAL ISSUES, </a:t>
            </a:r>
            <a:r>
              <a:rPr lang="en-US" sz="2200" i="1" dirty="0" smtClean="0">
                <a:solidFill>
                  <a:schemeClr val="tx2"/>
                </a:solidFill>
                <a:latin typeface="Times New Roman" pitchFamily="18" charset="0"/>
                <a:cs typeface="Times New Roman" pitchFamily="18" charset="0"/>
              </a:rPr>
              <a:t>not </a:t>
            </a:r>
            <a:r>
              <a:rPr lang="en-US" sz="2200" dirty="0" smtClean="0">
                <a:solidFill>
                  <a:schemeClr val="tx2"/>
                </a:solidFill>
                <a:latin typeface="Times New Roman" pitchFamily="18" charset="0"/>
                <a:cs typeface="Times New Roman" pitchFamily="18" charset="0"/>
              </a:rPr>
              <a:t>scientific fact</a:t>
            </a:r>
            <a:r>
              <a:rPr lang="en-US" sz="2200" dirty="0" smtClean="0">
                <a:solidFill>
                  <a:schemeClr val="accent1"/>
                </a:solidFill>
                <a:latin typeface="Times New Roman" pitchFamily="18" charset="0"/>
                <a:cs typeface="Times New Roman" pitchFamily="18" charset="0"/>
              </a:rPr>
              <a:t>. </a:t>
            </a:r>
            <a:r>
              <a:rPr lang="en-US" sz="2200" dirty="0" smtClean="0">
                <a:solidFill>
                  <a:schemeClr val="tx2"/>
                </a:solidFill>
                <a:latin typeface="Times New Roman" pitchFamily="18" charset="0"/>
                <a:cs typeface="Times New Roman" pitchFamily="18" charset="0"/>
              </a:rPr>
              <a:t>Therefore ideological!</a:t>
            </a:r>
          </a:p>
          <a:p>
            <a:pPr marL="457200" indent="-457200" fontAlgn="auto">
              <a:spcAft>
                <a:spcPts val="0"/>
              </a:spcAft>
              <a:buFont typeface="Arial" pitchFamily="34" charset="0"/>
              <a:buNone/>
              <a:defRPr/>
            </a:pPr>
            <a:endParaRPr lang="en-US" sz="2000" dirty="0" smtClean="0">
              <a:solidFill>
                <a:schemeClr val="accent1"/>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18436"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18439"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5715000" y="3276600"/>
            <a:ext cx="2362200" cy="923925"/>
          </a:xfrm>
          <a:prstGeom prst="rect">
            <a:avLst/>
          </a:prstGeom>
          <a:ln>
            <a:solidFill>
              <a:srgbClr val="002060"/>
            </a:solidFill>
          </a:ln>
        </p:spPr>
        <p:style>
          <a:lnRef idx="2">
            <a:schemeClr val="accent5"/>
          </a:lnRef>
          <a:fillRef idx="1">
            <a:schemeClr val="lt1"/>
          </a:fillRef>
          <a:effectRef idx="0">
            <a:schemeClr val="accent5"/>
          </a:effectRef>
          <a:fontRef idx="minor">
            <a:schemeClr val="dk1"/>
          </a:fontRef>
        </p:style>
        <p:txBody>
          <a:bodyPr>
            <a:spAutoFit/>
          </a:bodyPr>
          <a:lstStyle/>
          <a:p>
            <a:pPr fontAlgn="auto">
              <a:spcBef>
                <a:spcPts val="0"/>
              </a:spcBef>
              <a:spcAft>
                <a:spcPts val="0"/>
              </a:spcAft>
              <a:defRPr/>
            </a:pPr>
            <a:r>
              <a:rPr lang="en-US" dirty="0">
                <a:solidFill>
                  <a:schemeClr val="tx2"/>
                </a:solidFill>
                <a:latin typeface="Times New Roman" pitchFamily="18" charset="0"/>
                <a:cs typeface="Times New Roman" pitchFamily="18" charset="0"/>
              </a:rPr>
              <a:t>e.g. Ask these questions for WHO’s World Health Reports</a:t>
            </a:r>
            <a:endParaRPr lang="en-US" dirty="0">
              <a:solidFill>
                <a:schemeClr val="tx2"/>
              </a:solidFill>
              <a:latin typeface="Times New Roman" pitchFamily="18" charset="0"/>
              <a:cs typeface="Times New Roman" pitchFamily="18" charset="0"/>
            </a:endParaRPr>
          </a:p>
        </p:txBody>
      </p:sp>
      <p:sp>
        <p:nvSpPr>
          <p:cNvPr id="14" name="TextBox 13"/>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ii. Intro to questions of ‘Globalization’</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295400" y="1676400"/>
            <a:ext cx="7391400" cy="4525963"/>
          </a:xfrm>
        </p:spPr>
        <p:txBody>
          <a:bodyPr rtlCol="0">
            <a:normAutofit lnSpcReduction="10000"/>
          </a:bodyPr>
          <a:lstStyle/>
          <a:p>
            <a:pPr fontAlgn="auto">
              <a:spcAft>
                <a:spcPts val="0"/>
              </a:spcAft>
              <a:buFont typeface="Arial" pitchFamily="34" charset="0"/>
              <a:buNone/>
              <a:defRPr/>
            </a:pPr>
            <a:r>
              <a:rPr lang="en-US" sz="2400" b="1" dirty="0" smtClean="0">
                <a:solidFill>
                  <a:schemeClr val="tx2"/>
                </a:solidFill>
                <a:latin typeface="Times New Roman" pitchFamily="18" charset="0"/>
                <a:cs typeface="Times New Roman" pitchFamily="18" charset="0"/>
              </a:rPr>
              <a:t>Jenkins (2004), a definition for present purposes: </a:t>
            </a:r>
          </a:p>
          <a:p>
            <a:pPr marL="0" fontAlgn="auto">
              <a:spcAft>
                <a:spcPts val="0"/>
              </a:spcAft>
              <a:buFont typeface="Arial" pitchFamily="34" charset="0"/>
              <a:buNone/>
              <a:defRPr/>
            </a:pPr>
            <a:r>
              <a:rPr lang="en-US" sz="2200" dirty="0" smtClean="0">
                <a:solidFill>
                  <a:schemeClr val="tx2"/>
                </a:solidFill>
                <a:latin typeface="Times New Roman" pitchFamily="18" charset="0"/>
                <a:cs typeface="Times New Roman" pitchFamily="18" charset="0"/>
              </a:rPr>
              <a:t>Globalization is “a process of </a:t>
            </a:r>
            <a:r>
              <a:rPr lang="en-US" sz="2200" i="1" dirty="0" smtClean="0">
                <a:solidFill>
                  <a:schemeClr val="tx2"/>
                </a:solidFill>
                <a:latin typeface="Times New Roman" pitchFamily="18" charset="0"/>
                <a:cs typeface="Times New Roman" pitchFamily="18" charset="0"/>
              </a:rPr>
              <a:t>greater integration</a:t>
            </a:r>
            <a:r>
              <a:rPr lang="en-US" sz="2200" dirty="0" smtClean="0">
                <a:solidFill>
                  <a:schemeClr val="tx2"/>
                </a:solidFill>
                <a:latin typeface="Times New Roman" pitchFamily="18" charset="0"/>
                <a:cs typeface="Times New Roman" pitchFamily="18" charset="0"/>
              </a:rPr>
              <a:t> within the world economy through movements of goods and services, capital, technology </a:t>
            </a:r>
            <a:r>
              <a:rPr lang="en-US" sz="2200" dirty="0" smtClean="0">
                <a:solidFill>
                  <a:srgbClr val="FF0000"/>
                </a:solidFill>
                <a:latin typeface="Times New Roman" pitchFamily="18" charset="0"/>
                <a:cs typeface="Times New Roman" pitchFamily="18" charset="0"/>
              </a:rPr>
              <a:t>and (</a:t>
            </a:r>
            <a:r>
              <a:rPr lang="en-US" sz="2200" i="1" dirty="0" smtClean="0">
                <a:solidFill>
                  <a:srgbClr val="FF0000"/>
                </a:solidFill>
                <a:latin typeface="Times New Roman" pitchFamily="18" charset="0"/>
                <a:cs typeface="Times New Roman" pitchFamily="18" charset="0"/>
              </a:rPr>
              <a:t>to a lesser extent</a:t>
            </a:r>
            <a:r>
              <a:rPr lang="en-US" sz="2200" dirty="0" smtClean="0">
                <a:solidFill>
                  <a:srgbClr val="FF0000"/>
                </a:solidFill>
                <a:latin typeface="Times New Roman" pitchFamily="18" charset="0"/>
                <a:cs typeface="Times New Roman" pitchFamily="18" charset="0"/>
              </a:rPr>
              <a:t>) labor</a:t>
            </a:r>
            <a:r>
              <a:rPr lang="en-US" sz="2200" dirty="0" smtClean="0">
                <a:solidFill>
                  <a:schemeClr val="tx2"/>
                </a:solidFill>
                <a:latin typeface="Times New Roman" pitchFamily="18" charset="0"/>
                <a:cs typeface="Times New Roman" pitchFamily="18" charset="0"/>
              </a:rPr>
              <a:t>, which lead increasingly to economic decisions being influenced by global conditions [emphasis added]”</a:t>
            </a:r>
          </a:p>
          <a:p>
            <a:pPr marL="0" fontAlgn="auto">
              <a:spcAft>
                <a:spcPts val="0"/>
              </a:spcAft>
              <a:buFont typeface="Arial" pitchFamily="34" charset="0"/>
              <a:buNone/>
              <a:defRPr/>
            </a:pPr>
            <a:r>
              <a:rPr lang="en-US" sz="2400" dirty="0" smtClean="0">
                <a:solidFill>
                  <a:schemeClr val="tx2"/>
                </a:solidFill>
                <a:latin typeface="Times New Roman" pitchFamily="18" charset="0"/>
                <a:cs typeface="Times New Roman" pitchFamily="18" charset="0"/>
              </a:rPr>
              <a:t>i.e. the emergence of a </a:t>
            </a:r>
            <a:r>
              <a:rPr lang="en-US" sz="2400" i="1" dirty="0" smtClean="0">
                <a:solidFill>
                  <a:schemeClr val="tx2"/>
                </a:solidFill>
                <a:latin typeface="Times New Roman" pitchFamily="18" charset="0"/>
                <a:cs typeface="Times New Roman" pitchFamily="18" charset="0"/>
              </a:rPr>
              <a:t>global marketplace</a:t>
            </a:r>
            <a:r>
              <a:rPr lang="en-US" sz="2400" dirty="0" smtClean="0">
                <a:solidFill>
                  <a:schemeClr val="tx2"/>
                </a:solidFill>
                <a:latin typeface="Times New Roman" pitchFamily="18" charset="0"/>
                <a:cs typeface="Times New Roman" pitchFamily="18" charset="0"/>
              </a:rPr>
              <a:t>.</a:t>
            </a:r>
          </a:p>
          <a:p>
            <a:pPr marL="0" fontAlgn="auto">
              <a:spcAft>
                <a:spcPts val="0"/>
              </a:spcAft>
              <a:buFont typeface="Arial" pitchFamily="34" charset="0"/>
              <a:buNone/>
              <a:defRPr/>
            </a:pPr>
            <a:endParaRPr lang="en-US" sz="2400" b="1" dirty="0" smtClean="0">
              <a:solidFill>
                <a:schemeClr val="tx2"/>
              </a:solidFill>
              <a:latin typeface="Times New Roman" pitchFamily="18" charset="0"/>
              <a:cs typeface="Times New Roman" pitchFamily="18" charset="0"/>
            </a:endParaRPr>
          </a:p>
          <a:p>
            <a:pPr marL="0" fontAlgn="auto">
              <a:spcAft>
                <a:spcPts val="0"/>
              </a:spcAft>
              <a:buFont typeface="Arial" pitchFamily="34" charset="0"/>
              <a:buNone/>
              <a:defRPr/>
            </a:pPr>
            <a:r>
              <a:rPr lang="en-US" sz="2400" b="1" dirty="0" smtClean="0">
                <a:solidFill>
                  <a:schemeClr val="tx2"/>
                </a:solidFill>
                <a:latin typeface="Times New Roman" pitchFamily="18" charset="0"/>
                <a:cs typeface="Times New Roman" pitchFamily="18" charset="0"/>
              </a:rPr>
              <a:t>The six trillion dollar question:</a:t>
            </a:r>
          </a:p>
          <a:p>
            <a:pPr marL="457200" indent="-457200" fontAlgn="auto">
              <a:spcAft>
                <a:spcPts val="0"/>
              </a:spcAft>
              <a:buFont typeface="Arial" pitchFamily="34" charset="0"/>
              <a:buChar char="•"/>
              <a:defRPr/>
            </a:pPr>
            <a:endParaRPr lang="en-US" sz="1900"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Char char="•"/>
              <a:defRPr/>
            </a:pPr>
            <a:endParaRPr lang="en-US" sz="1900"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Char char="•"/>
              <a:defRPr/>
            </a:pPr>
            <a:r>
              <a:rPr lang="en-US" sz="1900" dirty="0" smtClean="0">
                <a:solidFill>
                  <a:schemeClr val="tx2"/>
                </a:solidFill>
                <a:latin typeface="Times New Roman" pitchFamily="18" charset="0"/>
                <a:cs typeface="Times New Roman" pitchFamily="18" charset="0"/>
              </a:rPr>
              <a:t>Globalization as a substitute for development??? (</a:t>
            </a:r>
            <a:r>
              <a:rPr lang="en-US" sz="1900" dirty="0" err="1" smtClean="0">
                <a:solidFill>
                  <a:schemeClr val="tx2"/>
                </a:solidFill>
                <a:latin typeface="Times New Roman" pitchFamily="18" charset="0"/>
                <a:cs typeface="Times New Roman" pitchFamily="18" charset="0"/>
              </a:rPr>
              <a:t>Rodrik</a:t>
            </a:r>
            <a:r>
              <a:rPr lang="en-US" sz="1900" dirty="0" smtClean="0">
                <a:solidFill>
                  <a:schemeClr val="tx2"/>
                </a:solidFill>
                <a:latin typeface="Times New Roman" pitchFamily="18" charset="0"/>
                <a:cs typeface="Times New Roman" pitchFamily="18" charset="0"/>
              </a:rPr>
              <a:t> 2005)</a:t>
            </a:r>
          </a:p>
          <a:p>
            <a:pPr marL="457200" indent="-457200" fontAlgn="auto">
              <a:spcAft>
                <a:spcPts val="0"/>
              </a:spcAft>
              <a:buFont typeface="Arial" pitchFamily="34" charset="0"/>
              <a:buChar char="•"/>
              <a:defRPr/>
            </a:pPr>
            <a:r>
              <a:rPr lang="en-US" sz="1900" dirty="0" smtClean="0">
                <a:solidFill>
                  <a:schemeClr val="tx2"/>
                </a:solidFill>
                <a:latin typeface="Times New Roman" pitchFamily="18" charset="0"/>
                <a:cs typeface="Times New Roman" pitchFamily="18" charset="0"/>
              </a:rPr>
              <a:t>China and India vs. Africa – globalization ‘good’ in which contexts?</a:t>
            </a:r>
          </a:p>
          <a:p>
            <a:pPr marL="457200" indent="-457200" fontAlgn="auto">
              <a:spcAft>
                <a:spcPts val="0"/>
              </a:spcAft>
              <a:buFont typeface="Arial" pitchFamily="34" charset="0"/>
              <a:buChar char="•"/>
              <a:defRPr/>
            </a:pPr>
            <a:endParaRPr lang="en-US" sz="1900" dirty="0" smtClean="0">
              <a:solidFill>
                <a:schemeClr val="tx2"/>
              </a:solidFill>
              <a:latin typeface="Times New Roman" pitchFamily="18" charset="0"/>
              <a:cs typeface="Times New Roman" pitchFamily="18" charset="0"/>
            </a:endParaRP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20484"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20487"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1" name="TextBox 10"/>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
        <p:nvSpPr>
          <p:cNvPr id="20489" name="TextBox 13"/>
          <p:cNvSpPr txBox="1">
            <a:spLocks noChangeArrowheads="1"/>
          </p:cNvSpPr>
          <p:nvPr/>
        </p:nvSpPr>
        <p:spPr bwMode="auto">
          <a:xfrm>
            <a:off x="1371600" y="5029200"/>
            <a:ext cx="4267200" cy="400050"/>
          </a:xfrm>
          <a:prstGeom prst="rect">
            <a:avLst/>
          </a:prstGeom>
          <a:noFill/>
          <a:ln w="19050">
            <a:solidFill>
              <a:srgbClr val="002060"/>
            </a:solidFill>
            <a:miter lim="800000"/>
            <a:headEnd/>
            <a:tailEnd/>
          </a:ln>
        </p:spPr>
        <p:txBody>
          <a:bodyPr>
            <a:spAutoFit/>
          </a:bodyPr>
          <a:lstStyle/>
          <a:p>
            <a:pPr>
              <a:buFontTx/>
              <a:buChar char="-"/>
            </a:pPr>
            <a:r>
              <a:rPr lang="en-US" sz="2000">
                <a:solidFill>
                  <a:srgbClr val="FF0000"/>
                </a:solidFill>
                <a:latin typeface="Times New Roman" pitchFamily="18" charset="0"/>
                <a:cs typeface="Times New Roman" pitchFamily="18" charset="0"/>
              </a:rPr>
              <a:t>     </a:t>
            </a:r>
            <a:r>
              <a:rPr lang="en-US" sz="2000" b="1">
                <a:solidFill>
                  <a:srgbClr val="FF0000"/>
                </a:solidFill>
                <a:latin typeface="Times New Roman" pitchFamily="18" charset="0"/>
                <a:cs typeface="Times New Roman" pitchFamily="18" charset="0"/>
              </a:rPr>
              <a:t>Is globalization ‘good’ or ‘bad’?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1. The HRH ‘</a:t>
            </a:r>
            <a:r>
              <a:rPr lang="en-US" sz="3400" b="1" dirty="0" smtClean="0">
                <a:solidFill>
                  <a:srgbClr val="FF0000"/>
                </a:solidFill>
                <a:latin typeface="Times New Roman" pitchFamily="18" charset="0"/>
                <a:ea typeface="Verdana" pitchFamily="34" charset="0"/>
                <a:cs typeface="Times New Roman" pitchFamily="18" charset="0"/>
              </a:rPr>
              <a:t>crisis</a:t>
            </a:r>
            <a:r>
              <a:rPr lang="en-US" sz="3400" b="1" dirty="0" smtClean="0">
                <a:solidFill>
                  <a:schemeClr val="accent1">
                    <a:lumMod val="50000"/>
                  </a:schemeClr>
                </a:solidFill>
                <a:latin typeface="Times New Roman" pitchFamily="18" charset="0"/>
                <a:ea typeface="Verdana" pitchFamily="34" charset="0"/>
                <a:cs typeface="Times New Roman" pitchFamily="18" charset="0"/>
              </a:rPr>
              <a:t>’ in Africa</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10" name="Content Placeholder 9"/>
          <p:cNvSpPr>
            <a:spLocks noGrp="1"/>
          </p:cNvSpPr>
          <p:nvPr>
            <p:ph idx="1"/>
          </p:nvPr>
        </p:nvSpPr>
        <p:spPr>
          <a:xfrm>
            <a:off x="1295400" y="1600200"/>
            <a:ext cx="7391400" cy="4724400"/>
          </a:xfrm>
        </p:spPr>
        <p:txBody>
          <a:bodyPr rtlCol="0">
            <a:normAutofit fontScale="92500" lnSpcReduction="10000"/>
          </a:bodyPr>
          <a:lstStyle/>
          <a:p>
            <a:pPr marL="457200" indent="-457200" fontAlgn="auto">
              <a:spcAft>
                <a:spcPts val="0"/>
              </a:spcAft>
              <a:buFont typeface="Arial" pitchFamily="34" charset="0"/>
              <a:buNone/>
              <a:defRPr/>
            </a:pPr>
            <a:r>
              <a:rPr lang="en-US" sz="2400" b="1" dirty="0" smtClean="0">
                <a:solidFill>
                  <a:schemeClr val="tx2"/>
                </a:solidFill>
                <a:latin typeface="Times New Roman" pitchFamily="18" charset="0"/>
                <a:cs typeface="Times New Roman" pitchFamily="18" charset="0"/>
              </a:rPr>
              <a:t>Is there (or is there not) an African HRH crisis? Why?</a:t>
            </a:r>
            <a:endParaRPr lang="en-US" sz="2400" b="1" dirty="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endParaRPr lang="en-US" sz="2400"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000" i="1" dirty="0" smtClean="0">
                <a:solidFill>
                  <a:schemeClr val="tx2"/>
                </a:solidFill>
                <a:latin typeface="Times New Roman" pitchFamily="18" charset="0"/>
                <a:cs typeface="Times New Roman" pitchFamily="18" charset="0"/>
              </a:rPr>
              <a:t>Crisis:</a:t>
            </a:r>
          </a:p>
          <a:p>
            <a:pPr marL="457200" indent="-457200" fontAlgn="auto">
              <a:spcAft>
                <a:spcPts val="0"/>
              </a:spcAft>
              <a:buFont typeface="Arial" pitchFamily="34" charset="0"/>
              <a:buChar char="•"/>
              <a:defRPr/>
            </a:pPr>
            <a:r>
              <a:rPr lang="en-US" sz="2000" b="1" dirty="0" err="1" smtClean="0">
                <a:solidFill>
                  <a:schemeClr val="tx2"/>
                </a:solidFill>
                <a:latin typeface="Times New Roman" pitchFamily="18" charset="0"/>
                <a:cs typeface="Times New Roman" pitchFamily="18" charset="0"/>
              </a:rPr>
              <a:t>Anand</a:t>
            </a:r>
            <a:r>
              <a:rPr lang="en-US" sz="2000" b="1" dirty="0" smtClean="0">
                <a:solidFill>
                  <a:schemeClr val="tx2"/>
                </a:solidFill>
                <a:latin typeface="Times New Roman" pitchFamily="18" charset="0"/>
                <a:cs typeface="Times New Roman" pitchFamily="18" charset="0"/>
              </a:rPr>
              <a:t> and </a:t>
            </a:r>
            <a:r>
              <a:rPr lang="en-US" sz="2000" b="1" dirty="0" err="1" smtClean="0">
                <a:solidFill>
                  <a:schemeClr val="tx2"/>
                </a:solidFill>
                <a:latin typeface="Times New Roman" pitchFamily="18" charset="0"/>
                <a:cs typeface="Times New Roman" pitchFamily="18" charset="0"/>
              </a:rPr>
              <a:t>Baernighausen</a:t>
            </a:r>
            <a:r>
              <a:rPr lang="en-US" sz="2000" b="1" dirty="0" smtClean="0">
                <a:solidFill>
                  <a:schemeClr val="tx2"/>
                </a:solidFill>
                <a:latin typeface="Times New Roman" pitchFamily="18" charset="0"/>
                <a:cs typeface="Times New Roman" pitchFamily="18" charset="0"/>
              </a:rPr>
              <a:t> (2004): </a:t>
            </a:r>
            <a:r>
              <a:rPr lang="en-US" sz="2000" dirty="0" smtClean="0">
                <a:solidFill>
                  <a:schemeClr val="tx2"/>
                </a:solidFill>
                <a:latin typeface="Times New Roman" pitchFamily="18" charset="0"/>
                <a:cs typeface="Times New Roman" pitchFamily="18" charset="0"/>
              </a:rPr>
              <a:t>Found significant cross-country correlation between under-5 mortality and health worker density</a:t>
            </a:r>
          </a:p>
          <a:p>
            <a:pPr marL="457200" indent="-457200" fontAlgn="auto">
              <a:spcAft>
                <a:spcPts val="0"/>
              </a:spcAft>
              <a:buFont typeface="Arial" pitchFamily="34" charset="0"/>
              <a:buChar char="•"/>
              <a:defRPr/>
            </a:pPr>
            <a:r>
              <a:rPr lang="en-US" sz="2000" b="1" dirty="0" err="1" smtClean="0">
                <a:solidFill>
                  <a:schemeClr val="tx2"/>
                </a:solidFill>
                <a:latin typeface="Times New Roman" pitchFamily="18" charset="0"/>
                <a:cs typeface="Times New Roman" pitchFamily="18" charset="0"/>
              </a:rPr>
              <a:t>Narasimhan</a:t>
            </a:r>
            <a:r>
              <a:rPr lang="en-US" sz="2000" b="1" dirty="0" smtClean="0">
                <a:solidFill>
                  <a:schemeClr val="tx2"/>
                </a:solidFill>
                <a:latin typeface="Times New Roman" pitchFamily="18" charset="0"/>
                <a:cs typeface="Times New Roman" pitchFamily="18" charset="0"/>
              </a:rPr>
              <a:t> et al. (2004): </a:t>
            </a:r>
            <a:r>
              <a:rPr lang="en-US" sz="2000" dirty="0" smtClean="0">
                <a:solidFill>
                  <a:srgbClr val="FF0000"/>
                </a:solidFill>
                <a:latin typeface="Times New Roman" pitchFamily="18" charset="0"/>
                <a:cs typeface="Times New Roman" pitchFamily="18" charset="0"/>
              </a:rPr>
              <a:t>HRH are ‘backbone’ of any health system</a:t>
            </a:r>
            <a:r>
              <a:rPr lang="en-US" sz="2000" dirty="0" smtClean="0">
                <a:solidFill>
                  <a:schemeClr val="tx2"/>
                </a:solidFill>
                <a:latin typeface="Times New Roman" pitchFamily="18" charset="0"/>
                <a:cs typeface="Times New Roman" pitchFamily="18" charset="0"/>
              </a:rPr>
              <a:t>, and health ‘mix’ important – e.g. radiologists, specialists</a:t>
            </a:r>
          </a:p>
          <a:p>
            <a:pPr marL="457200" indent="-457200" fontAlgn="auto">
              <a:spcAft>
                <a:spcPts val="0"/>
              </a:spcAft>
              <a:buFont typeface="Arial" pitchFamily="34" charset="0"/>
              <a:buChar char="•"/>
              <a:defRPr/>
            </a:pPr>
            <a:r>
              <a:rPr lang="en-US" sz="2000" dirty="0" smtClean="0">
                <a:solidFill>
                  <a:schemeClr val="tx2"/>
                </a:solidFill>
                <a:latin typeface="Times New Roman" pitchFamily="18" charset="0"/>
                <a:cs typeface="Times New Roman" pitchFamily="18" charset="0"/>
              </a:rPr>
              <a:t>In WHR 2006 it was noted that Africa carries </a:t>
            </a:r>
            <a:r>
              <a:rPr lang="en-US" sz="2000" b="1" dirty="0" smtClean="0">
                <a:solidFill>
                  <a:schemeClr val="tx2"/>
                </a:solidFill>
                <a:latin typeface="Times New Roman" pitchFamily="18" charset="0"/>
                <a:cs typeface="Times New Roman" pitchFamily="18" charset="0"/>
              </a:rPr>
              <a:t>24</a:t>
            </a:r>
            <a:r>
              <a:rPr lang="en-US" sz="2000" dirty="0" smtClean="0">
                <a:solidFill>
                  <a:schemeClr val="tx2"/>
                </a:solidFill>
                <a:latin typeface="Times New Roman" pitchFamily="18" charset="0"/>
                <a:cs typeface="Times New Roman" pitchFamily="18" charset="0"/>
              </a:rPr>
              <a:t> per cent of the global disease burden, yet has only </a:t>
            </a:r>
            <a:r>
              <a:rPr lang="en-US" sz="2000" b="1" dirty="0" smtClean="0">
                <a:solidFill>
                  <a:schemeClr val="tx2"/>
                </a:solidFill>
                <a:latin typeface="Times New Roman" pitchFamily="18" charset="0"/>
                <a:cs typeface="Times New Roman" pitchFamily="18" charset="0"/>
              </a:rPr>
              <a:t>3</a:t>
            </a:r>
            <a:r>
              <a:rPr lang="en-US" sz="2000" dirty="0" smtClean="0">
                <a:solidFill>
                  <a:schemeClr val="tx2"/>
                </a:solidFill>
                <a:latin typeface="Times New Roman" pitchFamily="18" charset="0"/>
                <a:cs typeface="Times New Roman" pitchFamily="18" charset="0"/>
              </a:rPr>
              <a:t> per cent of health workers and </a:t>
            </a:r>
            <a:r>
              <a:rPr lang="en-US" sz="2000" b="1" dirty="0" smtClean="0">
                <a:solidFill>
                  <a:schemeClr val="tx2"/>
                </a:solidFill>
                <a:latin typeface="Times New Roman" pitchFamily="18" charset="0"/>
                <a:cs typeface="Times New Roman" pitchFamily="18" charset="0"/>
              </a:rPr>
              <a:t>1</a:t>
            </a:r>
            <a:r>
              <a:rPr lang="en-US" sz="2000" dirty="0" smtClean="0">
                <a:solidFill>
                  <a:schemeClr val="tx2"/>
                </a:solidFill>
                <a:latin typeface="Times New Roman" pitchFamily="18" charset="0"/>
                <a:cs typeface="Times New Roman" pitchFamily="18" charset="0"/>
              </a:rPr>
              <a:t> per cent of health care expenditure</a:t>
            </a:r>
          </a:p>
          <a:p>
            <a:pPr marL="457200" indent="-457200" fontAlgn="auto">
              <a:spcAft>
                <a:spcPts val="0"/>
              </a:spcAft>
              <a:buFont typeface="Arial" pitchFamily="34" charset="0"/>
              <a:buNone/>
              <a:defRPr/>
            </a:pPr>
            <a:endParaRPr lang="en-US" sz="2000" i="1" dirty="0" smtClean="0">
              <a:solidFill>
                <a:schemeClr val="tx2"/>
              </a:solidFill>
              <a:latin typeface="Times New Roman" pitchFamily="18" charset="0"/>
              <a:cs typeface="Times New Roman" pitchFamily="18" charset="0"/>
            </a:endParaRPr>
          </a:p>
          <a:p>
            <a:pPr marL="457200" indent="-457200" fontAlgn="auto">
              <a:spcAft>
                <a:spcPts val="0"/>
              </a:spcAft>
              <a:buFont typeface="Arial" pitchFamily="34" charset="0"/>
              <a:buNone/>
              <a:defRPr/>
            </a:pPr>
            <a:r>
              <a:rPr lang="en-US" sz="2000" i="1" dirty="0" smtClean="0">
                <a:solidFill>
                  <a:schemeClr val="tx2"/>
                </a:solidFill>
                <a:latin typeface="Times New Roman" pitchFamily="18" charset="0"/>
                <a:cs typeface="Times New Roman" pitchFamily="18" charset="0"/>
              </a:rPr>
              <a:t>No crisis:</a:t>
            </a:r>
          </a:p>
          <a:p>
            <a:pPr marL="457200" indent="-457200" fontAlgn="auto">
              <a:spcAft>
                <a:spcPts val="0"/>
              </a:spcAft>
              <a:buFont typeface="Arial" pitchFamily="34" charset="0"/>
              <a:buChar char="•"/>
              <a:defRPr/>
            </a:pPr>
            <a:r>
              <a:rPr lang="en-US" sz="2000" dirty="0" smtClean="0">
                <a:solidFill>
                  <a:schemeClr val="tx2"/>
                </a:solidFill>
                <a:latin typeface="Times New Roman" pitchFamily="18" charset="0"/>
                <a:cs typeface="Times New Roman" pitchFamily="18" charset="0"/>
              </a:rPr>
              <a:t>Migration often seen to be good for </a:t>
            </a:r>
            <a:r>
              <a:rPr lang="en-US" sz="2000" i="1" dirty="0" smtClean="0">
                <a:solidFill>
                  <a:schemeClr val="tx2"/>
                </a:solidFill>
                <a:latin typeface="Times New Roman" pitchFamily="18" charset="0"/>
                <a:cs typeface="Times New Roman" pitchFamily="18" charset="0"/>
              </a:rPr>
              <a:t>global</a:t>
            </a:r>
            <a:r>
              <a:rPr lang="en-US" sz="2000" dirty="0" smtClean="0">
                <a:solidFill>
                  <a:schemeClr val="tx2"/>
                </a:solidFill>
                <a:latin typeface="Times New Roman" pitchFamily="18" charset="0"/>
                <a:cs typeface="Times New Roman" pitchFamily="18" charset="0"/>
              </a:rPr>
              <a:t> welfare</a:t>
            </a:r>
          </a:p>
          <a:p>
            <a:pPr marL="457200" indent="-457200" fontAlgn="auto">
              <a:spcAft>
                <a:spcPts val="0"/>
              </a:spcAft>
              <a:buFont typeface="Arial" pitchFamily="34" charset="0"/>
              <a:buChar char="•"/>
              <a:defRPr/>
            </a:pPr>
            <a:r>
              <a:rPr lang="en-US" sz="2100" dirty="0" smtClean="0">
                <a:solidFill>
                  <a:schemeClr val="tx2"/>
                </a:solidFill>
                <a:latin typeface="Times New Roman" pitchFamily="18" charset="0"/>
                <a:cs typeface="Times New Roman" pitchFamily="18" charset="0"/>
              </a:rPr>
              <a:t>Knowledge networks, remittances and ‘backward linkages’</a:t>
            </a:r>
          </a:p>
          <a:p>
            <a:pPr marL="457200" indent="-457200" fontAlgn="auto">
              <a:spcAft>
                <a:spcPts val="0"/>
              </a:spcAft>
              <a:buFont typeface="Arial" pitchFamily="34" charset="0"/>
              <a:buChar char="•"/>
              <a:defRPr/>
            </a:pPr>
            <a:r>
              <a:rPr lang="en-US" sz="2000" dirty="0" smtClean="0">
                <a:solidFill>
                  <a:schemeClr val="tx2"/>
                </a:solidFill>
                <a:latin typeface="Times New Roman" pitchFamily="18" charset="0"/>
                <a:cs typeface="Times New Roman" pitchFamily="18" charset="0"/>
              </a:rPr>
              <a:t>The ‘crisis’ is a construction in its current form – HIV rollout etc.</a:t>
            </a:r>
          </a:p>
        </p:txBody>
      </p:sp>
      <p:cxnSp>
        <p:nvCxnSpPr>
          <p:cNvPr id="13" name="Straight Connector 12"/>
          <p:cNvCxnSpPr/>
          <p:nvPr/>
        </p:nvCxnSpPr>
        <p:spPr>
          <a:xfrm rot="10800000">
            <a:off x="0" y="1371600"/>
            <a:ext cx="9144000" cy="1588"/>
          </a:xfrm>
          <a:prstGeom prst="line">
            <a:avLst/>
          </a:prstGeom>
          <a:ln w="15875" cap="sq">
            <a:solidFill>
              <a:schemeClr val="accent1"/>
            </a:solidFill>
          </a:ln>
          <a:effectLst/>
          <a:scene3d>
            <a:camera prst="orthographicFront"/>
            <a:lightRig rig="threePt" dir="t">
              <a:rot lat="0" lon="0" rev="0"/>
            </a:lightRig>
          </a:scene3d>
          <a:sp3d prstMaterial="plastic"/>
        </p:spPr>
        <p:style>
          <a:lnRef idx="1">
            <a:schemeClr val="accent1"/>
          </a:lnRef>
          <a:fillRef idx="0">
            <a:schemeClr val="accent1"/>
          </a:fillRef>
          <a:effectRef idx="0">
            <a:schemeClr val="accent1"/>
          </a:effectRef>
          <a:fontRef idx="minor">
            <a:schemeClr val="tx1"/>
          </a:fontRef>
        </p:style>
      </p:cxnSp>
      <p:pic>
        <p:nvPicPr>
          <p:cNvPr id="22532" name="Picture 6"/>
          <p:cNvPicPr>
            <a:picLocks noChangeAspect="1" noChangeArrowheads="1"/>
          </p:cNvPicPr>
          <p:nvPr/>
        </p:nvPicPr>
        <p:blipFill>
          <a:blip r:embed="rId3"/>
          <a:srcRect/>
          <a:stretch>
            <a:fillRect/>
          </a:stretch>
        </p:blipFill>
        <p:spPr bwMode="auto">
          <a:xfrm>
            <a:off x="8077200" y="152400"/>
            <a:ext cx="784225" cy="982663"/>
          </a:xfrm>
          <a:prstGeom prst="rect">
            <a:avLst/>
          </a:prstGeom>
          <a:noFill/>
          <a:ln w="9525">
            <a:noFill/>
            <a:miter lim="800000"/>
            <a:headEnd/>
            <a:tailEnd/>
          </a:ln>
        </p:spPr>
      </p:pic>
      <p:sp>
        <p:nvSpPr>
          <p:cNvPr id="15" name="TextBox 14"/>
          <p:cNvSpPr txBox="1"/>
          <p:nvPr/>
        </p:nvSpPr>
        <p:spPr>
          <a:xfrm>
            <a:off x="7696200" y="1066800"/>
            <a:ext cx="1447800" cy="246063"/>
          </a:xfrm>
          <a:prstGeom prst="rect">
            <a:avLst/>
          </a:prstGeom>
          <a:noFill/>
        </p:spPr>
        <p:txBody>
          <a:bodyPr>
            <a:spAutoFit/>
          </a:bodyPr>
          <a:lstStyle/>
          <a:p>
            <a:pPr algn="r" fontAlgn="auto">
              <a:spcBef>
                <a:spcPts val="0"/>
              </a:spcBef>
              <a:spcAft>
                <a:spcPts val="0"/>
              </a:spcAft>
              <a:defRPr/>
            </a:pPr>
            <a:r>
              <a:rPr lang="en-US" sz="1000" b="1" dirty="0">
                <a:solidFill>
                  <a:schemeClr val="accent1">
                    <a:lumMod val="75000"/>
                  </a:schemeClr>
                </a:solidFill>
                <a:latin typeface="+mn-lt"/>
                <a:cs typeface="+mn-cs"/>
              </a:rPr>
              <a:t>Health Economics Unit</a:t>
            </a:r>
            <a:endParaRPr lang="en-US" sz="1000" b="1" dirty="0">
              <a:solidFill>
                <a:schemeClr val="accent1">
                  <a:lumMod val="75000"/>
                </a:schemeClr>
              </a:solidFill>
              <a:latin typeface="+mn-lt"/>
              <a:cs typeface="+mn-cs"/>
            </a:endParaRPr>
          </a:p>
        </p:txBody>
      </p:sp>
      <p:cxnSp>
        <p:nvCxnSpPr>
          <p:cNvPr id="19" name="Straight Connector 18"/>
          <p:cNvCxnSpPr/>
          <p:nvPr/>
        </p:nvCxnSpPr>
        <p:spPr>
          <a:xfrm rot="10800000">
            <a:off x="0" y="6553200"/>
            <a:ext cx="9144000" cy="1588"/>
          </a:xfrm>
          <a:prstGeom prst="line">
            <a:avLst/>
          </a:prstGeom>
          <a:effectLst/>
        </p:spPr>
        <p:style>
          <a:lnRef idx="1">
            <a:schemeClr val="accent1"/>
          </a:lnRef>
          <a:fillRef idx="0">
            <a:schemeClr val="accent1"/>
          </a:fillRef>
          <a:effectRef idx="0">
            <a:schemeClr val="accent1"/>
          </a:effectRef>
          <a:fontRef idx="minor">
            <a:schemeClr val="tx1"/>
          </a:fontRef>
        </p:style>
      </p:cxnSp>
      <p:pic>
        <p:nvPicPr>
          <p:cNvPr id="22535" name="Picture 8" descr="Standard (round)"/>
          <p:cNvPicPr>
            <a:picLocks noChangeAspect="1" noChangeArrowheads="1"/>
          </p:cNvPicPr>
          <p:nvPr/>
        </p:nvPicPr>
        <p:blipFill>
          <a:blip r:embed="rId4"/>
          <a:srcRect/>
          <a:stretch>
            <a:fillRect/>
          </a:stretch>
        </p:blipFill>
        <p:spPr bwMode="auto">
          <a:xfrm>
            <a:off x="152400" y="6035675"/>
            <a:ext cx="714375" cy="723900"/>
          </a:xfrm>
          <a:prstGeom prst="rect">
            <a:avLst/>
          </a:prstGeom>
          <a:noFill/>
          <a:ln w="9525">
            <a:noFill/>
            <a:miter lim="800000"/>
            <a:headEnd/>
            <a:tailEnd/>
          </a:ln>
        </p:spPr>
      </p:pic>
      <p:sp>
        <p:nvSpPr>
          <p:cNvPr id="12" name="TextBox 11"/>
          <p:cNvSpPr txBox="1"/>
          <p:nvPr/>
        </p:nvSpPr>
        <p:spPr>
          <a:xfrm>
            <a:off x="838200" y="6488113"/>
            <a:ext cx="3276600" cy="369887"/>
          </a:xfrm>
          <a:prstGeom prst="rect">
            <a:avLst/>
          </a:prstGeom>
          <a:noFill/>
        </p:spPr>
        <p:txBody>
          <a:bodyPr>
            <a:spAutoFit/>
          </a:bodyPr>
          <a:lstStyle/>
          <a:p>
            <a:pPr fontAlgn="auto">
              <a:spcBef>
                <a:spcPts val="0"/>
              </a:spcBef>
              <a:spcAft>
                <a:spcPts val="0"/>
              </a:spcAft>
              <a:defRPr/>
            </a:pPr>
            <a:r>
              <a:rPr lang="en-US" dirty="0">
                <a:solidFill>
                  <a:schemeClr val="accent1">
                    <a:lumMod val="40000"/>
                    <a:lumOff val="60000"/>
                  </a:schemeClr>
                </a:solidFill>
                <a:latin typeface="+mn-lt"/>
                <a:cs typeface="+mn-cs"/>
              </a:rPr>
              <a:t>UNIVERSITY OF CAPE TOWN</a:t>
            </a:r>
            <a:endParaRPr lang="en-US" dirty="0">
              <a:solidFill>
                <a:schemeClr val="accent1">
                  <a:lumMod val="40000"/>
                  <a:lumOff val="60000"/>
                </a:schemeClr>
              </a:solidFill>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 calcmode="lin" valueType="num">
                                      <p:cBhvr additive="base">
                                        <p:cTn id="7"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xEl>
                                              <p:pRg st="5" end="5"/>
                                            </p:txEl>
                                          </p:spTgt>
                                        </p:tgtEl>
                                        <p:attrNameLst>
                                          <p:attrName>style.visibility</p:attrName>
                                        </p:attrNameLst>
                                      </p:cBhvr>
                                      <p:to>
                                        <p:strVal val="visible"/>
                                      </p:to>
                                    </p:set>
                                    <p:anim calcmode="lin" valueType="num">
                                      <p:cBhvr additive="base">
                                        <p:cTn id="1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anim calcmode="lin" valueType="num">
                                      <p:cBhvr additive="base">
                                        <p:cTn id="15"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anim calcmode="lin" valueType="num">
                                      <p:cBhvr additive="base">
                                        <p:cTn id="19"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7" end="7"/>
                                            </p:txEl>
                                          </p:spTgt>
                                        </p:tgtEl>
                                        <p:attrNameLst>
                                          <p:attrName>style.visibility</p:attrName>
                                        </p:attrNameLst>
                                      </p:cBhvr>
                                      <p:to>
                                        <p:strVal val="visible"/>
                                      </p:to>
                                    </p:set>
                                    <p:anim calcmode="lin" valueType="num">
                                      <p:cBhvr additive="base">
                                        <p:cTn id="25"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7" end="7"/>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
                                            <p:txEl>
                                              <p:pRg st="8" end="8"/>
                                            </p:txEl>
                                          </p:spTgt>
                                        </p:tgtEl>
                                        <p:attrNameLst>
                                          <p:attrName>style.visibility</p:attrName>
                                        </p:attrNameLst>
                                      </p:cBhvr>
                                      <p:to>
                                        <p:strVal val="visible"/>
                                      </p:to>
                                    </p:set>
                                    <p:anim calcmode="lin" valueType="num">
                                      <p:cBhvr additive="base">
                                        <p:cTn id="29"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
                                            <p:txEl>
                                              <p:pRg st="8" end="8"/>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0">
                                            <p:txEl>
                                              <p:pRg st="9" end="9"/>
                                            </p:txEl>
                                          </p:spTgt>
                                        </p:tgtEl>
                                        <p:attrNameLst>
                                          <p:attrName>style.visibility</p:attrName>
                                        </p:attrNameLst>
                                      </p:cBhvr>
                                      <p:to>
                                        <p:strVal val="visible"/>
                                      </p:to>
                                    </p:set>
                                    <p:anim calcmode="lin" valueType="num">
                                      <p:cBhvr additive="base">
                                        <p:cTn id="33"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0">
                                            <p:txEl>
                                              <p:pRg st="9" end="9"/>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0">
                                            <p:txEl>
                                              <p:pRg st="10" end="10"/>
                                            </p:txEl>
                                          </p:spTgt>
                                        </p:tgtEl>
                                        <p:attrNameLst>
                                          <p:attrName>style.visibility</p:attrName>
                                        </p:attrNameLst>
                                      </p:cBhvr>
                                      <p:to>
                                        <p:strVal val="visible"/>
                                      </p:to>
                                    </p:set>
                                    <p:anim calcmode="lin" valueType="num">
                                      <p:cBhvr additive="base">
                                        <p:cTn id="37" dur="500" fill="hold"/>
                                        <p:tgtEl>
                                          <p:spTgt spid="10">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2"/>
          <p:cNvPicPr>
            <a:picLocks noChangeAspect="1" noChangeArrowheads="1"/>
          </p:cNvPicPr>
          <p:nvPr/>
        </p:nvPicPr>
        <p:blipFill>
          <a:blip r:embed="rId3"/>
          <a:srcRect/>
          <a:stretch>
            <a:fillRect/>
          </a:stretch>
        </p:blipFill>
        <p:spPr bwMode="auto">
          <a:xfrm>
            <a:off x="1143000" y="1828800"/>
            <a:ext cx="6870700" cy="4017963"/>
          </a:xfrm>
          <a:prstGeom prst="rect">
            <a:avLst/>
          </a:prstGeom>
          <a:noFill/>
          <a:ln w="9525">
            <a:noFill/>
            <a:miter lim="800000"/>
            <a:headEnd/>
            <a:tailEnd/>
          </a:ln>
        </p:spPr>
      </p:pic>
      <p:sp>
        <p:nvSpPr>
          <p:cNvPr id="6" name="Title 8"/>
          <p:cNvSpPr>
            <a:spLocks noGrp="1"/>
          </p:cNvSpPr>
          <p:nvPr>
            <p:ph type="title"/>
          </p:nvPr>
        </p:nvSpPr>
        <p:spPr/>
        <p:txBody>
          <a:bodyPr rtlCol="0">
            <a:normAutofit/>
          </a:bodyPr>
          <a:lstStyle/>
          <a:p>
            <a:pPr algn="l" fontAlgn="auto">
              <a:spcAft>
                <a:spcPts val="0"/>
              </a:spcAft>
              <a:defRPr/>
            </a:pPr>
            <a:r>
              <a:rPr lang="en-US" sz="3400" b="1" dirty="0" smtClean="0">
                <a:solidFill>
                  <a:schemeClr val="accent1">
                    <a:lumMod val="50000"/>
                  </a:schemeClr>
                </a:solidFill>
                <a:latin typeface="Times New Roman" pitchFamily="18" charset="0"/>
                <a:ea typeface="Verdana" pitchFamily="34" charset="0"/>
                <a:cs typeface="Times New Roman" pitchFamily="18" charset="0"/>
              </a:rPr>
              <a:t>Outlining the crisis: HRH matters!</a:t>
            </a:r>
            <a:endParaRPr lang="en-US" sz="3400" b="1" dirty="0">
              <a:solidFill>
                <a:schemeClr val="accent1">
                  <a:lumMod val="50000"/>
                </a:schemeClr>
              </a:solidFill>
              <a:latin typeface="Times New Roman" pitchFamily="18" charset="0"/>
              <a:ea typeface="Verdana" pitchFamily="34" charset="0"/>
              <a:cs typeface="Times New Roman" pitchFamily="18" charset="0"/>
            </a:endParaRPr>
          </a:p>
        </p:txBody>
      </p:sp>
      <p:sp>
        <p:nvSpPr>
          <p:cNvPr id="24579" name="TextBox 7"/>
          <p:cNvSpPr txBox="1">
            <a:spLocks noChangeArrowheads="1"/>
          </p:cNvSpPr>
          <p:nvPr/>
        </p:nvSpPr>
        <p:spPr bwMode="auto">
          <a:xfrm>
            <a:off x="6629400" y="6172200"/>
            <a:ext cx="2514600" cy="381000"/>
          </a:xfrm>
          <a:prstGeom prst="rect">
            <a:avLst/>
          </a:prstGeom>
          <a:noFill/>
          <a:ln w="9525">
            <a:noFill/>
            <a:miter lim="800000"/>
            <a:headEnd/>
            <a:tailEnd/>
          </a:ln>
        </p:spPr>
        <p:txBody>
          <a:bodyPr>
            <a:spAutoFit/>
          </a:bodyPr>
          <a:lstStyle/>
          <a:p>
            <a:r>
              <a:rPr lang="en-US" b="1" i="1">
                <a:solidFill>
                  <a:schemeClr val="tx2"/>
                </a:solidFill>
                <a:latin typeface="Times New Roman" pitchFamily="18" charset="0"/>
                <a:cs typeface="Times New Roman" pitchFamily="18" charset="0"/>
              </a:rPr>
              <a:t>Source: WHR 2006</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6625" name="Picture 2"/>
          <p:cNvPicPr>
            <a:picLocks noChangeAspect="1" noChangeArrowheads="1"/>
          </p:cNvPicPr>
          <p:nvPr/>
        </p:nvPicPr>
        <p:blipFill>
          <a:blip r:embed="rId3"/>
          <a:srcRect/>
          <a:stretch>
            <a:fillRect/>
          </a:stretch>
        </p:blipFill>
        <p:spPr bwMode="auto">
          <a:xfrm>
            <a:off x="0" y="0"/>
            <a:ext cx="5410200" cy="6727825"/>
          </a:xfrm>
          <a:prstGeom prst="rect">
            <a:avLst/>
          </a:prstGeom>
          <a:noFill/>
          <a:ln w="9525">
            <a:noFill/>
            <a:miter lim="800000"/>
            <a:headEnd/>
            <a:tailEnd/>
          </a:ln>
        </p:spPr>
      </p:pic>
      <p:sp>
        <p:nvSpPr>
          <p:cNvPr id="26626" name="TextBox 15"/>
          <p:cNvSpPr txBox="1">
            <a:spLocks noChangeArrowheads="1"/>
          </p:cNvSpPr>
          <p:nvPr/>
        </p:nvSpPr>
        <p:spPr bwMode="auto">
          <a:xfrm>
            <a:off x="5486400" y="1905000"/>
            <a:ext cx="3276600" cy="4246563"/>
          </a:xfrm>
          <a:prstGeom prst="rect">
            <a:avLst/>
          </a:prstGeom>
          <a:noFill/>
          <a:ln w="9525">
            <a:noFill/>
            <a:miter lim="800000"/>
            <a:headEnd/>
            <a:tailEnd/>
          </a:ln>
        </p:spPr>
        <p:txBody>
          <a:bodyPr>
            <a:spAutoFit/>
          </a:bodyPr>
          <a:lstStyle/>
          <a:p>
            <a:r>
              <a:rPr lang="en-US" b="1">
                <a:solidFill>
                  <a:schemeClr val="tx2"/>
                </a:solidFill>
                <a:latin typeface="Times New Roman" pitchFamily="18" charset="0"/>
                <a:cs typeface="Times New Roman" pitchFamily="18" charset="0"/>
              </a:rPr>
              <a:t>Clemens and Pettersson (2008), ‘New data on African health professionals abroad.’</a:t>
            </a:r>
          </a:p>
          <a:p>
            <a:endParaRPr lang="en-US">
              <a:solidFill>
                <a:schemeClr val="tx2"/>
              </a:solidFill>
              <a:latin typeface="Times New Roman" pitchFamily="18" charset="0"/>
              <a:cs typeface="Times New Roman" pitchFamily="18" charset="0"/>
            </a:endParaRPr>
          </a:p>
          <a:p>
            <a:r>
              <a:rPr lang="en-US">
                <a:solidFill>
                  <a:schemeClr val="tx2"/>
                </a:solidFill>
                <a:latin typeface="Times New Roman" pitchFamily="18" charset="0"/>
                <a:cs typeface="Times New Roman" pitchFamily="18" charset="0"/>
              </a:rPr>
              <a:t>Figure shows that in nearly half of all African countries, over 40% of doctors born there now live outside their countries’ borders. Similar results for nurses.</a:t>
            </a:r>
          </a:p>
          <a:p>
            <a:endParaRPr lang="en-US">
              <a:solidFill>
                <a:schemeClr val="tx2"/>
              </a:solidFill>
              <a:latin typeface="Times New Roman" pitchFamily="18" charset="0"/>
              <a:cs typeface="Times New Roman" pitchFamily="18" charset="0"/>
            </a:endParaRPr>
          </a:p>
          <a:p>
            <a:r>
              <a:rPr lang="en-US">
                <a:solidFill>
                  <a:schemeClr val="tx2"/>
                </a:solidFill>
                <a:latin typeface="Times New Roman" pitchFamily="18" charset="0"/>
                <a:cs typeface="Times New Roman" pitchFamily="18" charset="0"/>
              </a:rPr>
              <a:t>Clemens and Pettersson note data is poor and not standardized, but these are best </a:t>
            </a:r>
            <a:r>
              <a:rPr lang="en-US" i="1">
                <a:solidFill>
                  <a:schemeClr val="tx2"/>
                </a:solidFill>
                <a:latin typeface="Times New Roman" pitchFamily="18" charset="0"/>
                <a:cs typeface="Times New Roman" pitchFamily="18" charset="0"/>
              </a:rPr>
              <a:t>comparative</a:t>
            </a:r>
            <a:r>
              <a:rPr lang="en-US">
                <a:solidFill>
                  <a:schemeClr val="tx2"/>
                </a:solidFill>
                <a:latin typeface="Times New Roman" pitchFamily="18" charset="0"/>
                <a:cs typeface="Times New Roman" pitchFamily="18" charset="0"/>
              </a:rPr>
              <a:t> figures there are.</a:t>
            </a:r>
          </a:p>
        </p:txBody>
      </p:sp>
      <p:cxnSp>
        <p:nvCxnSpPr>
          <p:cNvPr id="18" name="Straight Arrow Connector 17"/>
          <p:cNvCxnSpPr/>
          <p:nvPr/>
        </p:nvCxnSpPr>
        <p:spPr>
          <a:xfrm>
            <a:off x="4724400" y="2286000"/>
            <a:ext cx="685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66699" y="3086100"/>
            <a:ext cx="6172200" cy="3175"/>
          </a:xfrm>
          <a:prstGeom prst="line">
            <a:avLst/>
          </a:prstGeom>
          <a:ln w="34925">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5486400" y="381000"/>
            <a:ext cx="3505200" cy="461963"/>
          </a:xfrm>
          <a:prstGeom prst="rect">
            <a:avLst/>
          </a:prstGeom>
          <a:noFill/>
        </p:spPr>
        <p:txBody>
          <a:bodyPr>
            <a:spAutoFit/>
          </a:bodyPr>
          <a:lstStyle/>
          <a:p>
            <a:pPr fontAlgn="auto">
              <a:spcBef>
                <a:spcPts val="0"/>
              </a:spcBef>
              <a:spcAft>
                <a:spcPts val="0"/>
              </a:spcAft>
              <a:defRPr/>
            </a:pPr>
            <a:r>
              <a:rPr lang="en-US" sz="2400" b="1" dirty="0">
                <a:solidFill>
                  <a:schemeClr val="tx2">
                    <a:lumMod val="50000"/>
                  </a:schemeClr>
                </a:solidFill>
                <a:latin typeface="Times New Roman" pitchFamily="18" charset="0"/>
                <a:cs typeface="Times New Roman" pitchFamily="18" charset="0"/>
              </a:rPr>
              <a:t>The African situation</a:t>
            </a:r>
            <a:endParaRPr lang="en-US" sz="2400" b="1" dirty="0">
              <a:solidFill>
                <a:schemeClr val="tx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2"/>
          <p:cNvPicPr>
            <a:picLocks noChangeAspect="1" noChangeArrowheads="1"/>
          </p:cNvPicPr>
          <p:nvPr/>
        </p:nvPicPr>
        <p:blipFill>
          <a:blip r:embed="rId3"/>
          <a:srcRect/>
          <a:stretch>
            <a:fillRect/>
          </a:stretch>
        </p:blipFill>
        <p:spPr bwMode="auto">
          <a:xfrm>
            <a:off x="533400" y="762000"/>
            <a:ext cx="8128000" cy="5414963"/>
          </a:xfrm>
          <a:prstGeom prst="rect">
            <a:avLst/>
          </a:prstGeom>
          <a:noFill/>
          <a:ln w="9525">
            <a:noFill/>
            <a:miter lim="800000"/>
            <a:headEnd/>
            <a:tailEnd/>
          </a:ln>
        </p:spPr>
      </p:pic>
      <p:sp>
        <p:nvSpPr>
          <p:cNvPr id="28674" name="TextBox 4"/>
          <p:cNvSpPr txBox="1">
            <a:spLocks noChangeArrowheads="1"/>
          </p:cNvSpPr>
          <p:nvPr/>
        </p:nvSpPr>
        <p:spPr bwMode="auto">
          <a:xfrm>
            <a:off x="6629400" y="6172200"/>
            <a:ext cx="2514600" cy="381000"/>
          </a:xfrm>
          <a:prstGeom prst="rect">
            <a:avLst/>
          </a:prstGeom>
          <a:noFill/>
          <a:ln w="9525">
            <a:noFill/>
            <a:miter lim="800000"/>
            <a:headEnd/>
            <a:tailEnd/>
          </a:ln>
        </p:spPr>
        <p:txBody>
          <a:bodyPr>
            <a:spAutoFit/>
          </a:bodyPr>
          <a:lstStyle/>
          <a:p>
            <a:r>
              <a:rPr lang="en-US" b="1" i="1">
                <a:solidFill>
                  <a:schemeClr val="tx2"/>
                </a:solidFill>
                <a:latin typeface="Times New Roman" pitchFamily="18" charset="0"/>
                <a:cs typeface="Times New Roman" pitchFamily="18" charset="0"/>
              </a:rPr>
              <a:t>Source: WHR 2006</a:t>
            </a:r>
          </a:p>
        </p:txBody>
      </p:sp>
      <p:sp>
        <p:nvSpPr>
          <p:cNvPr id="6" name="Oval 5"/>
          <p:cNvSpPr/>
          <p:nvPr/>
        </p:nvSpPr>
        <p:spPr>
          <a:xfrm>
            <a:off x="5181600" y="2514600"/>
            <a:ext cx="2133600" cy="2057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rot="5400000" flipH="1" flipV="1">
            <a:off x="6553200" y="1676400"/>
            <a:ext cx="1066800" cy="7620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086600" y="1143000"/>
            <a:ext cx="1828800" cy="369888"/>
          </a:xfrm>
          <a:prstGeom prst="rect">
            <a:avLst/>
          </a:prstGeom>
          <a:noFill/>
        </p:spPr>
        <p:txBody>
          <a:bodyPr>
            <a:spAutoFit/>
          </a:bodyPr>
          <a:lstStyle/>
          <a:p>
            <a:pPr fontAlgn="auto">
              <a:spcBef>
                <a:spcPts val="0"/>
              </a:spcBef>
              <a:spcAft>
                <a:spcPts val="0"/>
              </a:spcAft>
              <a:defRPr/>
            </a:pPr>
            <a:r>
              <a:rPr lang="en-US" dirty="0">
                <a:solidFill>
                  <a:schemeClr val="accent1">
                    <a:lumMod val="50000"/>
                  </a:schemeClr>
                </a:solidFill>
                <a:latin typeface="Times New Roman" pitchFamily="18" charset="0"/>
                <a:cs typeface="Times New Roman" pitchFamily="18" charset="0"/>
              </a:rPr>
              <a:t>High population</a:t>
            </a:r>
            <a:endParaRPr lang="en-US" dirty="0">
              <a:solidFill>
                <a:schemeClr val="accent1">
                  <a:lumMod val="50000"/>
                </a:schemeClr>
              </a:solidFill>
              <a:latin typeface="+mn-lt"/>
              <a:cs typeface="+mn-cs"/>
            </a:endParaRPr>
          </a:p>
        </p:txBody>
      </p:sp>
      <p:sp>
        <p:nvSpPr>
          <p:cNvPr id="10" name="Oval 9"/>
          <p:cNvSpPr/>
          <p:nvPr/>
        </p:nvSpPr>
        <p:spPr>
          <a:xfrm>
            <a:off x="3048000" y="2971800"/>
            <a:ext cx="2209800" cy="2133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2" name="Straight Connector 11"/>
          <p:cNvCxnSpPr/>
          <p:nvPr/>
        </p:nvCxnSpPr>
        <p:spPr>
          <a:xfrm rot="10800000" flipV="1">
            <a:off x="1905000" y="4495800"/>
            <a:ext cx="1219200" cy="533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81000" y="4953000"/>
            <a:ext cx="1600200" cy="369888"/>
          </a:xfrm>
          <a:prstGeom prst="rect">
            <a:avLst/>
          </a:prstGeom>
          <a:noFill/>
        </p:spPr>
        <p:txBody>
          <a:bodyPr>
            <a:spAutoFit/>
          </a:bodyPr>
          <a:lstStyle/>
          <a:p>
            <a:pPr fontAlgn="auto">
              <a:spcBef>
                <a:spcPts val="0"/>
              </a:spcBef>
              <a:spcAft>
                <a:spcPts val="0"/>
              </a:spcAft>
              <a:defRPr/>
            </a:pPr>
            <a:r>
              <a:rPr lang="en-US" dirty="0">
                <a:solidFill>
                  <a:schemeClr val="accent1">
                    <a:lumMod val="50000"/>
                  </a:schemeClr>
                </a:solidFill>
                <a:latin typeface="Times New Roman" pitchFamily="18" charset="0"/>
                <a:cs typeface="Times New Roman" pitchFamily="18" charset="0"/>
              </a:rPr>
              <a:t>Worst affected</a:t>
            </a:r>
            <a:endParaRPr lang="en-US" dirty="0">
              <a:solidFill>
                <a:schemeClr val="accent1">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838200"/>
          <a:ext cx="8458200" cy="6192838"/>
        </p:xfrm>
        <a:graphic>
          <a:graphicData uri="http://schemas.openxmlformats.org/drawingml/2006/table">
            <a:tbl>
              <a:tblPr/>
              <a:tblGrid>
                <a:gridCol w="2212145"/>
                <a:gridCol w="2082018"/>
                <a:gridCol w="2082018"/>
                <a:gridCol w="2082018"/>
              </a:tblGrid>
              <a:tr h="645129">
                <a:tc>
                  <a:txBody>
                    <a:bodyPr/>
                    <a:lstStyle/>
                    <a:p>
                      <a:pPr marL="0" marR="0" algn="just">
                        <a:lnSpc>
                          <a:spcPct val="200000"/>
                        </a:lnSpc>
                        <a:spcBef>
                          <a:spcPts val="0"/>
                        </a:spcBef>
                        <a:spcAft>
                          <a:spcPts val="0"/>
                        </a:spcAft>
                      </a:pPr>
                      <a:endParaRPr lang="en-US" sz="1200" dirty="0">
                        <a:latin typeface="Times New Roman"/>
                        <a:ea typeface="Calibri"/>
                      </a:endParaRPr>
                    </a:p>
                  </a:txBody>
                  <a:tcPr marL="56098" marR="56098"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400" b="1" dirty="0">
                          <a:solidFill>
                            <a:srgbClr val="000000"/>
                          </a:solidFill>
                          <a:latin typeface="Times New Roman"/>
                          <a:ea typeface="Calibri"/>
                        </a:rPr>
                        <a:t>Total health spending per capita (2002, international dollars)</a:t>
                      </a:r>
                      <a:endParaRPr lang="en-US" sz="1400" dirty="0">
                        <a:latin typeface="Times New Roman"/>
                        <a:ea typeface="Calibri"/>
                      </a:endParaRPr>
                    </a:p>
                  </a:txBody>
                  <a:tcPr marL="56098" marR="56098"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400" b="1" dirty="0">
                          <a:solidFill>
                            <a:srgbClr val="000000"/>
                          </a:solidFill>
                          <a:latin typeface="Times New Roman"/>
                          <a:ea typeface="Calibri"/>
                        </a:rPr>
                        <a:t>Total health workers per 10,000 population (1995-2003)</a:t>
                      </a:r>
                      <a:endParaRPr lang="en-US" sz="1400" dirty="0">
                        <a:latin typeface="Times New Roman"/>
                        <a:ea typeface="Calibri"/>
                      </a:endParaRPr>
                    </a:p>
                  </a:txBody>
                  <a:tcPr marL="56098" marR="56098"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1400" b="1" dirty="0">
                          <a:solidFill>
                            <a:srgbClr val="000000"/>
                          </a:solidFill>
                          <a:latin typeface="Times New Roman"/>
                          <a:ea typeface="Calibri"/>
                        </a:rPr>
                        <a:t>GNI per capita PPP, international dollars (2003)</a:t>
                      </a:r>
                      <a:endParaRPr lang="en-US" sz="1400" dirty="0">
                        <a:latin typeface="Times New Roman"/>
                        <a:ea typeface="Calibri"/>
                      </a:endParaRPr>
                    </a:p>
                  </a:txBody>
                  <a:tcPr marL="56098" marR="56098"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852">
                <a:tc>
                  <a:txBody>
                    <a:bodyPr/>
                    <a:lstStyle/>
                    <a:p>
                      <a:pPr marL="0" marR="0" algn="just">
                        <a:lnSpc>
                          <a:spcPct val="200000"/>
                        </a:lnSpc>
                        <a:spcBef>
                          <a:spcPts val="0"/>
                        </a:spcBef>
                        <a:spcAft>
                          <a:spcPts val="0"/>
                        </a:spcAft>
                      </a:pPr>
                      <a:r>
                        <a:rPr lang="en-US" sz="1400" b="1" dirty="0">
                          <a:solidFill>
                            <a:srgbClr val="000000"/>
                          </a:solidFill>
                          <a:latin typeface="Times New Roman"/>
                          <a:ea typeface="Calibri"/>
                        </a:rPr>
                        <a:t>USA</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5,274</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125</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37,610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dirty="0">
                          <a:solidFill>
                            <a:srgbClr val="000000"/>
                          </a:solidFill>
                          <a:latin typeface="Times New Roman"/>
                          <a:ea typeface="Calibri"/>
                        </a:rPr>
                        <a:t>UK</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2,160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75</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28,350</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dirty="0">
                          <a:solidFill>
                            <a:srgbClr val="000000"/>
                          </a:solidFill>
                          <a:latin typeface="Times New Roman"/>
                          <a:ea typeface="Calibri"/>
                        </a:rPr>
                        <a:t>Spain</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1,640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67</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16,990</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dirty="0">
                          <a:solidFill>
                            <a:srgbClr val="000000"/>
                          </a:solidFill>
                          <a:latin typeface="Times New Roman"/>
                          <a:ea typeface="Calibri"/>
                        </a:rPr>
                        <a:t>Argentina</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956</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36</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3,650</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i="1" dirty="0">
                          <a:solidFill>
                            <a:srgbClr val="FF0000"/>
                          </a:solidFill>
                          <a:latin typeface="Times New Roman"/>
                          <a:ea typeface="Calibri"/>
                        </a:rPr>
                        <a:t>South Africa</a:t>
                      </a:r>
                      <a:endParaRPr lang="en-US" sz="1400" dirty="0">
                        <a:solidFill>
                          <a:srgbClr val="FF0000"/>
                        </a:solidFill>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b="1" i="1" dirty="0">
                          <a:solidFill>
                            <a:srgbClr val="FF0000"/>
                          </a:solidFill>
                          <a:latin typeface="Times New Roman"/>
                          <a:ea typeface="Calibri"/>
                        </a:rPr>
                        <a:t>689</a:t>
                      </a:r>
                      <a:endParaRPr lang="en-US" sz="1400" dirty="0">
                        <a:solidFill>
                          <a:srgbClr val="FF0000"/>
                        </a:solidFill>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b="1" i="1" dirty="0">
                          <a:solidFill>
                            <a:srgbClr val="FF0000"/>
                          </a:solidFill>
                          <a:latin typeface="Times New Roman"/>
                          <a:ea typeface="Calibri"/>
                        </a:rPr>
                        <a:t>46</a:t>
                      </a:r>
                      <a:endParaRPr lang="en-US" sz="1400" dirty="0">
                        <a:solidFill>
                          <a:srgbClr val="FF0000"/>
                        </a:solidFill>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b="1" i="1" dirty="0">
                          <a:solidFill>
                            <a:srgbClr val="FF0000"/>
                          </a:solidFill>
                          <a:latin typeface="Times New Roman"/>
                          <a:ea typeface="Calibri"/>
                        </a:rPr>
                        <a:t>2,780</a:t>
                      </a:r>
                      <a:endParaRPr lang="en-US" sz="1400" dirty="0">
                        <a:solidFill>
                          <a:srgbClr val="FF0000"/>
                        </a:solidFill>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a:solidFill>
                            <a:srgbClr val="000000"/>
                          </a:solidFill>
                          <a:latin typeface="Times New Roman"/>
                          <a:ea typeface="Calibri"/>
                        </a:rPr>
                        <a:t>Brazil</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611</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26</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2,710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a:solidFill>
                            <a:srgbClr val="000000"/>
                          </a:solidFill>
                          <a:latin typeface="Times New Roman"/>
                          <a:ea typeface="Calibri"/>
                        </a:rPr>
                        <a:t>Botswana</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387</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27</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3,430</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a:solidFill>
                            <a:srgbClr val="000000"/>
                          </a:solidFill>
                          <a:latin typeface="Times New Roman"/>
                          <a:ea typeface="Calibri"/>
                        </a:rPr>
                        <a:t>Namibia</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331</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31</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1,870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a:solidFill>
                            <a:srgbClr val="000000"/>
                          </a:solidFill>
                          <a:latin typeface="Times New Roman"/>
                          <a:ea typeface="Calibri"/>
                        </a:rPr>
                        <a:t>Uganda</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77</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1</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240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a:solidFill>
                            <a:srgbClr val="000000"/>
                          </a:solidFill>
                          <a:latin typeface="Times New Roman"/>
                          <a:ea typeface="Calibri"/>
                        </a:rPr>
                        <a:t>Senegal</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62</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4</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550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a:solidFill>
                            <a:srgbClr val="000000"/>
                          </a:solidFill>
                          <a:latin typeface="Times New Roman"/>
                          <a:ea typeface="Calibri"/>
                        </a:rPr>
                        <a:t>Mozambique</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50</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3</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210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a:solidFill>
                            <a:srgbClr val="000000"/>
                          </a:solidFill>
                          <a:latin typeface="Times New Roman"/>
                          <a:ea typeface="Calibri"/>
                        </a:rPr>
                        <a:t>Malawi</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48</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3</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170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95852">
                <a:tc>
                  <a:txBody>
                    <a:bodyPr/>
                    <a:lstStyle/>
                    <a:p>
                      <a:pPr marL="0" marR="0" algn="just">
                        <a:lnSpc>
                          <a:spcPct val="200000"/>
                        </a:lnSpc>
                        <a:spcBef>
                          <a:spcPts val="0"/>
                        </a:spcBef>
                        <a:spcAft>
                          <a:spcPts val="0"/>
                        </a:spcAft>
                      </a:pPr>
                      <a:r>
                        <a:rPr lang="en-US" sz="1400" b="1" dirty="0">
                          <a:solidFill>
                            <a:srgbClr val="000000"/>
                          </a:solidFill>
                          <a:latin typeface="Times New Roman"/>
                          <a:ea typeface="Calibri"/>
                        </a:rPr>
                        <a:t>Rwanda</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48</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a:solidFill>
                            <a:srgbClr val="000000"/>
                          </a:solidFill>
                          <a:latin typeface="Times New Roman"/>
                          <a:ea typeface="Calibri"/>
                        </a:rPr>
                        <a:t>2</a:t>
                      </a:r>
                      <a:endParaRPr lang="en-US" sz="140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200000"/>
                        </a:lnSpc>
                        <a:spcBef>
                          <a:spcPts val="0"/>
                        </a:spcBef>
                        <a:spcAft>
                          <a:spcPts val="0"/>
                        </a:spcAft>
                      </a:pPr>
                      <a:r>
                        <a:rPr lang="en-US" sz="1400" dirty="0">
                          <a:solidFill>
                            <a:srgbClr val="000000"/>
                          </a:solidFill>
                          <a:latin typeface="Times New Roman"/>
                          <a:ea typeface="Calibri"/>
                        </a:rPr>
                        <a:t>220</a:t>
                      </a:r>
                      <a:endParaRPr lang="en-US" sz="1400" dirty="0">
                        <a:latin typeface="Times New Roman"/>
                        <a:ea typeface="Calibri"/>
                      </a:endParaRPr>
                    </a:p>
                  </a:txBody>
                  <a:tcPr marL="56098" marR="56098" marT="0" marB="0" anchor="ctr">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TextBox 4"/>
          <p:cNvSpPr txBox="1"/>
          <p:nvPr/>
        </p:nvSpPr>
        <p:spPr>
          <a:xfrm>
            <a:off x="228600" y="228600"/>
            <a:ext cx="8534400" cy="400050"/>
          </a:xfrm>
          <a:prstGeom prst="rect">
            <a:avLst/>
          </a:prstGeom>
          <a:noFill/>
        </p:spPr>
        <p:txBody>
          <a:bodyPr>
            <a:spAutoFit/>
          </a:bodyPr>
          <a:lstStyle/>
          <a:p>
            <a:pPr fontAlgn="auto">
              <a:spcBef>
                <a:spcPts val="0"/>
              </a:spcBef>
              <a:spcAft>
                <a:spcPts val="0"/>
              </a:spcAft>
              <a:defRPr/>
            </a:pPr>
            <a:r>
              <a:rPr lang="en-US" sz="2000" b="1" u="sng" dirty="0">
                <a:solidFill>
                  <a:schemeClr val="tx2">
                    <a:lumMod val="50000"/>
                  </a:schemeClr>
                </a:solidFill>
                <a:latin typeface="Times New Roman" pitchFamily="18" charset="0"/>
                <a:cs typeface="Times New Roman" pitchFamily="18" charset="0"/>
              </a:rPr>
              <a:t>Intra-country matters</a:t>
            </a:r>
            <a:r>
              <a:rPr lang="en-US" sz="2000" b="1" dirty="0">
                <a:solidFill>
                  <a:schemeClr val="tx2">
                    <a:lumMod val="50000"/>
                  </a:schemeClr>
                </a:solidFill>
                <a:latin typeface="Times New Roman" pitchFamily="18" charset="0"/>
                <a:cs typeface="Times New Roman" pitchFamily="18" charset="0"/>
              </a:rPr>
              <a:t>  (source: Global Atlas, see www.who.int/globalatlas)</a:t>
            </a:r>
            <a:endParaRPr lang="en-US" sz="2000" b="1" dirty="0">
              <a:solidFill>
                <a:schemeClr val="tx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1347</TotalTime>
  <Words>3760</Words>
  <Application>Microsoft Office PowerPoint</Application>
  <PresentationFormat>On-screen Show (4:3)</PresentationFormat>
  <Paragraphs>344</Paragraphs>
  <Slides>23</Slides>
  <Notes>22</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23</vt:i4>
      </vt:variant>
    </vt:vector>
  </HeadingPairs>
  <TitlesOfParts>
    <vt:vector size="28" baseType="lpstr">
      <vt:lpstr>Calibri</vt:lpstr>
      <vt:lpstr>Arial</vt:lpstr>
      <vt:lpstr>Times New Roman</vt:lpstr>
      <vt:lpstr>Verdana</vt:lpstr>
      <vt:lpstr>Office Theme</vt:lpstr>
      <vt:lpstr>The Economics of Health Systems </vt:lpstr>
      <vt:lpstr>Lecture Plan</vt:lpstr>
      <vt:lpstr>i. First, and most important</vt:lpstr>
      <vt:lpstr>ii. Intro to questions of ‘Globalization’</vt:lpstr>
      <vt:lpstr>1. The HRH ‘crisis’ in Africa</vt:lpstr>
      <vt:lpstr>Outlining the crisis: HRH matters!</vt:lpstr>
      <vt:lpstr>Slide 7</vt:lpstr>
      <vt:lpstr>Slide 8</vt:lpstr>
      <vt:lpstr>Slide 9</vt:lpstr>
      <vt:lpstr>Slide 10</vt:lpstr>
      <vt:lpstr>Slide 11</vt:lpstr>
      <vt:lpstr>2. Why migrate: the ‘push-pull’ model</vt:lpstr>
      <vt:lpstr>Push and pull factors</vt:lpstr>
      <vt:lpstr>Recap</vt:lpstr>
      <vt:lpstr>3. Key concepts 1</vt:lpstr>
      <vt:lpstr>Key concepts 2</vt:lpstr>
      <vt:lpstr>Key concepts 3: Political economy</vt:lpstr>
      <vt:lpstr>4. Models of impact</vt:lpstr>
      <vt:lpstr>Political economy critique</vt:lpstr>
      <vt:lpstr>Models of impact 2</vt:lpstr>
      <vt:lpstr>Conclusions thus far</vt:lpstr>
      <vt:lpstr>What can be done?</vt:lpstr>
      <vt:lpstr>…</vt:lpstr>
    </vt:vector>
  </TitlesOfParts>
  <Company>University of Cape Town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Worker Migration</dc:title>
  <dc:subject>Health Economics</dc:subject>
  <dc:creator>John Ashmore</dc:creator>
  <cp:lastModifiedBy>plmlp</cp:lastModifiedBy>
  <cp:revision>139</cp:revision>
  <dcterms:created xsi:type="dcterms:W3CDTF">2009-06-15T08:43:28Z</dcterms:created>
  <dcterms:modified xsi:type="dcterms:W3CDTF">2010-02-02T14:10:32Z</dcterms:modified>
</cp:coreProperties>
</file>