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9"/>
  </p:notesMasterIdLst>
  <p:sldIdLst>
    <p:sldId id="257" r:id="rId2"/>
    <p:sldId id="311" r:id="rId3"/>
    <p:sldId id="302" r:id="rId4"/>
    <p:sldId id="303" r:id="rId5"/>
    <p:sldId id="262" r:id="rId6"/>
    <p:sldId id="261" r:id="rId7"/>
    <p:sldId id="279" r:id="rId8"/>
    <p:sldId id="287" r:id="rId9"/>
    <p:sldId id="276" r:id="rId10"/>
    <p:sldId id="277" r:id="rId11"/>
    <p:sldId id="278" r:id="rId12"/>
    <p:sldId id="280" r:id="rId13"/>
    <p:sldId id="283" r:id="rId14"/>
    <p:sldId id="284" r:id="rId15"/>
    <p:sldId id="285" r:id="rId16"/>
    <p:sldId id="310" r:id="rId17"/>
    <p:sldId id="298" r:id="rId18"/>
    <p:sldId id="297" r:id="rId19"/>
    <p:sldId id="307" r:id="rId20"/>
    <p:sldId id="265" r:id="rId21"/>
    <p:sldId id="299" r:id="rId22"/>
    <p:sldId id="312" r:id="rId23"/>
    <p:sldId id="313" r:id="rId24"/>
    <p:sldId id="268" r:id="rId25"/>
    <p:sldId id="306" r:id="rId26"/>
    <p:sldId id="308" r:id="rId27"/>
    <p:sldId id="309" r:id="rId28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1582" autoAdjust="0"/>
  </p:normalViewPr>
  <p:slideViewPr>
    <p:cSldViewPr>
      <p:cViewPr>
        <p:scale>
          <a:sx n="87" d="100"/>
          <a:sy n="87" d="100"/>
        </p:scale>
        <p:origin x="-486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427"/>
          </a:xfrm>
          <a:prstGeom prst="rect">
            <a:avLst/>
          </a:prstGeom>
        </p:spPr>
        <p:txBody>
          <a:bodyPr vert="horz" lIns="92694" tIns="46347" rIns="92694" bIns="463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5427"/>
          </a:xfrm>
          <a:prstGeom prst="rect">
            <a:avLst/>
          </a:prstGeom>
        </p:spPr>
        <p:txBody>
          <a:bodyPr vert="horz" lIns="92694" tIns="46347" rIns="92694" bIns="46347" rtlCol="0"/>
          <a:lstStyle>
            <a:lvl1pPr algn="r">
              <a:defRPr sz="1200"/>
            </a:lvl1pPr>
          </a:lstStyle>
          <a:p>
            <a:fld id="{2F1AC59F-B5AD-4BD0-94E3-BC4F1B03EEDD}" type="datetimeFigureOut">
              <a:rPr lang="en-GB" smtClean="0"/>
              <a:t>30/08/2019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4" tIns="46347" rIns="92694" bIns="4634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2694" tIns="46347" rIns="92694" bIns="463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2694" tIns="46347" rIns="92694" bIns="463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2694" tIns="46347" rIns="92694" bIns="46347" rtlCol="0" anchor="b"/>
          <a:lstStyle>
            <a:lvl1pPr algn="r">
              <a:defRPr sz="1200"/>
            </a:lvl1pPr>
          </a:lstStyle>
          <a:p>
            <a:fld id="{6632BA68-955B-48D9-9EDA-5766224AE5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62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2BA68-955B-48D9-9EDA-5766224AE5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70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Lectures are over-rated!</a:t>
            </a:r>
          </a:p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Lectures are over-rated!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2BA68-955B-48D9-9EDA-5766224AE5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9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where it pays to have space in the lecture for advanced subtle material as that is more likely to enthuse students. You can link to research more </a:t>
            </a:r>
            <a:r>
              <a:rPr lang="en-GB" dirty="0" err="1" smtClean="0"/>
              <a:t>easliy</a:t>
            </a:r>
            <a:r>
              <a:rPr lang="en-GB" dirty="0" smtClean="0"/>
              <a:t>.</a:t>
            </a:r>
          </a:p>
          <a:p>
            <a:r>
              <a:rPr lang="en-GB" dirty="0" smtClean="0"/>
              <a:t>Finish this slide saying</a:t>
            </a:r>
            <a:r>
              <a:rPr lang="en-GB" baseline="0" dirty="0" smtClean="0"/>
              <a:t> that whatever you do, you are likely to use some form of slides and hence, in the next section we will look at aspects of actual presentations.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555FB-0022-42FF-9CF8-FFEAC3A5492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7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RB: Should mention that, of course,</a:t>
            </a:r>
            <a:r>
              <a:rPr lang="en-GB" baseline="0" dirty="0" smtClean="0"/>
              <a:t> other programmes exist.</a:t>
            </a:r>
          </a:p>
          <a:p>
            <a:r>
              <a:rPr lang="en-GB" baseline="0" dirty="0" smtClean="0"/>
              <a:t>Something on whether you can “get away” with no slides at all?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2BA68-955B-48D9-9EDA-5766224AE57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7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RB: Should mention that, of course,</a:t>
            </a:r>
            <a:r>
              <a:rPr lang="en-GB" baseline="0" dirty="0" smtClean="0"/>
              <a:t> other programmes exist.</a:t>
            </a:r>
          </a:p>
          <a:p>
            <a:r>
              <a:rPr lang="en-GB" baseline="0" dirty="0" smtClean="0"/>
              <a:t>Something on whether you can “get away” with no slides at all?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2BA68-955B-48D9-9EDA-5766224AE57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70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Will bring a hardcopy of this slide and hand write some stuff on it if the</a:t>
            </a:r>
            <a:r>
              <a:rPr lang="en-GB" baseline="0" dirty="0" smtClean="0"/>
              <a:t> room allows switching to document camera.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2BA68-955B-48D9-9EDA-5766224AE57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24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9B12-0DD2-4159-A5AD-11EE11B581E4}" type="datetime1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6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EDC6-3153-4274-90BC-E474FC2B8E67}" type="datetime1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7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64AB-A1E2-458F-9929-39431121674A}" type="datetime1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17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7928E5C-5C27-41FD-AC1B-7317D9C94EE5}" type="datetime1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B93B72C-A3F2-4C46-B2EC-631C728210F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95866" y="904875"/>
            <a:ext cx="6671733" cy="914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200" b="1" cap="all" dirty="0" smtClean="0">
                <a:solidFill>
                  <a:srgbClr val="002A4C"/>
                </a:solidFill>
                <a:latin typeface="Arial"/>
                <a:cs typeface="Arial"/>
              </a:rPr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795338" y="1819275"/>
            <a:ext cx="6672262" cy="36750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erat. </a:t>
            </a:r>
            <a:r>
              <a:rPr lang="fr-FR" sz="2000" b="1" dirty="0" err="1" smtClean="0">
                <a:solidFill>
                  <a:srgbClr val="F47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fr-FR" sz="2000" b="1" dirty="0" smtClean="0">
                <a:solidFill>
                  <a:srgbClr val="F47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rgbClr val="F47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000" b="1" dirty="0" smtClean="0">
                <a:solidFill>
                  <a:srgbClr val="F47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solidFill>
                  <a:srgbClr val="F473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ut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 smtClean="0">
              <a:solidFill>
                <a:srgbClr val="002A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tristique id est id,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auctor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massa ut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neque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 smtClean="0">
              <a:solidFill>
                <a:srgbClr val="002A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porta </a:t>
            </a: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viverra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Proin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dictum.</a:t>
            </a:r>
          </a:p>
          <a:p>
            <a:pPr marL="0" indent="0">
              <a:buNone/>
            </a:pPr>
            <a:endParaRPr lang="en-GB" sz="2000" dirty="0" smtClean="0">
              <a:solidFill>
                <a:srgbClr val="002A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Nullam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augue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dictum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ex et,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fr-FR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</a:t>
            </a:r>
            <a:r>
              <a:rPr lang="en-GB" sz="2000" dirty="0" smtClean="0">
                <a:solidFill>
                  <a:srgbClr val="002A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11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CE67C-3780-446A-B1E3-B1E2F7F1E634}" type="datetime1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2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118DA-4CD4-4415-BC52-B2D45820D16E}" type="datetime1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4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8CE02-D957-496B-A4A6-8A0E9D6A230F}" type="datetime1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0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4DF0D-C6C4-498B-9A1A-FB03F747B9C6}" type="datetime1">
              <a:rPr lang="en-GB" smtClean="0"/>
              <a:t>30/08/2019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3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201AB-4907-4717-827F-7E06B86566B0}" type="datetime1">
              <a:rPr lang="en-GB" smtClean="0"/>
              <a:t>30/08/2019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4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0C91-6AF9-4AD8-AD9E-3F603F3EDEB9}" type="datetime1">
              <a:rPr lang="en-GB" smtClean="0"/>
              <a:t>30/08/2019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20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DB74F-AA47-4211-B4AA-0B303C01D055}" type="datetime1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45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803C-1BBD-4953-8B85-EC42402F4BDD}" type="datetime1">
              <a:rPr lang="en-GB" smtClean="0"/>
              <a:t>30/08/2019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3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0AFE-5B81-44D2-8488-2F22C0241BF4}" type="datetime1">
              <a:rPr lang="en-GB" smtClean="0"/>
              <a:t>30/08/2019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F113-76F1-42A1-B57C-416664DF7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00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lf.becker@Manchester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7d0QLEg-f14?t=3m10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sy.gla.ac.uk/~steve/courses/archive/CERE12-13-safari-archive/topic9/webarchive-index.html#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>
            <a:noAutofit/>
          </a:bodyPr>
          <a:lstStyle/>
          <a:p>
            <a:r>
              <a:rPr lang="en-GB" sz="5100" dirty="0" smtClean="0">
                <a:solidFill>
                  <a:srgbClr val="7C327B"/>
                </a:solidFill>
              </a:rPr>
              <a:t>Facilitating interactive teaching</a:t>
            </a:r>
            <a:endParaRPr lang="en-GB" sz="5100" dirty="0">
              <a:solidFill>
                <a:srgbClr val="7C327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4509120"/>
            <a:ext cx="8136904" cy="17281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GB" sz="4000" dirty="0" smtClean="0">
                <a:solidFill>
                  <a:srgbClr val="4078AB"/>
                </a:solidFill>
              </a:rPr>
              <a:t>Ralf Becker</a:t>
            </a:r>
            <a:br>
              <a:rPr lang="en-GB" sz="4000" dirty="0" smtClean="0">
                <a:solidFill>
                  <a:srgbClr val="4078AB"/>
                </a:solidFill>
              </a:rPr>
            </a:br>
            <a:r>
              <a:rPr lang="en-GB" sz="1800" dirty="0" smtClean="0">
                <a:solidFill>
                  <a:srgbClr val="5E92C2"/>
                </a:solidFill>
                <a:hlinkClick r:id="rId3"/>
              </a:rPr>
              <a:t>ralf.becker@manchester.ac.uk</a:t>
            </a:r>
            <a:endParaRPr lang="en-GB" sz="1800" dirty="0" smtClean="0">
              <a:solidFill>
                <a:srgbClr val="5E92C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67" y="1191717"/>
            <a:ext cx="2962656" cy="1298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5034"/>
            <a:ext cx="2423864" cy="102668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Technology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Ease at which content can be presented outside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the lecture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Reading (textbooks, blogs, newspapers, any other internet sources)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Podcasts (audio recording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Lecture Capture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Videos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published online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(e.g. Khan Academy)</a:t>
            </a:r>
          </a:p>
          <a:p>
            <a:pPr algn="just">
              <a:spcBef>
                <a:spcPts val="0"/>
              </a:spcBef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9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Understanding of Learning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(Deep) knowledge is constructed not passed on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Students aim to integrate new material with existing knowledge and real life experiences</a:t>
            </a:r>
          </a:p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May have to overcome existing mental models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which is likely to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require: 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some element of active learning</a:t>
            </a:r>
          </a:p>
          <a:p>
            <a:pPr lvl="1"/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student’s motivation to learn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The aim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Engage more students into this type of learning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Lit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: good summary by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Steve Draper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(Glasgow)</a:t>
            </a:r>
          </a:p>
          <a:p>
            <a:pPr algn="just">
              <a:spcBef>
                <a:spcPts val="0"/>
              </a:spcBef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3163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Active Learning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884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Students actively engage with material / challenge their preconceived understanding 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Motivated students will typically do this by fully engaging with extra reading/tutorial questions/coursework and reading beyond the expected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Can happen in different settings (but typically doesn’t happen in a traditional lecture)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Why not?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Aim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By moving elements of active learning into the classroom we can perhaps engage more students into activities that facilitate deep learning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GB" sz="1800" dirty="0" smtClean="0">
                <a:solidFill>
                  <a:schemeClr val="accent1">
                    <a:lumMod val="75000"/>
                  </a:schemeClr>
                </a:solidFill>
              </a:rPr>
              <a:t>Lit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: Meta analysis of active learning in STEM, Freeman et al., PNAS, 2014</a:t>
            </a:r>
          </a:p>
          <a:p>
            <a:pPr algn="just">
              <a:spcBef>
                <a:spcPts val="0"/>
              </a:spcBef>
            </a:pP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31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How can we create space in the lecture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What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should we do in the lecture?</a:t>
            </a:r>
          </a:p>
          <a:p>
            <a:pPr algn="just">
              <a:spcBef>
                <a:spcPts val="0"/>
              </a:spcBef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endParaRPr lang="en-GB" sz="480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800" dirty="0">
                <a:solidFill>
                  <a:srgbClr val="FF0000"/>
                </a:solidFill>
              </a:rPr>
              <a:t>Think about the entire learning process not only the lecture!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What is best achieved by lectures?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What best by other tools?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Restrictions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School guidelines on how many lectures and tutorials you should put up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Convention/Student expectation and work pattern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Your workload</a:t>
            </a:r>
          </a:p>
          <a:p>
            <a:pPr algn="just">
              <a:spcBef>
                <a:spcPts val="0"/>
              </a:spcBef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The Learning </a:t>
            </a: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Week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35220"/>
            <a:ext cx="3132212" cy="3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1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Your VLE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6018"/>
            <a:ext cx="3132212" cy="34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6805"/>
          <a:stretch/>
        </p:blipFill>
        <p:spPr>
          <a:xfrm>
            <a:off x="-1" y="0"/>
            <a:ext cx="9144001" cy="6858000"/>
          </a:xfrm>
        </p:spPr>
      </p:pic>
      <p:sp>
        <p:nvSpPr>
          <p:cNvPr id="3" name="TextBox 2"/>
          <p:cNvSpPr txBox="1"/>
          <p:nvPr/>
        </p:nvSpPr>
        <p:spPr>
          <a:xfrm>
            <a:off x="1331640" y="5145754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Student </a:t>
            </a:r>
            <a:b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behaviour and motivation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592685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3">
                    <a:lumMod val="75000"/>
                  </a:schemeClr>
                </a:solidFill>
              </a:rPr>
              <a:t>Your </a:t>
            </a:r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role in influencing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1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91264" cy="6324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b="1" dirty="0" smtClean="0">
                <a:solidFill>
                  <a:srgbClr val="FF0000"/>
                </a:solidFill>
              </a:rPr>
              <a:t>Outsource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part of the (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examinable!!!!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) material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away from lectures (either before or after)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personally often to online clips, but could be reading or podcasts or other delivery means as well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Very introductory exposition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Long and tedious (but important) arguments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Proofs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gives </a:t>
            </a:r>
            <a:r>
              <a:rPr lang="en-GB" b="1" dirty="0">
                <a:solidFill>
                  <a:srgbClr val="FF0000"/>
                </a:solidFill>
              </a:rPr>
              <a:t>more time in lectures for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More complex/subtle material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Extended Examples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Discussion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Staff/Student and Student/Student interaction (e.g.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quizzes, small practice questions)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 fontScale="90000"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Some practical hints </a:t>
            </a:r>
            <a:b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Discussion Board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 smtClean="0"/>
              <a:t>A well-run discussion board can help with student engagement</a:t>
            </a:r>
          </a:p>
          <a:p>
            <a:r>
              <a:rPr lang="en-GB" dirty="0" smtClean="0"/>
              <a:t>Requires seeding with information at the beginning</a:t>
            </a:r>
          </a:p>
          <a:p>
            <a:r>
              <a:rPr lang="en-GB" dirty="0" smtClean="0"/>
              <a:t>Expectation that students show effort</a:t>
            </a:r>
          </a:p>
          <a:p>
            <a:r>
              <a:rPr lang="en-GB" dirty="0" smtClean="0"/>
              <a:t>Encourage other students to answer/comment</a:t>
            </a:r>
          </a:p>
          <a:p>
            <a:r>
              <a:rPr lang="en-GB" dirty="0" smtClean="0"/>
              <a:t>allow anonymous posts</a:t>
            </a:r>
          </a:p>
          <a:p>
            <a:pPr marL="0" indent="0">
              <a:buNone/>
            </a:pPr>
            <a:r>
              <a:rPr lang="en-GB" dirty="0" smtClean="0"/>
              <a:t>We started using Piazza.com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7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2880"/>
            <a:ext cx="9144000" cy="3518079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Lectures are over-rated!</a:t>
            </a:r>
            <a:b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b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under-utilised!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024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This is my thesis.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5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Some practical hints for lectures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Assumption: </a:t>
            </a:r>
            <a:r>
              <a:rPr lang="en-GB" dirty="0" smtClean="0"/>
              <a:t>You have created time in the lecture. Students know that non-lecture material is examinable!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Aim</a:t>
            </a:r>
            <a:r>
              <a:rPr lang="en-GB" dirty="0" smtClean="0"/>
              <a:t>: To increase student engagement in lectures</a:t>
            </a:r>
          </a:p>
          <a:p>
            <a:r>
              <a:rPr lang="en-GB" dirty="0" smtClean="0"/>
              <a:t>Start lecture with short quiz on material you asked students to read/watch since last lecture</a:t>
            </a:r>
          </a:p>
          <a:p>
            <a:r>
              <a:rPr lang="en-GB" dirty="0" smtClean="0"/>
              <a:t>Give students a few minutes to get started on a problem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6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22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57"/>
            <a:ext cx="8972550" cy="670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6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Lecture Notes productivity tip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23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5672"/>
            <a:ext cx="3505199" cy="263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47016"/>
            <a:ext cx="3733265" cy="278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0126"/>
            <a:ext cx="4874275" cy="9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09133"/>
            <a:ext cx="52578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76562" y="1917247"/>
            <a:ext cx="971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Latex: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437352" y="4343400"/>
            <a:ext cx="155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 PowerPoint: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62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Some practical hints for lectures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pPr algn="just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Let students discuss</a:t>
            </a:r>
          </a:p>
          <a:p>
            <a:pPr algn="just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Ensure that students take notes (if not why?)</a:t>
            </a:r>
          </a:p>
          <a:p>
            <a:pPr lvl="1"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Underline/circle/highlight</a:t>
            </a:r>
          </a:p>
          <a:p>
            <a:pPr lvl="1"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Leave deliberate gaps</a:t>
            </a:r>
          </a:p>
          <a:p>
            <a:pPr lvl="1"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Produce graphs on the paper</a:t>
            </a:r>
          </a:p>
          <a:p>
            <a:pPr lvl="1" algn="just"/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Tell them: “I see only a few of you think that this is important enough to note down.”</a:t>
            </a:r>
          </a:p>
          <a:p>
            <a:pPr algn="just"/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Do use lectures to tell students how you expect them to study.</a:t>
            </a: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0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Some practical </a:t>
            </a: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hints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Be incentive compatible	</a:t>
            </a:r>
            <a:b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If you asked students to read stuff between lectures … don’t cover the material again in the lecture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Tell students why you do things that may be unpopular (like not giving solutions)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7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Gradual changes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Think what is working well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No need to change everything at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once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Think about how delivery and assessment work hand-in-hand 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snail ima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419600"/>
            <a:ext cx="4111625" cy="24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8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What is your comparative advantage?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What is it you enjoy?</a:t>
            </a:r>
          </a:p>
          <a:p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Think more about student’s learning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Don’t allow students to be passive (all the time)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Be a coach!</a:t>
            </a:r>
          </a:p>
          <a:p>
            <a:pPr marL="0" indent="0"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9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21" y="381000"/>
            <a:ext cx="9144000" cy="1196752"/>
          </a:xfrm>
          <a:noFill/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What do we want to achieve </a:t>
            </a: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b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course unit?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884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Facilitate student’s (independent) learning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Memorise information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Extract principles and underlying meaning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Integrate new with previously acquired knowledge</a:t>
            </a: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Enable students to apply their knowledge in a new context</a:t>
            </a:r>
          </a:p>
          <a:p>
            <a:pPr algn="just">
              <a:spcBef>
                <a:spcPts val="0"/>
              </a:spcBef>
            </a:pPr>
            <a:endParaRPr lang="en-GB" sz="2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867400"/>
            <a:ext cx="8501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Source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: University of Manchester, Manual of Academic Procedures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18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Lectures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Tutorials/Seminars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Reading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Coursework/</a:t>
            </a:r>
            <a:r>
              <a:rPr lang="en-GB" dirty="0" err="1" smtClean="0">
                <a:solidFill>
                  <a:schemeClr val="accent1">
                    <a:lumMod val="75000"/>
                  </a:schemeClr>
                </a:solidFill>
              </a:rPr>
              <a:t>Groupwork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Online quizzes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Podcasts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Online Clips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Peer Assisted Study Schemes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accent1">
                    <a:lumMod val="50000"/>
                  </a:schemeClr>
                </a:solidFill>
              </a:rPr>
              <a:t>What tools do we have?</a:t>
            </a:r>
            <a:endParaRPr lang="en-GB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EEA-ESEM 2019 - Activating Economics Teaching - Ralf Becker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5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" y="0"/>
            <a:ext cx="10124999" cy="6858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0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8509" cy="710140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96752"/>
          </a:xfrm>
          <a:noFill/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What does typically happen in a lecture?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3126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Main vehicle to convey material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Mostly done by the lecturer presenting</a:t>
            </a: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Extra reading and tutorials to supplement that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material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Coursework to deepen knowledge (often on a particular aspect of the material)</a:t>
            </a:r>
          </a:p>
          <a:p>
            <a:pPr algn="just">
              <a:lnSpc>
                <a:spcPct val="150000"/>
              </a:lnSpc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7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9" t="-786" r="25827"/>
          <a:stretch/>
        </p:blipFill>
        <p:spPr>
          <a:xfrm>
            <a:off x="0" y="-99392"/>
            <a:ext cx="9488058" cy="6957393"/>
          </a:xfrm>
        </p:spPr>
      </p:pic>
      <p:sp>
        <p:nvSpPr>
          <p:cNvPr id="7" name="TextBox 6"/>
          <p:cNvSpPr txBox="1"/>
          <p:nvPr/>
        </p:nvSpPr>
        <p:spPr>
          <a:xfrm>
            <a:off x="4088099" y="476672"/>
            <a:ext cx="3724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Do not use the Lecture content as a definition of the course unit syllabus!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4275093"/>
            <a:ext cx="37242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And make sure that students understand this!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4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noFill/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accent1">
                    <a:lumMod val="50000"/>
                  </a:schemeClr>
                </a:solidFill>
              </a:rPr>
              <a:t>What has changed?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8846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Technology</a:t>
            </a:r>
          </a:p>
          <a:p>
            <a:pPr lvl="1" algn="just">
              <a:spcBef>
                <a:spcPts val="0"/>
              </a:spcBef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Virtual Learning Environments (Moodle, BB, Canvas)</a:t>
            </a:r>
          </a:p>
          <a:p>
            <a:pPr lvl="1" algn="just">
              <a:spcBef>
                <a:spcPts val="0"/>
              </a:spcBef>
            </a:pP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In-class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voting systems</a:t>
            </a:r>
          </a:p>
          <a:p>
            <a:pPr lvl="1" algn="just">
              <a:spcBef>
                <a:spcPts val="0"/>
              </a:spcBef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Video recording facilities</a:t>
            </a:r>
          </a:p>
          <a:p>
            <a:pPr lvl="1" algn="just">
              <a:spcBef>
                <a:spcPts val="0"/>
              </a:spcBef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Lecture Podcasts</a:t>
            </a:r>
          </a:p>
          <a:p>
            <a:pPr algn="just">
              <a:spcBef>
                <a:spcPts val="0"/>
              </a:spcBef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Competition (e.g.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</a:rPr>
              <a:t>MOOCS)</a:t>
            </a:r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Material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demand for more application 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focus)</a:t>
            </a:r>
            <a:endParaRPr lang="en-GB" sz="2800" dirty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Understanding of Learning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C327B"/>
                </a:solidFill>
              </a:rPr>
              <a:t>www.economicsnetwork.ac.uk</a:t>
            </a:r>
            <a:endParaRPr lang="en-GB" sz="1400" dirty="0">
              <a:solidFill>
                <a:srgbClr val="7C32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EEA-ESEM 2019 - Activating Economics Teaching - Ralf Becker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F113-76F1-42A1-B57C-416664DF729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8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udent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udentColo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StudentTheme</Template>
  <TotalTime>725</TotalTime>
  <Words>1152</Words>
  <Application>Microsoft Office PowerPoint</Application>
  <PresentationFormat>On-screen Show (4:3)</PresentationFormat>
  <Paragraphs>209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StudentTheme</vt:lpstr>
      <vt:lpstr>Facilitating interactive teaching</vt:lpstr>
      <vt:lpstr>Lectures are over-rated! and under-utilised!</vt:lpstr>
      <vt:lpstr>What do we want to achieve with a course unit?</vt:lpstr>
      <vt:lpstr>What tools do we have?</vt:lpstr>
      <vt:lpstr>PowerPoint Presentation</vt:lpstr>
      <vt:lpstr>PowerPoint Presentation</vt:lpstr>
      <vt:lpstr>What does typically happen in a lecture?</vt:lpstr>
      <vt:lpstr>PowerPoint Presentation</vt:lpstr>
      <vt:lpstr>What has changed?</vt:lpstr>
      <vt:lpstr>Technology</vt:lpstr>
      <vt:lpstr>Understanding of Learning</vt:lpstr>
      <vt:lpstr>Active Learning</vt:lpstr>
      <vt:lpstr>Challenges</vt:lpstr>
      <vt:lpstr>PowerPoint Presentation</vt:lpstr>
      <vt:lpstr>The Learning Week</vt:lpstr>
      <vt:lpstr>Your VLE</vt:lpstr>
      <vt:lpstr>PowerPoint Presentation</vt:lpstr>
      <vt:lpstr>PowerPoint Presentation</vt:lpstr>
      <vt:lpstr>Some practical hints  Discussion Board</vt:lpstr>
      <vt:lpstr>Some practical hints for lectures</vt:lpstr>
      <vt:lpstr>PowerPoint Presentation</vt:lpstr>
      <vt:lpstr>PowerPoint Presentation</vt:lpstr>
      <vt:lpstr>Lecture Notes productivity tip</vt:lpstr>
      <vt:lpstr>Some practical hints for lectures</vt:lpstr>
      <vt:lpstr>Some practical hints</vt:lpstr>
      <vt:lpstr>Gradual changes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your students 'Getting to know you'</dc:title>
  <dc:creator>Caroline</dc:creator>
  <cp:lastModifiedBy>Ralf Becker</cp:lastModifiedBy>
  <cp:revision>69</cp:revision>
  <cp:lastPrinted>2019-08-30T07:08:15Z</cp:lastPrinted>
  <dcterms:created xsi:type="dcterms:W3CDTF">2016-04-05T13:38:57Z</dcterms:created>
  <dcterms:modified xsi:type="dcterms:W3CDTF">2019-08-30T07:14:46Z</dcterms:modified>
</cp:coreProperties>
</file>