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64" r:id="rId4"/>
    <p:sldId id="263" r:id="rId5"/>
    <p:sldId id="259" r:id="rId6"/>
    <p:sldId id="260" r:id="rId7"/>
    <p:sldId id="261" r:id="rId8"/>
    <p:sldId id="270" r:id="rId9"/>
    <p:sldId id="262" r:id="rId10"/>
    <p:sldId id="277" r:id="rId11"/>
    <p:sldId id="276" r:id="rId12"/>
    <p:sldId id="275" r:id="rId13"/>
    <p:sldId id="278" r:id="rId14"/>
    <p:sldId id="273" r:id="rId15"/>
    <p:sldId id="266" r:id="rId16"/>
    <p:sldId id="267" r:id="rId17"/>
    <p:sldId id="279" r:id="rId18"/>
    <p:sldId id="26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75" d="100"/>
          <a:sy n="75" d="100"/>
        </p:scale>
        <p:origin x="1134" y="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6B359-2CE7-446A-9C62-56204178BA33}" type="datetimeFigureOut">
              <a:rPr lang="en-GB" smtClean="0"/>
              <a:t>13/09/2019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BE43C-1CEC-49F5-9362-5C48E78FF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357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71BB-6066-4466-A5B9-C6EF0C54C1F8}" type="datetime1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272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C9D5-EB3E-4417-82CB-10B72208BD88}" type="datetime1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660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4DE0A7E-C0CC-4DEA-AF9B-709F066D67F8}" type="datetime1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92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BAC7-1AA8-49E0-A0B5-B81D54B61943}" type="datetime1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135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C7A0FB-0B3C-4161-A094-E386CF19E749}" type="datetime1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514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844C7-862D-44F5-881B-631726D66F61}" type="datetime1">
              <a:rPr lang="en-GB" smtClean="0"/>
              <a:t>13/09/2019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78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8544-6A4F-4174-B0CD-E82288B1E5CB}" type="datetime1">
              <a:rPr lang="en-GB" smtClean="0"/>
              <a:t>13/09/2019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636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34D1-49A2-46D7-891A-D2CF381A9D58}" type="datetime1">
              <a:rPr lang="en-GB" smtClean="0"/>
              <a:t>13/09/2019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17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EDFC-8B88-4DF2-BC4D-012E87565FA4}" type="datetime1">
              <a:rPr lang="en-GB" smtClean="0"/>
              <a:t>13/09/2019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566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B853F-FF41-4AF6-899E-D91CE8212326}" type="datetime1">
              <a:rPr lang="en-GB" smtClean="0"/>
              <a:t>13/09/2019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15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0EA54-B54C-4704-BB08-6B507E15B775}" type="datetime1">
              <a:rPr lang="en-GB" smtClean="0"/>
              <a:t>13/09/2019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09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0684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0619" y="274592"/>
            <a:ext cx="9784080" cy="871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8" y="1352667"/>
            <a:ext cx="10684281" cy="4865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10C43405-1E1D-4A2F-A9DC-CB1249734B81}" type="datetime1">
              <a:rPr lang="en-GB" smtClean="0"/>
              <a:t>13/09/2019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1BFC6161-18C5-4024-87EA-B4AAEAE9A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5675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astrichtuniversity.nl/education/why-um/problem-based-learni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Problem-based Learning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Opportunities for Economics education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007100"/>
            <a:ext cx="5588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/>
              <a:t>DEE 2019, Tim Burnett (t.burnett@Warwick.ac.uk)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676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Arrow 10"/>
          <p:cNvSpPr/>
          <p:nvPr/>
        </p:nvSpPr>
        <p:spPr>
          <a:xfrm>
            <a:off x="3822700" y="2692400"/>
            <a:ext cx="482600" cy="31750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Arrow 11"/>
          <p:cNvSpPr/>
          <p:nvPr/>
        </p:nvSpPr>
        <p:spPr>
          <a:xfrm>
            <a:off x="5486400" y="2692400"/>
            <a:ext cx="482600" cy="31750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12"/>
          <p:cNvSpPr/>
          <p:nvPr/>
        </p:nvSpPr>
        <p:spPr>
          <a:xfrm>
            <a:off x="7150100" y="2692400"/>
            <a:ext cx="482600" cy="31750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8813800" y="2692400"/>
            <a:ext cx="482600" cy="31750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>
            <a:off x="2159000" y="2692400"/>
            <a:ext cx="482600" cy="31750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PBL process: Process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977900" y="2222500"/>
            <a:ext cx="1308100" cy="1257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Stimulus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641600" y="2222500"/>
            <a:ext cx="1308100" cy="1257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305300" y="2222500"/>
            <a:ext cx="1308100" cy="1257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Allocation of research within group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969000" y="2222500"/>
            <a:ext cx="1308100" cy="1257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Self-directed research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7632700" y="2222500"/>
            <a:ext cx="1308100" cy="1257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Synthesis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9296400" y="2222500"/>
            <a:ext cx="1308100" cy="1257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Debrief</a:t>
            </a:r>
            <a:endParaRPr lang="en-GB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66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PBL process: Benefits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Active learning which requires continuous student engagement</a:t>
            </a:r>
          </a:p>
          <a:p>
            <a:endParaRPr lang="en-GB" dirty="0"/>
          </a:p>
          <a:p>
            <a:r>
              <a:rPr lang="en-GB" dirty="0" smtClean="0"/>
              <a:t>Develops comprehension and understanding, not just knowledge</a:t>
            </a:r>
          </a:p>
          <a:p>
            <a:endParaRPr lang="en-GB" dirty="0"/>
          </a:p>
          <a:p>
            <a:r>
              <a:rPr lang="en-GB" dirty="0" smtClean="0"/>
              <a:t>Genuinely trains students to understand how to approach </a:t>
            </a:r>
          </a:p>
          <a:p>
            <a:endParaRPr lang="en-GB" dirty="0"/>
          </a:p>
          <a:p>
            <a:r>
              <a:rPr lang="en-GB" dirty="0" smtClean="0"/>
              <a:t>Develops team-working, communication, public speaking, </a:t>
            </a:r>
          </a:p>
          <a:p>
            <a:endParaRPr lang="en-GB" dirty="0"/>
          </a:p>
          <a:p>
            <a:r>
              <a:rPr lang="en-GB" dirty="0" smtClean="0"/>
              <a:t>Constructively aligns with higher-level Intended Learning Outcomes and programme-level graduate and employment skills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96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PBL process: The role of the tutor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 smtClean="0"/>
              <a:t>PBL tutors need to evolve in their role from ‘sage on the stage’ (didactic, provider of information) toward ‘guide on the side’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Encourage students but don’t instruct – the key is that students search for the answer without interference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Ask critical questions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Debriefing is important but it’s important not to get into “if you’d done it this way” – instead ask students to reflect on their outcomes and maybe ‘prod’ them into specific approaches they might have employed (“did you consider this approach?”) and encourage discussion – students learn from each other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Don’t feel guilty about not explaining in minute detail things to students – help students understand that this approach is for their own benefit (either through intrinsic motivation to be a good academic, or instrumentally it’ll help them get a job)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5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PBL process: Common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We need to be sure that students learn X, Y, and Z:</a:t>
            </a:r>
          </a:p>
          <a:p>
            <a:pPr marL="0" indent="0">
              <a:buNone/>
            </a:pPr>
            <a:r>
              <a:rPr lang="en-GB" dirty="0" smtClean="0"/>
              <a:t>Anxiety about content absorption is common; but remember that just because you tell a student something, doesn’t mean they’re going to remember it</a:t>
            </a:r>
          </a:p>
          <a:p>
            <a:pPr marL="0" indent="0">
              <a:buNone/>
            </a:pPr>
            <a:r>
              <a:rPr lang="en-GB" dirty="0" smtClean="0"/>
              <a:t>You are equipping students with skills to find answers, not be told – students are smarter than we think, but we frequently fail to challenge them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Lazy group members/lack of participation: </a:t>
            </a:r>
          </a:p>
          <a:p>
            <a:pPr marL="0" indent="0">
              <a:buNone/>
            </a:pPr>
            <a:r>
              <a:rPr lang="en-GB" dirty="0" smtClean="0"/>
              <a:t>It’s important to learn (as a tutor) how to encourage students to participate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Student expectations:</a:t>
            </a:r>
          </a:p>
          <a:p>
            <a:pPr marL="0" indent="0">
              <a:buNone/>
            </a:pPr>
            <a:r>
              <a:rPr lang="en-GB" dirty="0" smtClean="0"/>
              <a:t>It may be necessary to help students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83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PBL process: Structuring and scaffolding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You have some specific content you want students to learn about and can’t trust students to research that content on their own?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Designate one member of each group as a moderator who will ask their group specific questions, which will guide their thinking</a:t>
            </a:r>
          </a:p>
          <a:p>
            <a:endParaRPr lang="en-GB" dirty="0"/>
          </a:p>
          <a:p>
            <a:r>
              <a:rPr lang="en-GB" dirty="0" smtClean="0"/>
              <a:t>Set specific reading that you want the students to explore for answers</a:t>
            </a:r>
          </a:p>
          <a:p>
            <a:endParaRPr lang="en-GB" dirty="0"/>
          </a:p>
          <a:p>
            <a:r>
              <a:rPr lang="en-GB" dirty="0" smtClean="0"/>
              <a:t>Create frameworks for how you would like students to present their findings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64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 there never any taught classes?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Not entirely…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There might be skills-based classes which equip students with some competencies:</a:t>
            </a:r>
          </a:p>
          <a:p>
            <a:r>
              <a:rPr lang="en-GB" dirty="0" smtClean="0"/>
              <a:t>Stats/econometrics</a:t>
            </a:r>
          </a:p>
          <a:p>
            <a:r>
              <a:rPr lang="en-GB" dirty="0" smtClean="0"/>
              <a:t>Mathematical methods</a:t>
            </a:r>
          </a:p>
          <a:p>
            <a:r>
              <a:rPr lang="en-GB" dirty="0" smtClean="0"/>
              <a:t>Computer lab sessions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This might require coordination between modules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It’s rare to see these types of subjects taught via PBL (but watch this space…)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41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Getting started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Quick and easy: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 tutorials, don’t ask students to reproduce variations on models you’ve covered in lectures (you’re teaching them how to solve models, not economics, and you’ve already told them this once – give them some practice questions to do in their own time if you feel guilty)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Instead consider asking students to explain a specific stimulus and maybe debrief at the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52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Getting started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More involved: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Consider tutorials as the primary teaching environment, not a place to practice what students have been told in lectures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Consider entire module overhaul – perhaps begin with an elective where students are more specifically interested in the topic (modules around issues like Applied Micro, Regulation and Competition where students have a pre-existing toolkit may be good candidates)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93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inspiration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hlinkClick r:id="rId2"/>
              </a:rPr>
              <a:t>https://www.maastrichtuniversity.nl/education/why-um/problem-based-learning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22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825625"/>
            <a:ext cx="8953500" cy="4351338"/>
          </a:xfrm>
        </p:spPr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i="1" dirty="0" smtClean="0"/>
              <a:t>“It is helpful to remember that what the student does is actually more important in determining what is learned that what the teacher does.”</a:t>
            </a:r>
          </a:p>
          <a:p>
            <a:pPr marL="0" indent="0">
              <a:buNone/>
            </a:pPr>
            <a:endParaRPr lang="en-GB" dirty="0"/>
          </a:p>
          <a:p>
            <a:pPr marL="0" indent="0" algn="r">
              <a:buNone/>
            </a:pPr>
            <a:r>
              <a:rPr lang="en-GB" dirty="0" smtClean="0"/>
              <a:t>- </a:t>
            </a:r>
            <a:r>
              <a:rPr lang="en-GB" dirty="0" err="1" smtClean="0"/>
              <a:t>Shuell</a:t>
            </a:r>
            <a:r>
              <a:rPr lang="en-GB" dirty="0" smtClean="0"/>
              <a:t> (1986), p.429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759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The problem with existing teaching methods</a:t>
            </a:r>
          </a:p>
          <a:p>
            <a:endParaRPr lang="en-GB" dirty="0"/>
          </a:p>
          <a:p>
            <a:r>
              <a:rPr lang="en-GB" dirty="0" smtClean="0"/>
              <a:t>What do we want from students?</a:t>
            </a:r>
          </a:p>
          <a:p>
            <a:endParaRPr lang="en-GB" dirty="0"/>
          </a:p>
          <a:p>
            <a:r>
              <a:rPr lang="en-GB" dirty="0" smtClean="0"/>
              <a:t>Constructive alignment and how PBL can help?</a:t>
            </a:r>
          </a:p>
          <a:p>
            <a:endParaRPr lang="en-GB" dirty="0"/>
          </a:p>
          <a:p>
            <a:r>
              <a:rPr lang="en-GB" dirty="0" smtClean="0"/>
              <a:t>The PBL process</a:t>
            </a:r>
          </a:p>
          <a:p>
            <a:endParaRPr lang="en-GB" dirty="0"/>
          </a:p>
          <a:p>
            <a:r>
              <a:rPr lang="en-GB" dirty="0" smtClean="0"/>
              <a:t>Structuring, scaffolding</a:t>
            </a:r>
          </a:p>
          <a:p>
            <a:endParaRPr lang="en-GB" dirty="0"/>
          </a:p>
          <a:p>
            <a:r>
              <a:rPr lang="en-GB" dirty="0" smtClean="0"/>
              <a:t>Some examples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29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3468559" y="2975668"/>
            <a:ext cx="1312915" cy="48463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>
            <a:off x="7410523" y="2975668"/>
            <a:ext cx="1312915" cy="48463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 familiar?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477" y="2244824"/>
            <a:ext cx="2629046" cy="1752698"/>
          </a:xfrm>
        </p:spPr>
      </p:pic>
      <p:pic>
        <p:nvPicPr>
          <p:cNvPr id="1026" name="Picture 2" descr="Image result for lecture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2" t="1" r="8452" b="-1"/>
          <a:stretch/>
        </p:blipFill>
        <p:spPr bwMode="auto">
          <a:xfrm>
            <a:off x="838200" y="2244824"/>
            <a:ext cx="2630360" cy="175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xam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78"/>
          <a:stretch/>
        </p:blipFill>
        <p:spPr bwMode="auto">
          <a:xfrm>
            <a:off x="8723438" y="2230238"/>
            <a:ext cx="2630362" cy="1770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11200" y="4889500"/>
            <a:ext cx="108077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In what way does this look like the world of employment, or higher level study in Economics?</a:t>
            </a:r>
          </a:p>
          <a:p>
            <a:endParaRPr lang="en-GB" sz="2200" dirty="0"/>
          </a:p>
          <a:p>
            <a:r>
              <a:rPr lang="en-GB" sz="2200" dirty="0" smtClean="0"/>
              <a:t>What is this training students to do?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6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issue with ‘conventional’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 lecturer-centred learning approach</a:t>
            </a:r>
          </a:p>
          <a:p>
            <a:endParaRPr lang="en-GB" dirty="0"/>
          </a:p>
          <a:p>
            <a:r>
              <a:rPr lang="en-GB" dirty="0" smtClean="0"/>
              <a:t>Lecturer is the ‘sage on the stage’</a:t>
            </a:r>
          </a:p>
          <a:p>
            <a:endParaRPr lang="en-GB" dirty="0"/>
          </a:p>
          <a:p>
            <a:r>
              <a:rPr lang="en-GB" dirty="0" smtClean="0"/>
              <a:t>Tests ability of students to memorise what they are being told</a:t>
            </a:r>
          </a:p>
          <a:p>
            <a:endParaRPr lang="en-GB" dirty="0" smtClean="0"/>
          </a:p>
          <a:p>
            <a:r>
              <a:rPr lang="en-GB" dirty="0" smtClean="0"/>
              <a:t>Content-heavy learning outcomes, assessed using conventional assessment techniques (essays, exams)</a:t>
            </a:r>
          </a:p>
          <a:p>
            <a:endParaRPr lang="en-GB" dirty="0"/>
          </a:p>
          <a:p>
            <a:r>
              <a:rPr lang="en-GB" dirty="0" smtClean="0"/>
              <a:t>Students learn by what they do…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210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‘Tinkerbell’ effect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229100"/>
            <a:ext cx="7366000" cy="194786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“If we teach students to solve enough specific examples then they’ll magically be able to apply this to solve new abstract examples”</a:t>
            </a:r>
            <a:endParaRPr lang="en-GB" dirty="0"/>
          </a:p>
        </p:txBody>
      </p:sp>
      <p:pic>
        <p:nvPicPr>
          <p:cNvPr id="2050" name="Picture 2" descr="This png image - Tinkerbell PNG Clipart Picture, is available for free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975" y="246062"/>
            <a:ext cx="5715000" cy="470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0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weforum-assets-production.s3-eu-west-1.amazonaws.com/editor/bD4ikTLC2_fTr1843WCwYsZFbkCs-VwJBAQu2COD1r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800" y="1396697"/>
            <a:ext cx="5617906" cy="513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we want from students?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22599"/>
            <a:ext cx="4318000" cy="31543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If students learn by doing, in what way does the way that we teach encourage these type of skills?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7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PBL process: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Specifically aims to overcome the issues of large lectures</a:t>
            </a:r>
          </a:p>
          <a:p>
            <a:endParaRPr lang="en-GB" dirty="0"/>
          </a:p>
          <a:p>
            <a:r>
              <a:rPr lang="en-GB" dirty="0" smtClean="0"/>
              <a:t>Pioneered in teaching medicine…</a:t>
            </a:r>
          </a:p>
          <a:p>
            <a:endParaRPr lang="en-GB" dirty="0"/>
          </a:p>
          <a:p>
            <a:r>
              <a:rPr lang="en-GB" dirty="0" smtClean="0"/>
              <a:t>PBL learning primarily takes place in small-class setting</a:t>
            </a:r>
          </a:p>
          <a:p>
            <a:endParaRPr lang="en-GB" dirty="0" smtClean="0"/>
          </a:p>
          <a:p>
            <a:r>
              <a:rPr lang="en-GB" dirty="0" smtClean="0"/>
              <a:t>Emphasises self-directed research on the part of students</a:t>
            </a:r>
          </a:p>
          <a:p>
            <a:endParaRPr lang="en-GB" dirty="0"/>
          </a:p>
          <a:p>
            <a:r>
              <a:rPr lang="en-GB" dirty="0" smtClean="0"/>
              <a:t>Intrinsically constructivist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62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PBL process: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 smtClean="0"/>
              <a:t>Students in groups are issued with a ‘stimulus’?</a:t>
            </a:r>
          </a:p>
          <a:p>
            <a:r>
              <a:rPr lang="en-GB" dirty="0" smtClean="0"/>
              <a:t>Stimuli can be scenarios, case studies, news stories which feature a ‘problem’ (problems are often not really problems in the traditional sense, more they are things we don’t understand fully)</a:t>
            </a:r>
          </a:p>
          <a:p>
            <a:r>
              <a:rPr lang="en-GB" dirty="0" smtClean="0"/>
              <a:t>Ultimately the ‘problem’ can be broken down into some sub-issues which you want students to investigate</a:t>
            </a:r>
          </a:p>
          <a:p>
            <a:r>
              <a:rPr lang="en-GB" dirty="0" smtClean="0"/>
              <a:t>Problems should be relatively complex so as to require students to undertake research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In groups students should identify the issues they need to address in order to understand the ‘problem’ (very abstract at this stage, I know)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As a group they divide research responsibilities and conduct self-directed study in order to answer the research task they were set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group reconvenes and synthesises the individual research findings of the different members in order to understand the problem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C6161-18C5-4024-87EA-B4AAEAE9A13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60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1062</TotalTime>
  <Words>1019</Words>
  <Application>Microsoft Office PowerPoint</Application>
  <PresentationFormat>Widescreen</PresentationFormat>
  <Paragraphs>148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Corbel</vt:lpstr>
      <vt:lpstr>Wingdings</vt:lpstr>
      <vt:lpstr>Banded</vt:lpstr>
      <vt:lpstr>Problem-based Learning</vt:lpstr>
      <vt:lpstr>PowerPoint Presentation</vt:lpstr>
      <vt:lpstr>Outline</vt:lpstr>
      <vt:lpstr>Look familiar?</vt:lpstr>
      <vt:lpstr>The issue with ‘conventional’ learning</vt:lpstr>
      <vt:lpstr>The ‘Tinkerbell’ effect</vt:lpstr>
      <vt:lpstr>What do we want from students?</vt:lpstr>
      <vt:lpstr>The PBL process: Overview</vt:lpstr>
      <vt:lpstr>The PBL process: Process</vt:lpstr>
      <vt:lpstr>The PBL process: Process</vt:lpstr>
      <vt:lpstr>The PBL process: Benefits</vt:lpstr>
      <vt:lpstr>The PBL process: The role of the tutor</vt:lpstr>
      <vt:lpstr>The PBL process: Common issues</vt:lpstr>
      <vt:lpstr>The PBL process: Structuring and scaffolding</vt:lpstr>
      <vt:lpstr>Are there never any taught classes?</vt:lpstr>
      <vt:lpstr>Getting started </vt:lpstr>
      <vt:lpstr>Getting started </vt:lpstr>
      <vt:lpstr>Some inspiration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Problem-based Learning</dc:title>
  <dc:creator>Burnett, Tim</dc:creator>
  <cp:lastModifiedBy>Burnett, Tim</cp:lastModifiedBy>
  <cp:revision>19</cp:revision>
  <dcterms:created xsi:type="dcterms:W3CDTF">2019-09-12T19:14:21Z</dcterms:created>
  <dcterms:modified xsi:type="dcterms:W3CDTF">2019-09-13T12:56:45Z</dcterms:modified>
</cp:coreProperties>
</file>