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532" r:id="rId3"/>
    <p:sldId id="533" r:id="rId4"/>
    <p:sldId id="516" r:id="rId5"/>
    <p:sldId id="534" r:id="rId6"/>
    <p:sldId id="510" r:id="rId7"/>
    <p:sldId id="508" r:id="rId8"/>
    <p:sldId id="536" r:id="rId9"/>
    <p:sldId id="535" r:id="rId10"/>
    <p:sldId id="537" r:id="rId11"/>
    <p:sldId id="258" r:id="rId12"/>
    <p:sldId id="490" r:id="rId13"/>
    <p:sldId id="527" r:id="rId14"/>
    <p:sldId id="529" r:id="rId15"/>
    <p:sldId id="530" r:id="rId16"/>
    <p:sldId id="531" r:id="rId17"/>
    <p:sldId id="507" r:id="rId18"/>
    <p:sldId id="523" r:id="rId19"/>
    <p:sldId id="539" r:id="rId20"/>
    <p:sldId id="540" r:id="rId21"/>
    <p:sldId id="541" r:id="rId22"/>
    <p:sldId id="521" r:id="rId23"/>
    <p:sldId id="524" r:id="rId24"/>
    <p:sldId id="538" r:id="rId25"/>
    <p:sldId id="470" r:id="rId26"/>
    <p:sldId id="505" r:id="rId27"/>
  </p:sldIdLst>
  <p:sldSz cx="12192000" cy="6858000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74382F-4412-C541-B65B-CEB4D4921624}">
          <p14:sldIdLst>
            <p14:sldId id="256"/>
            <p14:sldId id="532"/>
            <p14:sldId id="533"/>
            <p14:sldId id="516"/>
            <p14:sldId id="534"/>
            <p14:sldId id="510"/>
            <p14:sldId id="508"/>
            <p14:sldId id="536"/>
            <p14:sldId id="535"/>
            <p14:sldId id="537"/>
            <p14:sldId id="258"/>
            <p14:sldId id="490"/>
            <p14:sldId id="527"/>
            <p14:sldId id="529"/>
            <p14:sldId id="530"/>
            <p14:sldId id="531"/>
            <p14:sldId id="507"/>
            <p14:sldId id="523"/>
            <p14:sldId id="539"/>
            <p14:sldId id="540"/>
            <p14:sldId id="541"/>
            <p14:sldId id="521"/>
            <p14:sldId id="524"/>
            <p14:sldId id="538"/>
            <p14:sldId id="470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ama" initials="P" lastIdx="2" clrIdx="0">
    <p:extLst>
      <p:ext uri="{19B8F6BF-5375-455C-9EA6-DF929625EA0E}">
        <p15:presenceInfo xmlns:p15="http://schemas.microsoft.com/office/powerpoint/2012/main" userId="Parama" providerId="None"/>
      </p:ext>
    </p:extLst>
  </p:cmAuthor>
  <p:cmAuthor id="2" name="Parama Chaudhury" initials="PC" lastIdx="7" clrIdx="1">
    <p:extLst>
      <p:ext uri="{19B8F6BF-5375-455C-9EA6-DF929625EA0E}">
        <p15:presenceInfo xmlns:p15="http://schemas.microsoft.com/office/powerpoint/2012/main" userId="Parama Chaudhury" providerId="None"/>
      </p:ext>
    </p:extLst>
  </p:cmAuthor>
  <p:cmAuthor id="3" name="Silvia Dal Bianco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F87AD-4073-4E6C-A179-8DF20D946AA0}" v="4" dt="2019-11-05T11:57:48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1780" autoAdjust="0"/>
  </p:normalViewPr>
  <p:slideViewPr>
    <p:cSldViewPr snapToGrid="0">
      <p:cViewPr varScale="1">
        <p:scale>
          <a:sx n="90" d="100"/>
          <a:sy n="90" d="100"/>
        </p:scale>
        <p:origin x="14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AEC81-F997-493C-8847-1B3B66EC99AB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2D659-00EA-48FF-8035-1585DDB1B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0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rtin_Dougiamas" TargetMode="External"/><Relationship Id="rId3" Type="http://schemas.openxmlformats.org/officeDocument/2006/relationships/hyperlink" Target="https://en.wikipedia.org/wiki/Martin_Dougiamas%23cite_note-8" TargetMode="External"/><Relationship Id="rId7" Type="http://schemas.openxmlformats.org/officeDocument/2006/relationships/hyperlink" Target="https://en.wikipedia.org/wiki/Virtual_learning_environme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Object-oriented_programming" TargetMode="External"/><Relationship Id="rId5" Type="http://schemas.openxmlformats.org/officeDocument/2006/relationships/hyperlink" Target="https://en.wikipedia.org/wiki/Modular" TargetMode="External"/><Relationship Id="rId4" Type="http://schemas.openxmlformats.org/officeDocument/2006/relationships/hyperlink" Target="https://en.wikipedia.org/wiki/Curtin_University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4020050_Student_feedback_experience_and_opinion_using_Moodl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4020050_Student_feedback_experience_and_opinion_using_Moodl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J1125100.pdf" TargetMode="External"/><Relationship Id="rId7" Type="http://schemas.openxmlformats.org/officeDocument/2006/relationships/hyperlink" Target="https://www.blackboardopenlms.com/2014/02/20/top-ten-moodle-course-design-no-no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ciencedirect.com/science/article/pii/S1045926X16300313" TargetMode="External"/><Relationship Id="rId5" Type="http://schemas.openxmlformats.org/officeDocument/2006/relationships/hyperlink" Target="https://ieeexplore.ieee.org/abstract/document/6402181" TargetMode="External"/><Relationship Id="rId4" Type="http://schemas.openxmlformats.org/officeDocument/2006/relationships/hyperlink" Target="http://www.eejournal.ktu.lt/index.php/elt/article/view/708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paper is about this How and why VLEs for </a:t>
            </a:r>
            <a:r>
              <a:rPr lang="en-US" dirty="0" err="1"/>
              <a:t>optimising</a:t>
            </a:r>
            <a:r>
              <a:rPr lang="en-US" dirty="0"/>
              <a:t> students’ outcomes</a:t>
            </a:r>
          </a:p>
          <a:p>
            <a:r>
              <a:rPr lang="en-US" dirty="0"/>
              <a:t>Our thanks go to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Dean of Social and Historical Sciences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ENHANCING THE STUDENT EXPERIENCE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GRANTS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to Soumya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Kourana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who provided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execellent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8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0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Soumya assessment</a:t>
            </a:r>
            <a:r>
              <a:rPr lang="en-GB" baseline="0" dirty="0"/>
              <a:t> of ECON0002 Moodle page</a:t>
            </a:r>
          </a:p>
          <a:p>
            <a:r>
              <a:rPr lang="en-GB" baseline="0" dirty="0"/>
              <a:t>-arranged into tabs (such as ECON005) but not ECON004 and ECON0010</a:t>
            </a:r>
          </a:p>
          <a:p>
            <a:r>
              <a:rPr lang="en-GB" baseline="0" dirty="0"/>
              <a:t>-Lecture material and </a:t>
            </a:r>
            <a:r>
              <a:rPr lang="en-GB" baseline="0" dirty="0" err="1"/>
              <a:t>prework</a:t>
            </a:r>
            <a:r>
              <a:rPr lang="en-GB" baseline="0" dirty="0"/>
              <a:t> is provided before each lecture, each week (unlike all the others)</a:t>
            </a:r>
            <a:r>
              <a:rPr lang="en-GB" baseline="0" dirty="0">
                <a:sym typeface="Wingdings" panose="05000000000000000000" pitchFamily="2" charset="2"/>
              </a:rPr>
              <a:t> this is enabled within the Moodle page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-Moodle enabling feedback provision, by tutors for assignments; self-assessment through model answers (ECON002 and ECON004 do that not the others)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-Midterm assessment resources: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exam: </a:t>
            </a:r>
          </a:p>
          <a:p>
            <a:pPr lvl="0"/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quizzes 1-4 </a:t>
            </a:r>
          </a:p>
          <a:p>
            <a:pPr lvl="0"/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 and explanations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 forum 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This is the only module doing Q&amp;A forum entirely dedicated to In-term assessment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-Past exam papers and model answers, all modules do that</a:t>
            </a:r>
            <a:endParaRPr lang="en-GB" baseline="0" dirty="0">
              <a:sym typeface="Wingdings" panose="05000000000000000000" pitchFamily="2" charset="2"/>
            </a:endParaRPr>
          </a:p>
          <a:p>
            <a:endParaRPr lang="en-GB" baseline="0" dirty="0">
              <a:sym typeface="Wingdings" panose="05000000000000000000" pitchFamily="2" charset="2"/>
            </a:endParaRPr>
          </a:p>
          <a:p>
            <a:endParaRPr lang="en-GB" baseline="0" dirty="0">
              <a:sym typeface="Wingdings" panose="05000000000000000000" pitchFamily="2" charset="2"/>
            </a:endParaRPr>
          </a:p>
          <a:p>
            <a:r>
              <a:rPr lang="en-GB" baseline="0" dirty="0">
                <a:sym typeface="Wingdings" panose="05000000000000000000" pitchFamily="2" charset="2"/>
              </a:rPr>
              <a:t>-Additional reading provided by all modules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0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41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7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opt-in instead of opt-out option;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updates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3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Assignments</a:t>
            </a:r>
            <a:r>
              <a:rPr lang="en-US"/>
              <a:t>’ submission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25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56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the sample we are using:</a:t>
            </a:r>
          </a:p>
          <a:p>
            <a:r>
              <a:rPr lang="en-US" dirty="0"/>
              <a:t>Comment on missing</a:t>
            </a:r>
            <a:r>
              <a:rPr lang="en-US" baseline="0" dirty="0"/>
              <a:t> data (because of marks of assessed on-line quiz, taken in January); majority is male-home, then we have 20% for each other </a:t>
            </a:r>
            <a:r>
              <a:rPr lang="en-US" baseline="0" dirty="0" err="1"/>
              <a:t>cathegory</a:t>
            </a:r>
            <a:r>
              <a:rPr lang="en-US" baseline="0" dirty="0"/>
              <a:t>;</a:t>
            </a:r>
          </a:p>
          <a:p>
            <a:r>
              <a:rPr lang="en-US" baseline="0" dirty="0"/>
              <a:t>Majority from Economics (68%), then political science (20%)</a:t>
            </a:r>
          </a:p>
          <a:p>
            <a:endParaRPr lang="en-US" baseline="0" dirty="0"/>
          </a:p>
          <a:p>
            <a:r>
              <a:rPr lang="en-US" baseline="0" dirty="0"/>
              <a:t>Add details on assessment in the talk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14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1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49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</a:t>
            </a:r>
            <a:r>
              <a:rPr lang="en-US" baseline="0" dirty="0"/>
              <a:t> mark is 71 in ECON002 and 69 in ECON0005</a:t>
            </a:r>
          </a:p>
          <a:p>
            <a:r>
              <a:rPr lang="en-US" baseline="0" dirty="0"/>
              <a:t>Marks are more spread in Stats than in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14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</a:t>
            </a:r>
            <a:r>
              <a:rPr lang="en-US" baseline="0" dirty="0"/>
              <a:t> mark is 71 in ECON002 and 69 in ECON0005</a:t>
            </a:r>
          </a:p>
          <a:p>
            <a:r>
              <a:rPr lang="en-US" baseline="0" dirty="0"/>
              <a:t>Marks are more spread in Stats than in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14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add students’ characteristics one by one and we can see that gender and visa status become insignificant</a:t>
            </a:r>
            <a:r>
              <a:rPr lang="en-US" baseline="0" dirty="0"/>
              <a:t> when we consider “being an economist” and “ability”. Economics students perform better than others, especially if they are good performers in other core economics courses.</a:t>
            </a:r>
          </a:p>
          <a:p>
            <a:endParaRPr lang="en-US" baseline="0" dirty="0"/>
          </a:p>
          <a:p>
            <a:r>
              <a:rPr lang="en-US" baseline="0" dirty="0"/>
              <a:t>Interpretation: male students tend to perform better than female and overseas better than home ones. Being an overseas student can ensure more than 2 marks on average.</a:t>
            </a:r>
          </a:p>
          <a:p>
            <a:endParaRPr lang="en-US" baseline="0" dirty="0"/>
          </a:p>
          <a:p>
            <a:r>
              <a:rPr lang="en-US" baseline="0" dirty="0"/>
              <a:t>Economics students perform better than others (they get 4 marks more on average) and the higher the grade in other 1</a:t>
            </a:r>
            <a:r>
              <a:rPr lang="en-US" baseline="30000" dirty="0"/>
              <a:t>st</a:t>
            </a:r>
            <a:r>
              <a:rPr lang="en-US" baseline="0" dirty="0"/>
              <a:t> year core modules raise the mark for Economics</a:t>
            </a:r>
          </a:p>
          <a:p>
            <a:endParaRPr lang="en-US" baseline="0" dirty="0"/>
          </a:p>
          <a:p>
            <a:r>
              <a:rPr lang="en-US" baseline="0" dirty="0"/>
              <a:t>Robust result across specification is that once we </a:t>
            </a:r>
            <a:r>
              <a:rPr lang="en-US" baseline="0" dirty="0" err="1"/>
              <a:t>condiiton</a:t>
            </a:r>
            <a:r>
              <a:rPr lang="en-US" baseline="0" dirty="0"/>
              <a:t> for ability, personal characteristics, namely gender and nationality, seem not important any more. As I said the result is robust across specifications, hence I will not comment on that any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14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add use of resources one by one. On average Economics students perform better than others.</a:t>
            </a:r>
          </a:p>
          <a:p>
            <a:r>
              <a:rPr lang="en-US" dirty="0"/>
              <a:t>Also we can notice that different</a:t>
            </a:r>
            <a:r>
              <a:rPr lang="en-US" baseline="0" dirty="0"/>
              <a:t> resources have different impact.</a:t>
            </a:r>
          </a:p>
          <a:p>
            <a:r>
              <a:rPr lang="en-US" baseline="0" dirty="0"/>
              <a:t>In particular, </a:t>
            </a:r>
            <a:r>
              <a:rPr lang="en-US" baseline="0" dirty="0" err="1"/>
              <a:t>lecturecast</a:t>
            </a:r>
            <a:r>
              <a:rPr lang="en-US" baseline="0" dirty="0"/>
              <a:t> views is nor significant. Maybe because some students take them as a substitute for lectures (see the results of the focus group, only 4 out of 10 students were regularly going to lectures).</a:t>
            </a:r>
          </a:p>
          <a:p>
            <a:endParaRPr lang="en-US" baseline="0" dirty="0"/>
          </a:p>
          <a:p>
            <a:r>
              <a:rPr lang="en-US" baseline="0" dirty="0"/>
              <a:t>Then, it is extremely interesting to notice that polling participation </a:t>
            </a:r>
            <a:r>
              <a:rPr lang="mr-IN" baseline="0" dirty="0"/>
              <a:t>–</a:t>
            </a:r>
            <a:r>
              <a:rPr lang="en-US" baseline="0" dirty="0"/>
              <a:t>Forum participation- helps female students in particular and it overcomes the effect of being a good performer in other </a:t>
            </a:r>
            <a:r>
              <a:rPr lang="en-US" baseline="0" dirty="0" err="1"/>
              <a:t>compulsoty</a:t>
            </a:r>
            <a:r>
              <a:rPr lang="en-US" baseline="0" dirty="0"/>
              <a:t> modules.</a:t>
            </a:r>
          </a:p>
          <a:p>
            <a:endParaRPr lang="en-US" baseline="0" dirty="0"/>
          </a:p>
          <a:p>
            <a:r>
              <a:rPr lang="en-US" baseline="0" dirty="0"/>
              <a:t>So far our analysis point towards the importance of forums.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14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Students’ characteristics such</a:t>
            </a:r>
            <a:r>
              <a:rPr lang="en-US" baseline="0" dirty="0"/>
              <a:t> as gender and nationality are not significant when we condition for stats grades, which are always significant</a:t>
            </a:r>
          </a:p>
          <a:p>
            <a:endParaRPr lang="en-US" baseline="0" dirty="0"/>
          </a:p>
          <a:p>
            <a:r>
              <a:rPr lang="en-US" baseline="0" dirty="0"/>
              <a:t>Our measure for assignments is quite general, it shows “access” to resource frequency rather than “submission and feedback” contribution to grades</a:t>
            </a:r>
          </a:p>
          <a:p>
            <a:endParaRPr lang="en-US" baseline="0" dirty="0"/>
          </a:p>
          <a:p>
            <a:r>
              <a:rPr lang="en-US" baseline="0" dirty="0"/>
              <a:t>Practicing with assignments is important and less is for quizzes, a part from quiz 4</a:t>
            </a:r>
          </a:p>
          <a:p>
            <a:endParaRPr lang="en-US" baseline="0" dirty="0"/>
          </a:p>
          <a:p>
            <a:r>
              <a:rPr lang="en-US" baseline="0" dirty="0"/>
              <a:t>Interestingly quiz 4 seems to be very important, why? Maybe it was closer to the exam date?</a:t>
            </a:r>
          </a:p>
          <a:p>
            <a:r>
              <a:rPr lang="en-US" baseline="0" dirty="0"/>
              <a:t>This point towards the importance of self-assessment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14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 story is:</a:t>
            </a:r>
            <a:r>
              <a:rPr lang="en-GB" baseline="0" dirty="0"/>
              <a:t> students’ characteristics influence grades; use of VLE influence grades</a:t>
            </a:r>
            <a:r>
              <a:rPr lang="mr-IN" baseline="0" dirty="0"/>
              <a:t>…</a:t>
            </a:r>
            <a:r>
              <a:rPr lang="en-GB" baseline="0" dirty="0"/>
              <a:t>we are not able to say to what extent different learners are influenced; but what we do see is that polling participation seems to mitigate the effect of initial conditions.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1)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first point on the takeaways slide, can we say that different resources don't affect different learners as we haven't interacted gender/ethnicity with the resources right? Are we just showing that e.g. women don't use more or less of a resource than men, but not saying anything about the effect of that choice?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right, we are not showing any direct effect on different resources on different learners. What it is found is that pooling participation has a mitigating effect on "being a female". So, it seems that polling participation is extremely helpful, especially for women. But this is not a robust result across specifications. Actually we did not check for differential use of resources.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65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8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Dougiamas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creator of Moodle. The first release happened in 2002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 Worthington. A computer programmer who led a movement for increasing web-accessibility for physically impaired people.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child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Dougiamas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lived for some years in the desert of Western Australia,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Kalgoorlie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he studied at home and through materials dropped off by aeroplane. His family moved to Perth and he attended West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Balcatta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Primary School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Balcatta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Senior High School in the city's northern suburbs. In an interview in 2010 he said that this unusual educational experience perhaps prepared him for developing an Internet-based learning platform.</a:t>
            </a:r>
            <a:r>
              <a:rPr lang="en-GB" sz="120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[8]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Later, while studying for a master's degree and PhD at 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urtin University"/>
              </a:rPr>
              <a:t>Curtin University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Australia,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Dougiamas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began developing the set of online tools that would become Moodle.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 (acronym for </a:t>
            </a:r>
            <a:r>
              <a:rPr lang="en-GB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odular"/>
              </a:rPr>
              <a:t>modular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Object-oriented programming"/>
              </a:rPr>
              <a:t>object-oriented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dynamic </a:t>
            </a:r>
            <a:r>
              <a:rPr lang="en-GB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Virtual learning environment"/>
              </a:rPr>
              <a:t>learning environment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allows for extending and tailoring learning environments using community-sourced plugins.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 was originally developed by 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Martin Dougiamas"/>
              </a:rPr>
              <a:t>Martin Dougiamas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help educators create online courses with a focus on interaction and collaborative construction of content, and it is in continual evolution. It has hundreds of millions users worldwide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0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OUP: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Virtual Learning Environment (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system for delivering learning materials to students via the web. These systems include assessment, student tracking, collaboration and communication tools.</a:t>
            </a:r>
          </a:p>
          <a:p>
            <a:endParaRPr lang="en-US" dirty="0"/>
          </a:p>
          <a:p>
            <a:r>
              <a:rPr lang="en-US" dirty="0"/>
              <a:t>Interesting work to check</a:t>
            </a:r>
            <a:r>
              <a:rPr lang="en-US" baseline="0" dirty="0"/>
              <a:t> and to improve: </a:t>
            </a:r>
            <a:r>
              <a:rPr lang="en-GB" dirty="0">
                <a:hlinkClick r:id="rId3"/>
              </a:rPr>
              <a:t>https://www.researchgate.net/publication/254020050_Student_feedback_experience_and_opinion_using_Moodle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the next step of the project, on</a:t>
            </a:r>
            <a:r>
              <a:rPr lang="en-US" baseline="0" dirty="0"/>
              <a:t> how we intend to implement it: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effectiveness of the template and the guidelines will be evaluated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two ways – first with surveys of students and lecturers to measure their satisfaction with Moodle design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these resources, and secondly with an analysis of the academic outcomes of different types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who use these Moodle pages.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dirty="0">
                <a:solidFill>
                  <a:srgbClr val="FF6600"/>
                </a:solidFill>
              </a:rPr>
              <a:t>Aims: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what we do</a:t>
            </a:r>
            <a:r>
              <a:rPr lang="en-US" dirty="0"/>
              <a:t>: we engage in a set of activities aimed at understanding how (data and econometrics) and why (focus group) students use resources on VLE [ a key dimension in this context is student/lecturer interaction: see the forums] Understanding how students and lecturers interact with these portals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Why we do: </a:t>
            </a:r>
            <a:r>
              <a:rPr lang="en-US" dirty="0"/>
              <a:t>identify guidelines to help lecturers design an effective e-learning environment for different kinds of students// </a:t>
            </a:r>
            <a:r>
              <a:rPr lang="en-GB" dirty="0">
                <a:solidFill>
                  <a:srgbClr val="FF0000"/>
                </a:solidFill>
              </a:rPr>
              <a:t>design of VLEs for optimising learning outcomes</a:t>
            </a:r>
          </a:p>
          <a:p>
            <a:pPr algn="l"/>
            <a:r>
              <a:rPr lang="en-GB" dirty="0">
                <a:solidFill>
                  <a:srgbClr val="0000FF"/>
                </a:solidFill>
              </a:rPr>
              <a:t>How we do: </a:t>
            </a:r>
          </a:p>
          <a:p>
            <a:pPr algn="l"/>
            <a:r>
              <a:rPr lang="en-GB" dirty="0">
                <a:solidFill>
                  <a:srgbClr val="0000FF"/>
                </a:solidFill>
              </a:rPr>
              <a:t>1) </a:t>
            </a:r>
            <a:r>
              <a:rPr lang="en-US" dirty="0"/>
              <a:t>Student reviews of Moodle pages for modules they are taking, run in conjunction with the Economics Society. This has been done for ECON0002 (name the Module) and in the future </a:t>
            </a:r>
            <a:r>
              <a:rPr lang="en-US" dirty="0">
                <a:solidFill>
                  <a:srgbClr val="FF6600"/>
                </a:solidFill>
              </a:rPr>
              <a:t>Next step of the project</a:t>
            </a:r>
            <a:r>
              <a:rPr lang="en-US" dirty="0"/>
              <a:t> This will be done across a selection of modules across all years of the undergraduate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2) Focus group with students who have experience e-assessment to understand how this fits in with the wider e-learning environment</a:t>
            </a:r>
          </a:p>
          <a:p>
            <a:pPr algn="l"/>
            <a:r>
              <a:rPr lang="en-US" dirty="0"/>
              <a:t>4) Working with the Digital Education team at UCL to correlate the use of particular e-learning tools and services to student outcomes.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FF6600"/>
                </a:solidFill>
              </a:rPr>
              <a:t>Next step of the project: long term aim  developing best practice in terms of e-learning environments</a:t>
            </a:r>
          </a:p>
          <a:p>
            <a:pPr algn="l"/>
            <a:r>
              <a:rPr lang="en-US" dirty="0"/>
              <a:t>Next operative steps: </a:t>
            </a:r>
          </a:p>
          <a:p>
            <a:pPr algn="l"/>
            <a:r>
              <a:rPr lang="en-US" dirty="0"/>
              <a:t>3) Focus group with lecturers to understand their aims in providing e-resources and more generally the</a:t>
            </a:r>
          </a:p>
          <a:p>
            <a:pPr algn="l"/>
            <a:r>
              <a:rPr lang="en-US" dirty="0"/>
              <a:t>design of their Moodle page.</a:t>
            </a:r>
          </a:p>
          <a:p>
            <a:pPr algn="l"/>
            <a:r>
              <a:rPr lang="en-US" dirty="0"/>
              <a:t>build a set of departmental template Moodle pages and an interactive online guide which lecturers can use to create their own e-learning design according to their needs and student characteristics.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3) Build a set of departmental template Moodle pages and an interactive online guide which lecturers can use to create their own e-learning design according to their needs and student characteristics.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 1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Context: VLE what the literature says: </a:t>
            </a:r>
            <a:r>
              <a:rPr lang="en-US" dirty="0">
                <a:solidFill>
                  <a:srgbClr val="FF0000"/>
                </a:solidFill>
              </a:rPr>
              <a:t>Resources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 Wide spectrum of resources, re-usable resources, interactive resources (Knight, 2004)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Enables Flipped Education: learner-centered, students choose the resources (</a:t>
            </a:r>
            <a:r>
              <a:rPr lang="en-US" dirty="0" err="1"/>
              <a:t>Caliskan</a:t>
            </a:r>
            <a:r>
              <a:rPr lang="en-US" dirty="0"/>
              <a:t> and </a:t>
            </a:r>
            <a:r>
              <a:rPr lang="en-US" dirty="0" err="1"/>
              <a:t>Bicen</a:t>
            </a:r>
            <a:r>
              <a:rPr lang="en-US" dirty="0"/>
              <a:t>); lectures can be tailored to hit specific targets (</a:t>
            </a:r>
            <a:r>
              <a:rPr lang="en-US" dirty="0" err="1"/>
              <a:t>Myzuka</a:t>
            </a:r>
            <a:r>
              <a:rPr lang="en-US" dirty="0"/>
              <a:t>, 2015)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Improves accessibility (Amado-Sierra, 2010) and inclusivity (</a:t>
            </a:r>
            <a:r>
              <a:rPr lang="en-US" dirty="0" err="1"/>
              <a:t>McLuoghlin</a:t>
            </a:r>
            <a:r>
              <a:rPr lang="en-US" dirty="0"/>
              <a:t>, 2000; 2001)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Channels through which VLEs affect students’ outcomes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On-line communities, developing a sense of belonging (</a:t>
            </a:r>
            <a:r>
              <a:rPr lang="en-US" dirty="0" err="1">
                <a:solidFill>
                  <a:srgbClr val="000000"/>
                </a:solidFill>
              </a:rPr>
              <a:t>Paloff</a:t>
            </a:r>
            <a:r>
              <a:rPr lang="en-US" dirty="0">
                <a:solidFill>
                  <a:srgbClr val="000000"/>
                </a:solidFill>
              </a:rPr>
              <a:t> and Pratt, 1999)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Delivering instructional material and facilitate communication (McGill and Hobbs, 2006)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Active use of VLE improves retention (Wolff et al. 2013)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5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OUP: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Virtual Learning Environment (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system for delivering learning materials to students via the web. These systems include assessment, student tracking, collaboration and communication tools.</a:t>
            </a:r>
          </a:p>
          <a:p>
            <a:endParaRPr lang="en-US" dirty="0"/>
          </a:p>
          <a:p>
            <a:r>
              <a:rPr lang="en-US" dirty="0"/>
              <a:t>Interesting work to check</a:t>
            </a:r>
            <a:r>
              <a:rPr lang="en-US" baseline="0" dirty="0"/>
              <a:t> and to improve: </a:t>
            </a:r>
            <a:r>
              <a:rPr lang="en-GB" dirty="0">
                <a:hlinkClick r:id="rId3"/>
              </a:rPr>
              <a:t>https://www.researchgate.net/publication/254020050_Student_feedback_experience_and_opinion_using_Moodle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the next step of the project, on</a:t>
            </a:r>
            <a:r>
              <a:rPr lang="en-US" baseline="0" dirty="0"/>
              <a:t> how we intend to implement it: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effectiveness of the template and the guidelines will be evaluated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two ways – first with surveys of students and lecturers to measure their satisfaction with Moodle design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these resources, and secondly with an analysis of the academic outcomes of different types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who use these Moodle pages.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dirty="0">
                <a:solidFill>
                  <a:srgbClr val="FF6600"/>
                </a:solidFill>
              </a:rPr>
              <a:t>Aims: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what we do</a:t>
            </a:r>
            <a:r>
              <a:rPr lang="en-US" dirty="0"/>
              <a:t>: we engage in a set of activities aimed at understanding how (data and econometrics) and why (focus group) students use resources on VLE [ a key dimension in this context is student/lecturer interaction: see the forums] Understanding how students and lecturers interact with these portals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Why we do: </a:t>
            </a:r>
            <a:r>
              <a:rPr lang="en-US" dirty="0"/>
              <a:t>identify guidelines to help lecturers design an effective e-learning environment for different kinds of students// </a:t>
            </a:r>
            <a:r>
              <a:rPr lang="en-GB" dirty="0">
                <a:solidFill>
                  <a:srgbClr val="FF0000"/>
                </a:solidFill>
              </a:rPr>
              <a:t>design of VLEs for optimising learning outcomes</a:t>
            </a:r>
          </a:p>
          <a:p>
            <a:pPr algn="l"/>
            <a:r>
              <a:rPr lang="en-GB" dirty="0">
                <a:solidFill>
                  <a:srgbClr val="0000FF"/>
                </a:solidFill>
              </a:rPr>
              <a:t>How we do: </a:t>
            </a:r>
          </a:p>
          <a:p>
            <a:pPr algn="l"/>
            <a:r>
              <a:rPr lang="en-GB" dirty="0">
                <a:solidFill>
                  <a:srgbClr val="0000FF"/>
                </a:solidFill>
              </a:rPr>
              <a:t>1) </a:t>
            </a:r>
            <a:r>
              <a:rPr lang="en-US" dirty="0"/>
              <a:t>Student reviews of Moodle pages for modules they are taking, run in conjunction with the Economics Society. This has been done for ECON0002 (name the Module) and in the future </a:t>
            </a:r>
            <a:r>
              <a:rPr lang="en-US" dirty="0">
                <a:solidFill>
                  <a:srgbClr val="FF6600"/>
                </a:solidFill>
              </a:rPr>
              <a:t>Next step of the project</a:t>
            </a:r>
            <a:r>
              <a:rPr lang="en-US" dirty="0"/>
              <a:t> This will be done across a selection of modules across all years of the undergraduate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2) Focus group with students who have experience e-assessment to understand how this fits in with the wider e-learning environment</a:t>
            </a:r>
          </a:p>
          <a:p>
            <a:pPr algn="l"/>
            <a:r>
              <a:rPr lang="en-US" dirty="0"/>
              <a:t>4) Working with the Digital Education team at UCL to correlate the use of particular e-learning tools and services to student outcomes.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FF6600"/>
                </a:solidFill>
              </a:rPr>
              <a:t>Next step of the project: long term aim  developing best practice in terms of e-learning environments</a:t>
            </a:r>
          </a:p>
          <a:p>
            <a:pPr algn="l"/>
            <a:r>
              <a:rPr lang="en-US" dirty="0"/>
              <a:t>Next operative steps: </a:t>
            </a:r>
          </a:p>
          <a:p>
            <a:pPr algn="l"/>
            <a:r>
              <a:rPr lang="en-US" dirty="0"/>
              <a:t>3) Focus group with lecturers to understand their aims in providing e-resources and more generally the</a:t>
            </a:r>
          </a:p>
          <a:p>
            <a:pPr algn="l"/>
            <a:r>
              <a:rPr lang="en-US" dirty="0"/>
              <a:t>design of their Moodle page.</a:t>
            </a:r>
          </a:p>
          <a:p>
            <a:pPr algn="l"/>
            <a:r>
              <a:rPr lang="en-US" dirty="0"/>
              <a:t>build a set of departmental template Moodle pages and an interactive online guide which lecturers can use to create their own e-learning design according to their needs and student characteristics.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3) Build a set of departmental template Moodle pages and an interactive online guide which lecturers can use to create their own e-learning design according to their needs and student characteristics.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 1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Context: VLE what the literature says: </a:t>
            </a:r>
            <a:r>
              <a:rPr lang="en-US" dirty="0">
                <a:solidFill>
                  <a:srgbClr val="FF0000"/>
                </a:solidFill>
              </a:rPr>
              <a:t>Resources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 Wide spectrum of resources, re-usable resources, interactive resources (Knight, 2004)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Enables Flipped Education: learner-centered, students choose the resources (</a:t>
            </a:r>
            <a:r>
              <a:rPr lang="en-US" dirty="0" err="1"/>
              <a:t>Caliskan</a:t>
            </a:r>
            <a:r>
              <a:rPr lang="en-US" dirty="0"/>
              <a:t> and </a:t>
            </a:r>
            <a:r>
              <a:rPr lang="en-US" dirty="0" err="1"/>
              <a:t>Bicen</a:t>
            </a:r>
            <a:r>
              <a:rPr lang="en-US" dirty="0"/>
              <a:t>); lectures can be tailored to hit specific targets (</a:t>
            </a:r>
            <a:r>
              <a:rPr lang="en-US" dirty="0" err="1"/>
              <a:t>Myzuka</a:t>
            </a:r>
            <a:r>
              <a:rPr lang="en-US" dirty="0"/>
              <a:t>, 2015)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Improves accessibility (Amado-Sierra, 2010) and inclusivity (</a:t>
            </a:r>
            <a:r>
              <a:rPr lang="en-US" dirty="0" err="1"/>
              <a:t>McLuoghlin</a:t>
            </a:r>
            <a:r>
              <a:rPr lang="en-US" dirty="0"/>
              <a:t>, 2000; 2001)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Channels through which VLEs affect students’ outcomes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On-line communities, developing a sense of belonging (</a:t>
            </a:r>
            <a:r>
              <a:rPr lang="en-US" dirty="0" err="1">
                <a:solidFill>
                  <a:srgbClr val="000000"/>
                </a:solidFill>
              </a:rPr>
              <a:t>Paloff</a:t>
            </a:r>
            <a:r>
              <a:rPr lang="en-US" dirty="0">
                <a:solidFill>
                  <a:srgbClr val="000000"/>
                </a:solidFill>
              </a:rPr>
              <a:t> and Pratt, 1999)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Delivering instructional material and facilitate communication (McGill and Hobbs, 2006)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Active use of VLE improves retention (Wolff et al. 2013)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9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effects of on-line feedback on learning: </a:t>
            </a:r>
            <a:r>
              <a:rPr lang="en-GB" dirty="0">
                <a:hlinkClick r:id="rId3"/>
              </a:rPr>
              <a:t>https://files.eric.ed.gov/fulltext/EJ1125100.pdf</a:t>
            </a:r>
            <a:endParaRPr lang="en-GB" dirty="0"/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Superinteresting</a:t>
            </a:r>
            <a:r>
              <a:rPr lang="en-GB" dirty="0"/>
              <a:t> piece of work: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http://www.eejournal.ktu.lt/index.php/elt/article/view/708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https://ieeexplore.ieee.org/abstract/document/6402181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Teachers’ self expression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https://www.sciencedirect.com/science/article/pii/S1045926X16300313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https://www.blackboardopenlms.com/2014/02/20/top-ten-moodle-course-design-no-nos/</a:t>
            </a:r>
            <a:r>
              <a:rPr lang="en-GB" dirty="0">
                <a:effectLst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 the effects of on-line feedback on learning: </a:t>
            </a:r>
            <a:r>
              <a:rPr lang="en-GB" dirty="0">
                <a:hlinkClick r:id="rId3"/>
              </a:rPr>
              <a:t>https://files.eric.ed.gov/fulltext/EJ1125100.pdf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0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Focus group: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Like more resources not less, even if not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Like tabs not 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Like fewer tabs/or organised by task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We have </a:t>
            </a:r>
            <a:r>
              <a:rPr lang="en-GB" baseline="0" dirty="0" err="1"/>
              <a:t>Soumya’s</a:t>
            </a:r>
            <a:r>
              <a:rPr lang="en-GB" baseline="0" dirty="0"/>
              <a:t> analysis of the 1</a:t>
            </a:r>
            <a:r>
              <a:rPr lang="en-GB" baseline="30000" dirty="0"/>
              <a:t>st</a:t>
            </a:r>
            <a:r>
              <a:rPr lang="en-GB" baseline="0" dirty="0"/>
              <a:t> year Moodle page. It is in </a:t>
            </a:r>
            <a:r>
              <a:rPr lang="en-GB" baseline="0" dirty="0" err="1"/>
              <a:t>dropbox</a:t>
            </a:r>
            <a:r>
              <a:rPr lang="en-GB" baseline="0" dirty="0"/>
              <a:t>, the file is called Moodle pages </a:t>
            </a:r>
            <a:r>
              <a:rPr lang="en-GB" baseline="0" dirty="0" err="1"/>
              <a:t>assessment_Soumya</a:t>
            </a:r>
            <a:r>
              <a:rPr lang="en-GB" baseline="0" dirty="0"/>
              <a:t>. I have enclosed it in the next slide. The document opens if we click on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D659-00EA-48FF-8035-1585DDB1B3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0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B61B-AD4F-4F9A-B4C2-CC35F046F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918D1-BBE0-46F8-8D51-AD47BC67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7E4A-3598-4ACC-BD4C-B70FAE1B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8AB8-5826-4673-9FFF-9C72C8BE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95A4-0F30-4C40-A843-F9FA8410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6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304B-0551-4BF1-8B43-E6D0325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6ADF9-7EDA-480F-9159-8335CC4BF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D987F-8B9B-45B0-941A-52B7AB6A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D4EAE-1A3A-4343-A314-3136FC71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1EBDD-51BA-43AB-8883-9A390C02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9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8BB06-64F6-45F8-99DA-365C4D7F1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67481-8C8C-4C65-B983-3FA2F8AC9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D9B72-97FC-4725-B3B7-A906832B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2FCCA-4B54-4F0C-A730-1303C0B8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0F0E-0885-4D04-922B-68B0A46D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5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06F1-C454-4E6D-B86F-EDB5C5B2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AB527-5A7A-46AC-8BB3-9A3768543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6A64E-909B-4C26-B07D-94118E60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BB88-AB2D-44AB-913C-D55B4069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89345-ED13-4EAF-AB41-423E2A24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D86E-B623-438E-915B-E4E61433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E3BEB-4B56-4620-A5E2-7181ABAF9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77D25-1619-414D-A23F-29A3F5A8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1C465-A332-4B2C-8F32-3744C482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59BF5-91E6-449D-9C02-A924B4FD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6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930B-EA13-4959-9E9E-5DCB7AA9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A454-DAAA-4183-8080-07C5F7829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0C7D5-8C3C-4F53-B345-F932C6999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ED04F-D4EC-4FF7-9DB6-645DC632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53D08-CBB1-4DE0-9B01-1E7F024A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36FE4-3A8D-4630-8A8E-941226A8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8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6EEE-9BD2-4C4A-BF89-850467BF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4D618-AFCF-4F09-800A-D40A16CB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03AEF-D604-4585-B396-C94AD4063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30BEA-C77F-4720-AD91-29C0D46E7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14E3B-9706-4126-8D26-200F4E84B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C29B4-60F9-4BE9-A69A-E3D6704D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D11C8-9193-484F-B7B1-8E584D80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A03DF-66A8-4F61-A0DA-2A8B3637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3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B586-E3F0-4F70-9B93-77E76A0B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69E66-1758-4F8C-8FB8-22F96298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F0343-37B0-4C6E-8175-E7C1A02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E692B-F13F-462A-8B77-D099A17F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CAB94-D6A7-4C04-B2BE-419CA2DA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1260F-8E28-4FA4-86B8-DF2F7A92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B3239-6166-4FA6-A17C-F6083884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6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517A-8C8B-4D0F-98CF-D76D1031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048F9-AE25-4E8E-8002-A0ECB55A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05813-B651-4A27-980B-CF38B03B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018D7-8878-48F2-897B-4CDE20BB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36D45-2978-4C84-9811-E33B7350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562A4-3E54-415A-AF5F-1F11E80B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6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03D9-3088-419F-977C-00B0B08C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3B444-60F0-4042-880C-E181F0D11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62E09-4E3C-422F-B4C0-EC5386F34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D5612-51D3-43F5-9F0F-63D309F8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D1DF7-4389-4C83-824F-4E735372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A47E7-3B2C-4A4E-9D6F-985AC587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90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7CF7A-B976-41B1-89AD-1782F706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3967F-CB12-40AB-8933-C7515E10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67997-0E9A-4E80-8E63-2A8ED0B49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7DFE-C9B3-4C01-9B28-24555250D27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794F2-1F07-428E-8DA3-5A3F3C677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BE423-FF1C-4B0C-A82B-F95DE2D17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ECFA-C65F-4C83-BFF0-8EECE5ECA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2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8.xml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elearningstuff.net/2009/09/09/the-vle-is-dead-the-movi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earningfeeds.com/8-advantages-of-a-learning-management-syste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23.xml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24.xml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.chaudhury@ucl.ac.uk" TargetMode="External"/><Relationship Id="rId4" Type="http://schemas.openxmlformats.org/officeDocument/2006/relationships/hyperlink" Target="mailto:c.jenkins@ucl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lackboardopenlms.com/2014/02/20/top-ten-moodle-course-design-no-nos/%23https:/www.blackboardopenlms.com/2014/02/20/top-ten-moodle-course-design-no-nos/%20%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4232D-8E83-46AA-AB90-51BB10B2FE67}"/>
              </a:ext>
            </a:extLst>
          </p:cNvPr>
          <p:cNvSpPr txBox="1"/>
          <p:nvPr/>
        </p:nvSpPr>
        <p:spPr>
          <a:xfrm>
            <a:off x="416560" y="1825650"/>
            <a:ext cx="11358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+mj-lt"/>
              </a:rPr>
              <a:t>Online resources for traditional classrooms – student use and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338E9-ED26-489D-AE61-08242B93E3D0}"/>
              </a:ext>
            </a:extLst>
          </p:cNvPr>
          <p:cNvSpPr txBox="1"/>
          <p:nvPr/>
        </p:nvSpPr>
        <p:spPr>
          <a:xfrm>
            <a:off x="1171847" y="5094103"/>
            <a:ext cx="10130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Silvia Dal Bianco and Parama Chaudhury</a:t>
            </a:r>
          </a:p>
          <a:p>
            <a:pPr algn="ctr"/>
            <a:r>
              <a:rPr lang="en-GB" sz="2800" dirty="0"/>
              <a:t>UCL Economics and </a:t>
            </a:r>
            <a:r>
              <a:rPr lang="en-GB" sz="2800" dirty="0" err="1"/>
              <a:t>CTaLE</a:t>
            </a:r>
            <a:endParaRPr lang="en-GB" sz="2800" dirty="0"/>
          </a:p>
          <a:p>
            <a:pPr algn="ctr"/>
            <a:r>
              <a:rPr lang="en-GB" sz="2800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9767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2220"/>
              </p:ext>
            </p:extLst>
          </p:nvPr>
        </p:nvGraphicFramePr>
        <p:xfrm>
          <a:off x="1733550" y="1394288"/>
          <a:ext cx="7612063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8747594" imgH="5841927" progId="Word.Document.12">
                  <p:embed/>
                </p:oleObj>
              </mc:Choice>
              <mc:Fallback>
                <p:oleObj name="Document" r:id="rId5" imgW="8747594" imgH="5841927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3550" y="1394288"/>
                        <a:ext cx="7612063" cy="508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24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54C7E-14D7-4DB1-B170-77EAEABAA4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" t="11019" r="3419" b="667"/>
          <a:stretch/>
        </p:blipFill>
        <p:spPr>
          <a:xfrm>
            <a:off x="518161" y="1336299"/>
            <a:ext cx="10891519" cy="53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4CA77-6BEA-47B5-8181-9CFD76636D9B}"/>
              </a:ext>
            </a:extLst>
          </p:cNvPr>
          <p:cNvSpPr txBox="1"/>
          <p:nvPr/>
        </p:nvSpPr>
        <p:spPr>
          <a:xfrm>
            <a:off x="2220641" y="3187254"/>
            <a:ext cx="850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</a:rPr>
              <a:t>Usage of online resources</a:t>
            </a:r>
          </a:p>
        </p:txBody>
      </p:sp>
    </p:spTree>
    <p:extLst>
      <p:ext uri="{BB962C8B-B14F-4D97-AF65-F5344CB8AC3E}">
        <p14:creationId xmlns:p14="http://schemas.microsoft.com/office/powerpoint/2010/main" val="289696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175" t="-855" r="11718" b="599"/>
          <a:stretch/>
        </p:blipFill>
        <p:spPr>
          <a:xfrm>
            <a:off x="4248050" y="1562583"/>
            <a:ext cx="7859210" cy="4849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671" y="2879483"/>
            <a:ext cx="3437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4/10 attending lectures regularly,  1/10 attended all of them. 70% say that the book is more useful than lecture slides</a:t>
            </a:r>
          </a:p>
          <a:p>
            <a:r>
              <a:rPr lang="en-GB" dirty="0"/>
              <a:t>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077BDD2-843F-4F75-B0FF-9756E17C4C40}"/>
              </a:ext>
            </a:extLst>
          </p:cNvPr>
          <p:cNvSpPr/>
          <p:nvPr/>
        </p:nvSpPr>
        <p:spPr>
          <a:xfrm>
            <a:off x="393539" y="2523281"/>
            <a:ext cx="3657813" cy="276634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4CA77-6BEA-47B5-8181-9CFD76636D9B}"/>
              </a:ext>
            </a:extLst>
          </p:cNvPr>
          <p:cNvSpPr txBox="1"/>
          <p:nvPr/>
        </p:nvSpPr>
        <p:spPr>
          <a:xfrm>
            <a:off x="224106" y="320354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Lecture slides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2" y="1545839"/>
            <a:ext cx="8337919" cy="5137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9357" y="2903292"/>
            <a:ext cx="3113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50% suggested two different versions of the lecture slides: one with the additional notes made during lectures and</a:t>
            </a:r>
          </a:p>
          <a:p>
            <a:r>
              <a:rPr lang="en-GB" sz="2200" dirty="0"/>
              <a:t>one without. </a:t>
            </a:r>
            <a:endParaRPr lang="en-US" sz="22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80DB3AE-90D5-4960-BD70-D4EEAC934D4F}"/>
              </a:ext>
            </a:extLst>
          </p:cNvPr>
          <p:cNvSpPr/>
          <p:nvPr/>
        </p:nvSpPr>
        <p:spPr>
          <a:xfrm>
            <a:off x="8728026" y="2349661"/>
            <a:ext cx="3274921" cy="311359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7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4CA77-6BEA-47B5-8181-9CFD76636D9B}"/>
              </a:ext>
            </a:extLst>
          </p:cNvPr>
          <p:cNvSpPr txBox="1"/>
          <p:nvPr/>
        </p:nvSpPr>
        <p:spPr>
          <a:xfrm>
            <a:off x="334137" y="290878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Forums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2297"/>
            <a:ext cx="8605768" cy="5137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5768" y="2073520"/>
            <a:ext cx="33045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focus group participants check Moodle Forums;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60% ask questions;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60% find email updates on forums motivating while 40% find it overwhelming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prefer the presence of the lecturers in the forum and they do not envisage the necessity of attaching a mark to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60F5121-DE05-428A-88A9-E7C139ACF5DF}"/>
              </a:ext>
            </a:extLst>
          </p:cNvPr>
          <p:cNvSpPr/>
          <p:nvPr/>
        </p:nvSpPr>
        <p:spPr>
          <a:xfrm>
            <a:off x="8507392" y="1759352"/>
            <a:ext cx="3483980" cy="440995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7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4CA77-6BEA-47B5-8181-9CFD76636D9B}"/>
              </a:ext>
            </a:extLst>
          </p:cNvPr>
          <p:cNvSpPr txBox="1"/>
          <p:nvPr/>
        </p:nvSpPr>
        <p:spPr>
          <a:xfrm>
            <a:off x="349213" y="186963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Formative assessments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87" y="1910625"/>
            <a:ext cx="5868979" cy="3549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46" y="1910625"/>
            <a:ext cx="5904576" cy="3556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182" y="5563041"/>
            <a:ext cx="4977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Practice quizzes mainly used for January summative assessments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1" y="5563041"/>
            <a:ext cx="5679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Assignments fundamental for exam preparation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688CFAB-FE78-4B99-9ADF-CF67876646BB}"/>
              </a:ext>
            </a:extLst>
          </p:cNvPr>
          <p:cNvSpPr/>
          <p:nvPr/>
        </p:nvSpPr>
        <p:spPr>
          <a:xfrm>
            <a:off x="458372" y="5467346"/>
            <a:ext cx="4977249" cy="1014477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163DC53-3494-4ED8-A2DE-C07DDF3DE30B}"/>
              </a:ext>
            </a:extLst>
          </p:cNvPr>
          <p:cNvSpPr/>
          <p:nvPr/>
        </p:nvSpPr>
        <p:spPr>
          <a:xfrm>
            <a:off x="6096000" y="5459631"/>
            <a:ext cx="5868979" cy="69285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7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4CA77-6BEA-47B5-8181-9CFD76636D9B}"/>
              </a:ext>
            </a:extLst>
          </p:cNvPr>
          <p:cNvSpPr txBox="1"/>
          <p:nvPr/>
        </p:nvSpPr>
        <p:spPr>
          <a:xfrm>
            <a:off x="1365813" y="2967335"/>
            <a:ext cx="9456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</a:rPr>
              <a:t>Effects of online resource usage on academic outcomes</a:t>
            </a:r>
          </a:p>
        </p:txBody>
      </p:sp>
    </p:spTree>
    <p:extLst>
      <p:ext uri="{BB962C8B-B14F-4D97-AF65-F5344CB8AC3E}">
        <p14:creationId xmlns:p14="http://schemas.microsoft.com/office/powerpoint/2010/main" val="354378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1600200"/>
            <a:ext cx="1117534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Data: the sample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72294"/>
              </p:ext>
            </p:extLst>
          </p:nvPr>
        </p:nvGraphicFramePr>
        <p:xfrm>
          <a:off x="5652142" y="3272051"/>
          <a:ext cx="6417949" cy="146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5" imgW="5410200" imgH="1231900" progId="Excel.Sheet.8">
                  <p:embed/>
                </p:oleObj>
              </mc:Choice>
              <mc:Fallback>
                <p:oleObj name="Worksheet" r:id="rId5" imgW="5410200" imgH="1231900" progId="Excel.Sheet.8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2142" y="3272051"/>
                        <a:ext cx="6417949" cy="1461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054817"/>
              </p:ext>
            </p:extLst>
          </p:nvPr>
        </p:nvGraphicFramePr>
        <p:xfrm>
          <a:off x="273050" y="2620963"/>
          <a:ext cx="48641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7" imgW="4864100" imgH="3822700" progId="Excel.Sheet.12">
                  <p:embed/>
                </p:oleObj>
              </mc:Choice>
              <mc:Fallback>
                <p:oleObj name="Worksheet" r:id="rId7" imgW="4864100" imgH="382270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3050" y="2620963"/>
                        <a:ext cx="486410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94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4107" y="343879"/>
            <a:ext cx="11163227" cy="84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Variables’ description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22589"/>
              </p:ext>
            </p:extLst>
          </p:nvPr>
        </p:nvGraphicFramePr>
        <p:xfrm>
          <a:off x="3237747" y="1245327"/>
          <a:ext cx="47117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5" imgW="4711700" imgH="5511800" progId="Excel.Sheet.8">
                  <p:embed/>
                </p:oleObj>
              </mc:Choice>
              <mc:Fallback>
                <p:oleObj name="Worksheet" r:id="rId5" imgW="4711700" imgH="5511800" progId="Excel.Sheet.8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7747" y="1245327"/>
                        <a:ext cx="4711700" cy="551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31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94B11-49AB-4D08-BFFF-5E80C4E254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45" t="34229" r="23006" b="21631"/>
          <a:stretch/>
        </p:blipFill>
        <p:spPr>
          <a:xfrm>
            <a:off x="5351220" y="1977915"/>
            <a:ext cx="6423949" cy="391781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276F1E-713A-4BC1-A093-CD24E55C0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1" y="1515664"/>
            <a:ext cx="4842317" cy="4842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B0D75-5C8B-4EC3-98E3-5EC8EA551A0C}"/>
              </a:ext>
            </a:extLst>
          </p:cNvPr>
          <p:cNvSpPr txBox="1"/>
          <p:nvPr/>
        </p:nvSpPr>
        <p:spPr>
          <a:xfrm>
            <a:off x="5636871" y="29746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5DABD-C9B8-4EA8-A88A-607560B4A539}"/>
              </a:ext>
            </a:extLst>
          </p:cNvPr>
          <p:cNvSpPr txBox="1"/>
          <p:nvPr/>
        </p:nvSpPr>
        <p:spPr>
          <a:xfrm>
            <a:off x="23304" y="6437386"/>
            <a:ext cx="6070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6"/>
              </a:rPr>
              <a:t>https://elearningfeeds.com/8-advantages-of-a-learning-management-system/</a:t>
            </a:r>
            <a:r>
              <a:rPr lang="en-GB" sz="1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8A262-B8A9-4903-B5DF-8A2BBB6E9CED}"/>
              </a:ext>
            </a:extLst>
          </p:cNvPr>
          <p:cNvSpPr txBox="1"/>
          <p:nvPr/>
        </p:nvSpPr>
        <p:spPr>
          <a:xfrm rot="16200000">
            <a:off x="9401013" y="3931466"/>
            <a:ext cx="5011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7"/>
              </a:rPr>
              <a:t>https://elearningstuff.net/2009/09/09/the-vle-is-dead-the-movie/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14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4107" y="343879"/>
            <a:ext cx="11163227" cy="84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Grades’ distribution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47" y="1879336"/>
            <a:ext cx="50292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373" y="1851422"/>
            <a:ext cx="502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4107" y="343879"/>
            <a:ext cx="11163227" cy="84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Descriptive Statistics</a:t>
            </a: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922605"/>
              </p:ext>
            </p:extLst>
          </p:nvPr>
        </p:nvGraphicFramePr>
        <p:xfrm>
          <a:off x="191661" y="2100262"/>
          <a:ext cx="11893799" cy="32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5" imgW="9728200" imgH="2654300" progId="Excel.Sheet.8">
                  <p:embed/>
                </p:oleObj>
              </mc:Choice>
              <mc:Fallback>
                <p:oleObj name="Worksheet" r:id="rId5" imgW="9728200" imgH="2654300" progId="Excel.Sheet.8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661" y="2100262"/>
                        <a:ext cx="11893799" cy="324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15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4643" y="322026"/>
            <a:ext cx="10068356" cy="63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Effects of student characteristics on grade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532211"/>
              </p:ext>
            </p:extLst>
          </p:nvPr>
        </p:nvGraphicFramePr>
        <p:xfrm>
          <a:off x="2528336" y="2182194"/>
          <a:ext cx="7145618" cy="413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5" imgW="4673600" imgH="2705100" progId="Excel.Sheet.12">
                  <p:embed/>
                </p:oleObj>
              </mc:Choice>
              <mc:Fallback>
                <p:oleObj name="Worksheet" r:id="rId5" imgW="4673600" imgH="2705100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8336" y="2182194"/>
                        <a:ext cx="7145618" cy="4135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38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980" y="323104"/>
            <a:ext cx="7009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Impact of Moodle resources on grades</a:t>
            </a:r>
          </a:p>
          <a:p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48203"/>
              </p:ext>
            </p:extLst>
          </p:nvPr>
        </p:nvGraphicFramePr>
        <p:xfrm>
          <a:off x="396103" y="1822207"/>
          <a:ext cx="5580270" cy="450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5" imgW="5054600" imgH="4076700" progId="Excel.Sheet.12">
                  <p:embed/>
                </p:oleObj>
              </mc:Choice>
              <mc:Fallback>
                <p:oleObj name="Worksheet" r:id="rId5" imgW="5054600" imgH="407670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103" y="1822207"/>
                        <a:ext cx="5580270" cy="4500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590454"/>
              </p:ext>
            </p:extLst>
          </p:nvPr>
        </p:nvGraphicFramePr>
        <p:xfrm>
          <a:off x="6308725" y="1822450"/>
          <a:ext cx="5343525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Worksheet" r:id="rId7" imgW="4876800" imgH="4470400" progId="Excel.Sheet.12">
                  <p:embed/>
                </p:oleObj>
              </mc:Choice>
              <mc:Fallback>
                <p:oleObj name="Worksheet" r:id="rId7" imgW="4876800" imgH="447040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8725" y="1822450"/>
                        <a:ext cx="5343525" cy="489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6282597" y="2975792"/>
            <a:ext cx="980053" cy="42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24561" y="3025138"/>
            <a:ext cx="980053" cy="42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98325" y="4661841"/>
            <a:ext cx="980053" cy="42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405177" y="3451186"/>
            <a:ext cx="586137" cy="586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62476" y="4221298"/>
            <a:ext cx="586137" cy="586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62476" y="1757428"/>
            <a:ext cx="586137" cy="586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Impact of (e)preparation on grades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35093"/>
              </p:ext>
            </p:extLst>
          </p:nvPr>
        </p:nvGraphicFramePr>
        <p:xfrm>
          <a:off x="6121400" y="1462285"/>
          <a:ext cx="60706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orksheet" r:id="rId5" imgW="6070600" imgH="4851400" progId="Excel.Sheet.12">
                  <p:embed/>
                </p:oleObj>
              </mc:Choice>
              <mc:Fallback>
                <p:oleObj name="Worksheet" r:id="rId5" imgW="6070600" imgH="485140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1400" y="1462285"/>
                        <a:ext cx="6070600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22074"/>
              </p:ext>
            </p:extLst>
          </p:nvPr>
        </p:nvGraphicFramePr>
        <p:xfrm>
          <a:off x="0" y="1535973"/>
          <a:ext cx="60579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Worksheet" r:id="rId7" imgW="6057900" imgH="4648200" progId="Excel.Sheet.12">
                  <p:embed/>
                </p:oleObj>
              </mc:Choice>
              <mc:Fallback>
                <p:oleObj name="Worksheet" r:id="rId7" imgW="6057900" imgH="4648200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535973"/>
                        <a:ext cx="60579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1200185" y="2679697"/>
            <a:ext cx="614049" cy="51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88076" y="2622745"/>
            <a:ext cx="614049" cy="51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34472" y="4325469"/>
            <a:ext cx="614049" cy="51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11645" y="2999578"/>
            <a:ext cx="614049" cy="51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55359" y="2579751"/>
            <a:ext cx="614049" cy="51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413492" y="4645351"/>
            <a:ext cx="614049" cy="51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9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D152E1-50F8-4475-A895-0FC08781B563}"/>
              </a:ext>
            </a:extLst>
          </p:cNvPr>
          <p:cNvSpPr txBox="1"/>
          <p:nvPr/>
        </p:nvSpPr>
        <p:spPr>
          <a:xfrm>
            <a:off x="736600" y="1505153"/>
            <a:ext cx="10312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Takeaways</a:t>
            </a:r>
            <a:endParaRPr lang="en-GB" sz="2800" dirty="0"/>
          </a:p>
          <a:p>
            <a:pPr algn="ctr"/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Different VLE resources don’t seem to be affecting different learners in different ways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Being “more able” matters a lot but selected VLE resources could mitigate the importance of initial conditions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Participating in in-lecture polling helps grade, though this may be an attendance effect</a:t>
            </a:r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6540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D152E1-50F8-4475-A895-0FC08781B563}"/>
              </a:ext>
            </a:extLst>
          </p:cNvPr>
          <p:cNvSpPr txBox="1"/>
          <p:nvPr/>
        </p:nvSpPr>
        <p:spPr>
          <a:xfrm>
            <a:off x="939800" y="2622753"/>
            <a:ext cx="1031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Thanks for listening! Questions?</a:t>
            </a:r>
          </a:p>
          <a:p>
            <a:pPr algn="ctr"/>
            <a:endParaRPr lang="en-GB" sz="4800" dirty="0"/>
          </a:p>
          <a:p>
            <a:pPr algn="ctr"/>
            <a:r>
              <a:rPr lang="en-GB" sz="3000" dirty="0">
                <a:hlinkClick r:id="rId4"/>
              </a:rPr>
              <a:t>s.dalbianco@ucl.ac.uk</a:t>
            </a:r>
            <a:endParaRPr lang="en-GB" sz="3000" dirty="0"/>
          </a:p>
          <a:p>
            <a:pPr algn="ctr"/>
            <a:r>
              <a:rPr lang="en-GB" sz="2800" dirty="0">
                <a:hlinkClick r:id="rId5"/>
              </a:rPr>
              <a:t>p.chaudhury@ucl.ac.uk</a:t>
            </a:r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697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B0D75-5C8B-4EC3-98E3-5EC8EA551A0C}"/>
              </a:ext>
            </a:extLst>
          </p:cNvPr>
          <p:cNvSpPr txBox="1"/>
          <p:nvPr/>
        </p:nvSpPr>
        <p:spPr>
          <a:xfrm>
            <a:off x="5636871" y="29746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814E67-6673-403B-8834-7C62A8B60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75" y="1338443"/>
            <a:ext cx="8911586" cy="51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3851" y="6488668"/>
            <a:ext cx="373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Images from Creative commons</a:t>
            </a:r>
          </a:p>
        </p:txBody>
      </p:sp>
      <p:pic>
        <p:nvPicPr>
          <p:cNvPr id="3" name="Picture 2" descr="MArtin Dou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55" y="186782"/>
            <a:ext cx="8493022" cy="636976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9848222" y="2764370"/>
            <a:ext cx="1518942" cy="94636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5033" y="1689904"/>
            <a:ext cx="11150136" cy="4815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rgbClr val="7030A0"/>
                </a:solidFill>
              </a:rPr>
              <a:t>Why: </a:t>
            </a:r>
            <a:r>
              <a:rPr lang="en-GB" sz="2800" dirty="0"/>
              <a:t>Want to find out whether we are using the VLE “optimally”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How do students perceive our use of the VLE and how does this compare with their actual use of the VLE?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Is there any relationship between use of VLEs and academic outcomes?</a:t>
            </a:r>
          </a:p>
          <a:p>
            <a:pPr algn="l"/>
            <a:endParaRPr lang="en-GB" sz="2800" dirty="0"/>
          </a:p>
          <a:p>
            <a:pPr algn="l"/>
            <a:r>
              <a:rPr lang="en-GB" sz="2800" b="1" dirty="0">
                <a:solidFill>
                  <a:srgbClr val="7030A0"/>
                </a:solidFill>
              </a:rPr>
              <a:t>How: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Study student reports of attitudes and actions via focus groups (10 attendees)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Study usage data to identify patterns and how they correlate to academic outcomes</a:t>
            </a:r>
          </a:p>
          <a:p>
            <a:pPr algn="l"/>
            <a:endParaRPr lang="en-GB" dirty="0"/>
          </a:p>
          <a:p>
            <a:pPr algn="l"/>
            <a:r>
              <a:rPr lang="en-US" sz="2800" b="1" dirty="0">
                <a:solidFill>
                  <a:srgbClr val="7030A0"/>
                </a:solidFill>
              </a:rPr>
              <a:t>So What: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Identifying implicit biases in VLE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Implications for VLE design to be shared across institution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1600200"/>
            <a:ext cx="1117534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The project: “</a:t>
            </a:r>
            <a:r>
              <a:rPr lang="en-GB" dirty="0"/>
              <a:t>E-learning and e-assessment synchronization: new evidence from Economics at UCL”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Aim: develop guidelines for the design of VLEs for optimizing learning outcomes</a:t>
            </a:r>
          </a:p>
          <a:p>
            <a:pPr algn="l"/>
            <a:r>
              <a:rPr lang="en-US" dirty="0"/>
              <a:t>Methodology: set of activities for understanding how and why students use resources on VLE as well as on how students and lecturers interact with these portals</a:t>
            </a:r>
          </a:p>
          <a:p>
            <a:pPr algn="l"/>
            <a:r>
              <a:rPr lang="en-US" dirty="0"/>
              <a:t>Activities: </a:t>
            </a:r>
          </a:p>
          <a:p>
            <a:pPr algn="l"/>
            <a:r>
              <a:rPr lang="en-GB" dirty="0"/>
              <a:t>1)  </a:t>
            </a:r>
            <a:r>
              <a:rPr lang="en-US" dirty="0"/>
              <a:t>Student reviews of Moodle pages for modules they are taking, run in conjunction with the Economics Society. This has been done for “Economics”, ECON0002 </a:t>
            </a:r>
          </a:p>
          <a:p>
            <a:pPr algn="l"/>
            <a:r>
              <a:rPr lang="en-US" dirty="0"/>
              <a:t>2) Focus group with students who have experience e-assessment to understand how this fits in with the wider e-learning environment</a:t>
            </a:r>
          </a:p>
          <a:p>
            <a:pPr algn="l"/>
            <a:r>
              <a:rPr lang="en-US" dirty="0"/>
              <a:t>3) Working with the Digital Education team at UCL to correlate the use of particular e-learning tools and services to student outcomes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/>
              <a:t>Motivations: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The importance of e-learning as a complement to in-class contact hours is increasing</a:t>
            </a:r>
            <a:r>
              <a:rPr lang="en-GB" dirty="0"/>
              <a:t> 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Moodle pages across UCL differ widely in terms of design and content </a:t>
            </a:r>
          </a:p>
          <a:p>
            <a:pPr algn="l"/>
            <a:r>
              <a:rPr lang="en-US" dirty="0"/>
              <a:t>Results: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Fgn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Dnb;dn</a:t>
            </a:r>
            <a:endParaRPr lang="en-US" dirty="0"/>
          </a:p>
          <a:p>
            <a:pPr algn="l"/>
            <a:r>
              <a:rPr lang="en-US" dirty="0"/>
              <a:t>Next steps towards the development of best practice in e-learning environments (Long term aim)</a:t>
            </a:r>
          </a:p>
          <a:p>
            <a:pPr algn="l"/>
            <a:r>
              <a:rPr lang="en-GB" dirty="0"/>
              <a:t>1) Students reviews of Moodle pages, </a:t>
            </a:r>
            <a:r>
              <a:rPr lang="en-US" dirty="0"/>
              <a:t>across a selection of modules across all years of the undergraduate </a:t>
            </a:r>
            <a:r>
              <a:rPr lang="en-US" dirty="0" err="1"/>
              <a:t>programme</a:t>
            </a:r>
            <a:endParaRPr lang="en-US" dirty="0"/>
          </a:p>
          <a:p>
            <a:pPr algn="l"/>
            <a:r>
              <a:rPr lang="en-US" dirty="0"/>
              <a:t>2) Focus group with lecturers to understand their aims in providing e-resources and more generally the design of their Moodle page</a:t>
            </a:r>
          </a:p>
          <a:p>
            <a:pPr algn="l"/>
            <a:r>
              <a:rPr lang="en-US" dirty="0"/>
              <a:t>3) Build a set of departmental template Moodle pages and an interactive online guide for lecturers</a:t>
            </a:r>
          </a:p>
        </p:txBody>
      </p:sp>
    </p:spTree>
    <p:extLst>
      <p:ext uri="{BB962C8B-B14F-4D97-AF65-F5344CB8AC3E}">
        <p14:creationId xmlns:p14="http://schemas.microsoft.com/office/powerpoint/2010/main" val="35409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A8035-E010-4280-8674-7E59ABE74026}"/>
              </a:ext>
            </a:extLst>
          </p:cNvPr>
          <p:cNvSpPr txBox="1"/>
          <p:nvPr/>
        </p:nvSpPr>
        <p:spPr>
          <a:xfrm>
            <a:off x="293869" y="1384055"/>
            <a:ext cx="11481299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the literature says about the use and benefits of VLEs: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</a:rPr>
              <a:t>Design</a:t>
            </a:r>
            <a:r>
              <a:rPr lang="en-GB" sz="2400" dirty="0">
                <a:solidFill>
                  <a:srgbClr val="7030A0"/>
                </a:solidFill>
                <a:sym typeface="Wingdings"/>
              </a:rPr>
              <a:t> </a:t>
            </a:r>
            <a:r>
              <a:rPr lang="en-GB" sz="2400" dirty="0">
                <a:sym typeface="Wingdings"/>
              </a:rPr>
              <a:t>Teachers self-expression (da </a:t>
            </a:r>
            <a:r>
              <a:rPr lang="en-GB" sz="2400" dirty="0" err="1">
                <a:sym typeface="Wingdings"/>
              </a:rPr>
              <a:t>Silvera</a:t>
            </a:r>
            <a:r>
              <a:rPr lang="en-GB" sz="2400" dirty="0">
                <a:sym typeface="Wingdings"/>
              </a:rPr>
              <a:t> and </a:t>
            </a:r>
            <a:r>
              <a:rPr lang="en-GB" sz="2400" dirty="0" err="1">
                <a:sym typeface="Wingdings"/>
              </a:rPr>
              <a:t>Selbach</a:t>
            </a:r>
            <a:r>
              <a:rPr lang="en-GB" sz="2400" dirty="0">
                <a:sym typeface="Wingdings"/>
              </a:rPr>
              <a:t>, 2017) and “</a:t>
            </a:r>
            <a:r>
              <a:rPr lang="en-GB" sz="2400" b="1" dirty="0">
                <a:sym typeface="Wingdings"/>
                <a:hlinkClick r:id="rId4"/>
              </a:rPr>
              <a:t>no </a:t>
            </a:r>
            <a:r>
              <a:rPr lang="en-GB" sz="2400" b="1" dirty="0" err="1">
                <a:sym typeface="Wingdings"/>
                <a:hlinkClick r:id="rId4"/>
              </a:rPr>
              <a:t>nos</a:t>
            </a:r>
            <a:r>
              <a:rPr lang="en-GB" sz="2400" dirty="0">
                <a:sym typeface="Wingdings"/>
              </a:rPr>
              <a:t>”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Provision of </a:t>
            </a:r>
            <a:r>
              <a:rPr lang="en-US" sz="2400" b="1" dirty="0">
                <a:solidFill>
                  <a:srgbClr val="7030A0"/>
                </a:solidFill>
              </a:rPr>
              <a:t>wide spectrum of resources</a:t>
            </a:r>
            <a:r>
              <a:rPr lang="en-US" sz="2400" dirty="0"/>
              <a:t>, re-usable resources, interactive resources (Knight, 2004) </a:t>
            </a:r>
            <a:r>
              <a:rPr lang="en-US" sz="2400" dirty="0">
                <a:sym typeface="Wingdings" panose="05000000000000000000" pitchFamily="2" charset="2"/>
              </a:rPr>
              <a:t>increase retention (</a:t>
            </a:r>
            <a:r>
              <a:rPr lang="en-US" sz="2400" dirty="0">
                <a:solidFill>
                  <a:srgbClr val="000000"/>
                </a:solidFill>
              </a:rPr>
              <a:t>Wolff et al. 2013), improve marks (</a:t>
            </a:r>
            <a:r>
              <a:rPr lang="en-GB" sz="2400" dirty="0" err="1"/>
              <a:t>Podgorelec</a:t>
            </a:r>
            <a:r>
              <a:rPr lang="en-GB" sz="2400" dirty="0"/>
              <a:t> and </a:t>
            </a:r>
            <a:r>
              <a:rPr lang="en-GB" sz="2400" dirty="0" err="1"/>
              <a:t>Kuhar</a:t>
            </a:r>
            <a:r>
              <a:rPr lang="en-GB" sz="2400" dirty="0"/>
              <a:t>, 2011)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Forums</a:t>
            </a: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</a:rPr>
              <a:t>On-line communities, developing a sense of belonging (</a:t>
            </a:r>
            <a:r>
              <a:rPr lang="en-US" sz="2400" dirty="0" err="1">
                <a:solidFill>
                  <a:srgbClr val="000000"/>
                </a:solidFill>
              </a:rPr>
              <a:t>Paloff</a:t>
            </a:r>
            <a:r>
              <a:rPr lang="en-US" sz="2400" dirty="0">
                <a:solidFill>
                  <a:srgbClr val="000000"/>
                </a:solidFill>
              </a:rPr>
              <a:t> and Pratt, 1999)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 facilitate communication (McGill and Hobbs, 2006)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Practice quizzes </a:t>
            </a:r>
            <a:r>
              <a:rPr lang="en-US" sz="2400" dirty="0">
                <a:solidFill>
                  <a:srgbClr val="000000"/>
                </a:solidFill>
              </a:rPr>
              <a:t>for preparation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 positive support for learning, helpful for revision, boosting students’ motivation (</a:t>
            </a:r>
            <a:r>
              <a:rPr lang="en-US" sz="2400" dirty="0" err="1">
                <a:solidFill>
                  <a:srgbClr val="000000"/>
                </a:solidFill>
                <a:sym typeface="Wingdings" panose="05000000000000000000" pitchFamily="2" charset="2"/>
              </a:rPr>
              <a:t>Berrais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, 2014; Cohen and </a:t>
            </a:r>
            <a:r>
              <a:rPr lang="en-US" sz="2400" dirty="0" err="1">
                <a:solidFill>
                  <a:srgbClr val="000000"/>
                </a:solidFill>
                <a:sym typeface="Wingdings" panose="05000000000000000000" pitchFamily="2" charset="2"/>
              </a:rPr>
              <a:t>Sasson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, 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Past exam papers </a:t>
            </a: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improved accessibility </a:t>
            </a:r>
            <a:r>
              <a:rPr lang="en-US" sz="2400" dirty="0"/>
              <a:t>(Amado-Sierra, 2010)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Online Feedback</a:t>
            </a: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en-GB" sz="2400" dirty="0"/>
              <a:t>higher grades, increased levels of motivation and confidence (van Koll and </a:t>
            </a:r>
            <a:r>
              <a:rPr lang="en-GB" sz="2400" dirty="0" err="1"/>
              <a:t>Rietz</a:t>
            </a:r>
            <a:r>
              <a:rPr lang="en-GB" sz="2400" dirty="0"/>
              <a:t>, 2016). 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941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A8035-E010-4280-8674-7E59ABE74026}"/>
              </a:ext>
            </a:extLst>
          </p:cNvPr>
          <p:cNvSpPr txBox="1"/>
          <p:nvPr/>
        </p:nvSpPr>
        <p:spPr>
          <a:xfrm>
            <a:off x="293870" y="3044279"/>
            <a:ext cx="11481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</a:rPr>
              <a:t>Design/Layout/Resources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1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AA207-8874-4243-8B86-FCFEEE18C1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4" y="156812"/>
            <a:ext cx="2101215" cy="9118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3E1CFA-AC13-4579-8596-B1054BECE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" t="41914" r="71994" b="186"/>
          <a:stretch/>
        </p:blipFill>
        <p:spPr>
          <a:xfrm>
            <a:off x="4228617" y="1386982"/>
            <a:ext cx="3009418" cy="3750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C08C76-2F65-424D-91FE-BBD7656C43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8" t="22614" r="58418" b="722"/>
          <a:stretch/>
        </p:blipFill>
        <p:spPr>
          <a:xfrm>
            <a:off x="7414202" y="1740376"/>
            <a:ext cx="3148313" cy="3231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10A66C-4876-4BCF-9382-E4EBFE3BFC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9" t="33872" r="27088" b="49821"/>
          <a:stretch/>
        </p:blipFill>
        <p:spPr>
          <a:xfrm>
            <a:off x="3557286" y="5563615"/>
            <a:ext cx="8634714" cy="1056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418B4-3316-4624-86EC-DF177A508D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84" t="15979" r="70823" b="114"/>
          <a:stretch/>
        </p:blipFill>
        <p:spPr>
          <a:xfrm>
            <a:off x="173621" y="1225485"/>
            <a:ext cx="3291068" cy="54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3120</Words>
  <Application>Microsoft Office PowerPoint</Application>
  <PresentationFormat>Widescreen</PresentationFormat>
  <Paragraphs>268</Paragraphs>
  <Slides>26</Slides>
  <Notes>26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Document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resources for traditional classrooms – student use and outcomes</dc:title>
  <dc:creator>Parama Chaudhury;Silvia Dal Bianco</dc:creator>
  <cp:lastModifiedBy>Martin Poulter</cp:lastModifiedBy>
  <cp:revision>258</cp:revision>
  <dcterms:created xsi:type="dcterms:W3CDTF">2018-03-26T10:26:32Z</dcterms:created>
  <dcterms:modified xsi:type="dcterms:W3CDTF">2019-11-05T11:57:58Z</dcterms:modified>
</cp:coreProperties>
</file>