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0" r:id="rId4"/>
  </p:sldMasterIdLst>
  <p:notesMasterIdLst>
    <p:notesMasterId r:id="rId27"/>
  </p:notesMasterIdLst>
  <p:sldIdLst>
    <p:sldId id="256" r:id="rId5"/>
    <p:sldId id="268" r:id="rId6"/>
    <p:sldId id="269" r:id="rId7"/>
    <p:sldId id="270" r:id="rId8"/>
    <p:sldId id="271" r:id="rId9"/>
    <p:sldId id="275" r:id="rId10"/>
    <p:sldId id="272" r:id="rId11"/>
    <p:sldId id="273" r:id="rId12"/>
    <p:sldId id="284" r:id="rId13"/>
    <p:sldId id="274" r:id="rId14"/>
    <p:sldId id="286" r:id="rId15"/>
    <p:sldId id="287" r:id="rId16"/>
    <p:sldId id="288" r:id="rId17"/>
    <p:sldId id="285" r:id="rId18"/>
    <p:sldId id="276" r:id="rId19"/>
    <p:sldId id="277" r:id="rId20"/>
    <p:sldId id="279" r:id="rId21"/>
    <p:sldId id="281" r:id="rId22"/>
    <p:sldId id="280" r:id="rId23"/>
    <p:sldId id="278" r:id="rId24"/>
    <p:sldId id="282" r:id="rId25"/>
    <p:sldId id="283" r:id="rId26"/>
  </p:sldIdLst>
  <p:sldSz cx="12192000" cy="6858000"/>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91" y="96"/>
      </p:cViewPr>
      <p:guideLst/>
    </p:cSldViewPr>
  </p:slideViewPr>
  <p:notesTextViewPr>
    <p:cViewPr>
      <p:scale>
        <a:sx n="1" d="1"/>
        <a:sy n="1" d="1"/>
      </p:scale>
      <p:origin x="0" y="0"/>
    </p:cViewPr>
  </p:notesTextViewPr>
  <p:sorterViewPr>
    <p:cViewPr>
      <p:scale>
        <a:sx n="80" d="100"/>
        <a:sy n="80" d="100"/>
      </p:scale>
      <p:origin x="0" y="-3691"/>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3408"/>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1"/>
            <a:ext cx="3037840" cy="463408"/>
          </a:xfrm>
          <a:prstGeom prst="rect">
            <a:avLst/>
          </a:prstGeom>
        </p:spPr>
        <p:txBody>
          <a:bodyPr vert="horz" lIns="92830" tIns="46415" rIns="92830" bIns="46415" rtlCol="0"/>
          <a:lstStyle>
            <a:lvl1pPr algn="r">
              <a:defRPr sz="1200"/>
            </a:lvl1pPr>
          </a:lstStyle>
          <a:p>
            <a:fld id="{0BD003E2-E1F4-4A36-A23E-055D01E20884}" type="datetimeFigureOut">
              <a:rPr lang="en-US" smtClean="0"/>
              <a:t>9/9/2019</a:t>
            </a:fld>
            <a:endParaRPr lang="en-US" dirty="0"/>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444862"/>
            <a:ext cx="5608320" cy="3636705"/>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0"/>
            <a:ext cx="3037840" cy="463407"/>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70"/>
            <a:ext cx="3037840" cy="463407"/>
          </a:xfrm>
          <a:prstGeom prst="rect">
            <a:avLst/>
          </a:prstGeom>
        </p:spPr>
        <p:txBody>
          <a:bodyPr vert="horz" lIns="92830" tIns="46415" rIns="92830" bIns="46415" rtlCol="0" anchor="b"/>
          <a:lstStyle>
            <a:lvl1pPr algn="r">
              <a:defRPr sz="1200"/>
            </a:lvl1pPr>
          </a:lstStyle>
          <a:p>
            <a:fld id="{EA030C60-0442-4391-89CB-A3083597CC23}" type="slidenum">
              <a:rPr lang="en-US" smtClean="0"/>
              <a:t>‹#›</a:t>
            </a:fld>
            <a:endParaRPr lang="en-US" dirty="0"/>
          </a:p>
        </p:txBody>
      </p:sp>
    </p:spTree>
    <p:extLst>
      <p:ext uri="{BB962C8B-B14F-4D97-AF65-F5344CB8AC3E}">
        <p14:creationId xmlns:p14="http://schemas.microsoft.com/office/powerpoint/2010/main" val="33835510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998C93-78C5-46E9-A452-0B764415C07F}" type="datetime1">
              <a:rPr lang="en-US" smtClean="0"/>
              <a:t>9/9/2019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91281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9FBF1D-DA69-4F09-AFFC-5118B110F744}" type="datetime1">
              <a:rPr lang="en-US" smtClean="0"/>
              <a:t>9/9/2019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5495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252AE0-BD32-42B9-890F-21903764AE08}" type="datetime1">
              <a:rPr lang="en-US" smtClean="0"/>
              <a:t>9/9/2019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A98EE3D-8CD1-4C3F-BD1C-C98C9596463C}" type="slidenum">
              <a:rPr lang="en-US" smtClean="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761012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8371A22E-BE98-4086-8A1F-25B78A6F8D18}" type="datetime1">
              <a:rPr lang="en-US" smtClean="0"/>
              <a:t>9/9/2019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93140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485AECD-D832-4004-AE79-700E4EF6A44C}" type="datetime1">
              <a:rPr lang="en-US" smtClean="0"/>
              <a:t>9/9/2019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A98EE3D-8CD1-4C3F-BD1C-C98C9596463C}" type="slidenum">
              <a:rPr lang="en-US" smtClean="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966215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2E1A7BDF-B922-4847-AA61-EA60AF6A15E1}" type="datetime1">
              <a:rPr lang="en-US" smtClean="0"/>
              <a:t>9/9/2019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01251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EAF185-D428-4209-A4F0-A9BA70F7EE5C}" type="datetime1">
              <a:rPr lang="en-US" smtClean="0"/>
              <a:t>9/9/2019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437148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DEAA15-E62C-4B6E-B7C6-DE079024CEDD}" type="datetime1">
              <a:rPr lang="en-US" smtClean="0"/>
              <a:t>9/9/2019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85013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C63964-90A6-43C7-B3CE-89E915510214}" type="datetime1">
              <a:rPr lang="en-US" smtClean="0"/>
              <a:t>9/9/2019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917237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F04618-9121-4839-A9AF-F5BA40AA27E9}" type="datetime1">
              <a:rPr lang="en-US" smtClean="0"/>
              <a:t>9/9/2019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07003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E5F2B9F-4475-4618-9057-BEA584E6A987}" type="datetime1">
              <a:rPr lang="en-US" smtClean="0"/>
              <a:t>9/9/2019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07148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0A01010-CC8B-429A-9196-623F67D1AE4E}" type="datetime1">
              <a:rPr lang="en-US" smtClean="0"/>
              <a:t>9/9/2019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44919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A3CAE3F-FBBA-4BB5-AA3E-619FFE3337CC}" type="datetime1">
              <a:rPr lang="en-US" smtClean="0"/>
              <a:t>9/9/2019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09439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E1F30F-F334-4AB6-BEF7-AE1F7BBBC74F}" type="datetime1">
              <a:rPr lang="en-US" smtClean="0"/>
              <a:t>9/9/2019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49845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CB4A9A-4169-468E-AF8E-6E49309F0C7F}" type="datetime1">
              <a:rPr lang="en-US" smtClean="0"/>
              <a:t>9/9/2019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161935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766C24-DF8C-40C7-B545-FE1645C84098}" type="datetime1">
              <a:rPr lang="en-US" smtClean="0"/>
              <a:t>9/9/2019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23477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5765862-60CE-4EC2-A574-9954CFBEBD7F}" type="datetime1">
              <a:rPr lang="en-US" smtClean="0"/>
              <a:t>9/9/2019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3801982624"/>
      </p:ext>
    </p:extLst>
  </p:cSld>
  <p:clrMap bg1="lt1" tx1="dk1" bg2="lt2" tx2="dk2" accent1="accent1" accent2="accent2" accent3="accent3" accent4="accent4" accent5="accent5" accent6="accent6" hlink="hlink" folHlink="folHlink"/>
  <p:sldLayoutIdLst>
    <p:sldLayoutId id="2147483981" r:id="rId1"/>
    <p:sldLayoutId id="2147483982" r:id="rId2"/>
    <p:sldLayoutId id="2147483983" r:id="rId3"/>
    <p:sldLayoutId id="2147483984" r:id="rId4"/>
    <p:sldLayoutId id="2147483985" r:id="rId5"/>
    <p:sldLayoutId id="2147483986" r:id="rId6"/>
    <p:sldLayoutId id="2147483987" r:id="rId7"/>
    <p:sldLayoutId id="2147483988" r:id="rId8"/>
    <p:sldLayoutId id="2147483989" r:id="rId9"/>
    <p:sldLayoutId id="2147483990" r:id="rId10"/>
    <p:sldLayoutId id="2147483991" r:id="rId11"/>
    <p:sldLayoutId id="2147483992" r:id="rId12"/>
    <p:sldLayoutId id="2147483993" r:id="rId13"/>
    <p:sldLayoutId id="2147483994" r:id="rId14"/>
    <p:sldLayoutId id="2147483995" r:id="rId15"/>
    <p:sldLayoutId id="2147483996"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cruel.org/econthought/profiles/marshall.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outdoor, spring, water, man&#10;&#10;Description automatically generated">
            <a:extLst>
              <a:ext uri="{FF2B5EF4-FFF2-40B4-BE49-F238E27FC236}">
                <a16:creationId xmlns:a16="http://schemas.microsoft.com/office/drawing/2014/main" id="{59DEF6CF-E759-4D4C-BA6D-1109A10E3A22}"/>
              </a:ext>
            </a:extLst>
          </p:cNvPr>
          <p:cNvPicPr>
            <a:picLocks noChangeAspect="1"/>
          </p:cNvPicPr>
          <p:nvPr/>
        </p:nvPicPr>
        <p:blipFill rotWithShape="1">
          <a:blip r:embed="rId2"/>
          <a:srcRect l="26448" r="-1" b="-1"/>
          <a:stretch/>
        </p:blipFill>
        <p:spPr>
          <a:xfrm>
            <a:off x="16" y="10"/>
            <a:ext cx="7556889" cy="6857990"/>
          </a:xfrm>
          <a:prstGeom prst="rect">
            <a:avLst/>
          </a:prstGeom>
        </p:spPr>
      </p:pic>
      <p:sp>
        <p:nvSpPr>
          <p:cNvPr id="2" name="Title 1">
            <a:extLst>
              <a:ext uri="{FF2B5EF4-FFF2-40B4-BE49-F238E27FC236}">
                <a16:creationId xmlns:a16="http://schemas.microsoft.com/office/drawing/2014/main" id="{9A357B60-8DBA-4308-9B99-022AEC9BA620}"/>
              </a:ext>
            </a:extLst>
          </p:cNvPr>
          <p:cNvSpPr>
            <a:spLocks noGrp="1"/>
          </p:cNvSpPr>
          <p:nvPr>
            <p:ph type="ctrTitle"/>
          </p:nvPr>
        </p:nvSpPr>
        <p:spPr>
          <a:xfrm>
            <a:off x="8047939" y="640080"/>
            <a:ext cx="3659246" cy="2850320"/>
          </a:xfrm>
        </p:spPr>
        <p:txBody>
          <a:bodyPr>
            <a:normAutofit fontScale="90000"/>
          </a:bodyPr>
          <a:lstStyle/>
          <a:p>
            <a:r>
              <a:rPr lang="en-US" sz="5400" dirty="0">
                <a:solidFill>
                  <a:srgbClr val="FFFFFF"/>
                </a:solidFill>
              </a:rPr>
              <a:t>Teaching Nuanced Economics</a:t>
            </a:r>
          </a:p>
        </p:txBody>
      </p:sp>
      <p:sp>
        <p:nvSpPr>
          <p:cNvPr id="3" name="Subtitle 2">
            <a:extLst>
              <a:ext uri="{FF2B5EF4-FFF2-40B4-BE49-F238E27FC236}">
                <a16:creationId xmlns:a16="http://schemas.microsoft.com/office/drawing/2014/main" id="{A222C8AF-D376-41B1-8F7A-D42176087E4E}"/>
              </a:ext>
            </a:extLst>
          </p:cNvPr>
          <p:cNvSpPr>
            <a:spLocks noGrp="1"/>
          </p:cNvSpPr>
          <p:nvPr>
            <p:ph type="subTitle" idx="1"/>
          </p:nvPr>
        </p:nvSpPr>
        <p:spPr>
          <a:xfrm>
            <a:off x="8047939" y="3812135"/>
            <a:ext cx="3659246" cy="1596655"/>
          </a:xfrm>
        </p:spPr>
        <p:txBody>
          <a:bodyPr>
            <a:normAutofit fontScale="55000" lnSpcReduction="20000"/>
          </a:bodyPr>
          <a:lstStyle/>
          <a:p>
            <a:endParaRPr lang="en-US" sz="1800" dirty="0">
              <a:solidFill>
                <a:srgbClr val="FFFFFF"/>
              </a:solidFill>
            </a:endParaRPr>
          </a:p>
          <a:p>
            <a:r>
              <a:rPr lang="en-US" sz="1800" dirty="0">
                <a:solidFill>
                  <a:srgbClr val="FFFFFF"/>
                </a:solidFill>
              </a:rPr>
              <a:t>Dave Colander</a:t>
            </a:r>
          </a:p>
          <a:p>
            <a:r>
              <a:rPr lang="en-US" dirty="0"/>
              <a:t>Keynote address </a:t>
            </a:r>
          </a:p>
          <a:p>
            <a:r>
              <a:rPr lang="en-US" dirty="0"/>
              <a:t>10th international Developments in Economics Education (DEE) Conference University of Warwick </a:t>
            </a:r>
          </a:p>
          <a:p>
            <a:r>
              <a:rPr lang="en-US" dirty="0"/>
              <a:t>Teaching Nuanced Economics</a:t>
            </a:r>
          </a:p>
          <a:p>
            <a:r>
              <a:rPr lang="en-US" dirty="0"/>
              <a:t> September 12th 2019. </a:t>
            </a:r>
            <a:endParaRPr lang="en-US" sz="1800" dirty="0">
              <a:solidFill>
                <a:srgbClr val="FFFFFF"/>
              </a:solidFill>
            </a:endParaRPr>
          </a:p>
        </p:txBody>
      </p:sp>
      <p:sp>
        <p:nvSpPr>
          <p:cNvPr id="6" name="Slide Number Placeholder 5">
            <a:extLst>
              <a:ext uri="{FF2B5EF4-FFF2-40B4-BE49-F238E27FC236}">
                <a16:creationId xmlns:a16="http://schemas.microsoft.com/office/drawing/2014/main" id="{BE37188D-892C-44DF-90F0-4BE6DBAC6D57}"/>
              </a:ext>
            </a:extLst>
          </p:cNvPr>
          <p:cNvSpPr>
            <a:spLocks noGrp="1"/>
          </p:cNvSpPr>
          <p:nvPr>
            <p:ph type="sldNum" sz="quarter" idx="12"/>
          </p:nvPr>
        </p:nvSpPr>
        <p:spPr>
          <a:xfrm>
            <a:off x="531812" y="4529540"/>
            <a:ext cx="779767" cy="365125"/>
          </a:xfrm>
        </p:spPr>
        <p:txBody>
          <a:bodyPr/>
          <a:lstStyle/>
          <a:p>
            <a:fld id="{3A98EE3D-8CD1-4C3F-BD1C-C98C9596463C}" type="slidenum">
              <a:rPr lang="en-US" smtClean="0"/>
              <a:t>1</a:t>
            </a:fld>
            <a:endParaRPr lang="en-US" dirty="0"/>
          </a:p>
        </p:txBody>
      </p:sp>
    </p:spTree>
    <p:extLst>
      <p:ext uri="{BB962C8B-B14F-4D97-AF65-F5344CB8AC3E}">
        <p14:creationId xmlns:p14="http://schemas.microsoft.com/office/powerpoint/2010/main" val="218382053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F00A6-7330-4D85-9AE8-FE2D6B0DB7C4}"/>
              </a:ext>
            </a:extLst>
          </p:cNvPr>
          <p:cNvSpPr>
            <a:spLocks noGrp="1"/>
          </p:cNvSpPr>
          <p:nvPr>
            <p:ph type="title"/>
          </p:nvPr>
        </p:nvSpPr>
        <p:spPr/>
        <p:txBody>
          <a:bodyPr>
            <a:normAutofit fontScale="90000"/>
          </a:bodyPr>
          <a:lstStyle/>
          <a:p>
            <a:r>
              <a:rPr lang="en-US" b="1" dirty="0"/>
              <a:t>Solow’s description of older pre-Samuelson textbooks</a:t>
            </a:r>
            <a:br>
              <a:rPr lang="en-US" dirty="0"/>
            </a:br>
            <a:endParaRPr lang="en-US" dirty="0"/>
          </a:p>
        </p:txBody>
      </p:sp>
      <p:sp>
        <p:nvSpPr>
          <p:cNvPr id="3" name="Content Placeholder 2">
            <a:extLst>
              <a:ext uri="{FF2B5EF4-FFF2-40B4-BE49-F238E27FC236}">
                <a16:creationId xmlns:a16="http://schemas.microsoft.com/office/drawing/2014/main" id="{3ED01E7E-A533-4E49-A418-3292E38829EF}"/>
              </a:ext>
            </a:extLst>
          </p:cNvPr>
          <p:cNvSpPr>
            <a:spLocks noGrp="1"/>
          </p:cNvSpPr>
          <p:nvPr>
            <p:ph idx="1"/>
          </p:nvPr>
        </p:nvSpPr>
        <p:spPr/>
        <p:txBody>
          <a:bodyPr>
            <a:normAutofit fontScale="92500" lnSpcReduction="10000"/>
          </a:bodyPr>
          <a:lstStyle/>
          <a:p>
            <a:r>
              <a:rPr lang="en-US" dirty="0"/>
              <a:t>[The older books] provide more institutional descriptions, very sensible discussions of economic policy, and serious looks at recent history as it would be seen by an economist. No one should underestimate the value of these historical reflections. They are, in a way, the application of analytical ideas. But there is a not-so subtle difference. The modern textbook presents and uses economic analysis as a tool to be directly applied to contemporary or historical situations. The student is shown how to map real events into the categories that appear on the axes of the diagrams or the terms in the equations. The older texts are simply more discursive. The underlying ideas are treated more like categories that resonate to this or that bit of history or policy; the authors ruminate more than they analyze. One sees this clearly in the way these two books present the idea of supply and demand. This is the one piece of analysis that gets careful treatment. …The student is not encouraged to make literal use of the apparatus of supply and demand curve…</a:t>
            </a:r>
          </a:p>
          <a:p>
            <a:r>
              <a:rPr lang="en-US" dirty="0"/>
              <a:t> </a:t>
            </a:r>
          </a:p>
          <a:p>
            <a:endParaRPr lang="en-US" dirty="0"/>
          </a:p>
        </p:txBody>
      </p:sp>
      <p:sp>
        <p:nvSpPr>
          <p:cNvPr id="4" name="Slide Number Placeholder 3">
            <a:extLst>
              <a:ext uri="{FF2B5EF4-FFF2-40B4-BE49-F238E27FC236}">
                <a16:creationId xmlns:a16="http://schemas.microsoft.com/office/drawing/2014/main" id="{63ADC98B-6178-4211-8716-CB67A91E0A10}"/>
              </a:ext>
            </a:extLst>
          </p:cNvPr>
          <p:cNvSpPr>
            <a:spLocks noGrp="1"/>
          </p:cNvSpPr>
          <p:nvPr>
            <p:ph type="sldNum" sz="quarter" idx="12"/>
          </p:nvPr>
        </p:nvSpPr>
        <p:spPr/>
        <p:txBody>
          <a:bodyPr/>
          <a:lstStyle/>
          <a:p>
            <a:fld id="{3A98EE3D-8CD1-4C3F-BD1C-C98C9596463C}" type="slidenum">
              <a:rPr lang="en-US" smtClean="0"/>
              <a:t>10</a:t>
            </a:fld>
            <a:endParaRPr lang="en-US" dirty="0"/>
          </a:p>
        </p:txBody>
      </p:sp>
    </p:spTree>
    <p:extLst>
      <p:ext uri="{BB962C8B-B14F-4D97-AF65-F5344CB8AC3E}">
        <p14:creationId xmlns:p14="http://schemas.microsoft.com/office/powerpoint/2010/main" val="3129047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18E44-3603-48E1-AAD0-53EA7F3A38D0}"/>
              </a:ext>
            </a:extLst>
          </p:cNvPr>
          <p:cNvSpPr>
            <a:spLocks noGrp="1"/>
          </p:cNvSpPr>
          <p:nvPr>
            <p:ph type="title"/>
          </p:nvPr>
        </p:nvSpPr>
        <p:spPr/>
        <p:txBody>
          <a:bodyPr>
            <a:normAutofit fontScale="90000"/>
          </a:bodyPr>
          <a:lstStyle/>
          <a:p>
            <a:r>
              <a:rPr lang="en-US" dirty="0"/>
              <a:t>The Samuelsonian Textbook Revolution: Economics’ Retreat from Dealing with normative issues in principles texts</a:t>
            </a:r>
          </a:p>
        </p:txBody>
      </p:sp>
      <p:sp>
        <p:nvSpPr>
          <p:cNvPr id="3" name="Content Placeholder 2">
            <a:extLst>
              <a:ext uri="{FF2B5EF4-FFF2-40B4-BE49-F238E27FC236}">
                <a16:creationId xmlns:a16="http://schemas.microsoft.com/office/drawing/2014/main" id="{7FF9D242-4375-43D0-BB7C-1F8A661E75B9}"/>
              </a:ext>
            </a:extLst>
          </p:cNvPr>
          <p:cNvSpPr>
            <a:spLocks noGrp="1"/>
          </p:cNvSpPr>
          <p:nvPr>
            <p:ph idx="1"/>
          </p:nvPr>
        </p:nvSpPr>
        <p:spPr/>
        <p:txBody>
          <a:bodyPr>
            <a:normAutofit fontScale="92500"/>
          </a:bodyPr>
          <a:lstStyle/>
          <a:p>
            <a:r>
              <a:rPr lang="en-US" dirty="0"/>
              <a:t>It wasn’t just in textbooks; it was also throughout the profession: Partisan divides.</a:t>
            </a:r>
          </a:p>
          <a:p>
            <a:r>
              <a:rPr lang="en-US" dirty="0"/>
              <a:t>Attempt to remove politics from economics: focus on science, and constrained optimization model.</a:t>
            </a:r>
          </a:p>
          <a:p>
            <a:r>
              <a:rPr lang="en-US" dirty="0"/>
              <a:t>Extend that to policy by focusing on efficiency and Pareto Optimality—leave normative issues to others—teach “positive” economics, which the empirical revolution was going to validate. </a:t>
            </a:r>
          </a:p>
          <a:p>
            <a:r>
              <a:rPr lang="en-US" dirty="0"/>
              <a:t>Pigovian welfare economics model—internalize externalities, leave inequality and other controversial issues to outside economics. Policy framework—focus on market imperfections and monopoly deviations from competitive model.</a:t>
            </a:r>
          </a:p>
          <a:p>
            <a:r>
              <a:rPr lang="en-US" dirty="0"/>
              <a:t>With Lerner’s Economics of Control and Samuelson’s Foundations of Economics this became the standard economic approach that textbooks followed </a:t>
            </a:r>
          </a:p>
        </p:txBody>
      </p:sp>
      <p:sp>
        <p:nvSpPr>
          <p:cNvPr id="4" name="Slide Number Placeholder 3">
            <a:extLst>
              <a:ext uri="{FF2B5EF4-FFF2-40B4-BE49-F238E27FC236}">
                <a16:creationId xmlns:a16="http://schemas.microsoft.com/office/drawing/2014/main" id="{64862456-7754-479C-AFD4-CCC9F4C6F318}"/>
              </a:ext>
            </a:extLst>
          </p:cNvPr>
          <p:cNvSpPr>
            <a:spLocks noGrp="1"/>
          </p:cNvSpPr>
          <p:nvPr>
            <p:ph type="sldNum" sz="quarter" idx="12"/>
          </p:nvPr>
        </p:nvSpPr>
        <p:spPr/>
        <p:txBody>
          <a:bodyPr/>
          <a:lstStyle/>
          <a:p>
            <a:fld id="{3A98EE3D-8CD1-4C3F-BD1C-C98C9596463C}" type="slidenum">
              <a:rPr lang="en-US" smtClean="0"/>
              <a:t>11</a:t>
            </a:fld>
            <a:endParaRPr lang="en-US" dirty="0"/>
          </a:p>
        </p:txBody>
      </p:sp>
    </p:spTree>
    <p:extLst>
      <p:ext uri="{BB962C8B-B14F-4D97-AF65-F5344CB8AC3E}">
        <p14:creationId xmlns:p14="http://schemas.microsoft.com/office/powerpoint/2010/main" val="42886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4995C-0F8B-47A3-870D-D68FCEC33701}"/>
              </a:ext>
            </a:extLst>
          </p:cNvPr>
          <p:cNvSpPr>
            <a:spLocks noGrp="1"/>
          </p:cNvSpPr>
          <p:nvPr>
            <p:ph type="title"/>
          </p:nvPr>
        </p:nvSpPr>
        <p:spPr/>
        <p:txBody>
          <a:bodyPr/>
          <a:lstStyle/>
          <a:p>
            <a:r>
              <a:rPr lang="en-US" dirty="0"/>
              <a:t>Modern textbooks are built on the Samuelsonian template</a:t>
            </a:r>
          </a:p>
        </p:txBody>
      </p:sp>
      <p:sp>
        <p:nvSpPr>
          <p:cNvPr id="3" name="Content Placeholder 2">
            <a:extLst>
              <a:ext uri="{FF2B5EF4-FFF2-40B4-BE49-F238E27FC236}">
                <a16:creationId xmlns:a16="http://schemas.microsoft.com/office/drawing/2014/main" id="{BEC155A8-6D4E-4633-855B-B9F9C0A0B137}"/>
              </a:ext>
            </a:extLst>
          </p:cNvPr>
          <p:cNvSpPr>
            <a:spLocks noGrp="1"/>
          </p:cNvSpPr>
          <p:nvPr>
            <p:ph idx="1"/>
          </p:nvPr>
        </p:nvSpPr>
        <p:spPr/>
        <p:txBody>
          <a:bodyPr>
            <a:normAutofit fontScale="85000" lnSpcReduction="20000"/>
          </a:bodyPr>
          <a:lstStyle/>
          <a:p>
            <a:r>
              <a:rPr lang="en-US" dirty="0"/>
              <a:t>The loss of nuance. </a:t>
            </a:r>
          </a:p>
          <a:p>
            <a:r>
              <a:rPr lang="en-US" dirty="0"/>
              <a:t>Samuelson was brilliant, and if you looked carefully, all the nuance was there.</a:t>
            </a:r>
          </a:p>
          <a:p>
            <a:r>
              <a:rPr lang="en-US" dirty="0"/>
              <a:t>Simplified competitors that had far less nuance drew larger and larger share of market. McConnell as simplified Samuelson. </a:t>
            </a:r>
          </a:p>
          <a:p>
            <a:r>
              <a:rPr lang="en-US" dirty="0"/>
              <a:t>Pedagogical template developed: predigested information presented </a:t>
            </a:r>
          </a:p>
          <a:p>
            <a:r>
              <a:rPr lang="en-US" dirty="0"/>
              <a:t>Key points (modular) In this chapter you will learn.... </a:t>
            </a:r>
          </a:p>
          <a:p>
            <a:r>
              <a:rPr lang="en-US" dirty="0"/>
              <a:t>(5 to 7 per chapter)</a:t>
            </a:r>
          </a:p>
          <a:p>
            <a:r>
              <a:rPr lang="en-US" dirty="0"/>
              <a:t>Summary at end In this chapter you have learned..</a:t>
            </a:r>
          </a:p>
          <a:p>
            <a:r>
              <a:rPr lang="en-US" dirty="0"/>
              <a:t>End of chapter Questions and test bank questions each tied to key points.</a:t>
            </a:r>
          </a:p>
          <a:p>
            <a:r>
              <a:rPr lang="en-US" dirty="0"/>
              <a:t>Leads to current on-line learning revolution: Why read all on chapter—focus on that learning that will lead to better grades. </a:t>
            </a:r>
          </a:p>
          <a:p>
            <a:r>
              <a:rPr lang="en-US" dirty="0"/>
              <a:t>Learning system blurs out all but element that is needed to answer question. Nuance is distracting and eliminated from learning. </a:t>
            </a:r>
          </a:p>
          <a:p>
            <a:endParaRPr lang="en-US" dirty="0"/>
          </a:p>
        </p:txBody>
      </p:sp>
      <p:sp>
        <p:nvSpPr>
          <p:cNvPr id="4" name="Slide Number Placeholder 3">
            <a:extLst>
              <a:ext uri="{FF2B5EF4-FFF2-40B4-BE49-F238E27FC236}">
                <a16:creationId xmlns:a16="http://schemas.microsoft.com/office/drawing/2014/main" id="{BD6BF12B-277C-4D60-86F5-D83CACF58AAC}"/>
              </a:ext>
            </a:extLst>
          </p:cNvPr>
          <p:cNvSpPr>
            <a:spLocks noGrp="1"/>
          </p:cNvSpPr>
          <p:nvPr>
            <p:ph type="sldNum" sz="quarter" idx="12"/>
          </p:nvPr>
        </p:nvSpPr>
        <p:spPr/>
        <p:txBody>
          <a:bodyPr/>
          <a:lstStyle/>
          <a:p>
            <a:fld id="{3A98EE3D-8CD1-4C3F-BD1C-C98C9596463C}" type="slidenum">
              <a:rPr lang="en-US" smtClean="0"/>
              <a:t>12</a:t>
            </a:fld>
            <a:endParaRPr lang="en-US" dirty="0"/>
          </a:p>
        </p:txBody>
      </p:sp>
    </p:spTree>
    <p:extLst>
      <p:ext uri="{BB962C8B-B14F-4D97-AF65-F5344CB8AC3E}">
        <p14:creationId xmlns:p14="http://schemas.microsoft.com/office/powerpoint/2010/main" val="9877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FB66-BE52-4955-A369-4BA45DD08E99}"/>
              </a:ext>
            </a:extLst>
          </p:cNvPr>
          <p:cNvSpPr>
            <a:spLocks noGrp="1"/>
          </p:cNvSpPr>
          <p:nvPr>
            <p:ph type="title"/>
          </p:nvPr>
        </p:nvSpPr>
        <p:spPr/>
        <p:txBody>
          <a:bodyPr/>
          <a:lstStyle/>
          <a:p>
            <a:r>
              <a:rPr lang="en-US" dirty="0"/>
              <a:t>Samuelson template will end within the next decade or two</a:t>
            </a:r>
          </a:p>
        </p:txBody>
      </p:sp>
      <p:sp>
        <p:nvSpPr>
          <p:cNvPr id="3" name="Content Placeholder 2">
            <a:extLst>
              <a:ext uri="{FF2B5EF4-FFF2-40B4-BE49-F238E27FC236}">
                <a16:creationId xmlns:a16="http://schemas.microsoft.com/office/drawing/2014/main" id="{161947D9-40C0-4AA1-AB5A-657AE95D9AF8}"/>
              </a:ext>
            </a:extLst>
          </p:cNvPr>
          <p:cNvSpPr>
            <a:spLocks noGrp="1"/>
          </p:cNvSpPr>
          <p:nvPr>
            <p:ph idx="1"/>
          </p:nvPr>
        </p:nvSpPr>
        <p:spPr/>
        <p:txBody>
          <a:bodyPr/>
          <a:lstStyle/>
          <a:p>
            <a:r>
              <a:rPr lang="en-US" b="1" dirty="0"/>
              <a:t>Reason: economics is changing</a:t>
            </a:r>
            <a:r>
              <a:rPr lang="en-US" dirty="0"/>
              <a:t>.</a:t>
            </a:r>
          </a:p>
          <a:p>
            <a:pPr lvl="1"/>
            <a:r>
              <a:rPr lang="en-US" dirty="0"/>
              <a:t> Economics is moving away from a strict adherence to the holy trinity – rationality, selfishness, and equilibrium – to a more eclectic position of purposeful behavior, enlightened self-interest, and sustainability” (Colander, Holt, and Rosser 2004)</a:t>
            </a:r>
          </a:p>
          <a:p>
            <a:pPr lvl="1"/>
            <a:r>
              <a:rPr lang="en-US" dirty="0"/>
              <a:t>Game theory is replacing supply and demand as the key model. </a:t>
            </a:r>
          </a:p>
          <a:p>
            <a:pPr lvl="1"/>
            <a:r>
              <a:rPr lang="en-US" dirty="0"/>
              <a:t>Empirical work (big data) is becoming central and replacing theory</a:t>
            </a:r>
          </a:p>
          <a:p>
            <a:pPr lvl="1"/>
            <a:r>
              <a:rPr lang="en-US" dirty="0"/>
              <a:t>Example of change: The INET CORE initiative</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9DB45D17-540D-49A8-9F53-811575A0AED9}"/>
              </a:ext>
            </a:extLst>
          </p:cNvPr>
          <p:cNvSpPr>
            <a:spLocks noGrp="1"/>
          </p:cNvSpPr>
          <p:nvPr>
            <p:ph type="sldNum" sz="quarter" idx="12"/>
          </p:nvPr>
        </p:nvSpPr>
        <p:spPr/>
        <p:txBody>
          <a:bodyPr/>
          <a:lstStyle/>
          <a:p>
            <a:fld id="{3A98EE3D-8CD1-4C3F-BD1C-C98C9596463C}" type="slidenum">
              <a:rPr lang="en-US" smtClean="0"/>
              <a:t>13</a:t>
            </a:fld>
            <a:endParaRPr lang="en-US" dirty="0"/>
          </a:p>
        </p:txBody>
      </p:sp>
    </p:spTree>
    <p:extLst>
      <p:ext uri="{BB962C8B-B14F-4D97-AF65-F5344CB8AC3E}">
        <p14:creationId xmlns:p14="http://schemas.microsoft.com/office/powerpoint/2010/main" val="590049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BF01D-EB35-4297-A3D5-F75B5403D974}"/>
              </a:ext>
            </a:extLst>
          </p:cNvPr>
          <p:cNvSpPr>
            <a:spLocks noGrp="1"/>
          </p:cNvSpPr>
          <p:nvPr>
            <p:ph type="title"/>
          </p:nvPr>
        </p:nvSpPr>
        <p:spPr/>
        <p:txBody>
          <a:bodyPr/>
          <a:lstStyle/>
          <a:p>
            <a:r>
              <a:rPr lang="en-US" dirty="0"/>
              <a:t>Some Comments about the INET CORE</a:t>
            </a:r>
            <a:br>
              <a:rPr lang="en-US" dirty="0"/>
            </a:br>
            <a:r>
              <a:rPr lang="en-US" dirty="0"/>
              <a:t>Initiative</a:t>
            </a:r>
          </a:p>
        </p:txBody>
      </p:sp>
      <p:sp>
        <p:nvSpPr>
          <p:cNvPr id="3" name="Content Placeholder 2">
            <a:extLst>
              <a:ext uri="{FF2B5EF4-FFF2-40B4-BE49-F238E27FC236}">
                <a16:creationId xmlns:a16="http://schemas.microsoft.com/office/drawing/2014/main" id="{CC52BDD5-F175-4604-8302-C699CC1CD9B8}"/>
              </a:ext>
            </a:extLst>
          </p:cNvPr>
          <p:cNvSpPr>
            <a:spLocks noGrp="1"/>
          </p:cNvSpPr>
          <p:nvPr>
            <p:ph idx="1"/>
          </p:nvPr>
        </p:nvSpPr>
        <p:spPr/>
        <p:txBody>
          <a:bodyPr>
            <a:normAutofit fontScale="92500"/>
          </a:bodyPr>
          <a:lstStyle/>
          <a:p>
            <a:r>
              <a:rPr lang="en-US" dirty="0"/>
              <a:t>Lower cost delivery system: Brings an open source free on-line, low cost print, alternative, because it is subsidized by INET. Numerous nicely done on-line teaching materials. </a:t>
            </a:r>
          </a:p>
          <a:p>
            <a:r>
              <a:rPr lang="en-US" dirty="0"/>
              <a:t>Different structure of course from standard text. They present it as a paradigm shift. New paradigm focuses on Inequality more and presents more modern models, not supply/demand competitive models. Much less focus on supply-demand exercises and more on modern models: i.e. principle agent or efficiency wage models.</a:t>
            </a:r>
          </a:p>
          <a:p>
            <a:r>
              <a:rPr lang="en-US" dirty="0"/>
              <a:t>While it is less modular than Mankiw or standard textbooks, it fits in the Walras/Samuelson science approach more than it fits the Mill-Marshallian approach. Replaces pro-market leanings of some standard texts (Mankiw) with pro-government intervention leanings more associated with other standard texts (Krugman). Strong connections to progressive heterodox approach. </a:t>
            </a:r>
          </a:p>
          <a:p>
            <a:endParaRPr lang="en-US" dirty="0"/>
          </a:p>
          <a:p>
            <a:endParaRPr lang="en-US" dirty="0"/>
          </a:p>
        </p:txBody>
      </p:sp>
      <p:sp>
        <p:nvSpPr>
          <p:cNvPr id="4" name="Slide Number Placeholder 3">
            <a:extLst>
              <a:ext uri="{FF2B5EF4-FFF2-40B4-BE49-F238E27FC236}">
                <a16:creationId xmlns:a16="http://schemas.microsoft.com/office/drawing/2014/main" id="{D5D2BCB6-9729-47DB-8D0F-3E2734DBBF79}"/>
              </a:ext>
            </a:extLst>
          </p:cNvPr>
          <p:cNvSpPr>
            <a:spLocks noGrp="1"/>
          </p:cNvSpPr>
          <p:nvPr>
            <p:ph type="sldNum" sz="quarter" idx="12"/>
          </p:nvPr>
        </p:nvSpPr>
        <p:spPr/>
        <p:txBody>
          <a:bodyPr/>
          <a:lstStyle/>
          <a:p>
            <a:fld id="{3A98EE3D-8CD1-4C3F-BD1C-C98C9596463C}" type="slidenum">
              <a:rPr lang="en-US" smtClean="0"/>
              <a:t>14</a:t>
            </a:fld>
            <a:endParaRPr lang="en-US" dirty="0"/>
          </a:p>
        </p:txBody>
      </p:sp>
    </p:spTree>
    <p:extLst>
      <p:ext uri="{BB962C8B-B14F-4D97-AF65-F5344CB8AC3E}">
        <p14:creationId xmlns:p14="http://schemas.microsoft.com/office/powerpoint/2010/main" val="3491710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079D6-E29B-4CFB-AA18-4A37C00E4574}"/>
              </a:ext>
            </a:extLst>
          </p:cNvPr>
          <p:cNvSpPr>
            <a:spLocks noGrp="1"/>
          </p:cNvSpPr>
          <p:nvPr>
            <p:ph type="title"/>
          </p:nvPr>
        </p:nvSpPr>
        <p:spPr/>
        <p:txBody>
          <a:bodyPr>
            <a:normAutofit fontScale="90000"/>
          </a:bodyPr>
          <a:lstStyle/>
          <a:p>
            <a:pPr algn="ctr"/>
            <a:r>
              <a:rPr lang="en-US" dirty="0"/>
              <a:t>A Comparison of three approaches to presenting principles</a:t>
            </a:r>
            <a:br>
              <a:rPr lang="en-US" dirty="0"/>
            </a:br>
            <a:r>
              <a:rPr lang="en-US" dirty="0"/>
              <a:t> </a:t>
            </a:r>
          </a:p>
        </p:txBody>
      </p:sp>
      <p:sp>
        <p:nvSpPr>
          <p:cNvPr id="3" name="Content Placeholder 2">
            <a:extLst>
              <a:ext uri="{FF2B5EF4-FFF2-40B4-BE49-F238E27FC236}">
                <a16:creationId xmlns:a16="http://schemas.microsoft.com/office/drawing/2014/main" id="{538F4CD7-A54E-4507-889B-336110160235}"/>
              </a:ext>
            </a:extLst>
          </p:cNvPr>
          <p:cNvSpPr>
            <a:spLocks noGrp="1"/>
          </p:cNvSpPr>
          <p:nvPr>
            <p:ph idx="1"/>
          </p:nvPr>
        </p:nvSpPr>
        <p:spPr>
          <a:xfrm>
            <a:off x="2473598" y="2123089"/>
            <a:ext cx="8915400" cy="3777622"/>
          </a:xfrm>
        </p:spPr>
        <p:txBody>
          <a:bodyPr/>
          <a:lstStyle/>
          <a:p>
            <a:r>
              <a:rPr lang="en-US" dirty="0"/>
              <a:t>The current textbook approach: Samuelson-Mankiw science approach, </a:t>
            </a:r>
          </a:p>
          <a:p>
            <a:r>
              <a:rPr lang="en-US" dirty="0"/>
              <a:t>The CORE alternative approach: the science approach with more sophisticated models and a heterodox mindset.</a:t>
            </a:r>
          </a:p>
          <a:p>
            <a:pPr lvl="1"/>
            <a:r>
              <a:rPr lang="en-US" dirty="0"/>
              <a:t>Better science: Change the models to more realistic and modern models; keep the scientific method as central.</a:t>
            </a:r>
          </a:p>
          <a:p>
            <a:r>
              <a:rPr lang="en-US" dirty="0"/>
              <a:t>My alternative approach: use the Mill Marshall Keynes “art and craft” approach with an inside the mainstream heterodox mindset. The normative sensibilities are not presented as science, but as normative views that follow from philosophical analysis, not scientific analysis. Standard models can be taught, but they are not taught as truth; they are taught as helpful tools. </a:t>
            </a:r>
          </a:p>
          <a:p>
            <a:endParaRPr lang="en-US" dirty="0"/>
          </a:p>
        </p:txBody>
      </p:sp>
      <p:sp>
        <p:nvSpPr>
          <p:cNvPr id="4" name="Slide Number Placeholder 3">
            <a:extLst>
              <a:ext uri="{FF2B5EF4-FFF2-40B4-BE49-F238E27FC236}">
                <a16:creationId xmlns:a16="http://schemas.microsoft.com/office/drawing/2014/main" id="{FE527E7B-8A2B-43B9-B6A7-1F113164F09F}"/>
              </a:ext>
            </a:extLst>
          </p:cNvPr>
          <p:cNvSpPr>
            <a:spLocks noGrp="1"/>
          </p:cNvSpPr>
          <p:nvPr>
            <p:ph type="sldNum" sz="quarter" idx="12"/>
          </p:nvPr>
        </p:nvSpPr>
        <p:spPr/>
        <p:txBody>
          <a:bodyPr/>
          <a:lstStyle/>
          <a:p>
            <a:fld id="{3A98EE3D-8CD1-4C3F-BD1C-C98C9596463C}" type="slidenum">
              <a:rPr lang="en-US" smtClean="0"/>
              <a:t>15</a:t>
            </a:fld>
            <a:endParaRPr lang="en-US" dirty="0"/>
          </a:p>
        </p:txBody>
      </p:sp>
    </p:spTree>
    <p:extLst>
      <p:ext uri="{BB962C8B-B14F-4D97-AF65-F5344CB8AC3E}">
        <p14:creationId xmlns:p14="http://schemas.microsoft.com/office/powerpoint/2010/main" val="2791447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8C21A-D0F0-46C4-B67C-DE4BBBFA9D44}"/>
              </a:ext>
            </a:extLst>
          </p:cNvPr>
          <p:cNvSpPr>
            <a:spLocks noGrp="1"/>
          </p:cNvSpPr>
          <p:nvPr>
            <p:ph type="title"/>
          </p:nvPr>
        </p:nvSpPr>
        <p:spPr/>
        <p:txBody>
          <a:bodyPr/>
          <a:lstStyle/>
          <a:p>
            <a:endParaRPr lang="en-US" dirty="0"/>
          </a:p>
        </p:txBody>
      </p:sp>
      <p:graphicFrame>
        <p:nvGraphicFramePr>
          <p:cNvPr id="5" name="Content Placeholder 4">
            <a:extLst>
              <a:ext uri="{FF2B5EF4-FFF2-40B4-BE49-F238E27FC236}">
                <a16:creationId xmlns:a16="http://schemas.microsoft.com/office/drawing/2014/main" id="{C707B466-1794-4A45-BC27-A9A90D40FEDB}"/>
              </a:ext>
            </a:extLst>
          </p:cNvPr>
          <p:cNvGraphicFramePr>
            <a:graphicFrameLocks noGrp="1"/>
          </p:cNvGraphicFramePr>
          <p:nvPr>
            <p:ph idx="1"/>
            <p:extLst>
              <p:ext uri="{D42A27DB-BD31-4B8C-83A1-F6EECF244321}">
                <p14:modId xmlns:p14="http://schemas.microsoft.com/office/powerpoint/2010/main" val="2697541574"/>
              </p:ext>
            </p:extLst>
          </p:nvPr>
        </p:nvGraphicFramePr>
        <p:xfrm>
          <a:off x="1052623" y="326287"/>
          <a:ext cx="10607566" cy="6622121"/>
        </p:xfrm>
        <a:graphic>
          <a:graphicData uri="http://schemas.openxmlformats.org/drawingml/2006/table">
            <a:tbl>
              <a:tblPr firstRow="1" firstCol="1" bandRow="1">
                <a:tableStyleId>{5C22544A-7EE6-4342-B048-85BDC9FD1C3A}</a:tableStyleId>
              </a:tblPr>
              <a:tblGrid>
                <a:gridCol w="1297977">
                  <a:extLst>
                    <a:ext uri="{9D8B030D-6E8A-4147-A177-3AD203B41FA5}">
                      <a16:colId xmlns:a16="http://schemas.microsoft.com/office/drawing/2014/main" val="1610683817"/>
                    </a:ext>
                  </a:extLst>
                </a:gridCol>
                <a:gridCol w="2074852">
                  <a:extLst>
                    <a:ext uri="{9D8B030D-6E8A-4147-A177-3AD203B41FA5}">
                      <a16:colId xmlns:a16="http://schemas.microsoft.com/office/drawing/2014/main" val="1920748649"/>
                    </a:ext>
                  </a:extLst>
                </a:gridCol>
                <a:gridCol w="3302485">
                  <a:extLst>
                    <a:ext uri="{9D8B030D-6E8A-4147-A177-3AD203B41FA5}">
                      <a16:colId xmlns:a16="http://schemas.microsoft.com/office/drawing/2014/main" val="1055313016"/>
                    </a:ext>
                  </a:extLst>
                </a:gridCol>
                <a:gridCol w="3932252">
                  <a:extLst>
                    <a:ext uri="{9D8B030D-6E8A-4147-A177-3AD203B41FA5}">
                      <a16:colId xmlns:a16="http://schemas.microsoft.com/office/drawing/2014/main" val="2377746227"/>
                    </a:ext>
                  </a:extLst>
                </a:gridCol>
              </a:tblGrid>
              <a:tr h="481787">
                <a:tc>
                  <a:txBody>
                    <a:bodyPr/>
                    <a:lstStyle/>
                    <a:p>
                      <a:pPr marL="0" marR="0" algn="ctr">
                        <a:spcBef>
                          <a:spcPts val="0"/>
                        </a:spcBef>
                        <a:spcAft>
                          <a:spcPts val="0"/>
                        </a:spcAft>
                      </a:pPr>
                      <a:r>
                        <a:rPr lang="en-US" sz="1000" dirty="0">
                          <a:effectLst/>
                        </a:rPr>
                        <a:t>Topics</a:t>
                      </a:r>
                      <a:endParaRPr lang="en-US" sz="1000" dirty="0">
                        <a:effectLst/>
                        <a:latin typeface="Times New Roman" panose="02020603050405020304" pitchFamily="18" charset="0"/>
                        <a:ea typeface="Calibri" panose="020F0502020204030204" pitchFamily="34" charset="0"/>
                      </a:endParaRPr>
                    </a:p>
                  </a:txBody>
                  <a:tcPr marL="5918" marR="5918" marT="5918" marB="5918" anchor="ctr"/>
                </a:tc>
                <a:tc>
                  <a:txBody>
                    <a:bodyPr/>
                    <a:lstStyle/>
                    <a:p>
                      <a:pPr marL="0" marR="0" algn="ctr">
                        <a:spcBef>
                          <a:spcPts val="0"/>
                        </a:spcBef>
                        <a:spcAft>
                          <a:spcPts val="0"/>
                        </a:spcAft>
                      </a:pPr>
                      <a:r>
                        <a:rPr lang="en-US" sz="1000" dirty="0">
                          <a:effectLst/>
                        </a:rPr>
                        <a:t>Samuelsonian benchmark as taught in introductory economics</a:t>
                      </a:r>
                      <a:endParaRPr lang="en-US" sz="1000" dirty="0">
                        <a:effectLst/>
                        <a:latin typeface="Times New Roman" panose="02020603050405020304" pitchFamily="18" charset="0"/>
                        <a:ea typeface="Calibri" panose="020F0502020204030204" pitchFamily="34" charset="0"/>
                      </a:endParaRPr>
                    </a:p>
                  </a:txBody>
                  <a:tcPr marL="5918" marR="5918" marT="5918" marB="5918" anchor="ctr"/>
                </a:tc>
                <a:tc>
                  <a:txBody>
                    <a:bodyPr/>
                    <a:lstStyle/>
                    <a:p>
                      <a:pPr marL="0" marR="0" algn="ctr">
                        <a:spcBef>
                          <a:spcPts val="0"/>
                        </a:spcBef>
                        <a:spcAft>
                          <a:spcPts val="0"/>
                        </a:spcAft>
                      </a:pPr>
                      <a:r>
                        <a:rPr lang="en-US" sz="1000" dirty="0">
                          <a:effectLst/>
                        </a:rPr>
                        <a:t>Contemporary economics and CORE’s benchmark (unit numbers in The Economy)</a:t>
                      </a:r>
                      <a:endParaRPr lang="en-US" sz="1000" dirty="0">
                        <a:effectLst/>
                        <a:latin typeface="Times New Roman" panose="02020603050405020304" pitchFamily="18" charset="0"/>
                        <a:ea typeface="Calibri" panose="020F0502020204030204" pitchFamily="34" charset="0"/>
                      </a:endParaRPr>
                    </a:p>
                  </a:txBody>
                  <a:tcPr marL="5918" marR="5918" marT="5918" marB="5918" anchor="ctr"/>
                </a:tc>
                <a:tc>
                  <a:txBody>
                    <a:bodyPr/>
                    <a:lstStyle/>
                    <a:p>
                      <a:pPr marL="0" marR="0" algn="ctr">
                        <a:spcBef>
                          <a:spcPts val="0"/>
                        </a:spcBef>
                        <a:spcAft>
                          <a:spcPts val="0"/>
                        </a:spcAft>
                      </a:pPr>
                      <a:endParaRPr lang="en-US" sz="10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dirty="0">
                          <a:effectLst/>
                          <a:latin typeface="Times New Roman" panose="02020603050405020304" pitchFamily="18" charset="0"/>
                          <a:ea typeface="Calibri" panose="020F0502020204030204" pitchFamily="34" charset="0"/>
                        </a:rPr>
                        <a:t>Contemporary Economics and Marshallian Benchmark</a:t>
                      </a:r>
                    </a:p>
                  </a:txBody>
                  <a:tcPr marL="5918" marR="5918" marT="5918" marB="5918" anchor="ctr"/>
                </a:tc>
                <a:extLst>
                  <a:ext uri="{0D108BD9-81ED-4DB2-BD59-A6C34878D82A}">
                    <a16:rowId xmlns:a16="http://schemas.microsoft.com/office/drawing/2014/main" val="1731874214"/>
                  </a:ext>
                </a:extLst>
              </a:tr>
              <a:tr h="804517">
                <a:tc>
                  <a:txBody>
                    <a:bodyPr/>
                    <a:lstStyle/>
                    <a:p>
                      <a:pPr marL="0" marR="0">
                        <a:spcBef>
                          <a:spcPts val="0"/>
                        </a:spcBef>
                        <a:spcAft>
                          <a:spcPts val="0"/>
                        </a:spcAft>
                      </a:pPr>
                      <a:r>
                        <a:rPr lang="en-US" sz="1100" dirty="0">
                          <a:effectLst/>
                        </a:rPr>
                        <a:t>People</a:t>
                      </a:r>
                      <a:endParaRPr lang="en-US" sz="1100" dirty="0">
                        <a:effectLst/>
                        <a:latin typeface="Times New Roman" panose="02020603050405020304" pitchFamily="18" charset="0"/>
                        <a:ea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are far-sighted and self-interested</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are also cognitively limited (for example, they have weakness of will) and have motives other than self-interest, such as social norms of fairness and reciprocity (4, 13)</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Same as CORE, but focus principles models on easier models. Include others as nuanced discussion. Need to include endogenous preferences. Emphasize to students that models are chosen for simplicity not real-world relevance. </a:t>
                      </a:r>
                    </a:p>
                  </a:txBody>
                  <a:tcPr marL="5918" marR="5918" marT="5918" marB="5918" anchor="ctr"/>
                </a:tc>
                <a:extLst>
                  <a:ext uri="{0D108BD9-81ED-4DB2-BD59-A6C34878D82A}">
                    <a16:rowId xmlns:a16="http://schemas.microsoft.com/office/drawing/2014/main" val="1945692904"/>
                  </a:ext>
                </a:extLst>
              </a:tr>
              <a:tr h="520469">
                <a:tc>
                  <a:txBody>
                    <a:bodyPr/>
                    <a:lstStyle/>
                    <a:p>
                      <a:pPr marL="0" marR="0">
                        <a:spcBef>
                          <a:spcPts val="0"/>
                        </a:spcBef>
                        <a:spcAft>
                          <a:spcPts val="0"/>
                        </a:spcAft>
                      </a:pPr>
                      <a:r>
                        <a:rPr lang="en-US" sz="1100" dirty="0">
                          <a:effectLst/>
                        </a:rPr>
                        <a:t>Interactions</a:t>
                      </a:r>
                      <a:endParaRPr lang="en-US" sz="1100" dirty="0">
                        <a:effectLst/>
                        <a:latin typeface="Times New Roman" panose="02020603050405020304" pitchFamily="18" charset="0"/>
                        <a:ea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are among price-takers in competitive markets</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include price-makers and interest rate and wage-setters, strategic interactions, and non-market interactions (6, 7, 9, 10, 11)</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Same of CORE, but focus principles models on easier models</a:t>
                      </a:r>
                    </a:p>
                  </a:txBody>
                  <a:tcPr marL="5918" marR="5918" marT="5918" marB="5918" anchor="ctr"/>
                </a:tc>
                <a:extLst>
                  <a:ext uri="{0D108BD9-81ED-4DB2-BD59-A6C34878D82A}">
                    <a16:rowId xmlns:a16="http://schemas.microsoft.com/office/drawing/2014/main" val="3699431475"/>
                  </a:ext>
                </a:extLst>
              </a:tr>
              <a:tr h="352801">
                <a:tc>
                  <a:txBody>
                    <a:bodyPr/>
                    <a:lstStyle/>
                    <a:p>
                      <a:pPr marL="0" marR="0">
                        <a:spcBef>
                          <a:spcPts val="0"/>
                        </a:spcBef>
                        <a:spcAft>
                          <a:spcPts val="0"/>
                        </a:spcAft>
                      </a:pPr>
                      <a:r>
                        <a:rPr lang="en-US" sz="1100" dirty="0">
                          <a:effectLst/>
                        </a:rPr>
                        <a:t>Information</a:t>
                      </a:r>
                      <a:endParaRPr lang="en-US" sz="1100" dirty="0">
                        <a:effectLst/>
                        <a:latin typeface="Times New Roman" panose="02020603050405020304" pitchFamily="18" charset="0"/>
                        <a:ea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is complete</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is usually incomplete, asymmetric, and non-verifiable (6, 9, 10–12, 21)</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Same of CORE, but focus principles models on easier models</a:t>
                      </a:r>
                    </a:p>
                  </a:txBody>
                  <a:tcPr marL="5918" marR="5918" marT="5918" marB="5918" anchor="ctr"/>
                </a:tc>
                <a:extLst>
                  <a:ext uri="{0D108BD9-81ED-4DB2-BD59-A6C34878D82A}">
                    <a16:rowId xmlns:a16="http://schemas.microsoft.com/office/drawing/2014/main" val="3903842161"/>
                  </a:ext>
                </a:extLst>
              </a:tr>
              <a:tr h="798855">
                <a:tc>
                  <a:txBody>
                    <a:bodyPr/>
                    <a:lstStyle/>
                    <a:p>
                      <a:pPr marL="0" marR="0">
                        <a:spcBef>
                          <a:spcPts val="0"/>
                        </a:spcBef>
                        <a:spcAft>
                          <a:spcPts val="0"/>
                        </a:spcAft>
                      </a:pPr>
                      <a:r>
                        <a:rPr lang="en-US" sz="1100" dirty="0">
                          <a:effectLst/>
                        </a:rPr>
                        <a:t>Contracts</a:t>
                      </a:r>
                      <a:endParaRPr lang="en-US" sz="1100" dirty="0">
                        <a:effectLst/>
                        <a:latin typeface="Times New Roman" panose="02020603050405020304" pitchFamily="18" charset="0"/>
                        <a:ea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are complete and enforceable at zero cost</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are incomplete for effort and diligence in labour and credit markets, and for other external effects such as traffic congestion or knowledge (6, 9, 10, 12)</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cs typeface="Calibri" panose="020F0502020204030204" pitchFamily="34" charset="0"/>
                        </a:rPr>
                        <a:t>Same of CORE, but focus principles models on easier models</a:t>
                      </a:r>
                    </a:p>
                    <a:p>
                      <a:pPr marL="0" marR="0">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extLst>
                  <a:ext uri="{0D108BD9-81ED-4DB2-BD59-A6C34878D82A}">
                    <a16:rowId xmlns:a16="http://schemas.microsoft.com/office/drawing/2014/main" val="2518281607"/>
                  </a:ext>
                </a:extLst>
              </a:tr>
              <a:tr h="352801">
                <a:tc>
                  <a:txBody>
                    <a:bodyPr/>
                    <a:lstStyle/>
                    <a:p>
                      <a:pPr marL="0" marR="0">
                        <a:spcBef>
                          <a:spcPts val="0"/>
                        </a:spcBef>
                        <a:spcAft>
                          <a:spcPts val="0"/>
                        </a:spcAft>
                      </a:pPr>
                      <a:r>
                        <a:rPr lang="en-US" sz="1100" dirty="0">
                          <a:effectLst/>
                        </a:rPr>
                        <a:t>Institutions</a:t>
                      </a:r>
                      <a:endParaRPr lang="en-US" sz="1100" dirty="0">
                        <a:effectLst/>
                        <a:latin typeface="Times New Roman" panose="02020603050405020304" pitchFamily="18" charset="0"/>
                        <a:ea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include markets, private property, and governments</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also include informal rules (norms), firms, unions, and banks (5–7, 9–11, 22)</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cs typeface="Calibri" panose="020F0502020204030204" pitchFamily="34" charset="0"/>
                        </a:rPr>
                        <a:t>Same of CORE, but focus principles models on easier models</a:t>
                      </a:r>
                    </a:p>
                    <a:p>
                      <a:pPr marL="0" marR="0">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extLst>
                  <a:ext uri="{0D108BD9-81ED-4DB2-BD59-A6C34878D82A}">
                    <a16:rowId xmlns:a16="http://schemas.microsoft.com/office/drawing/2014/main" val="394065264"/>
                  </a:ext>
                </a:extLst>
              </a:tr>
              <a:tr h="489695">
                <a:tc>
                  <a:txBody>
                    <a:bodyPr/>
                    <a:lstStyle/>
                    <a:p>
                      <a:pPr marL="0" marR="0">
                        <a:spcBef>
                          <a:spcPts val="0"/>
                        </a:spcBef>
                        <a:spcAft>
                          <a:spcPts val="0"/>
                        </a:spcAft>
                      </a:pPr>
                      <a:r>
                        <a:rPr lang="en-US" sz="1100" dirty="0">
                          <a:effectLst/>
                        </a:rPr>
                        <a:t>History</a:t>
                      </a:r>
                      <a:endParaRPr lang="en-US" sz="1100" dirty="0">
                        <a:effectLst/>
                        <a:latin typeface="Times New Roman" panose="02020603050405020304" pitchFamily="18" charset="0"/>
                        <a:ea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is largely ignored</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provides data about alternative rules of the game and the process of change (most units)</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Same as CORE; make sure presentation of alternatives is unbiased</a:t>
                      </a:r>
                    </a:p>
                  </a:txBody>
                  <a:tcPr marL="5918" marR="5918" marT="5918" marB="5918" anchor="ctr"/>
                </a:tc>
                <a:extLst>
                  <a:ext uri="{0D108BD9-81ED-4DB2-BD59-A6C34878D82A}">
                    <a16:rowId xmlns:a16="http://schemas.microsoft.com/office/drawing/2014/main" val="2564724903"/>
                  </a:ext>
                </a:extLst>
              </a:tr>
              <a:tr h="520469">
                <a:tc>
                  <a:txBody>
                    <a:bodyPr/>
                    <a:lstStyle/>
                    <a:p>
                      <a:pPr marL="0" marR="0">
                        <a:spcBef>
                          <a:spcPts val="0"/>
                        </a:spcBef>
                        <a:spcAft>
                          <a:spcPts val="0"/>
                        </a:spcAft>
                      </a:pPr>
                      <a:r>
                        <a:rPr lang="en-US" sz="1100" dirty="0">
                          <a:effectLst/>
                        </a:rPr>
                        <a:t>Differences among people</a:t>
                      </a:r>
                      <a:endParaRPr lang="en-US" sz="1100" dirty="0">
                        <a:effectLst/>
                        <a:latin typeface="Times New Roman" panose="02020603050405020304" pitchFamily="18" charset="0"/>
                        <a:ea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are confined to preference and budget constraint differences among buyers and sellers</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also include asymmetric positions, for example as employers or employees, and as lenders or borrowers (6, 9, 10, 12)</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cs typeface="Calibri" panose="020F0502020204030204" pitchFamily="34" charset="0"/>
                        </a:rPr>
                        <a:t>Same as CORE; make sure presentation of alternatives is unbiased. Add as nuance, not as alternative formal models</a:t>
                      </a:r>
                    </a:p>
                    <a:p>
                      <a:pPr marL="0" marR="0">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extLst>
                  <a:ext uri="{0D108BD9-81ED-4DB2-BD59-A6C34878D82A}">
                    <a16:rowId xmlns:a16="http://schemas.microsoft.com/office/drawing/2014/main" val="4216699853"/>
                  </a:ext>
                </a:extLst>
              </a:tr>
              <a:tr h="520469">
                <a:tc>
                  <a:txBody>
                    <a:bodyPr/>
                    <a:lstStyle/>
                    <a:p>
                      <a:pPr marL="0" marR="0">
                        <a:spcBef>
                          <a:spcPts val="0"/>
                        </a:spcBef>
                        <a:spcAft>
                          <a:spcPts val="0"/>
                        </a:spcAft>
                      </a:pPr>
                      <a:r>
                        <a:rPr lang="en-US" sz="1100" dirty="0">
                          <a:effectLst/>
                        </a:rPr>
                        <a:t>Power</a:t>
                      </a:r>
                      <a:endParaRPr lang="en-US" sz="1100" dirty="0">
                        <a:effectLst/>
                        <a:latin typeface="Times New Roman" panose="02020603050405020304" pitchFamily="18" charset="0"/>
                        <a:ea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is market power and political power</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includes also a principal’s power over an agent in labour, credit, and other markets (5, 6, 9, 10, 12)</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cs typeface="Calibri" panose="020F0502020204030204" pitchFamily="34" charset="0"/>
                        </a:rPr>
                        <a:t>Same as CORE; make sure presentation of alternatives is unbiased. Add as nuance, not as alternative formal models</a:t>
                      </a:r>
                    </a:p>
                    <a:p>
                      <a:pPr marL="0" marR="0">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extLst>
                  <a:ext uri="{0D108BD9-81ED-4DB2-BD59-A6C34878D82A}">
                    <a16:rowId xmlns:a16="http://schemas.microsoft.com/office/drawing/2014/main" val="3065710147"/>
                  </a:ext>
                </a:extLst>
              </a:tr>
              <a:tr h="520469">
                <a:tc>
                  <a:txBody>
                    <a:bodyPr/>
                    <a:lstStyle/>
                    <a:p>
                      <a:pPr marL="0" marR="0">
                        <a:spcBef>
                          <a:spcPts val="0"/>
                        </a:spcBef>
                        <a:spcAft>
                          <a:spcPts val="0"/>
                        </a:spcAft>
                      </a:pPr>
                      <a:r>
                        <a:rPr lang="en-US" sz="1100" dirty="0">
                          <a:effectLst/>
                        </a:rPr>
                        <a:t>Economic rents</a:t>
                      </a:r>
                      <a:endParaRPr lang="en-US" sz="1100" dirty="0">
                        <a:effectLst/>
                        <a:latin typeface="Times New Roman" panose="02020603050405020304" pitchFamily="18" charset="0"/>
                        <a:ea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create inefficiencies through ‘rent-seeking’</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are also endemic in a well-functioning private economy, creating the incentive to innovate, or to work hard (2, 6–12, 21)</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Rent seeking is endemic in any real-world system. Need to take normative judgements into account to determine what is to be called rent-seeking. </a:t>
                      </a:r>
                    </a:p>
                  </a:txBody>
                  <a:tcPr marL="5918" marR="5918" marT="5918" marB="5918" anchor="ctr"/>
                </a:tc>
                <a:extLst>
                  <a:ext uri="{0D108BD9-81ED-4DB2-BD59-A6C34878D82A}">
                    <a16:rowId xmlns:a16="http://schemas.microsoft.com/office/drawing/2014/main" val="4262992320"/>
                  </a:ext>
                </a:extLst>
              </a:tr>
              <a:tr h="489695">
                <a:tc>
                  <a:txBody>
                    <a:bodyPr/>
                    <a:lstStyle/>
                    <a:p>
                      <a:pPr marL="0" marR="0">
                        <a:spcBef>
                          <a:spcPts val="0"/>
                        </a:spcBef>
                        <a:spcAft>
                          <a:spcPts val="0"/>
                        </a:spcAft>
                      </a:pPr>
                      <a:r>
                        <a:rPr lang="en-US" sz="1100" dirty="0">
                          <a:effectLst/>
                        </a:rPr>
                        <a:t>Stability and instability</a:t>
                      </a:r>
                      <a:endParaRPr lang="en-US" sz="1100" dirty="0">
                        <a:effectLst/>
                        <a:latin typeface="Times New Roman" panose="02020603050405020304" pitchFamily="18" charset="0"/>
                        <a:ea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The economy is self-stabilizing.</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Stability and instability are both characteristics of the economy. (11, 13–15, 17, 20)</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Same as CORE but presentation in standard texts also has both.</a:t>
                      </a:r>
                    </a:p>
                  </a:txBody>
                  <a:tcPr marL="5918" marR="5918" marT="5918" marB="5918" anchor="ctr"/>
                </a:tc>
                <a:extLst>
                  <a:ext uri="{0D108BD9-81ED-4DB2-BD59-A6C34878D82A}">
                    <a16:rowId xmlns:a16="http://schemas.microsoft.com/office/drawing/2014/main" val="111203487"/>
                  </a:ext>
                </a:extLst>
              </a:tr>
              <a:tr h="352801">
                <a:tc>
                  <a:txBody>
                    <a:bodyPr/>
                    <a:lstStyle/>
                    <a:p>
                      <a:pPr marL="0" marR="0">
                        <a:spcBef>
                          <a:spcPts val="0"/>
                        </a:spcBef>
                        <a:spcAft>
                          <a:spcPts val="0"/>
                        </a:spcAft>
                      </a:pPr>
                      <a:r>
                        <a:rPr lang="en-US" sz="1100" dirty="0">
                          <a:effectLst/>
                        </a:rPr>
                        <a:t>Evaluation</a:t>
                      </a:r>
                      <a:endParaRPr lang="en-US" sz="1100" dirty="0">
                        <a:effectLst/>
                        <a:latin typeface="Times New Roman" panose="02020603050405020304" pitchFamily="18" charset="0"/>
                        <a:ea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is confined to the presence of unexploited mutual gains (Pareto-inefficiency)</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cs typeface="Calibri" panose="020F0502020204030204" pitchFamily="34" charset="0"/>
                        </a:rPr>
                        <a:t>also includes fairness (4, 5, 19, 22)</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5918" marR="5918" marT="5918" marB="5918" anchor="ctr"/>
                </a:tc>
                <a:tc>
                  <a:txBody>
                    <a:bodyPr/>
                    <a:lstStyle/>
                    <a:p>
                      <a:pPr marL="0" marR="0">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Same as CORE but adding fairness to discussion requires non-scientific methodology. Requires learning methods of philosophical analysis</a:t>
                      </a:r>
                    </a:p>
                  </a:txBody>
                  <a:tcPr marL="5918" marR="5918" marT="5918" marB="5918" anchor="ctr"/>
                </a:tc>
                <a:extLst>
                  <a:ext uri="{0D108BD9-81ED-4DB2-BD59-A6C34878D82A}">
                    <a16:rowId xmlns:a16="http://schemas.microsoft.com/office/drawing/2014/main" val="3068217068"/>
                  </a:ext>
                </a:extLst>
              </a:tr>
            </a:tbl>
          </a:graphicData>
        </a:graphic>
      </p:graphicFrame>
      <p:sp>
        <p:nvSpPr>
          <p:cNvPr id="4" name="Slide Number Placeholder 3">
            <a:extLst>
              <a:ext uri="{FF2B5EF4-FFF2-40B4-BE49-F238E27FC236}">
                <a16:creationId xmlns:a16="http://schemas.microsoft.com/office/drawing/2014/main" id="{AEB9BA20-8E3A-41FD-93E9-B75C2328FD56}"/>
              </a:ext>
            </a:extLst>
          </p:cNvPr>
          <p:cNvSpPr>
            <a:spLocks noGrp="1"/>
          </p:cNvSpPr>
          <p:nvPr>
            <p:ph type="sldNum" sz="quarter" idx="12"/>
          </p:nvPr>
        </p:nvSpPr>
        <p:spPr/>
        <p:txBody>
          <a:bodyPr/>
          <a:lstStyle/>
          <a:p>
            <a:fld id="{3A98EE3D-8CD1-4C3F-BD1C-C98C9596463C}" type="slidenum">
              <a:rPr lang="en-US" smtClean="0"/>
              <a:t>16</a:t>
            </a:fld>
            <a:endParaRPr lang="en-US" dirty="0"/>
          </a:p>
        </p:txBody>
      </p:sp>
    </p:spTree>
    <p:extLst>
      <p:ext uri="{BB962C8B-B14F-4D97-AF65-F5344CB8AC3E}">
        <p14:creationId xmlns:p14="http://schemas.microsoft.com/office/powerpoint/2010/main" val="1428250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33968-D019-43BD-95C4-5E534D193793}"/>
              </a:ext>
            </a:extLst>
          </p:cNvPr>
          <p:cNvSpPr>
            <a:spLocks noGrp="1"/>
          </p:cNvSpPr>
          <p:nvPr>
            <p:ph type="title"/>
          </p:nvPr>
        </p:nvSpPr>
        <p:spPr/>
        <p:txBody>
          <a:bodyPr/>
          <a:lstStyle/>
          <a:p>
            <a:r>
              <a:rPr lang="en-US" dirty="0"/>
              <a:t>Some Suggestions for teaching the art and craft</a:t>
            </a:r>
          </a:p>
        </p:txBody>
      </p:sp>
      <p:sp>
        <p:nvSpPr>
          <p:cNvPr id="3" name="Content Placeholder 2">
            <a:extLst>
              <a:ext uri="{FF2B5EF4-FFF2-40B4-BE49-F238E27FC236}">
                <a16:creationId xmlns:a16="http://schemas.microsoft.com/office/drawing/2014/main" id="{B8570F91-9E7C-4A2E-9D4A-81E0DD6A0E18}"/>
              </a:ext>
            </a:extLst>
          </p:cNvPr>
          <p:cNvSpPr>
            <a:spLocks noGrp="1"/>
          </p:cNvSpPr>
          <p:nvPr>
            <p:ph idx="1"/>
          </p:nvPr>
        </p:nvSpPr>
        <p:spPr/>
        <p:txBody>
          <a:bodyPr>
            <a:normAutofit fontScale="62500" lnSpcReduction="20000"/>
          </a:bodyPr>
          <a:lstStyle/>
          <a:p>
            <a:r>
              <a:rPr lang="en-US" dirty="0"/>
              <a:t>Teach the art and craft, not the science—the art and craft embodies the nuance</a:t>
            </a:r>
          </a:p>
          <a:p>
            <a:r>
              <a:rPr lang="en-US" dirty="0"/>
              <a:t>Make nuance a key point and have specific questions on exam that require student to know that nuance is expected. </a:t>
            </a:r>
          </a:p>
          <a:p>
            <a:pPr lvl="1"/>
            <a:r>
              <a:rPr lang="en-US" dirty="0"/>
              <a:t>Example: TF: Economic theory tells us that a free trade policy is preferable to a protectionist policy. Answer F: Economic theory along tells us nothing about what is preferable. Theoretical models may show that trade has certain desirable traits, but real world trade does not fit the model and has some undesirable traits. Which is better depends on judgments about the costs and benefits.</a:t>
            </a:r>
          </a:p>
          <a:p>
            <a:r>
              <a:rPr lang="en-US" dirty="0"/>
              <a:t>Present economic problem as one of coordination, not scarcity. </a:t>
            </a:r>
            <a:endParaRPr lang="en-US" b="1" dirty="0"/>
          </a:p>
          <a:p>
            <a:r>
              <a:rPr lang="en-US" dirty="0"/>
              <a:t>Teach failures of market outcomes, not just market failures</a:t>
            </a:r>
          </a:p>
          <a:p>
            <a:r>
              <a:rPr lang="en-US" dirty="0"/>
              <a:t>Emphasize that models are heuristics, not truth</a:t>
            </a:r>
          </a:p>
          <a:p>
            <a:r>
              <a:rPr lang="en-US" dirty="0"/>
              <a:t>Discuss goals and how to achieve goals much more explicitly. </a:t>
            </a:r>
          </a:p>
          <a:p>
            <a:pPr lvl="1"/>
            <a:r>
              <a:rPr lang="en-US" dirty="0"/>
              <a:t>Goal is more than efficiency</a:t>
            </a:r>
          </a:p>
          <a:p>
            <a:pPr lvl="1"/>
            <a:r>
              <a:rPr lang="en-US" dirty="0"/>
              <a:t>Goal is more than material welfare</a:t>
            </a:r>
          </a:p>
          <a:p>
            <a:pPr lvl="1"/>
            <a:r>
              <a:rPr lang="en-US" dirty="0"/>
              <a:t>A life well lived—involves normative judgements </a:t>
            </a:r>
          </a:p>
          <a:p>
            <a:pPr lvl="1"/>
            <a:r>
              <a:rPr lang="en-US" dirty="0"/>
              <a:t>Science doesn’t answer goals </a:t>
            </a:r>
          </a:p>
          <a:p>
            <a:r>
              <a:rPr lang="en-US" b="1" dirty="0"/>
              <a:t>Provide Guidance in how normative and ethical values can be added to analysis.</a:t>
            </a:r>
          </a:p>
        </p:txBody>
      </p:sp>
      <p:sp>
        <p:nvSpPr>
          <p:cNvPr id="4" name="Slide Number Placeholder 3">
            <a:extLst>
              <a:ext uri="{FF2B5EF4-FFF2-40B4-BE49-F238E27FC236}">
                <a16:creationId xmlns:a16="http://schemas.microsoft.com/office/drawing/2014/main" id="{DC0E1700-D3F3-4A38-8778-1FFC2E078B02}"/>
              </a:ext>
            </a:extLst>
          </p:cNvPr>
          <p:cNvSpPr>
            <a:spLocks noGrp="1"/>
          </p:cNvSpPr>
          <p:nvPr>
            <p:ph type="sldNum" sz="quarter" idx="12"/>
          </p:nvPr>
        </p:nvSpPr>
        <p:spPr/>
        <p:txBody>
          <a:bodyPr/>
          <a:lstStyle/>
          <a:p>
            <a:fld id="{3A98EE3D-8CD1-4C3F-BD1C-C98C9596463C}" type="slidenum">
              <a:rPr lang="en-US" smtClean="0"/>
              <a:t>17</a:t>
            </a:fld>
            <a:endParaRPr lang="en-US" dirty="0"/>
          </a:p>
        </p:txBody>
      </p:sp>
    </p:spTree>
    <p:extLst>
      <p:ext uri="{BB962C8B-B14F-4D97-AF65-F5344CB8AC3E}">
        <p14:creationId xmlns:p14="http://schemas.microsoft.com/office/powerpoint/2010/main" val="7514188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38FA0-3F00-45A3-8040-42EFD18A8BBF}"/>
              </a:ext>
            </a:extLst>
          </p:cNvPr>
          <p:cNvSpPr>
            <a:spLocks noGrp="1"/>
          </p:cNvSpPr>
          <p:nvPr>
            <p:ph type="title"/>
          </p:nvPr>
        </p:nvSpPr>
        <p:spPr/>
        <p:txBody>
          <a:bodyPr>
            <a:normAutofit/>
          </a:bodyPr>
          <a:lstStyle/>
          <a:p>
            <a:r>
              <a:rPr lang="en-US" sz="3200" b="1" dirty="0"/>
              <a:t>Teach method of how to use economic models in economic policy analysis</a:t>
            </a:r>
          </a:p>
        </p:txBody>
      </p:sp>
      <p:sp>
        <p:nvSpPr>
          <p:cNvPr id="3" name="Content Placeholder 2">
            <a:extLst>
              <a:ext uri="{FF2B5EF4-FFF2-40B4-BE49-F238E27FC236}">
                <a16:creationId xmlns:a16="http://schemas.microsoft.com/office/drawing/2014/main" id="{E89C572D-47B5-432A-A9E0-0A83079E44FA}"/>
              </a:ext>
            </a:extLst>
          </p:cNvPr>
          <p:cNvSpPr>
            <a:spLocks noGrp="1"/>
          </p:cNvSpPr>
          <p:nvPr>
            <p:ph idx="1"/>
          </p:nvPr>
        </p:nvSpPr>
        <p:spPr>
          <a:xfrm>
            <a:off x="1607127" y="2133600"/>
            <a:ext cx="10141528" cy="3777622"/>
          </a:xfrm>
        </p:spPr>
        <p:txBody>
          <a:bodyPr/>
          <a:lstStyle/>
          <a:p>
            <a:pPr>
              <a:buAutoNum type="arabicPeriod"/>
            </a:pPr>
            <a:r>
              <a:rPr lang="en-US" dirty="0"/>
              <a:t>Deductive theory—models— gives theoretical truths (subject to assumptions) Must know assumptions as well as models</a:t>
            </a:r>
          </a:p>
          <a:p>
            <a:pPr>
              <a:buAutoNum type="arabicPeriod"/>
            </a:pPr>
            <a:r>
              <a:rPr lang="en-US" dirty="0"/>
              <a:t>Empirical facts—statistical analysis—gives empirical truths (subject to assumptions. Must know assumptions as well as statistical analysis</a:t>
            </a:r>
          </a:p>
          <a:p>
            <a:pPr>
              <a:buAutoNum type="arabicPeriod"/>
            </a:pPr>
            <a:r>
              <a:rPr lang="en-US" dirty="0"/>
              <a:t>Philosophical theory—philosophical reasoning—argumentation for the sake of heaven—gives philosophical truths needed to chose among goals </a:t>
            </a:r>
          </a:p>
          <a:p>
            <a:pPr marL="0" indent="0" algn="ctr">
              <a:buNone/>
            </a:pPr>
            <a:r>
              <a:rPr lang="en-US" sz="2000" b="1" dirty="0"/>
              <a:t>Economics Theory + Empirical facts + philosophical theory =&gt; Policy advice</a:t>
            </a:r>
          </a:p>
        </p:txBody>
      </p:sp>
      <p:sp>
        <p:nvSpPr>
          <p:cNvPr id="4" name="Slide Number Placeholder 3">
            <a:extLst>
              <a:ext uri="{FF2B5EF4-FFF2-40B4-BE49-F238E27FC236}">
                <a16:creationId xmlns:a16="http://schemas.microsoft.com/office/drawing/2014/main" id="{9BC2DCA0-7F51-406D-B66D-5809612EE54B}"/>
              </a:ext>
            </a:extLst>
          </p:cNvPr>
          <p:cNvSpPr>
            <a:spLocks noGrp="1"/>
          </p:cNvSpPr>
          <p:nvPr>
            <p:ph type="sldNum" sz="quarter" idx="12"/>
          </p:nvPr>
        </p:nvSpPr>
        <p:spPr/>
        <p:txBody>
          <a:bodyPr/>
          <a:lstStyle/>
          <a:p>
            <a:fld id="{3A98EE3D-8CD1-4C3F-BD1C-C98C9596463C}" type="slidenum">
              <a:rPr lang="en-US" smtClean="0"/>
              <a:t>18</a:t>
            </a:fld>
            <a:endParaRPr lang="en-US" dirty="0"/>
          </a:p>
        </p:txBody>
      </p:sp>
    </p:spTree>
    <p:extLst>
      <p:ext uri="{BB962C8B-B14F-4D97-AF65-F5344CB8AC3E}">
        <p14:creationId xmlns:p14="http://schemas.microsoft.com/office/powerpoint/2010/main" val="18169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402C5-65A2-4E03-A2B5-F9C07AB25C78}"/>
              </a:ext>
            </a:extLst>
          </p:cNvPr>
          <p:cNvSpPr>
            <a:spLocks noGrp="1"/>
          </p:cNvSpPr>
          <p:nvPr>
            <p:ph type="title"/>
          </p:nvPr>
        </p:nvSpPr>
        <p:spPr/>
        <p:txBody>
          <a:bodyPr>
            <a:noAutofit/>
          </a:bodyPr>
          <a:lstStyle/>
          <a:p>
            <a:r>
              <a:rPr lang="en-US" sz="2800" dirty="0"/>
              <a:t>Some tools to add normative values to the analysis: How to arrive at an unbiased (as possible) normative judgment</a:t>
            </a:r>
          </a:p>
        </p:txBody>
      </p:sp>
      <p:sp>
        <p:nvSpPr>
          <p:cNvPr id="3" name="Content Placeholder 2">
            <a:extLst>
              <a:ext uri="{FF2B5EF4-FFF2-40B4-BE49-F238E27FC236}">
                <a16:creationId xmlns:a16="http://schemas.microsoft.com/office/drawing/2014/main" id="{5EC2FAEB-CBBA-45EB-9C00-34DF1F67A8E8}"/>
              </a:ext>
            </a:extLst>
          </p:cNvPr>
          <p:cNvSpPr>
            <a:spLocks noGrp="1"/>
          </p:cNvSpPr>
          <p:nvPr>
            <p:ph idx="1"/>
          </p:nvPr>
        </p:nvSpPr>
        <p:spPr/>
        <p:txBody>
          <a:bodyPr>
            <a:normAutofit/>
          </a:bodyPr>
          <a:lstStyle/>
          <a:p>
            <a:r>
              <a:rPr lang="en-US" dirty="0"/>
              <a:t>Adam Smith’s Impartial Spectator tool---get students to discuss together</a:t>
            </a:r>
          </a:p>
          <a:p>
            <a:r>
              <a:rPr lang="en-US" dirty="0"/>
              <a:t>J. S. Mill’s Devils Advocate tool</a:t>
            </a:r>
          </a:p>
          <a:p>
            <a:pPr lvl="1"/>
            <a:r>
              <a:rPr lang="en-US" dirty="0"/>
              <a:t>He who knows only his own side of the case, knows little of that. His reasons may be good, and no one may have been able to refute them. But if he is equally unable to refute the reasons on the opposite side; if he does not so much as know what they are, he has no ground for preferring either opinion. . . . He must be able to hear them from persons who actually believe them; who defend them in earnest, and do their very utmost for them. He must know them in their most plausible and persuasive form; . . . So essential is this discipline to a real understanding of moral and human subjects, that if opponents of all important truths do not exist, it is indispensable to imagine them, and supply them with the strongest arguments which the most skillful devil’s advocate can conjure up. (Mill 1859/1947: 35–36)</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D1F832D3-9085-475F-BE99-ED3EFCC6F4E1}"/>
              </a:ext>
            </a:extLst>
          </p:cNvPr>
          <p:cNvSpPr>
            <a:spLocks noGrp="1"/>
          </p:cNvSpPr>
          <p:nvPr>
            <p:ph type="sldNum" sz="quarter" idx="12"/>
          </p:nvPr>
        </p:nvSpPr>
        <p:spPr/>
        <p:txBody>
          <a:bodyPr/>
          <a:lstStyle/>
          <a:p>
            <a:fld id="{3A98EE3D-8CD1-4C3F-BD1C-C98C9596463C}" type="slidenum">
              <a:rPr lang="en-US" smtClean="0"/>
              <a:t>19</a:t>
            </a:fld>
            <a:endParaRPr lang="en-US" dirty="0"/>
          </a:p>
        </p:txBody>
      </p:sp>
    </p:spTree>
    <p:extLst>
      <p:ext uri="{BB962C8B-B14F-4D97-AF65-F5344CB8AC3E}">
        <p14:creationId xmlns:p14="http://schemas.microsoft.com/office/powerpoint/2010/main" val="2723581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4E854-A5EE-4317-B2C7-C9BAA9C67298}"/>
              </a:ext>
            </a:extLst>
          </p:cNvPr>
          <p:cNvSpPr>
            <a:spLocks noGrp="1"/>
          </p:cNvSpPr>
          <p:nvPr>
            <p:ph type="title"/>
          </p:nvPr>
        </p:nvSpPr>
        <p:spPr/>
        <p:txBody>
          <a:bodyPr/>
          <a:lstStyle/>
          <a:p>
            <a:r>
              <a:rPr lang="en-US" dirty="0"/>
              <a:t>Good economics is nuanced economics.</a:t>
            </a:r>
          </a:p>
        </p:txBody>
      </p:sp>
      <p:sp>
        <p:nvSpPr>
          <p:cNvPr id="3" name="Content Placeholder 2">
            <a:extLst>
              <a:ext uri="{FF2B5EF4-FFF2-40B4-BE49-F238E27FC236}">
                <a16:creationId xmlns:a16="http://schemas.microsoft.com/office/drawing/2014/main" id="{6EF097A9-4404-4F99-889B-3877DEE27B04}"/>
              </a:ext>
            </a:extLst>
          </p:cNvPr>
          <p:cNvSpPr>
            <a:spLocks noGrp="1"/>
          </p:cNvSpPr>
          <p:nvPr>
            <p:ph idx="1"/>
          </p:nvPr>
        </p:nvSpPr>
        <p:spPr/>
        <p:txBody>
          <a:bodyPr>
            <a:normAutofit/>
          </a:bodyPr>
          <a:lstStyle/>
          <a:p>
            <a:r>
              <a:rPr lang="en-US" dirty="0"/>
              <a:t>It takes into account all the limiting assumptions, exceptions, and likely misinterpretations and limitations of empirical support for an argument, while providing economic insights that have developed over the years. </a:t>
            </a:r>
          </a:p>
          <a:p>
            <a:r>
              <a:rPr lang="en-US" dirty="0"/>
              <a:t>How Nuanced should the Principles Course be?</a:t>
            </a:r>
          </a:p>
          <a:p>
            <a:pPr lvl="1"/>
            <a:r>
              <a:rPr lang="en-US" dirty="0"/>
              <a:t>Although David and I agree on the goals of the introductory course in economics, we seem to disagree about the pedagogical tactics used to reach those goals. By all means, students should leave the course with a nuanced understanding of the field. But before we can aspire to nuance, we must first achieve clarity. To keep students engaged and on the right track, we need to start simple and then add nuance as their understanding grows.—Greg Mankiw</a:t>
            </a:r>
          </a:p>
          <a:p>
            <a:r>
              <a:rPr lang="en-US" dirty="0"/>
              <a:t>My position: Unless students learn from the beginning that nuance is important, they will not come away with a nuanced understanding.</a:t>
            </a:r>
          </a:p>
          <a:p>
            <a:endParaRPr lang="en-US" dirty="0"/>
          </a:p>
          <a:p>
            <a:pPr marL="0" indent="0">
              <a:buNone/>
            </a:pPr>
            <a:endParaRPr lang="en-US" dirty="0"/>
          </a:p>
          <a:p>
            <a:pPr marL="0" indent="0">
              <a:buNone/>
            </a:pPr>
            <a:endParaRPr lang="en-US" dirty="0"/>
          </a:p>
          <a:p>
            <a:endParaRPr lang="en-US" dirty="0"/>
          </a:p>
        </p:txBody>
      </p:sp>
      <p:sp>
        <p:nvSpPr>
          <p:cNvPr id="5" name="Slide Number Placeholder 4">
            <a:extLst>
              <a:ext uri="{FF2B5EF4-FFF2-40B4-BE49-F238E27FC236}">
                <a16:creationId xmlns:a16="http://schemas.microsoft.com/office/drawing/2014/main" id="{D7D1E6B8-75C5-4B2B-811E-85C08A56E91C}"/>
              </a:ext>
            </a:extLst>
          </p:cNvPr>
          <p:cNvSpPr>
            <a:spLocks noGrp="1"/>
          </p:cNvSpPr>
          <p:nvPr>
            <p:ph type="sldNum" sz="quarter" idx="12"/>
          </p:nvPr>
        </p:nvSpPr>
        <p:spPr/>
        <p:txBody>
          <a:bodyPr/>
          <a:lstStyle/>
          <a:p>
            <a:fld id="{3A98EE3D-8CD1-4C3F-BD1C-C98C9596463C}" type="slidenum">
              <a:rPr lang="en-US" smtClean="0"/>
              <a:t>2</a:t>
            </a:fld>
            <a:endParaRPr lang="en-US" dirty="0"/>
          </a:p>
        </p:txBody>
      </p:sp>
    </p:spTree>
    <p:extLst>
      <p:ext uri="{BB962C8B-B14F-4D97-AF65-F5344CB8AC3E}">
        <p14:creationId xmlns:p14="http://schemas.microsoft.com/office/powerpoint/2010/main" val="40207198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38FA0-3F00-45A3-8040-42EFD18A8BBF}"/>
              </a:ext>
            </a:extLst>
          </p:cNvPr>
          <p:cNvSpPr>
            <a:spLocks noGrp="1"/>
          </p:cNvSpPr>
          <p:nvPr>
            <p:ph type="title"/>
          </p:nvPr>
        </p:nvSpPr>
        <p:spPr/>
        <p:txBody>
          <a:bodyPr>
            <a:normAutofit fontScale="90000"/>
          </a:bodyPr>
          <a:lstStyle/>
          <a:p>
            <a:r>
              <a:rPr lang="en-US" dirty="0"/>
              <a:t>CORE Criticism of Standard approach—it doesn’t include inequality and only considers efficiency. </a:t>
            </a:r>
          </a:p>
        </p:txBody>
      </p:sp>
      <p:sp>
        <p:nvSpPr>
          <p:cNvPr id="3" name="Content Placeholder 2">
            <a:extLst>
              <a:ext uri="{FF2B5EF4-FFF2-40B4-BE49-F238E27FC236}">
                <a16:creationId xmlns:a16="http://schemas.microsoft.com/office/drawing/2014/main" id="{E89C572D-47B5-432A-A9E0-0A83079E44FA}"/>
              </a:ext>
            </a:extLst>
          </p:cNvPr>
          <p:cNvSpPr>
            <a:spLocks noGrp="1"/>
          </p:cNvSpPr>
          <p:nvPr>
            <p:ph idx="1"/>
          </p:nvPr>
        </p:nvSpPr>
        <p:spPr/>
        <p:txBody>
          <a:bodyPr>
            <a:normAutofit fontScale="70000" lnSpcReduction="20000"/>
          </a:bodyPr>
          <a:lstStyle/>
          <a:p>
            <a:r>
              <a:rPr lang="en-US" dirty="0"/>
              <a:t> May be relevant for Samuesonian-Mankiw approach, not for the Marshallian approach</a:t>
            </a:r>
          </a:p>
          <a:p>
            <a:endParaRPr lang="en-US" dirty="0"/>
          </a:p>
          <a:p>
            <a:pPr marL="0" indent="0">
              <a:buNone/>
            </a:pPr>
            <a:r>
              <a:rPr lang="en-US" dirty="0"/>
              <a:t>Marshall’s reason for studying economics</a:t>
            </a:r>
          </a:p>
          <a:p>
            <a:r>
              <a:rPr lang="en-US" dirty="0"/>
              <a:t>"From Metaphysics I went to Ethics, and thought that the justification of the existing condition of society was not easy. A friend, who had read a great deal of what are now called the Moral Sciences, constantly said : 'Ah ! if you understood Political Economy you would not say that.' So I read Mill's Political Economy and got much excited about it. I had doubts as to the propriety of inequalities of opportunity, rather than of material comfort. Then, in my vacations I visited the poorest quarters of several cities and walked through one street after another, looking at the faces of the poorest people. Next, I resolved to make as thorough a study as I could of Political Economy." </a:t>
            </a:r>
          </a:p>
          <a:p>
            <a:r>
              <a:rPr lang="en-US" dirty="0"/>
              <a:t> In the Marshallian approach inequality is of central concern. But questions of inequality raise two concerns that progressives often don’t get focused on by progressives:</a:t>
            </a:r>
          </a:p>
          <a:p>
            <a:r>
              <a:rPr lang="en-US" dirty="0"/>
              <a:t>inequality in what—opportunity or outcome. The policy debate is about how to achieve a fairer system, that makes it through Smith’s impartial spectator tool. </a:t>
            </a:r>
          </a:p>
          <a:p>
            <a:r>
              <a:rPr lang="en-US" dirty="0"/>
              <a:t>Wicksellian optimality, not Pareto optimality as policy benchmark</a:t>
            </a:r>
          </a:p>
          <a:p>
            <a:r>
              <a:rPr lang="en-US" dirty="0"/>
              <a:t>Fairness is more fundamental than income inequality.	</a:t>
            </a:r>
          </a:p>
          <a:p>
            <a:pPr lvl="1"/>
            <a:r>
              <a:rPr lang="en-US" dirty="0"/>
              <a:t>Goes back to Mill’s insights</a:t>
            </a: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9BC2DCA0-7F51-406D-B66D-5809612EE54B}"/>
              </a:ext>
            </a:extLst>
          </p:cNvPr>
          <p:cNvSpPr>
            <a:spLocks noGrp="1"/>
          </p:cNvSpPr>
          <p:nvPr>
            <p:ph type="sldNum" sz="quarter" idx="12"/>
          </p:nvPr>
        </p:nvSpPr>
        <p:spPr/>
        <p:txBody>
          <a:bodyPr/>
          <a:lstStyle/>
          <a:p>
            <a:fld id="{3A98EE3D-8CD1-4C3F-BD1C-C98C9596463C}" type="slidenum">
              <a:rPr lang="en-US" smtClean="0"/>
              <a:t>20</a:t>
            </a:fld>
            <a:endParaRPr lang="en-US" dirty="0"/>
          </a:p>
        </p:txBody>
      </p:sp>
    </p:spTree>
    <p:extLst>
      <p:ext uri="{BB962C8B-B14F-4D97-AF65-F5344CB8AC3E}">
        <p14:creationId xmlns:p14="http://schemas.microsoft.com/office/powerpoint/2010/main" val="20008730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35542-4B57-4A52-8D34-98FA0701D664}"/>
              </a:ext>
            </a:extLst>
          </p:cNvPr>
          <p:cNvSpPr>
            <a:spLocks noGrp="1"/>
          </p:cNvSpPr>
          <p:nvPr>
            <p:ph type="title"/>
          </p:nvPr>
        </p:nvSpPr>
        <p:spPr/>
        <p:txBody>
          <a:bodyPr/>
          <a:lstStyle/>
          <a:p>
            <a:r>
              <a:rPr lang="en-US" dirty="0"/>
              <a:t>Mill on income inequality, and how to deal with it</a:t>
            </a:r>
          </a:p>
        </p:txBody>
      </p:sp>
      <p:sp>
        <p:nvSpPr>
          <p:cNvPr id="3" name="Content Placeholder 2">
            <a:extLst>
              <a:ext uri="{FF2B5EF4-FFF2-40B4-BE49-F238E27FC236}">
                <a16:creationId xmlns:a16="http://schemas.microsoft.com/office/drawing/2014/main" id="{B2B5C8F2-FEC7-4542-A88C-72AA94DC72C4}"/>
              </a:ext>
            </a:extLst>
          </p:cNvPr>
          <p:cNvSpPr>
            <a:spLocks noGrp="1"/>
          </p:cNvSpPr>
          <p:nvPr>
            <p:ph idx="1"/>
          </p:nvPr>
        </p:nvSpPr>
        <p:spPr/>
        <p:txBody>
          <a:bodyPr>
            <a:normAutofit fontScale="70000" lnSpcReduction="20000"/>
          </a:bodyPr>
          <a:lstStyle/>
          <a:p>
            <a:r>
              <a:rPr lang="en-US" dirty="0"/>
              <a:t>The principle of private property has never yet had a fair trial in any country; and less so, perhaps, in this country [England] than in some others. The social arrangements of modern Europe commenced from a distribution of property which was the result, not of just partition, or acquisition by industry, but of conquest and violence; and notwithstanding what industry has been doing for many centuries to modify the work of force, the system still retains many and large traces of its origin. The laws of property have never yet conformed to the principles on which the justification of private property rests. They have made property of things which never ought to be property, and absolute property where only a qualified property ought to exist. They have not held the balance fairly between human beings, but have heaped impediments upon some, to give advantage to others; they have purposely fostered inequalities, and prevented all from starting fair in the race. That all should indeed start on perfectly equal terms, is inconsistent with any law of private property; but if as much pains as has been taken to aggravate the inequality of chances arising from the natural working of the principle had been taken to temper that inequality by every means not subversive of the principle itself; if the tendency of legislation had been to favor the diffusion, instead of the concentration of wealth—to encourage the subdivision of the large masses, instead of striving to keep them together—the principle of individual property would have been found to have no necessary connection with the physical and social evils which almost all Socialist writers assume to be inseparable from it.</a:t>
            </a:r>
          </a:p>
          <a:p>
            <a:r>
              <a:rPr lang="en-US" dirty="0"/>
              <a:t>Property rights policy. Patents, copyrights, competition and government capture are central policy problems that need to be dealt with, Policies to redistribute income lead to too much temptation for groups to change rules to benefit them. </a:t>
            </a:r>
          </a:p>
          <a:p>
            <a:endParaRPr lang="en-US" dirty="0"/>
          </a:p>
          <a:p>
            <a:endParaRPr lang="en-US" dirty="0"/>
          </a:p>
        </p:txBody>
      </p:sp>
      <p:sp>
        <p:nvSpPr>
          <p:cNvPr id="4" name="Slide Number Placeholder 3">
            <a:extLst>
              <a:ext uri="{FF2B5EF4-FFF2-40B4-BE49-F238E27FC236}">
                <a16:creationId xmlns:a16="http://schemas.microsoft.com/office/drawing/2014/main" id="{3D6B2509-73CB-43C1-A816-EA953D30F44C}"/>
              </a:ext>
            </a:extLst>
          </p:cNvPr>
          <p:cNvSpPr>
            <a:spLocks noGrp="1"/>
          </p:cNvSpPr>
          <p:nvPr>
            <p:ph type="sldNum" sz="quarter" idx="12"/>
          </p:nvPr>
        </p:nvSpPr>
        <p:spPr/>
        <p:txBody>
          <a:bodyPr/>
          <a:lstStyle/>
          <a:p>
            <a:fld id="{3A98EE3D-8CD1-4C3F-BD1C-C98C9596463C}" type="slidenum">
              <a:rPr lang="en-US" smtClean="0"/>
              <a:t>21</a:t>
            </a:fld>
            <a:endParaRPr lang="en-US" dirty="0"/>
          </a:p>
        </p:txBody>
      </p:sp>
    </p:spTree>
    <p:extLst>
      <p:ext uri="{BB962C8B-B14F-4D97-AF65-F5344CB8AC3E}">
        <p14:creationId xmlns:p14="http://schemas.microsoft.com/office/powerpoint/2010/main" val="38546665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AF669-2988-4D07-BC3A-2F0D427637F0}"/>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3B5B680E-4E92-4014-A903-DB5531E14050}"/>
              </a:ext>
            </a:extLst>
          </p:cNvPr>
          <p:cNvSpPr>
            <a:spLocks noGrp="1"/>
          </p:cNvSpPr>
          <p:nvPr>
            <p:ph idx="1"/>
          </p:nvPr>
        </p:nvSpPr>
        <p:spPr/>
        <p:txBody>
          <a:bodyPr>
            <a:normAutofit fontScale="92500" lnSpcReduction="10000"/>
          </a:bodyPr>
          <a:lstStyle/>
          <a:p>
            <a:r>
              <a:rPr lang="en-US" dirty="0"/>
              <a:t>There is far too little argumentation for the sake a heaven in economics, where the goal of the debate in understanding, not winning. Progressives dump on conservatives, and conservatives dump on progressives, and there is little movement toward finding common ground. </a:t>
            </a:r>
          </a:p>
          <a:p>
            <a:r>
              <a:rPr lang="en-US" dirty="0"/>
              <a:t>A big reason for that is that differences are presented as scientific differences, when in fact, I think there is much more agreement about the deductive models than economists recognize. The differences are primarily in sensibility, not in theory or science.</a:t>
            </a:r>
          </a:p>
          <a:p>
            <a:r>
              <a:rPr lang="en-US" dirty="0"/>
              <a:t>The strongest differences are generally about how relevant the models are for reality. That’s a much more difficult question, but if we are to teach a nuanced principles of economics, we need to focus a lot more on that aspect than we currently do, and we need to do it in the principles course. </a:t>
            </a:r>
          </a:p>
          <a:p>
            <a:r>
              <a:rPr lang="en-US" dirty="0"/>
              <a:t>We don’t have to change the models; we have to change the nuanced way in which the models are presented to students. </a:t>
            </a:r>
          </a:p>
          <a:p>
            <a:endParaRPr lang="en-US" dirty="0"/>
          </a:p>
        </p:txBody>
      </p:sp>
      <p:sp>
        <p:nvSpPr>
          <p:cNvPr id="4" name="Slide Number Placeholder 3">
            <a:extLst>
              <a:ext uri="{FF2B5EF4-FFF2-40B4-BE49-F238E27FC236}">
                <a16:creationId xmlns:a16="http://schemas.microsoft.com/office/drawing/2014/main" id="{CA928855-44FB-4181-9C47-F6B9E396AE29}"/>
              </a:ext>
            </a:extLst>
          </p:cNvPr>
          <p:cNvSpPr>
            <a:spLocks noGrp="1"/>
          </p:cNvSpPr>
          <p:nvPr>
            <p:ph type="sldNum" sz="quarter" idx="12"/>
          </p:nvPr>
        </p:nvSpPr>
        <p:spPr/>
        <p:txBody>
          <a:bodyPr/>
          <a:lstStyle/>
          <a:p>
            <a:fld id="{3A98EE3D-8CD1-4C3F-BD1C-C98C9596463C}" type="slidenum">
              <a:rPr lang="en-US" smtClean="0"/>
              <a:t>22</a:t>
            </a:fld>
            <a:endParaRPr lang="en-US" dirty="0"/>
          </a:p>
        </p:txBody>
      </p:sp>
    </p:spTree>
    <p:extLst>
      <p:ext uri="{BB962C8B-B14F-4D97-AF65-F5344CB8AC3E}">
        <p14:creationId xmlns:p14="http://schemas.microsoft.com/office/powerpoint/2010/main" val="3359201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D2CF5-1E95-45FB-8BC2-4893DD1FB0FA}"/>
              </a:ext>
            </a:extLst>
          </p:cNvPr>
          <p:cNvSpPr>
            <a:spLocks noGrp="1"/>
          </p:cNvSpPr>
          <p:nvPr>
            <p:ph type="title"/>
          </p:nvPr>
        </p:nvSpPr>
        <p:spPr/>
        <p:txBody>
          <a:bodyPr>
            <a:normAutofit fontScale="90000"/>
          </a:bodyPr>
          <a:lstStyle/>
          <a:p>
            <a:r>
              <a:rPr lang="en-US" sz="3100" b="1" dirty="0"/>
              <a:t>Nuance is decreasing: The Current Principles of Economics Pedagogical Delivery Evolution: I used to be a textbook author</a:t>
            </a:r>
            <a:br>
              <a:rPr lang="en-US" dirty="0"/>
            </a:br>
            <a:endParaRPr lang="en-US" dirty="0"/>
          </a:p>
        </p:txBody>
      </p:sp>
      <p:sp>
        <p:nvSpPr>
          <p:cNvPr id="3" name="Content Placeholder 2">
            <a:extLst>
              <a:ext uri="{FF2B5EF4-FFF2-40B4-BE49-F238E27FC236}">
                <a16:creationId xmlns:a16="http://schemas.microsoft.com/office/drawing/2014/main" id="{B78AD367-030C-4515-BBB9-D4D0F13F8A31}"/>
              </a:ext>
            </a:extLst>
          </p:cNvPr>
          <p:cNvSpPr>
            <a:spLocks noGrp="1"/>
          </p:cNvSpPr>
          <p:nvPr>
            <p:ph idx="1"/>
          </p:nvPr>
        </p:nvSpPr>
        <p:spPr/>
        <p:txBody>
          <a:bodyPr/>
          <a:lstStyle/>
          <a:p>
            <a:r>
              <a:rPr lang="en-US" dirty="0"/>
              <a:t>How material is presented is dependent on institutions and technology</a:t>
            </a:r>
          </a:p>
          <a:p>
            <a:r>
              <a:rPr lang="en-US" dirty="0"/>
              <a:t>Small classes encourage nuance. Large classes and mass teaching discourage nuance.</a:t>
            </a:r>
          </a:p>
          <a:p>
            <a:r>
              <a:rPr lang="en-US" dirty="0"/>
              <a:t>Textbooks decreased nuance; on-line presentations are decreasing it even more, and on-line is the future of learning.</a:t>
            </a:r>
          </a:p>
          <a:p>
            <a:r>
              <a:rPr lang="en-US" dirty="0"/>
              <a:t>Today publishers think of themselves as digital on-line adaptive learnings systems company, that provide learning solutions, not textbooks.</a:t>
            </a:r>
          </a:p>
          <a:p>
            <a:r>
              <a:rPr lang="en-US" dirty="0"/>
              <a:t>I used to be a textbook author</a:t>
            </a:r>
          </a:p>
        </p:txBody>
      </p:sp>
      <p:sp>
        <p:nvSpPr>
          <p:cNvPr id="5" name="Slide Number Placeholder 4">
            <a:extLst>
              <a:ext uri="{FF2B5EF4-FFF2-40B4-BE49-F238E27FC236}">
                <a16:creationId xmlns:a16="http://schemas.microsoft.com/office/drawing/2014/main" id="{B5CE34F6-67D5-4B19-8AAA-84C154B76DE0}"/>
              </a:ext>
            </a:extLst>
          </p:cNvPr>
          <p:cNvSpPr>
            <a:spLocks noGrp="1"/>
          </p:cNvSpPr>
          <p:nvPr>
            <p:ph type="sldNum" sz="quarter" idx="12"/>
          </p:nvPr>
        </p:nvSpPr>
        <p:spPr/>
        <p:txBody>
          <a:bodyPr/>
          <a:lstStyle/>
          <a:p>
            <a:fld id="{3A98EE3D-8CD1-4C3F-BD1C-C98C9596463C}" type="slidenum">
              <a:rPr lang="en-US" smtClean="0"/>
              <a:t>3</a:t>
            </a:fld>
            <a:endParaRPr lang="en-US" dirty="0"/>
          </a:p>
        </p:txBody>
      </p:sp>
    </p:spTree>
    <p:extLst>
      <p:ext uri="{BB962C8B-B14F-4D97-AF65-F5344CB8AC3E}">
        <p14:creationId xmlns:p14="http://schemas.microsoft.com/office/powerpoint/2010/main" val="306345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0F96D-3E9E-4018-9FAA-1543AFE75511}"/>
              </a:ext>
            </a:extLst>
          </p:cNvPr>
          <p:cNvSpPr>
            <a:spLocks noGrp="1"/>
          </p:cNvSpPr>
          <p:nvPr>
            <p:ph type="title"/>
          </p:nvPr>
        </p:nvSpPr>
        <p:spPr>
          <a:xfrm>
            <a:off x="-2657947" y="-374073"/>
            <a:ext cx="8698530" cy="37407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30EF47F-45DD-4CA9-B7EB-2E3C51742A3C}"/>
              </a:ext>
            </a:extLst>
          </p:cNvPr>
          <p:cNvSpPr>
            <a:spLocks noGrp="1"/>
          </p:cNvSpPr>
          <p:nvPr>
            <p:ph idx="1"/>
          </p:nvPr>
        </p:nvSpPr>
        <p:spPr>
          <a:xfrm>
            <a:off x="2062739" y="221673"/>
            <a:ext cx="8915400" cy="6414654"/>
          </a:xfrm>
        </p:spPr>
        <p:txBody>
          <a:bodyPr>
            <a:normAutofit fontScale="92500" lnSpcReduction="20000"/>
          </a:bodyPr>
          <a:lstStyle/>
          <a:p>
            <a:r>
              <a:rPr lang="en-US" dirty="0"/>
              <a:t>McGraw Hill announcement of its Connect Master Program</a:t>
            </a:r>
          </a:p>
          <a:p>
            <a:r>
              <a:rPr lang="en-US" b="1" dirty="0"/>
              <a:t>NEW YORK (August 22, 2019)</a:t>
            </a:r>
            <a:r>
              <a:rPr lang="en-US" dirty="0"/>
              <a:t> – McGraw-Hill, the leader in learning science and digital learning tools, has announced the expansion of its Connect Master® suite of course materials, with more than 60,000 college students expected to use these innovative, digital-first products this fall. Built with McGraw-Hill’s adaptive technology, Connect Master courses provide affordable active learning experiences to improve students’ engagement, critical thinking skills and ability to apply knowledge to real-world challenges.</a:t>
            </a:r>
          </a:p>
          <a:p>
            <a:r>
              <a:rPr lang="en-US" b="1" dirty="0"/>
              <a:t>Built to align with instructional goals using adaptive, modular technology, Connect Master gives instructors the flexibility to configure and tailor material by topic or key learning objective. Course content is dynamic, highly interactive and continually updated to ensure it is current. Key concepts are enhanced by adaptive questions, individualized study tools, practical assessments and other learning resources for students.</a:t>
            </a:r>
            <a:endParaRPr lang="en-US" dirty="0"/>
          </a:p>
          <a:p>
            <a:r>
              <a:rPr lang="en-US" b="1" dirty="0"/>
              <a:t>“We recognize the importance of maintaining instructors’ academic freedom. We work hard to preserve ‘choice’ – whether that means choice across various print or digital options, purchase or rental options, or delivery options such as Inclusive Access,” said Virkler. “</a:t>
            </a:r>
            <a:r>
              <a:rPr lang="en-US" b="1" i="1" dirty="0"/>
              <a:t>Having a digital learning solution where print or eBook is an optional supplement is what instructors and students have been asking for,</a:t>
            </a:r>
            <a:r>
              <a:rPr lang="en-US" b="1" dirty="0"/>
              <a:t> and McGraw-Hill is the only learning company able to do this at scale today. It is imperative that we give instructors the 21st century digital tools they need to take their students beyond basic learning to mastery with real-world application.” </a:t>
            </a:r>
            <a:endParaRPr lang="en-US" dirty="0"/>
          </a:p>
          <a:p>
            <a:r>
              <a:rPr lang="en-US" b="1" dirty="0"/>
              <a:t>Through this active, application-based learning approach, students are empowered to practice and demonstrate what they know, progressing through the course as they master each topic. </a:t>
            </a:r>
            <a:endParaRPr lang="en-US" dirty="0"/>
          </a:p>
          <a:p>
            <a:endParaRPr lang="en-US" dirty="0"/>
          </a:p>
        </p:txBody>
      </p:sp>
      <p:sp>
        <p:nvSpPr>
          <p:cNvPr id="4" name="Slide Number Placeholder 3">
            <a:extLst>
              <a:ext uri="{FF2B5EF4-FFF2-40B4-BE49-F238E27FC236}">
                <a16:creationId xmlns:a16="http://schemas.microsoft.com/office/drawing/2014/main" id="{D8118A8C-CC3D-4414-81D8-E96CAAF3CD03}"/>
              </a:ext>
            </a:extLst>
          </p:cNvPr>
          <p:cNvSpPr>
            <a:spLocks noGrp="1"/>
          </p:cNvSpPr>
          <p:nvPr>
            <p:ph type="sldNum" sz="quarter" idx="12"/>
          </p:nvPr>
        </p:nvSpPr>
        <p:spPr/>
        <p:txBody>
          <a:bodyPr/>
          <a:lstStyle/>
          <a:p>
            <a:fld id="{3A98EE3D-8CD1-4C3F-BD1C-C98C9596463C}" type="slidenum">
              <a:rPr lang="en-US" smtClean="0"/>
              <a:t>4</a:t>
            </a:fld>
            <a:endParaRPr lang="en-US" dirty="0"/>
          </a:p>
        </p:txBody>
      </p:sp>
    </p:spTree>
    <p:extLst>
      <p:ext uri="{BB962C8B-B14F-4D97-AF65-F5344CB8AC3E}">
        <p14:creationId xmlns:p14="http://schemas.microsoft.com/office/powerpoint/2010/main" val="2787662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3CFC4-77E5-452A-AD9B-DF39F55E1A53}"/>
              </a:ext>
            </a:extLst>
          </p:cNvPr>
          <p:cNvSpPr>
            <a:spLocks noGrp="1"/>
          </p:cNvSpPr>
          <p:nvPr>
            <p:ph type="title"/>
          </p:nvPr>
        </p:nvSpPr>
        <p:spPr/>
        <p:txBody>
          <a:bodyPr>
            <a:noAutofit/>
          </a:bodyPr>
          <a:lstStyle/>
          <a:p>
            <a:r>
              <a:rPr lang="en-US" sz="2800" b="1" dirty="0"/>
              <a:t>The concern about nuance depends on whether one sees the principles course as teaching economic science or the craft of economics</a:t>
            </a:r>
          </a:p>
        </p:txBody>
      </p:sp>
      <p:sp>
        <p:nvSpPr>
          <p:cNvPr id="3" name="Content Placeholder 2">
            <a:extLst>
              <a:ext uri="{FF2B5EF4-FFF2-40B4-BE49-F238E27FC236}">
                <a16:creationId xmlns:a16="http://schemas.microsoft.com/office/drawing/2014/main" id="{206B6C23-8C54-4A09-9E2F-2D3472C416B2}"/>
              </a:ext>
            </a:extLst>
          </p:cNvPr>
          <p:cNvSpPr>
            <a:spLocks noGrp="1"/>
          </p:cNvSpPr>
          <p:nvPr>
            <p:ph idx="1"/>
          </p:nvPr>
        </p:nvSpPr>
        <p:spPr/>
        <p:txBody>
          <a:bodyPr>
            <a:normAutofit lnSpcReduction="10000"/>
          </a:bodyPr>
          <a:lstStyle/>
          <a:p>
            <a:r>
              <a:rPr lang="en-US" dirty="0"/>
              <a:t>I’m an arts and craft guy: nuance is part of the core understanding of economics. While I think on-line learning is the future; I’m not a fan, just as I haven’t been a fan of the evolution of textbooks that have modularized principles of economics.</a:t>
            </a:r>
          </a:p>
          <a:p>
            <a:r>
              <a:rPr lang="en-US" dirty="0"/>
              <a:t>Greg is a science guy; he sees applied economics more as an applied science. Economic principles is introducing students to the science of economics. Nuance pulls students away from the core science.</a:t>
            </a:r>
          </a:p>
          <a:p>
            <a:pPr lvl="1"/>
            <a:r>
              <a:rPr lang="en-US" dirty="0"/>
              <a:t>An example of difference: Does one think about the policies that current science can’t deal with—for example endogenous tastes—we have way more material goods than we need. </a:t>
            </a:r>
          </a:p>
          <a:p>
            <a:r>
              <a:rPr lang="en-US" dirty="0"/>
              <a:t> If you are teaching the art and craft of economics, the modular key point approach is problematic, because you are more interested in artistic sensibility, than in the specifics of the science. </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EF230072-CB17-480F-8632-A4B56CC7BF1A}"/>
              </a:ext>
            </a:extLst>
          </p:cNvPr>
          <p:cNvSpPr>
            <a:spLocks noGrp="1"/>
          </p:cNvSpPr>
          <p:nvPr>
            <p:ph type="sldNum" sz="quarter" idx="12"/>
          </p:nvPr>
        </p:nvSpPr>
        <p:spPr/>
        <p:txBody>
          <a:bodyPr/>
          <a:lstStyle/>
          <a:p>
            <a:fld id="{3A98EE3D-8CD1-4C3F-BD1C-C98C9596463C}" type="slidenum">
              <a:rPr lang="en-US" smtClean="0"/>
              <a:t>5</a:t>
            </a:fld>
            <a:endParaRPr lang="en-US" dirty="0"/>
          </a:p>
        </p:txBody>
      </p:sp>
    </p:spTree>
    <p:extLst>
      <p:ext uri="{BB962C8B-B14F-4D97-AF65-F5344CB8AC3E}">
        <p14:creationId xmlns:p14="http://schemas.microsoft.com/office/powerpoint/2010/main" val="3670833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B7DA0-268E-4CA1-A4E7-A0346E5A565E}"/>
              </a:ext>
            </a:extLst>
          </p:cNvPr>
          <p:cNvSpPr>
            <a:spLocks noGrp="1"/>
          </p:cNvSpPr>
          <p:nvPr>
            <p:ph type="title"/>
          </p:nvPr>
        </p:nvSpPr>
        <p:spPr/>
        <p:txBody>
          <a:bodyPr>
            <a:normAutofit fontScale="90000"/>
          </a:bodyPr>
          <a:lstStyle/>
          <a:p>
            <a:r>
              <a:rPr lang="en-US" dirty="0"/>
              <a:t>These differences reflect differences not in the theory, but in the way in which theory is related to policy and the real world</a:t>
            </a:r>
          </a:p>
        </p:txBody>
      </p:sp>
      <p:sp>
        <p:nvSpPr>
          <p:cNvPr id="3" name="Content Placeholder 2">
            <a:extLst>
              <a:ext uri="{FF2B5EF4-FFF2-40B4-BE49-F238E27FC236}">
                <a16:creationId xmlns:a16="http://schemas.microsoft.com/office/drawing/2014/main" id="{88829C0D-30FE-4678-B997-5D5AD820C888}"/>
              </a:ext>
            </a:extLst>
          </p:cNvPr>
          <p:cNvSpPr>
            <a:spLocks noGrp="1"/>
          </p:cNvSpPr>
          <p:nvPr>
            <p:ph idx="1"/>
          </p:nvPr>
        </p:nvSpPr>
        <p:spPr/>
        <p:txBody>
          <a:bodyPr>
            <a:normAutofit lnSpcReduction="10000"/>
          </a:bodyPr>
          <a:lstStyle/>
          <a:p>
            <a:r>
              <a:rPr lang="en-US" b="1" dirty="0"/>
              <a:t> </a:t>
            </a:r>
            <a:endParaRPr lang="en-US" dirty="0"/>
          </a:p>
          <a:p>
            <a:r>
              <a:rPr lang="en-US" b="1" dirty="0"/>
              <a:t>	The Mill-Marshallian Pedagogical Approach: Theory as a Useful Fable Approach. Nuance is central—must be presented early</a:t>
            </a:r>
          </a:p>
          <a:p>
            <a:pPr lvl="1"/>
            <a:r>
              <a:rPr lang="en-US" dirty="0"/>
              <a:t>The core of economics is the economic method. The models provide examples of how the method is used. So, in pedagogy, don’t worry so much about what model is taught, worry more about the way the way the model is used to think about real world problems. </a:t>
            </a:r>
          </a:p>
          <a:p>
            <a:r>
              <a:rPr lang="en-US" b="1" dirty="0"/>
              <a:t>	The Ricardo-Walras Samuelsonian Pedagogical Approach: Theory and models are important: they are the a Guiding Blueprints for Understanding—Nuance is to be added after science is understood. </a:t>
            </a:r>
          </a:p>
          <a:p>
            <a:pPr lvl="1"/>
            <a:r>
              <a:rPr lang="en-US" dirty="0"/>
              <a:t>The models are the core: Teach the science, debate is about what science has to say. </a:t>
            </a:r>
          </a:p>
          <a:p>
            <a:pPr marL="0" indent="0">
              <a:buNone/>
            </a:pPr>
            <a:r>
              <a:rPr lang="en-US" dirty="0"/>
              <a:t> </a:t>
            </a:r>
          </a:p>
          <a:p>
            <a:endParaRPr lang="en-US" dirty="0"/>
          </a:p>
        </p:txBody>
      </p:sp>
      <p:sp>
        <p:nvSpPr>
          <p:cNvPr id="4" name="Slide Number Placeholder 3">
            <a:extLst>
              <a:ext uri="{FF2B5EF4-FFF2-40B4-BE49-F238E27FC236}">
                <a16:creationId xmlns:a16="http://schemas.microsoft.com/office/drawing/2014/main" id="{201C1B74-5C85-4AF9-9184-357664C13F3E}"/>
              </a:ext>
            </a:extLst>
          </p:cNvPr>
          <p:cNvSpPr>
            <a:spLocks noGrp="1"/>
          </p:cNvSpPr>
          <p:nvPr>
            <p:ph type="sldNum" sz="quarter" idx="12"/>
          </p:nvPr>
        </p:nvSpPr>
        <p:spPr/>
        <p:txBody>
          <a:bodyPr/>
          <a:lstStyle/>
          <a:p>
            <a:fld id="{3A98EE3D-8CD1-4C3F-BD1C-C98C9596463C}" type="slidenum">
              <a:rPr lang="en-US" smtClean="0"/>
              <a:t>6</a:t>
            </a:fld>
            <a:endParaRPr lang="en-US" dirty="0"/>
          </a:p>
        </p:txBody>
      </p:sp>
    </p:spTree>
    <p:extLst>
      <p:ext uri="{BB962C8B-B14F-4D97-AF65-F5344CB8AC3E}">
        <p14:creationId xmlns:p14="http://schemas.microsoft.com/office/powerpoint/2010/main" val="330904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A9DCB-57ED-48FF-B8ED-B0C9703E133E}"/>
              </a:ext>
            </a:extLst>
          </p:cNvPr>
          <p:cNvSpPr>
            <a:spLocks noGrp="1"/>
          </p:cNvSpPr>
          <p:nvPr>
            <p:ph type="title"/>
          </p:nvPr>
        </p:nvSpPr>
        <p:spPr/>
        <p:txBody>
          <a:bodyPr>
            <a:normAutofit fontScale="90000"/>
          </a:bodyPr>
          <a:lstStyle/>
          <a:p>
            <a:r>
              <a:rPr lang="en-US" b="1" dirty="0"/>
              <a:t>The Mill-Marshallian Art and Craft Approach to Economics: Economics is a method not a doctrine</a:t>
            </a:r>
            <a:br>
              <a:rPr lang="en-US" dirty="0"/>
            </a:br>
            <a:endParaRPr lang="en-US" dirty="0"/>
          </a:p>
        </p:txBody>
      </p:sp>
      <p:sp>
        <p:nvSpPr>
          <p:cNvPr id="3" name="Content Placeholder 2">
            <a:extLst>
              <a:ext uri="{FF2B5EF4-FFF2-40B4-BE49-F238E27FC236}">
                <a16:creationId xmlns:a16="http://schemas.microsoft.com/office/drawing/2014/main" id="{8B05EE09-D24C-4C32-9B13-46BC0540C043}"/>
              </a:ext>
            </a:extLst>
          </p:cNvPr>
          <p:cNvSpPr>
            <a:spLocks noGrp="1"/>
          </p:cNvSpPr>
          <p:nvPr>
            <p:ph idx="1"/>
          </p:nvPr>
        </p:nvSpPr>
        <p:spPr/>
        <p:txBody>
          <a:bodyPr>
            <a:normAutofit fontScale="92500" lnSpcReduction="10000"/>
          </a:bodyPr>
          <a:lstStyle/>
          <a:p>
            <a:r>
              <a:rPr lang="en-US" b="1" dirty="0"/>
              <a:t> The Theory of Economics does not furnish a body of settled conclusions immediately applicable to policy. It is a method rather than a doctrine, an apparatus of the mind, a technique of thinking, which helps its possessor to draw correct conclusions. --J.M Keynes</a:t>
            </a:r>
          </a:p>
          <a:p>
            <a:r>
              <a:rPr lang="en-US" b="1" dirty="0"/>
              <a:t>Nuance is inherent because the models don’t match reality. </a:t>
            </a:r>
          </a:p>
          <a:p>
            <a:r>
              <a:rPr lang="en-US" b="1" dirty="0"/>
              <a:t>Rational choice—you know people aren’t close to rational, but it is helpful to think about a model in which they are rational </a:t>
            </a:r>
          </a:p>
          <a:p>
            <a:r>
              <a:rPr lang="en-US" b="1" dirty="0"/>
              <a:t>Understand models, don’t believe them. The models we teach in principles are calisthenics of the mind, not directly applicable to reality</a:t>
            </a:r>
            <a:endParaRPr lang="en-US" dirty="0"/>
          </a:p>
          <a:p>
            <a:pPr lvl="1"/>
            <a:r>
              <a:rPr lang="en-US" b="1" dirty="0"/>
              <a:t>Nassau Senior’s admonition: </a:t>
            </a:r>
            <a:r>
              <a:rPr lang="en-US" dirty="0"/>
              <a:t>A theoretical economists’ “conclusions, whatever be their generality and their truth, do not authorize him in adding a single syllable of advice. That privilege belongs to the writer or the statesman who has considered all the causes which may promote or impede the general welfare of those whom he addresses, not to the theorist who has considered only one.” (Senior, 1836)</a:t>
            </a:r>
          </a:p>
          <a:p>
            <a:endParaRPr lang="en-US" dirty="0"/>
          </a:p>
        </p:txBody>
      </p:sp>
      <p:sp>
        <p:nvSpPr>
          <p:cNvPr id="4" name="Slide Number Placeholder 3">
            <a:extLst>
              <a:ext uri="{FF2B5EF4-FFF2-40B4-BE49-F238E27FC236}">
                <a16:creationId xmlns:a16="http://schemas.microsoft.com/office/drawing/2014/main" id="{8F41380A-1A46-4867-8DC9-107C92371768}"/>
              </a:ext>
            </a:extLst>
          </p:cNvPr>
          <p:cNvSpPr>
            <a:spLocks noGrp="1"/>
          </p:cNvSpPr>
          <p:nvPr>
            <p:ph type="sldNum" sz="quarter" idx="12"/>
          </p:nvPr>
        </p:nvSpPr>
        <p:spPr/>
        <p:txBody>
          <a:bodyPr/>
          <a:lstStyle/>
          <a:p>
            <a:fld id="{3A98EE3D-8CD1-4C3F-BD1C-C98C9596463C}" type="slidenum">
              <a:rPr lang="en-US" smtClean="0"/>
              <a:t>7</a:t>
            </a:fld>
            <a:endParaRPr lang="en-US" dirty="0"/>
          </a:p>
        </p:txBody>
      </p:sp>
    </p:spTree>
    <p:extLst>
      <p:ext uri="{BB962C8B-B14F-4D97-AF65-F5344CB8AC3E}">
        <p14:creationId xmlns:p14="http://schemas.microsoft.com/office/powerpoint/2010/main" val="548755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B4D29-BCAD-4331-8B3D-68DFD36FAA98}"/>
              </a:ext>
            </a:extLst>
          </p:cNvPr>
          <p:cNvSpPr>
            <a:spLocks noGrp="1"/>
          </p:cNvSpPr>
          <p:nvPr>
            <p:ph type="title"/>
          </p:nvPr>
        </p:nvSpPr>
        <p:spPr>
          <a:xfrm>
            <a:off x="2592925" y="0"/>
            <a:ext cx="8911687" cy="1152907"/>
          </a:xfrm>
        </p:spPr>
        <p:txBody>
          <a:bodyPr>
            <a:normAutofit fontScale="90000"/>
          </a:bodyPr>
          <a:lstStyle/>
          <a:p>
            <a:r>
              <a:rPr lang="en-US" b="1" dirty="0"/>
              <a:t>Some examples of nuance in Mill and Marshall</a:t>
            </a:r>
            <a:br>
              <a:rPr lang="en-US" b="1" dirty="0"/>
            </a:br>
            <a:endParaRPr lang="en-US" dirty="0"/>
          </a:p>
        </p:txBody>
      </p:sp>
      <p:sp>
        <p:nvSpPr>
          <p:cNvPr id="3" name="Content Placeholder 2">
            <a:extLst>
              <a:ext uri="{FF2B5EF4-FFF2-40B4-BE49-F238E27FC236}">
                <a16:creationId xmlns:a16="http://schemas.microsoft.com/office/drawing/2014/main" id="{989E5809-F5B6-4460-B77D-1EDB1AA2AF66}"/>
              </a:ext>
            </a:extLst>
          </p:cNvPr>
          <p:cNvSpPr>
            <a:spLocks noGrp="1"/>
          </p:cNvSpPr>
          <p:nvPr>
            <p:ph idx="1"/>
          </p:nvPr>
        </p:nvSpPr>
        <p:spPr>
          <a:xfrm>
            <a:off x="2589212" y="1039091"/>
            <a:ext cx="8915400" cy="4872131"/>
          </a:xfrm>
        </p:spPr>
        <p:txBody>
          <a:bodyPr>
            <a:normAutofit fontScale="85000" lnSpcReduction="20000"/>
          </a:bodyPr>
          <a:lstStyle/>
          <a:p>
            <a:r>
              <a:rPr lang="en-US" b="1" i="1" dirty="0"/>
              <a:t>Mill’s Discussion of Communism</a:t>
            </a:r>
            <a:endParaRPr lang="en-US" b="1" dirty="0"/>
          </a:p>
          <a:p>
            <a:r>
              <a:rPr lang="en-US" dirty="0"/>
              <a:t>If, therefore, the choice were to be made between Communism with all its chances, and the present [1852] state of society with all its sufferings and injustices; if the institution of private property necessarily carried with it as a consequence, that the produce of labour should be apportioned as we now see it, almost in an inverse ratio to the labour—the largest portions to those who have never worked at all, the next largest to those whose work is almost nominal, and so in a descending scale, the remuneration dwindling as the work grows harder and more disagreeable, until the most fatiguing and exhausting bodily labour cannot count with certainty on being able to earn even the necessaries of life; if this or Communism were the alternative, all the difficulties, great or small, of Communism would be but as dust in the balance. But to make the comparison applicable, we must compare Communism at its best, with the régime of individual property, not as it is, but as it might be made. The principle of private property has never yet had a fair trial in any country; and less so, perhaps, in this country than in some others. Mill Principles of Political Economy</a:t>
            </a:r>
            <a:endParaRPr lang="en-US" b="1" dirty="0"/>
          </a:p>
          <a:p>
            <a:r>
              <a:rPr lang="en-US" b="1" i="1" dirty="0"/>
              <a:t>Marshall’s Discussion of Marginal productivity</a:t>
            </a:r>
            <a:endParaRPr lang="en-US" b="1" dirty="0"/>
          </a:p>
          <a:p>
            <a:r>
              <a:rPr lang="en-US" b="1" dirty="0"/>
              <a:t>"</a:t>
            </a:r>
            <a:r>
              <a:rPr lang="en-US" dirty="0"/>
              <a:t>This [marginal productivity] doctrine has sometimes been put forward as a theory of wages. But there is no valid ground for any such pretension. The doctrine that the earnings of a worker tend to be equal to the net product of his work, has by itself no real meaning; since in order to estimate net product, we have to take for granted all the expenses of production of the commodity on which he works, other than his own wages. But though this objection is valid against a claim that it contains a theory of wages; it is not valid against a claim that the doctrine throws into clear light the action of one of the causes that govern wages." (A. </a:t>
            </a:r>
            <a:r>
              <a:rPr lang="en-US" b="1" u="sng" dirty="0">
                <a:hlinkClick r:id="rId2"/>
              </a:rPr>
              <a:t>Marshal</a:t>
            </a:r>
            <a:r>
              <a:rPr lang="en-US" dirty="0"/>
              <a:t>l, 1890: p.429-30)</a:t>
            </a:r>
            <a:endParaRPr lang="en-US" b="1" dirty="0"/>
          </a:p>
          <a:p>
            <a:endParaRPr lang="en-US" dirty="0"/>
          </a:p>
        </p:txBody>
      </p:sp>
      <p:sp>
        <p:nvSpPr>
          <p:cNvPr id="4" name="Slide Number Placeholder 3">
            <a:extLst>
              <a:ext uri="{FF2B5EF4-FFF2-40B4-BE49-F238E27FC236}">
                <a16:creationId xmlns:a16="http://schemas.microsoft.com/office/drawing/2014/main" id="{9CA98F43-97D2-4DB5-A085-FCAB0156EFA0}"/>
              </a:ext>
            </a:extLst>
          </p:cNvPr>
          <p:cNvSpPr>
            <a:spLocks noGrp="1"/>
          </p:cNvSpPr>
          <p:nvPr>
            <p:ph type="sldNum" sz="quarter" idx="12"/>
          </p:nvPr>
        </p:nvSpPr>
        <p:spPr/>
        <p:txBody>
          <a:bodyPr/>
          <a:lstStyle/>
          <a:p>
            <a:fld id="{3A98EE3D-8CD1-4C3F-BD1C-C98C9596463C}" type="slidenum">
              <a:rPr lang="en-US" smtClean="0"/>
              <a:t>8</a:t>
            </a:fld>
            <a:endParaRPr lang="en-US" dirty="0"/>
          </a:p>
        </p:txBody>
      </p:sp>
    </p:spTree>
    <p:extLst>
      <p:ext uri="{BB962C8B-B14F-4D97-AF65-F5344CB8AC3E}">
        <p14:creationId xmlns:p14="http://schemas.microsoft.com/office/powerpoint/2010/main" val="1988614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62737-C5BC-40F0-9542-9AABC7F7F35D}"/>
              </a:ext>
            </a:extLst>
          </p:cNvPr>
          <p:cNvSpPr>
            <a:spLocks noGrp="1"/>
          </p:cNvSpPr>
          <p:nvPr>
            <p:ph type="title"/>
          </p:nvPr>
        </p:nvSpPr>
        <p:spPr/>
        <p:txBody>
          <a:bodyPr/>
          <a:lstStyle/>
          <a:p>
            <a:r>
              <a:rPr lang="en-US" dirty="0"/>
              <a:t>A Super brief history of principles of economic textbooks </a:t>
            </a:r>
          </a:p>
        </p:txBody>
      </p:sp>
      <p:sp>
        <p:nvSpPr>
          <p:cNvPr id="3" name="Content Placeholder 2">
            <a:extLst>
              <a:ext uri="{FF2B5EF4-FFF2-40B4-BE49-F238E27FC236}">
                <a16:creationId xmlns:a16="http://schemas.microsoft.com/office/drawing/2014/main" id="{16CE416F-90CC-4A5D-B02F-BD811908CB48}"/>
              </a:ext>
            </a:extLst>
          </p:cNvPr>
          <p:cNvSpPr>
            <a:spLocks noGrp="1"/>
          </p:cNvSpPr>
          <p:nvPr>
            <p:ph idx="1"/>
          </p:nvPr>
        </p:nvSpPr>
        <p:spPr/>
        <p:txBody>
          <a:bodyPr>
            <a:normAutofit fontScale="85000" lnSpcReduction="20000"/>
          </a:bodyPr>
          <a:lstStyle/>
          <a:p>
            <a:r>
              <a:rPr lang="en-US" dirty="0"/>
              <a:t>“Classical” Principles of Political Economy books (Ricardo, Mill, others) were not textbooks in modern sense, but summaries of economic knowledge for all, not just be beginning students. </a:t>
            </a:r>
          </a:p>
          <a:p>
            <a:r>
              <a:rPr lang="en-US" dirty="0"/>
              <a:t>Mill separated economic science (logical deductive models based on rational choice) and “art” of economics—applied policy economics, which integrated normative and science. Nuance was very much a part</a:t>
            </a:r>
          </a:p>
          <a:p>
            <a:r>
              <a:rPr lang="en-US" dirty="0"/>
              <a:t>Marshall followed this tradition, but was not a textbook but, like Mill, high theory and basic insights combined. Full of nuance</a:t>
            </a:r>
          </a:p>
          <a:p>
            <a:r>
              <a:rPr lang="en-US" dirty="0"/>
              <a:t>Principles of Economics Textbooks (books used in introductory economics textbooks often lacked the sophistication of Mill and Marshall, and became associated with pro-market or anti-market views. E.g.: Seligman’s Principles of Economics was interventionist, and Francis Walker’s Principles of economics was laissez faire. </a:t>
            </a:r>
          </a:p>
          <a:p>
            <a:r>
              <a:rPr lang="en-US" dirty="0"/>
              <a:t>Neutrality of economic theory to policy debates was lost in these texts. </a:t>
            </a:r>
          </a:p>
          <a:p>
            <a:r>
              <a:rPr lang="en-US" dirty="0"/>
              <a:t>Keynesian revolution brought this bias to a head. In the US. Lorrie Tarshis’ book was attacked as communist. McCarthy era</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B9D15D47-89E2-466C-A3A9-ED37BB2F7704}"/>
              </a:ext>
            </a:extLst>
          </p:cNvPr>
          <p:cNvSpPr>
            <a:spLocks noGrp="1"/>
          </p:cNvSpPr>
          <p:nvPr>
            <p:ph type="sldNum" sz="quarter" idx="12"/>
          </p:nvPr>
        </p:nvSpPr>
        <p:spPr/>
        <p:txBody>
          <a:bodyPr/>
          <a:lstStyle/>
          <a:p>
            <a:fld id="{3A98EE3D-8CD1-4C3F-BD1C-C98C9596463C}" type="slidenum">
              <a:rPr lang="en-US" smtClean="0"/>
              <a:t>9</a:t>
            </a:fld>
            <a:endParaRPr lang="en-US" dirty="0"/>
          </a:p>
        </p:txBody>
      </p:sp>
    </p:spTree>
    <p:extLst>
      <p:ext uri="{BB962C8B-B14F-4D97-AF65-F5344CB8AC3E}">
        <p14:creationId xmlns:p14="http://schemas.microsoft.com/office/powerpoint/2010/main" val="99025532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9034CC56E19DE4FB883081D6E9B7C9E" ma:contentTypeVersion="12" ma:contentTypeDescription="Create a new document." ma:contentTypeScope="" ma:versionID="efa1b54a03ea4ecc014344cb6ec2dc92">
  <xsd:schema xmlns:xsd="http://www.w3.org/2001/XMLSchema" xmlns:xs="http://www.w3.org/2001/XMLSchema" xmlns:p="http://schemas.microsoft.com/office/2006/metadata/properties" xmlns:ns1="http://schemas.microsoft.com/sharepoint/v3" xmlns:ns3="d13bbc8a-e3d9-48de-8983-1e590a17740a" targetNamespace="http://schemas.microsoft.com/office/2006/metadata/properties" ma:root="true" ma:fieldsID="422066edec0230343a43e809b84e3162" ns1:_="" ns3:_="">
    <xsd:import namespace="http://schemas.microsoft.com/sharepoint/v3"/>
    <xsd:import namespace="d13bbc8a-e3d9-48de-8983-1e590a17740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EventHashCode" minOccurs="0"/>
                <xsd:element ref="ns3:MediaServiceGenerationTime" minOccurs="0"/>
                <xsd:element ref="ns1:_ip_UnifiedCompliancePolicyProperties" minOccurs="0"/>
                <xsd:element ref="ns1:_ip_UnifiedCompliancePolicyUIAction" minOccurs="0"/>
                <xsd:element ref="ns3:MediaServiceAutoTags"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3" nillable="true" ma:displayName="Unified Compliance Policy Properties" ma:hidden="true" ma:internalName="_ip_UnifiedCompliancePolicyProperties">
      <xsd:simpleType>
        <xsd:restriction base="dms:Note"/>
      </xsd:simpleType>
    </xsd:element>
    <xsd:element name="_ip_UnifiedCompliancePolicyUIAction" ma:index="1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13bbc8a-e3d9-48de-8983-1e590a17740a"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EventHashCode" ma:index="11" nillable="true" ma:displayName="MediaServiceEventHashCode" ma:hidden="true" ma:internalName="MediaServiceEventHashCode"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9433356-A99E-45F5-A42D-360D5BA45B0F}">
  <ds:schemaRefs>
    <ds:schemaRef ds:uri="http://schemas.microsoft.com/sharepoint/v3/contenttype/forms"/>
  </ds:schemaRefs>
</ds:datastoreItem>
</file>

<file path=customXml/itemProps2.xml><?xml version="1.0" encoding="utf-8"?>
<ds:datastoreItem xmlns:ds="http://schemas.openxmlformats.org/officeDocument/2006/customXml" ds:itemID="{FA7FAC6C-DE7E-4249-BFEC-A7CC821A6963}">
  <ds:schemaRefs>
    <ds:schemaRef ds:uri="http://schemas.microsoft.com/sharepoint/v3"/>
    <ds:schemaRef ds:uri="http://purl.org/dc/terms/"/>
    <ds:schemaRef ds:uri="d13bbc8a-e3d9-48de-8983-1e590a17740a"/>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20A3D901-3710-4534-9EA5-80CA749790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13bbc8a-e3d9-48de-8983-1e590a1774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TM02892315[[fn=Wisp]]</Template>
  <TotalTime>2967</TotalTime>
  <Words>4150</Words>
  <Application>Microsoft Office PowerPoint</Application>
  <PresentationFormat>Widescreen</PresentationFormat>
  <Paragraphs>203</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Century Gothic</vt:lpstr>
      <vt:lpstr>Times New Roman</vt:lpstr>
      <vt:lpstr>Wingdings 3</vt:lpstr>
      <vt:lpstr>Wisp</vt:lpstr>
      <vt:lpstr>Teaching Nuanced Economics</vt:lpstr>
      <vt:lpstr>Good economics is nuanced economics.</vt:lpstr>
      <vt:lpstr>Nuance is decreasing: The Current Principles of Economics Pedagogical Delivery Evolution: I used to be a textbook author </vt:lpstr>
      <vt:lpstr>PowerPoint Presentation</vt:lpstr>
      <vt:lpstr>The concern about nuance depends on whether one sees the principles course as teaching economic science or the craft of economics</vt:lpstr>
      <vt:lpstr>These differences reflect differences not in the theory, but in the way in which theory is related to policy and the real world</vt:lpstr>
      <vt:lpstr>The Mill-Marshallian Art and Craft Approach to Economics: Economics is a method not a doctrine </vt:lpstr>
      <vt:lpstr>Some examples of nuance in Mill and Marshall </vt:lpstr>
      <vt:lpstr>A Super brief history of principles of economic textbooks </vt:lpstr>
      <vt:lpstr>Solow’s description of older pre-Samuelson textbooks </vt:lpstr>
      <vt:lpstr>The Samuelsonian Textbook Revolution: Economics’ Retreat from Dealing with normative issues in principles texts</vt:lpstr>
      <vt:lpstr>Modern textbooks are built on the Samuelsonian template</vt:lpstr>
      <vt:lpstr>Samuelson template will end within the next decade or two</vt:lpstr>
      <vt:lpstr>Some Comments about the INET CORE Initiative</vt:lpstr>
      <vt:lpstr>A Comparison of three approaches to presenting principles  </vt:lpstr>
      <vt:lpstr>PowerPoint Presentation</vt:lpstr>
      <vt:lpstr>Some Suggestions for teaching the art and craft</vt:lpstr>
      <vt:lpstr>Teach method of how to use economic models in economic policy analysis</vt:lpstr>
      <vt:lpstr>Some tools to add normative values to the analysis: How to arrive at an unbiased (as possible) normative judgment</vt:lpstr>
      <vt:lpstr>CORE Criticism of Standard approach—it doesn’t include inequality and only considers efficiency. </vt:lpstr>
      <vt:lpstr>Mill on income inequality, and how to deal with it</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Nuanced Economics</dc:title>
  <dc:creator>Colander, David C.</dc:creator>
  <cp:lastModifiedBy>Colander, David C.</cp:lastModifiedBy>
  <cp:revision>55</cp:revision>
  <cp:lastPrinted>2019-09-09T20:17:31Z</cp:lastPrinted>
  <dcterms:created xsi:type="dcterms:W3CDTF">2019-07-28T14:07:40Z</dcterms:created>
  <dcterms:modified xsi:type="dcterms:W3CDTF">2019-09-09T20:17:53Z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0x01010029034CC56E19DE4FB883081D6E9B7C9E</vt:lpwstr>
  </property>
</Properties>
</file>